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309" r:id="rId2"/>
    <p:sldId id="308" r:id="rId3"/>
    <p:sldId id="310" r:id="rId4"/>
    <p:sldId id="318" r:id="rId5"/>
    <p:sldId id="319" r:id="rId6"/>
    <p:sldId id="315" r:id="rId7"/>
    <p:sldId id="330" r:id="rId8"/>
    <p:sldId id="331" r:id="rId9"/>
    <p:sldId id="332" r:id="rId10"/>
    <p:sldId id="316" r:id="rId11"/>
    <p:sldId id="312" r:id="rId12"/>
    <p:sldId id="320" r:id="rId13"/>
    <p:sldId id="321" r:id="rId14"/>
    <p:sldId id="322" r:id="rId15"/>
    <p:sldId id="323" r:id="rId16"/>
    <p:sldId id="324" r:id="rId17"/>
    <p:sldId id="325" r:id="rId18"/>
    <p:sldId id="333" r:id="rId19"/>
    <p:sldId id="334" r:id="rId20"/>
    <p:sldId id="335" r:id="rId21"/>
    <p:sldId id="317" r:id="rId22"/>
    <p:sldId id="328" r:id="rId23"/>
    <p:sldId id="313" r:id="rId24"/>
    <p:sldId id="31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86" autoAdjust="0"/>
    <p:restoredTop sz="96405" autoAdjust="0"/>
  </p:normalViewPr>
  <p:slideViewPr>
    <p:cSldViewPr snapToGrid="0" snapToObjects="1">
      <p:cViewPr varScale="1">
        <p:scale>
          <a:sx n="125" d="100"/>
          <a:sy n="125" d="100"/>
        </p:scale>
        <p:origin x="592" y="184"/>
      </p:cViewPr>
      <p:guideLst/>
    </p:cSldViewPr>
  </p:slideViewPr>
  <p:outlineViewPr>
    <p:cViewPr>
      <p:scale>
        <a:sx n="33" d="100"/>
        <a:sy n="33" d="100"/>
      </p:scale>
      <p:origin x="0" y="-11706"/>
    </p:cViewPr>
  </p:outlineViewPr>
  <p:notesTextViewPr>
    <p:cViewPr>
      <p:scale>
        <a:sx n="1" d="1"/>
        <a:sy n="1" d="1"/>
      </p:scale>
      <p:origin x="0" y="0"/>
    </p:cViewPr>
  </p:notesTextViewPr>
  <p:notesViewPr>
    <p:cSldViewPr snapToGrid="0" snapToObjects="1">
      <p:cViewPr varScale="1">
        <p:scale>
          <a:sx n="48" d="100"/>
          <a:sy n="48" d="100"/>
        </p:scale>
        <p:origin x="266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F3527-BB28-884B-A511-C22C3DCF5453}" type="datetimeFigureOut">
              <a:rPr lang="en-US" smtClean="0"/>
              <a:t>2/7/23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BF1341-3AFE-B447-A831-9671D6A7009B}" type="slidenum">
              <a:rPr lang="en-US" smtClean="0"/>
              <a:t>‹#›</a:t>
            </a:fld>
            <a:endParaRPr lang="en-US"/>
          </a:p>
        </p:txBody>
      </p:sp>
    </p:spTree>
    <p:extLst>
      <p:ext uri="{BB962C8B-B14F-4D97-AF65-F5344CB8AC3E}">
        <p14:creationId xmlns:p14="http://schemas.microsoft.com/office/powerpoint/2010/main" val="1098540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BBF1341-3AFE-B447-A831-9671D6A7009B}" type="slidenum">
              <a:rPr lang="en-US" smtClean="0"/>
              <a:t>7</a:t>
            </a:fld>
            <a:endParaRPr lang="en-US"/>
          </a:p>
        </p:txBody>
      </p:sp>
    </p:spTree>
    <p:extLst>
      <p:ext uri="{BB962C8B-B14F-4D97-AF65-F5344CB8AC3E}">
        <p14:creationId xmlns:p14="http://schemas.microsoft.com/office/powerpoint/2010/main" val="2624147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10583064" cy="617838"/>
          </a:xfrm>
        </p:spPr>
        <p:txBody>
          <a:bodyPr anchor="b">
            <a:noAutofit/>
          </a:bodyPr>
          <a:lstStyle>
            <a:lvl1pPr algn="l">
              <a:defRPr sz="3000" b="1" cap="none" baseline="0">
                <a:latin typeface="Arial" charset="0"/>
              </a:defRPr>
            </a:lvl1pPr>
          </a:lstStyle>
          <a:p>
            <a:r>
              <a:rPr lang="en-US" dirty="0"/>
              <a:t>Title Here</a:t>
            </a:r>
          </a:p>
        </p:txBody>
      </p:sp>
      <p:sp>
        <p:nvSpPr>
          <p:cNvPr id="3" name="Subtitle 2"/>
          <p:cNvSpPr>
            <a:spLocks noGrp="1"/>
          </p:cNvSpPr>
          <p:nvPr>
            <p:ph type="subTitle" idx="1" hasCustomPrompt="1"/>
          </p:nvPr>
        </p:nvSpPr>
        <p:spPr>
          <a:xfrm>
            <a:off x="443182" y="1720793"/>
            <a:ext cx="5875975" cy="3246670"/>
          </a:xfrm>
        </p:spPr>
        <p:txBody>
          <a:bodyPr>
            <a:normAutofit/>
          </a:bodyPr>
          <a:lstStyle>
            <a:lvl1pPr marL="0" indent="0" algn="l">
              <a:lnSpc>
                <a:spcPct val="100000"/>
              </a:lnSpc>
              <a:buNone/>
              <a:defRPr sz="2200" baseline="0">
                <a:solidFill>
                  <a:schemeClr val="accent1"/>
                </a:solidFill>
                <a:latin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32" name="Date Placeholder 31"/>
          <p:cNvSpPr>
            <a:spLocks noGrp="1"/>
          </p:cNvSpPr>
          <p:nvPr>
            <p:ph type="dt" sz="half" idx="12"/>
          </p:nvPr>
        </p:nvSpPr>
        <p:spPr>
          <a:xfrm>
            <a:off x="443182" y="5560503"/>
            <a:ext cx="3208124" cy="365125"/>
          </a:xfrm>
        </p:spPr>
        <p:txBody>
          <a:bodyPr/>
          <a:lstStyle>
            <a:lvl1pPr algn="l">
              <a:defRPr baseline="0">
                <a:solidFill>
                  <a:schemeClr val="tx1"/>
                </a:solidFill>
                <a:latin typeface="Arial" charset="0"/>
              </a:defRPr>
            </a:lvl1pPr>
          </a:lstStyle>
          <a:p>
            <a:fld id="{C1B74398-39EA-0749-9F74-6FE982C11DA9}" type="datetime2">
              <a:rPr lang="en-US" smtClean="0"/>
              <a:pPr/>
              <a:t>Tuesday, February 7, 2023</a:t>
            </a:fld>
            <a:endParaRPr lang="en-US" dirty="0"/>
          </a:p>
        </p:txBody>
      </p:sp>
      <p:sp>
        <p:nvSpPr>
          <p:cNvPr id="15" name="Text Placeholder 14"/>
          <p:cNvSpPr>
            <a:spLocks noGrp="1"/>
          </p:cNvSpPr>
          <p:nvPr>
            <p:ph type="body" sz="quarter" idx="14" hasCustomPrompt="1"/>
          </p:nvPr>
        </p:nvSpPr>
        <p:spPr>
          <a:xfrm>
            <a:off x="443182" y="5126730"/>
            <a:ext cx="5875975" cy="420862"/>
          </a:xfrm>
        </p:spPr>
        <p:txBody>
          <a:bodyPr>
            <a:normAutofit/>
          </a:bodyPr>
          <a:lstStyle>
            <a:lvl1pPr marL="0" indent="0">
              <a:buFontTx/>
              <a:buNone/>
              <a:defRPr sz="2200" baseline="0">
                <a:solidFill>
                  <a:schemeClr val="accent6"/>
                </a:solidFill>
              </a:defRPr>
            </a:lvl1pPr>
          </a:lstStyle>
          <a:p>
            <a:pPr lvl="0"/>
            <a:r>
              <a:rPr lang="en-US" dirty="0"/>
              <a:t>Author</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271" y="2866618"/>
            <a:ext cx="4317562" cy="4317562"/>
          </a:xfrm>
          <a:prstGeom prst="rect">
            <a:avLst/>
          </a:prstGeom>
        </p:spPr>
      </p:pic>
      <p:pic>
        <p:nvPicPr>
          <p:cNvPr id="4" name="Picture 3"/>
          <p:cNvPicPr>
            <a:picLocks noChangeAspect="1"/>
          </p:cNvPicPr>
          <p:nvPr userDrawn="1"/>
        </p:nvPicPr>
        <p:blipFill>
          <a:blip r:embed="rId3"/>
          <a:stretch>
            <a:fillRect/>
          </a:stretch>
        </p:blipFill>
        <p:spPr>
          <a:xfrm>
            <a:off x="0" y="0"/>
            <a:ext cx="12192000" cy="1282700"/>
          </a:xfrm>
          <a:prstGeom prst="rect">
            <a:avLst/>
          </a:prstGeom>
        </p:spPr>
      </p:pic>
      <p:sp>
        <p:nvSpPr>
          <p:cNvPr id="2" name="Title 1"/>
          <p:cNvSpPr>
            <a:spLocks noGrp="1"/>
          </p:cNvSpPr>
          <p:nvPr>
            <p:ph type="ctrTitle" hasCustomPrompt="1"/>
          </p:nvPr>
        </p:nvSpPr>
        <p:spPr>
          <a:xfrm>
            <a:off x="443181" y="505595"/>
            <a:ext cx="6986319" cy="617838"/>
          </a:xfrm>
        </p:spPr>
        <p:txBody>
          <a:bodyPr anchor="b">
            <a:noAutofit/>
          </a:bodyPr>
          <a:lstStyle>
            <a:lvl1pPr algn="l">
              <a:defRPr sz="3000" b="1" cap="none" baseline="0">
                <a:latin typeface="Arial" charset="0"/>
              </a:defRPr>
            </a:lvl1pPr>
          </a:lstStyle>
          <a:p>
            <a:r>
              <a:rPr lang="en-US" dirty="0"/>
              <a:t>Questions?</a:t>
            </a:r>
          </a:p>
        </p:txBody>
      </p:sp>
      <p:sp>
        <p:nvSpPr>
          <p:cNvPr id="32" name="Date Placeholder 31"/>
          <p:cNvSpPr>
            <a:spLocks noGrp="1"/>
          </p:cNvSpPr>
          <p:nvPr>
            <p:ph type="dt" sz="half" idx="12"/>
          </p:nvPr>
        </p:nvSpPr>
        <p:spPr>
          <a:xfrm>
            <a:off x="4760743" y="6341667"/>
            <a:ext cx="3208124" cy="365125"/>
          </a:xfrm>
        </p:spPr>
        <p:txBody>
          <a:bodyPr/>
          <a:lstStyle>
            <a:lvl1pPr algn="ctr">
              <a:defRPr baseline="0">
                <a:solidFill>
                  <a:schemeClr val="tx1"/>
                </a:solidFill>
                <a:latin typeface="Arial" charset="0"/>
              </a:defRPr>
            </a:lvl1pPr>
          </a:lstStyle>
          <a:p>
            <a:fld id="{C1B74398-39EA-0749-9F74-6FE982C11DA9}" type="datetime2">
              <a:rPr lang="en-US" smtClean="0"/>
              <a:pPr/>
              <a:t>Tuesday, February 7, 2023</a:t>
            </a:fld>
            <a:endParaRPr lang="en-US" dirty="0"/>
          </a:p>
        </p:txBody>
      </p:sp>
      <p:sp>
        <p:nvSpPr>
          <p:cNvPr id="15" name="Text Placeholder 14"/>
          <p:cNvSpPr>
            <a:spLocks noGrp="1"/>
          </p:cNvSpPr>
          <p:nvPr>
            <p:ph type="body" sz="quarter" idx="14" hasCustomPrompt="1"/>
          </p:nvPr>
        </p:nvSpPr>
        <p:spPr>
          <a:xfrm>
            <a:off x="7510538" y="145564"/>
            <a:ext cx="4360333" cy="661107"/>
          </a:xfrm>
        </p:spPr>
        <p:txBody>
          <a:bodyPr>
            <a:normAutofit/>
          </a:bodyPr>
          <a:lstStyle>
            <a:lvl1pPr marL="0" indent="0">
              <a:buFontTx/>
              <a:buNone/>
              <a:defRPr sz="1400" b="1" baseline="0">
                <a:solidFill>
                  <a:schemeClr val="accent6"/>
                </a:solidFill>
              </a:defRPr>
            </a:lvl1pPr>
          </a:lstStyle>
          <a:p>
            <a:pPr lvl="0"/>
            <a:r>
              <a:rPr lang="en-US" dirty="0"/>
              <a:t>Author</a:t>
            </a:r>
          </a:p>
          <a:p>
            <a:pPr lvl="0"/>
            <a:r>
              <a:rPr lang="en-US" dirty="0"/>
              <a:t>Title</a:t>
            </a:r>
          </a:p>
        </p:txBody>
      </p:sp>
      <p:pic>
        <p:nvPicPr>
          <p:cNvPr id="6" name="Picture 5"/>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43181" y="6178121"/>
            <a:ext cx="1948205" cy="630895"/>
          </a:xfrm>
          <a:prstGeom prst="rect">
            <a:avLst/>
          </a:prstGeom>
        </p:spPr>
      </p:pic>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511392" y="6434371"/>
            <a:ext cx="1622935" cy="272421"/>
          </a:xfrm>
          <a:prstGeom prst="rect">
            <a:avLst/>
          </a:prstGeom>
        </p:spPr>
      </p:pic>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364686" y="6425551"/>
            <a:ext cx="506186" cy="339956"/>
          </a:xfrm>
          <a:prstGeom prst="rect">
            <a:avLst/>
          </a:prstGeom>
        </p:spPr>
      </p:pic>
      <p:sp>
        <p:nvSpPr>
          <p:cNvPr id="14" name="Picture Placeholder 13"/>
          <p:cNvSpPr>
            <a:spLocks noGrp="1"/>
          </p:cNvSpPr>
          <p:nvPr>
            <p:ph type="pic" sz="quarter" idx="15"/>
          </p:nvPr>
        </p:nvSpPr>
        <p:spPr>
          <a:xfrm>
            <a:off x="6572250" y="1720850"/>
            <a:ext cx="5619750" cy="3840163"/>
          </a:xfrm>
          <a:solidFill>
            <a:schemeClr val="accent2"/>
          </a:solidFill>
        </p:spPr>
        <p:txBody>
          <a:bodyPr/>
          <a:lstStyle/>
          <a:p>
            <a:r>
              <a:rPr lang="en-US"/>
              <a:t>Click icon to add picture</a:t>
            </a:r>
          </a:p>
        </p:txBody>
      </p:sp>
      <p:sp>
        <p:nvSpPr>
          <p:cNvPr id="12" name="Text Placeholder 14"/>
          <p:cNvSpPr>
            <a:spLocks noGrp="1"/>
          </p:cNvSpPr>
          <p:nvPr>
            <p:ph type="body" sz="quarter" idx="16" hasCustomPrompt="1"/>
          </p:nvPr>
        </p:nvSpPr>
        <p:spPr>
          <a:xfrm>
            <a:off x="7510539" y="847492"/>
            <a:ext cx="4360333" cy="275941"/>
          </a:xfrm>
        </p:spPr>
        <p:txBody>
          <a:bodyPr>
            <a:normAutofit/>
          </a:bodyPr>
          <a:lstStyle>
            <a:lvl1pPr marL="0" indent="0">
              <a:buFontTx/>
              <a:buNone/>
              <a:defRPr sz="1200" baseline="0">
                <a:solidFill>
                  <a:srgbClr val="C00000"/>
                </a:solidFill>
              </a:defRPr>
            </a:lvl1pPr>
          </a:lstStyle>
          <a:p>
            <a:pPr lvl="0"/>
            <a:r>
              <a:rPr lang="en-US" dirty="0"/>
              <a:t>Contact</a:t>
            </a:r>
          </a:p>
        </p:txBody>
      </p:sp>
      <p:sp>
        <p:nvSpPr>
          <p:cNvPr id="13" name="Text Placeholder 6"/>
          <p:cNvSpPr>
            <a:spLocks noGrp="1"/>
          </p:cNvSpPr>
          <p:nvPr>
            <p:ph type="body" sz="quarter" idx="17" hasCustomPrompt="1"/>
          </p:nvPr>
        </p:nvSpPr>
        <p:spPr>
          <a:xfrm>
            <a:off x="424849" y="1726357"/>
            <a:ext cx="5894308" cy="3834656"/>
          </a:xfrm>
        </p:spPr>
        <p:txBody>
          <a:bodyPr>
            <a:normAutofit/>
          </a:bodyPr>
          <a:lstStyle>
            <a:lvl1pPr marL="342900" indent="-342900">
              <a:buFont typeface="Arial" charset="0"/>
              <a:buChar char="•"/>
              <a:defRPr sz="2200" baseline="0">
                <a:solidFill>
                  <a:schemeClr val="accent1"/>
                </a:solidFill>
              </a:defRPr>
            </a:lvl1pPr>
            <a:lvl2pPr marL="685800" indent="-228600">
              <a:buFont typeface=".PingFangSC-Regular" charset="-122"/>
              <a:buChar char="－"/>
              <a:defRPr sz="2200" baseline="0">
                <a:solidFill>
                  <a:schemeClr val="accent1"/>
                </a:solidFill>
              </a:defRPr>
            </a:lvl2pPr>
            <a:lvl3pPr marL="1143000" indent="-228600">
              <a:buFont typeface="Arial" charset="0"/>
              <a:buChar char="•"/>
              <a:defRPr sz="2200" baseline="0">
                <a:solidFill>
                  <a:schemeClr val="accent1"/>
                </a:solidFill>
              </a:defRPr>
            </a:lvl3pPr>
            <a:lvl4pPr marL="1600200" indent="-228600">
              <a:buFont typeface=".PingFangSC-Regular" charset="-122"/>
              <a:buChar char="－"/>
              <a:defRPr sz="2200" baseline="0">
                <a:solidFill>
                  <a:schemeClr val="accent1"/>
                </a:solidFill>
              </a:defRPr>
            </a:lvl4pPr>
            <a:lvl5pPr marL="2057400" indent="-228600">
              <a:buFont typeface="Arial" charset="0"/>
              <a:buChar char="•"/>
              <a:defRPr sz="2200" baseline="0">
                <a:solidFill>
                  <a:schemeClr val="accent1"/>
                </a:solidFill>
              </a:defRPr>
            </a:lvl5pPr>
          </a:lstStyle>
          <a:p>
            <a:pPr lvl="0"/>
            <a:r>
              <a:rPr lang="en-US" dirty="0"/>
              <a:t>Agenda Topics Covered:</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Layout 1">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1128583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yout 2">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55643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6204856" y="966055"/>
            <a:ext cx="5492873"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Layout 3">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4062939"/>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966789"/>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ayout 4">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478765"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10" name="Content Placeholder 2"/>
          <p:cNvSpPr>
            <a:spLocks noGrp="1"/>
          </p:cNvSpPr>
          <p:nvPr>
            <p:ph idx="13"/>
          </p:nvPr>
        </p:nvSpPr>
        <p:spPr>
          <a:xfrm>
            <a:off x="7053943" y="966055"/>
            <a:ext cx="4643786" cy="2284810"/>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6"/>
          <p:cNvSpPr>
            <a:spLocks noGrp="1"/>
          </p:cNvSpPr>
          <p:nvPr>
            <p:ph type="pic" sz="quarter" idx="14"/>
          </p:nvPr>
        </p:nvSpPr>
        <p:spPr>
          <a:xfrm>
            <a:off x="7053942" y="3371187"/>
            <a:ext cx="4644345" cy="2976562"/>
          </a:xfrm>
          <a:solidFill>
            <a:schemeClr val="accent2"/>
          </a:solidFill>
        </p:spPr>
        <p:txBody>
          <a:bodyPr/>
          <a:lstStyle/>
          <a:p>
            <a:r>
              <a:rPr lang="en-US"/>
              <a:t>Click icon to add picture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yout 5">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11892"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7666264"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7666264"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ayout 6">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4657320" y="966055"/>
            <a:ext cx="6976787" cy="5381694"/>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4032023" cy="258412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11892" y="3763624"/>
            <a:ext cx="4032023" cy="2584125"/>
          </a:xfrm>
          <a:solidFill>
            <a:schemeClr val="accent2"/>
          </a:solidFill>
        </p:spPr>
        <p:txBody>
          <a:bodyPr/>
          <a:lstStyle/>
          <a:p>
            <a:r>
              <a:rPr lang="en-US"/>
              <a:t>Click icon to add picture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Layout 7">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966055"/>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966055"/>
            <a:ext cx="3639123" cy="2332315"/>
          </a:xfrm>
          <a:solidFill>
            <a:schemeClr val="accent2"/>
          </a:solidFill>
        </p:spPr>
        <p:txBody>
          <a:bodyPr/>
          <a:lstStyle/>
          <a:p>
            <a:r>
              <a:rPr lang="en-US"/>
              <a:t>Click icon to add picture</a:t>
            </a:r>
          </a:p>
        </p:txBody>
      </p:sp>
      <p:sp>
        <p:nvSpPr>
          <p:cNvPr id="10" name="Content Placeholder 2"/>
          <p:cNvSpPr>
            <a:spLocks noGrp="1"/>
          </p:cNvSpPr>
          <p:nvPr>
            <p:ph idx="16"/>
          </p:nvPr>
        </p:nvSpPr>
        <p:spPr>
          <a:xfrm>
            <a:off x="411892" y="3445216"/>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6"/>
          <p:cNvSpPr>
            <a:spLocks noGrp="1"/>
          </p:cNvSpPr>
          <p:nvPr>
            <p:ph type="pic" sz="quarter" idx="17"/>
          </p:nvPr>
        </p:nvSpPr>
        <p:spPr>
          <a:xfrm>
            <a:off x="8058606" y="966055"/>
            <a:ext cx="3639123" cy="2332315"/>
          </a:xfrm>
          <a:solidFill>
            <a:schemeClr val="accent2"/>
          </a:solidFill>
        </p:spPr>
        <p:txBody>
          <a:bodyPr/>
          <a:lstStyle/>
          <a:p>
            <a:r>
              <a:rPr lang="en-US"/>
              <a:t>Click icon to add picture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Layout 8">
    <p:spTree>
      <p:nvGrpSpPr>
        <p:cNvPr id="1" name=""/>
        <p:cNvGrpSpPr/>
        <p:nvPr/>
      </p:nvGrpSpPr>
      <p:grpSpPr>
        <a:xfrm>
          <a:off x="0" y="0"/>
          <a:ext cx="0" cy="0"/>
          <a:chOff x="0" y="0"/>
          <a:chExt cx="0" cy="0"/>
        </a:xfrm>
      </p:grpSpPr>
      <p:sp>
        <p:nvSpPr>
          <p:cNvPr id="2" name="Title 1"/>
          <p:cNvSpPr>
            <a:spLocks noGrp="1"/>
          </p:cNvSpPr>
          <p:nvPr>
            <p:ph type="title"/>
          </p:nvPr>
        </p:nvSpPr>
        <p:spPr>
          <a:xfrm>
            <a:off x="411892" y="240539"/>
            <a:ext cx="11285837" cy="487490"/>
          </a:xfrm>
        </p:spPr>
        <p:txBody>
          <a:bodyPr>
            <a:normAutofit/>
          </a:bodyPr>
          <a:lstStyle>
            <a:lvl1pPr>
              <a:defRPr sz="2400" b="1" cap="none" baseline="0">
                <a:latin typeface="Arial" charset="0"/>
              </a:defRPr>
            </a:lvl1pPr>
          </a:lstStyle>
          <a:p>
            <a:r>
              <a:rPr lang="en-US"/>
              <a:t>Click to edit Master title style</a:t>
            </a:r>
            <a:endParaRPr lang="en-US" dirty="0"/>
          </a:p>
        </p:txBody>
      </p:sp>
      <p:sp>
        <p:nvSpPr>
          <p:cNvPr id="3" name="Content Placeholder 2"/>
          <p:cNvSpPr>
            <a:spLocks noGrp="1"/>
          </p:cNvSpPr>
          <p:nvPr>
            <p:ph idx="1"/>
          </p:nvPr>
        </p:nvSpPr>
        <p:spPr>
          <a:xfrm>
            <a:off x="6125200"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6"/>
          </p:nvPr>
        </p:nvSpPr>
        <p:spPr>
          <a:xfrm>
            <a:off x="411892" y="966055"/>
            <a:ext cx="5572529" cy="2792298"/>
          </a:xfrm>
        </p:spPr>
        <p:txBody>
          <a:bodyPr/>
          <a:lstStyle>
            <a:lvl1pPr>
              <a:defRPr sz="2200" baseline="0">
                <a:solidFill>
                  <a:schemeClr val="tx1"/>
                </a:solidFill>
                <a:latin typeface="Arial" charset="0"/>
              </a:defRPr>
            </a:lvl1pPr>
            <a:lvl2pPr marL="685800" indent="-228600">
              <a:buFont typeface="PingFangSC-Regular" charset="-122"/>
              <a:buChar char="－"/>
              <a:defRPr sz="2000" baseline="0">
                <a:solidFill>
                  <a:schemeClr val="tx1"/>
                </a:solidFill>
                <a:latin typeface="Arial" charset="0"/>
              </a:defRPr>
            </a:lvl2pPr>
            <a:lvl3pPr marL="1143000" indent="-228600">
              <a:buFont typeface="Arial" charset="0"/>
              <a:buChar char="•"/>
              <a:defRPr sz="1800" baseline="0">
                <a:solidFill>
                  <a:schemeClr val="tx1"/>
                </a:solidFill>
                <a:latin typeface="Arial" charset="0"/>
              </a:defRPr>
            </a:lvl3pPr>
            <a:lvl4pPr marL="1657350" indent="-285750">
              <a:buFont typeface="PingFangSC-Regular" charset="-122"/>
              <a:buChar char="－"/>
              <a:defRPr sz="1600" baseline="0">
                <a:solidFill>
                  <a:schemeClr val="tx1"/>
                </a:solidFill>
                <a:latin typeface="Arial" charset="0"/>
              </a:defRPr>
            </a:lvl4pPr>
            <a:lvl5pPr marL="2057400" indent="-228600">
              <a:buFont typeface="Arial" charset="0"/>
              <a:buChar char="•"/>
              <a:defRPr sz="1400" baseline="0">
                <a:solidFill>
                  <a:schemeClr val="tx1"/>
                </a:solidFill>
                <a:latin typeface="Arial"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11893" y="6467336"/>
            <a:ext cx="5223851" cy="311322"/>
          </a:xfrm>
        </p:spPr>
        <p:txBody>
          <a:bodyPr/>
          <a:lstStyle>
            <a:lvl1pPr algn="l">
              <a:defRPr baseline="0">
                <a:solidFill>
                  <a:schemeClr val="tx1"/>
                </a:solidFill>
                <a:latin typeface="Arial" charset="0"/>
              </a:defRPr>
            </a:lvl1pPr>
          </a:lstStyle>
          <a:p>
            <a:r>
              <a:rPr lang="en-US" dirty="0"/>
              <a:t>Talk Title Here</a:t>
            </a:r>
          </a:p>
        </p:txBody>
      </p:sp>
      <p:sp>
        <p:nvSpPr>
          <p:cNvPr id="6" name="Slide Number Placeholder 5"/>
          <p:cNvSpPr>
            <a:spLocks noGrp="1"/>
          </p:cNvSpPr>
          <p:nvPr>
            <p:ph type="sldNum" sz="quarter" idx="12"/>
          </p:nvPr>
        </p:nvSpPr>
        <p:spPr>
          <a:xfrm>
            <a:off x="5635743" y="6467336"/>
            <a:ext cx="714877" cy="303364"/>
          </a:xfrm>
        </p:spPr>
        <p:txBody>
          <a:bodyPr/>
          <a:lstStyle>
            <a:lvl1pPr algn="ctr">
              <a:defRPr sz="1000" baseline="0">
                <a:solidFill>
                  <a:schemeClr val="tx1"/>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cxnSp>
        <p:nvCxnSpPr>
          <p:cNvPr id="9" name="Straight Connector 8"/>
          <p:cNvCxnSpPr/>
          <p:nvPr userDrawn="1"/>
        </p:nvCxnSpPr>
        <p:spPr>
          <a:xfrm>
            <a:off x="-16475" y="735987"/>
            <a:ext cx="122084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2310" y="6387401"/>
            <a:ext cx="1428001" cy="462435"/>
          </a:xfrm>
          <a:prstGeom prst="rect">
            <a:avLst/>
          </a:prstGeom>
        </p:spPr>
      </p:pic>
      <p:sp>
        <p:nvSpPr>
          <p:cNvPr id="7" name="Picture Placeholder 6"/>
          <p:cNvSpPr>
            <a:spLocks noGrp="1"/>
          </p:cNvSpPr>
          <p:nvPr>
            <p:ph type="pic" sz="quarter" idx="14"/>
          </p:nvPr>
        </p:nvSpPr>
        <p:spPr>
          <a:xfrm>
            <a:off x="411892" y="3914031"/>
            <a:ext cx="3639123" cy="2332315"/>
          </a:xfrm>
          <a:solidFill>
            <a:schemeClr val="accent2"/>
          </a:solidFill>
        </p:spPr>
        <p:txBody>
          <a:bodyPr/>
          <a:lstStyle/>
          <a:p>
            <a:r>
              <a:rPr lang="en-US"/>
              <a:t>Click icon to add picture</a:t>
            </a:r>
          </a:p>
        </p:txBody>
      </p:sp>
      <p:sp>
        <p:nvSpPr>
          <p:cNvPr id="11" name="Picture Placeholder 6"/>
          <p:cNvSpPr>
            <a:spLocks noGrp="1"/>
          </p:cNvSpPr>
          <p:nvPr>
            <p:ph type="pic" sz="quarter" idx="15"/>
          </p:nvPr>
        </p:nvSpPr>
        <p:spPr>
          <a:xfrm>
            <a:off x="4235248" y="3914031"/>
            <a:ext cx="3639123" cy="2332315"/>
          </a:xfrm>
          <a:solidFill>
            <a:schemeClr val="accent2"/>
          </a:solidFill>
        </p:spPr>
        <p:txBody>
          <a:bodyPr/>
          <a:lstStyle/>
          <a:p>
            <a:r>
              <a:rPr lang="en-US"/>
              <a:t>Click icon to add picture</a:t>
            </a:r>
          </a:p>
        </p:txBody>
      </p:sp>
      <p:sp>
        <p:nvSpPr>
          <p:cNvPr id="12" name="Picture Placeholder 6"/>
          <p:cNvSpPr>
            <a:spLocks noGrp="1"/>
          </p:cNvSpPr>
          <p:nvPr>
            <p:ph type="pic" sz="quarter" idx="17"/>
          </p:nvPr>
        </p:nvSpPr>
        <p:spPr>
          <a:xfrm>
            <a:off x="8058606" y="3914031"/>
            <a:ext cx="3639123" cy="2332315"/>
          </a:xfrm>
          <a:solidFill>
            <a:schemeClr val="accent2"/>
          </a:solidFill>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fld id="{BDC57488-3539-8349-95E7-E0E3D7B2EDB0}" type="datetime2">
              <a:rPr lang="en-US" smtClean="0"/>
              <a:pPr/>
              <a:t>Tuesday, February 7, 2023</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r>
              <a:rPr lang="en-US" dirty="0"/>
              <a:t>Talk Title Here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07E1C93C-5050-FC42-8F10-D22D4F119D13}" type="slidenum">
              <a:rPr lang="en-US" smtClean="0"/>
              <a:pPr/>
              <a:t>‹#›</a:t>
            </a:fld>
            <a:endParaRPr lang="en-US" dirty="0"/>
          </a:p>
        </p:txBody>
      </p:sp>
    </p:spTree>
    <p:extLst>
      <p:ext uri="{BB962C8B-B14F-4D97-AF65-F5344CB8AC3E}">
        <p14:creationId xmlns:p14="http://schemas.microsoft.com/office/powerpoint/2010/main" val="15260862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Lst>
  <p:hf hd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https://www.jlab.org/esh/mgtsafetydis"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www.pngall.com/question-mark-png/download/30074" TargetMode="External"/><Relationship Id="rId3" Type="http://schemas.openxmlformats.org/officeDocument/2006/relationships/hyperlink" Target="mailto:wrainey@jlab.org" TargetMode="External"/><Relationship Id="rId7" Type="http://schemas.openxmlformats.org/officeDocument/2006/relationships/image" Target="../media/image22.png"/><Relationship Id="rId2" Type="http://schemas.openxmlformats.org/officeDocument/2006/relationships/hyperlink" Target="mailto:may@jlab.org" TargetMode="External"/><Relationship Id="rId1" Type="http://schemas.openxmlformats.org/officeDocument/2006/relationships/slideLayout" Target="../slideLayouts/slideLayout5.xml"/><Relationship Id="rId6" Type="http://schemas.openxmlformats.org/officeDocument/2006/relationships/hyperlink" Target="https://www.jlab.org/esh/epas" TargetMode="External"/><Relationship Id="rId5" Type="http://schemas.openxmlformats.org/officeDocument/2006/relationships/hyperlink" Target="mailto:goodhand@jlab.org" TargetMode="External"/><Relationship Id="rId4" Type="http://schemas.openxmlformats.org/officeDocument/2006/relationships/hyperlink" Target="https://www.jlab.org/esh/mgtsafetydis" TargetMode="External"/><Relationship Id="rId9" Type="http://schemas.openxmlformats.org/officeDocument/2006/relationships/hyperlink" Target="https://creativecommons.org/licenses/by-nc/3.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davidvinuales.com/tag/qa/" TargetMode="External"/><Relationship Id="rId2" Type="http://schemas.openxmlformats.org/officeDocument/2006/relationships/image" Target="../media/image23.png"/><Relationship Id="rId1" Type="http://schemas.openxmlformats.org/officeDocument/2006/relationships/slideLayout" Target="../slideLayouts/slideLayout6.xml"/><Relationship Id="rId4" Type="http://schemas.openxmlformats.org/officeDocument/2006/relationships/hyperlink" Target="https://creativecommons.org/licenses/by-sa/3.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evergreenleaf.blogspot.com/2013/04/my-first-blog-award-liebster.html" TargetMode="External"/><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8973"/>
            <a:ext cx="12192000" cy="617838"/>
          </a:xfrm>
        </p:spPr>
        <p:txBody>
          <a:bodyPr/>
          <a:lstStyle/>
          <a:p>
            <a:r>
              <a:rPr lang="en-US" sz="4000" dirty="0"/>
              <a:t>SLAC Lessons Learned and Improved Lab Safety</a:t>
            </a:r>
          </a:p>
        </p:txBody>
      </p:sp>
      <p:sp>
        <p:nvSpPr>
          <p:cNvPr id="3" name="Subtitle 2"/>
          <p:cNvSpPr>
            <a:spLocks noGrp="1"/>
          </p:cNvSpPr>
          <p:nvPr>
            <p:ph type="subTitle" idx="1"/>
          </p:nvPr>
        </p:nvSpPr>
        <p:spPr>
          <a:xfrm>
            <a:off x="443182" y="1568393"/>
            <a:ext cx="5875975" cy="617838"/>
          </a:xfrm>
        </p:spPr>
        <p:txBody>
          <a:bodyPr>
            <a:noAutofit/>
          </a:bodyPr>
          <a:lstStyle/>
          <a:p>
            <a:pPr algn="ctr"/>
            <a:r>
              <a:rPr lang="en-US" sz="3200" b="1" dirty="0"/>
              <a:t>For QEWs and Others Impacted by Electrical Work</a:t>
            </a:r>
          </a:p>
          <a:p>
            <a:pPr algn="ctr"/>
            <a:endParaRPr lang="en-US" sz="3200" b="1" dirty="0"/>
          </a:p>
          <a:p>
            <a:pPr algn="ctr"/>
            <a:r>
              <a:rPr lang="en-US" sz="3200" b="1" dirty="0"/>
              <a:t>Welcome</a:t>
            </a:r>
          </a:p>
        </p:txBody>
      </p:sp>
      <p:sp>
        <p:nvSpPr>
          <p:cNvPr id="4" name="Date Placeholder 3"/>
          <p:cNvSpPr>
            <a:spLocks noGrp="1"/>
          </p:cNvSpPr>
          <p:nvPr>
            <p:ph type="dt" sz="half" idx="12"/>
          </p:nvPr>
        </p:nvSpPr>
        <p:spPr>
          <a:xfrm>
            <a:off x="491755" y="5570895"/>
            <a:ext cx="3208124" cy="365125"/>
          </a:xfrm>
        </p:spPr>
        <p:txBody>
          <a:bodyPr/>
          <a:lstStyle/>
          <a:p>
            <a:r>
              <a:rPr lang="en-US" dirty="0"/>
              <a:t>Tuesday, February 7</a:t>
            </a:r>
            <a:r>
              <a:rPr lang="en-US" baseline="30000" dirty="0"/>
              <a:t>th</a:t>
            </a:r>
            <a:r>
              <a:rPr lang="en-US" dirty="0"/>
              <a:t>, 2023</a:t>
            </a:r>
          </a:p>
        </p:txBody>
      </p:sp>
      <p:sp>
        <p:nvSpPr>
          <p:cNvPr id="5" name="Text Placeholder 4"/>
          <p:cNvSpPr>
            <a:spLocks noGrp="1"/>
          </p:cNvSpPr>
          <p:nvPr>
            <p:ph type="body" sz="quarter" idx="14"/>
          </p:nvPr>
        </p:nvSpPr>
        <p:spPr/>
        <p:txBody>
          <a:bodyPr/>
          <a:lstStyle/>
          <a:p>
            <a:r>
              <a:rPr lang="en-US" dirty="0">
                <a:solidFill>
                  <a:schemeClr val="tx1"/>
                </a:solidFill>
              </a:rPr>
              <a:t>Stuart Henderson</a:t>
            </a:r>
          </a:p>
        </p:txBody>
      </p:sp>
      <p:pic>
        <p:nvPicPr>
          <p:cNvPr id="7" name="Picture 6">
            <a:extLst>
              <a:ext uri="{FF2B5EF4-FFF2-40B4-BE49-F238E27FC236}">
                <a16:creationId xmlns:a16="http://schemas.microsoft.com/office/drawing/2014/main" id="{5FD8393A-4F01-4049-A396-877572F93949}"/>
              </a:ext>
            </a:extLst>
          </p:cNvPr>
          <p:cNvPicPr>
            <a:picLocks noChangeAspect="1"/>
          </p:cNvPicPr>
          <p:nvPr/>
        </p:nvPicPr>
        <p:blipFill>
          <a:blip r:embed="rId2"/>
          <a:stretch>
            <a:fillRect/>
          </a:stretch>
        </p:blipFill>
        <p:spPr>
          <a:xfrm>
            <a:off x="6637866" y="1757422"/>
            <a:ext cx="5284742" cy="1426588"/>
          </a:xfrm>
          <a:prstGeom prst="rect">
            <a:avLst/>
          </a:prstGeom>
        </p:spPr>
      </p:pic>
      <p:pic>
        <p:nvPicPr>
          <p:cNvPr id="8" name="Picture 7">
            <a:extLst>
              <a:ext uri="{FF2B5EF4-FFF2-40B4-BE49-F238E27FC236}">
                <a16:creationId xmlns:a16="http://schemas.microsoft.com/office/drawing/2014/main" id="{DE298D94-AD0B-473E-A1B5-64F0E056C71D}"/>
              </a:ext>
            </a:extLst>
          </p:cNvPr>
          <p:cNvPicPr>
            <a:picLocks noChangeAspect="1"/>
          </p:cNvPicPr>
          <p:nvPr/>
        </p:nvPicPr>
        <p:blipFill>
          <a:blip r:embed="rId3"/>
          <a:stretch>
            <a:fillRect/>
          </a:stretch>
        </p:blipFill>
        <p:spPr>
          <a:xfrm>
            <a:off x="6637866" y="3184010"/>
            <a:ext cx="3072650" cy="2511770"/>
          </a:xfrm>
          <a:prstGeom prst="rect">
            <a:avLst/>
          </a:prstGeom>
        </p:spPr>
      </p:pic>
      <p:pic>
        <p:nvPicPr>
          <p:cNvPr id="9" name="Picture 8">
            <a:extLst>
              <a:ext uri="{FF2B5EF4-FFF2-40B4-BE49-F238E27FC236}">
                <a16:creationId xmlns:a16="http://schemas.microsoft.com/office/drawing/2014/main" id="{653AEDCD-201F-4146-A6F5-0E51B0A678E6}"/>
              </a:ext>
            </a:extLst>
          </p:cNvPr>
          <p:cNvPicPr>
            <a:picLocks noChangeAspect="1"/>
          </p:cNvPicPr>
          <p:nvPr/>
        </p:nvPicPr>
        <p:blipFill>
          <a:blip r:embed="rId4"/>
          <a:stretch>
            <a:fillRect/>
          </a:stretch>
        </p:blipFill>
        <p:spPr>
          <a:xfrm>
            <a:off x="9305717" y="3184010"/>
            <a:ext cx="2616891" cy="2511770"/>
          </a:xfrm>
          <a:prstGeom prst="rect">
            <a:avLst/>
          </a:prstGeom>
        </p:spPr>
      </p:pic>
    </p:spTree>
    <p:extLst>
      <p:ext uri="{BB962C8B-B14F-4D97-AF65-F5344CB8AC3E}">
        <p14:creationId xmlns:p14="http://schemas.microsoft.com/office/powerpoint/2010/main" val="45919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12192000" cy="1241291"/>
          </a:xfrm>
        </p:spPr>
        <p:txBody>
          <a:bodyPr/>
          <a:lstStyle/>
          <a:p>
            <a:r>
              <a:rPr lang="en-US" sz="4000" dirty="0"/>
              <a:t>SLAC Lessons Learned and Improved Lab Safety</a:t>
            </a:r>
          </a:p>
        </p:txBody>
      </p:sp>
      <p:sp>
        <p:nvSpPr>
          <p:cNvPr id="3" name="Subtitle 2"/>
          <p:cNvSpPr>
            <a:spLocks noGrp="1"/>
          </p:cNvSpPr>
          <p:nvPr>
            <p:ph type="subTitle" idx="1"/>
          </p:nvPr>
        </p:nvSpPr>
        <p:spPr>
          <a:xfrm>
            <a:off x="443182" y="1568393"/>
            <a:ext cx="5875975" cy="617838"/>
          </a:xfrm>
        </p:spPr>
        <p:txBody>
          <a:bodyPr>
            <a:noAutofit/>
          </a:bodyPr>
          <a:lstStyle/>
          <a:p>
            <a:pPr algn="ctr"/>
            <a:r>
              <a:rPr lang="en-US" sz="3200" b="1" dirty="0"/>
              <a:t>For QEWs and Others Impacted by Electrical Work</a:t>
            </a:r>
          </a:p>
          <a:p>
            <a:pPr algn="ctr"/>
            <a:endParaRPr lang="en-US" sz="3200" b="1" dirty="0"/>
          </a:p>
          <a:p>
            <a:pPr algn="ctr"/>
            <a:r>
              <a:rPr lang="en-US" sz="3200" b="1" dirty="0"/>
              <a:t>Management Safety Discussions &amp; ePAS</a:t>
            </a:r>
          </a:p>
        </p:txBody>
      </p:sp>
      <p:sp>
        <p:nvSpPr>
          <p:cNvPr id="4" name="Date Placeholder 3"/>
          <p:cNvSpPr>
            <a:spLocks noGrp="1"/>
          </p:cNvSpPr>
          <p:nvPr>
            <p:ph type="dt" sz="half" idx="12"/>
          </p:nvPr>
        </p:nvSpPr>
        <p:spPr>
          <a:xfrm>
            <a:off x="491755" y="5570895"/>
            <a:ext cx="3208124" cy="365125"/>
          </a:xfrm>
        </p:spPr>
        <p:txBody>
          <a:bodyPr/>
          <a:lstStyle/>
          <a:p>
            <a:r>
              <a:rPr lang="en-US" dirty="0"/>
              <a:t>Tuesday, February 7</a:t>
            </a:r>
            <a:r>
              <a:rPr lang="en-US" baseline="30000" dirty="0"/>
              <a:t>th</a:t>
            </a:r>
            <a:r>
              <a:rPr lang="en-US" dirty="0"/>
              <a:t>, 2023</a:t>
            </a:r>
          </a:p>
        </p:txBody>
      </p:sp>
      <p:sp>
        <p:nvSpPr>
          <p:cNvPr id="5" name="Text Placeholder 4"/>
          <p:cNvSpPr>
            <a:spLocks noGrp="1"/>
          </p:cNvSpPr>
          <p:nvPr>
            <p:ph type="body" sz="quarter" idx="14"/>
          </p:nvPr>
        </p:nvSpPr>
        <p:spPr/>
        <p:txBody>
          <a:bodyPr/>
          <a:lstStyle/>
          <a:p>
            <a:r>
              <a:rPr lang="en-US" dirty="0">
                <a:solidFill>
                  <a:schemeClr val="tx1"/>
                </a:solidFill>
              </a:rPr>
              <a:t>Bill Rainey &amp; Diann Goodhand</a:t>
            </a:r>
          </a:p>
        </p:txBody>
      </p:sp>
      <p:pic>
        <p:nvPicPr>
          <p:cNvPr id="7" name="Picture 6">
            <a:extLst>
              <a:ext uri="{FF2B5EF4-FFF2-40B4-BE49-F238E27FC236}">
                <a16:creationId xmlns:a16="http://schemas.microsoft.com/office/drawing/2014/main" id="{5FD8393A-4F01-4049-A396-877572F93949}"/>
              </a:ext>
            </a:extLst>
          </p:cNvPr>
          <p:cNvPicPr>
            <a:picLocks noChangeAspect="1"/>
          </p:cNvPicPr>
          <p:nvPr/>
        </p:nvPicPr>
        <p:blipFill>
          <a:blip r:embed="rId2"/>
          <a:stretch>
            <a:fillRect/>
          </a:stretch>
        </p:blipFill>
        <p:spPr>
          <a:xfrm>
            <a:off x="6637866" y="1757422"/>
            <a:ext cx="5284742" cy="1426588"/>
          </a:xfrm>
          <a:prstGeom prst="rect">
            <a:avLst/>
          </a:prstGeom>
        </p:spPr>
      </p:pic>
      <p:pic>
        <p:nvPicPr>
          <p:cNvPr id="8" name="Picture 7">
            <a:extLst>
              <a:ext uri="{FF2B5EF4-FFF2-40B4-BE49-F238E27FC236}">
                <a16:creationId xmlns:a16="http://schemas.microsoft.com/office/drawing/2014/main" id="{DE298D94-AD0B-473E-A1B5-64F0E056C71D}"/>
              </a:ext>
            </a:extLst>
          </p:cNvPr>
          <p:cNvPicPr>
            <a:picLocks noChangeAspect="1"/>
          </p:cNvPicPr>
          <p:nvPr/>
        </p:nvPicPr>
        <p:blipFill>
          <a:blip r:embed="rId3"/>
          <a:stretch>
            <a:fillRect/>
          </a:stretch>
        </p:blipFill>
        <p:spPr>
          <a:xfrm>
            <a:off x="6637866" y="3184010"/>
            <a:ext cx="3072650" cy="2511770"/>
          </a:xfrm>
          <a:prstGeom prst="rect">
            <a:avLst/>
          </a:prstGeom>
        </p:spPr>
      </p:pic>
      <p:pic>
        <p:nvPicPr>
          <p:cNvPr id="9" name="Picture 8">
            <a:extLst>
              <a:ext uri="{FF2B5EF4-FFF2-40B4-BE49-F238E27FC236}">
                <a16:creationId xmlns:a16="http://schemas.microsoft.com/office/drawing/2014/main" id="{653AEDCD-201F-4146-A6F5-0E51B0A678E6}"/>
              </a:ext>
            </a:extLst>
          </p:cNvPr>
          <p:cNvPicPr>
            <a:picLocks noChangeAspect="1"/>
          </p:cNvPicPr>
          <p:nvPr/>
        </p:nvPicPr>
        <p:blipFill>
          <a:blip r:embed="rId4"/>
          <a:stretch>
            <a:fillRect/>
          </a:stretch>
        </p:blipFill>
        <p:spPr>
          <a:xfrm>
            <a:off x="9305717" y="3184010"/>
            <a:ext cx="2616891" cy="2511770"/>
          </a:xfrm>
          <a:prstGeom prst="rect">
            <a:avLst/>
          </a:prstGeom>
        </p:spPr>
      </p:pic>
    </p:spTree>
    <p:extLst>
      <p:ext uri="{BB962C8B-B14F-4D97-AF65-F5344CB8AC3E}">
        <p14:creationId xmlns:p14="http://schemas.microsoft.com/office/powerpoint/2010/main" val="2966025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5338"/>
            <a:ext cx="11285837" cy="487490"/>
          </a:xfrm>
        </p:spPr>
        <p:txBody>
          <a:bodyPr>
            <a:noAutofit/>
          </a:bodyPr>
          <a:lstStyle/>
          <a:p>
            <a:r>
              <a:rPr lang="en-US" sz="3600" dirty="0"/>
              <a:t>Safety Observations - History</a:t>
            </a:r>
          </a:p>
        </p:txBody>
      </p:sp>
      <p:sp>
        <p:nvSpPr>
          <p:cNvPr id="3" name="Content Placeholder 2"/>
          <p:cNvSpPr>
            <a:spLocks noGrp="1"/>
          </p:cNvSpPr>
          <p:nvPr>
            <p:ph idx="1"/>
          </p:nvPr>
        </p:nvSpPr>
        <p:spPr/>
        <p:txBody>
          <a:bodyPr/>
          <a:lstStyle/>
          <a:p>
            <a:r>
              <a:rPr lang="en-US" sz="2400" dirty="0">
                <a:latin typeface="Arial"/>
                <a:cs typeface="Arial"/>
              </a:rPr>
              <a:t>Lessons from first 15 years and Human Performance Initiative at JLab provided an opportunity for rethinking and restructuring the SO process.</a:t>
            </a:r>
          </a:p>
          <a:p>
            <a:pPr>
              <a:buNone/>
            </a:pPr>
            <a:r>
              <a:rPr lang="en-US" sz="2400" dirty="0">
                <a:latin typeface="Arial"/>
                <a:cs typeface="Arial"/>
              </a:rPr>
              <a:t>•  Changed the process to move:</a:t>
            </a:r>
            <a:endParaRPr lang="en-US" sz="2400" dirty="0"/>
          </a:p>
          <a:p>
            <a:pPr>
              <a:buNone/>
            </a:pPr>
            <a:r>
              <a:rPr lang="en-US" dirty="0">
                <a:latin typeface="Arial"/>
                <a:cs typeface="Arial"/>
              </a:rPr>
              <a:t>        - Away from recording found conditions.</a:t>
            </a:r>
            <a:endParaRPr lang="en-US" dirty="0"/>
          </a:p>
          <a:p>
            <a:pPr lvl="2">
              <a:buNone/>
            </a:pPr>
            <a:r>
              <a:rPr lang="en-US" dirty="0">
                <a:latin typeface="Arial"/>
                <a:cs typeface="Arial"/>
              </a:rPr>
              <a:t>• The Safety Warden Inspection Program is the best way to resolve workplace conditions.</a:t>
            </a:r>
            <a:endParaRPr lang="en-US" dirty="0"/>
          </a:p>
          <a:p>
            <a:pPr lvl="2">
              <a:buNone/>
            </a:pPr>
            <a:r>
              <a:rPr lang="en-US" dirty="0">
                <a:latin typeface="Arial"/>
                <a:cs typeface="Arial"/>
              </a:rPr>
              <a:t>• Observed conditions do not substitute for human interaction.</a:t>
            </a:r>
            <a:endParaRPr lang="en-US" dirty="0"/>
          </a:p>
          <a:p>
            <a:pPr>
              <a:buNone/>
            </a:pPr>
            <a:r>
              <a:rPr lang="en-US" dirty="0">
                <a:latin typeface="Arial"/>
                <a:cs typeface="Arial"/>
              </a:rPr>
              <a:t>       - Toward building a culture of safety. </a:t>
            </a:r>
            <a:endParaRPr lang="en-US" dirty="0"/>
          </a:p>
          <a:p>
            <a:pPr lvl="2">
              <a:buNone/>
            </a:pPr>
            <a:r>
              <a:rPr lang="en-US" dirty="0">
                <a:latin typeface="Arial"/>
                <a:cs typeface="Arial"/>
              </a:rPr>
              <a:t>• Conversational interaction regarding approach to and conduct of work.</a:t>
            </a:r>
            <a:endParaRPr lang="en-US" dirty="0"/>
          </a:p>
          <a:p>
            <a:pPr lvl="2">
              <a:buNone/>
            </a:pPr>
            <a:r>
              <a:rPr lang="en-US" dirty="0">
                <a:latin typeface="Arial"/>
                <a:cs typeface="Arial"/>
              </a:rPr>
              <a:t>• Focus on human considerations.</a:t>
            </a:r>
            <a:endParaRPr lang="en-US" dirty="0"/>
          </a:p>
          <a:p>
            <a:pPr lvl="2">
              <a:buNone/>
            </a:pPr>
            <a:r>
              <a:rPr lang="en-US" dirty="0">
                <a:latin typeface="Arial"/>
                <a:cs typeface="Arial"/>
              </a:rPr>
              <a:t>• Work process design, error traps, distractions, safety consideration.</a:t>
            </a:r>
            <a:endParaRPr lang="en-US" dirty="0"/>
          </a:p>
          <a:p>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11</a:t>
            </a:fld>
            <a:endParaRPr lang="en-US" dirty="0"/>
          </a:p>
        </p:txBody>
      </p:sp>
      <p:sp>
        <p:nvSpPr>
          <p:cNvPr id="8" name="Rectangle 7">
            <a:extLst>
              <a:ext uri="{FF2B5EF4-FFF2-40B4-BE49-F238E27FC236}">
                <a16:creationId xmlns:a16="http://schemas.microsoft.com/office/drawing/2014/main" id="{02067CBE-147F-418A-9AA1-6E659605F6DC}"/>
              </a:ext>
            </a:extLst>
          </p:cNvPr>
          <p:cNvSpPr/>
          <p:nvPr/>
        </p:nvSpPr>
        <p:spPr>
          <a:xfrm>
            <a:off x="6646333" y="915526"/>
            <a:ext cx="6096000" cy="1692771"/>
          </a:xfrm>
          <a:prstGeom prst="rect">
            <a:avLst/>
          </a:prstGeom>
        </p:spPr>
        <p:txBody>
          <a:bodyPr>
            <a:spAutoFit/>
          </a:bodyPr>
          <a:lstStyle/>
          <a:p>
            <a:pPr marL="342900" indent="-342900">
              <a:buFont typeface="Arial" panose="020B0604020202020204" pitchFamily="34" charset="0"/>
              <a:buChar char="•"/>
            </a:pPr>
            <a:r>
              <a:rPr lang="en-US" sz="2400" dirty="0">
                <a:latin typeface="Arial"/>
                <a:cs typeface="Arial"/>
              </a:rPr>
              <a:t>Former Safety Observation Program</a:t>
            </a:r>
          </a:p>
          <a:p>
            <a:pPr lvl="1"/>
            <a:r>
              <a:rPr lang="en-US" sz="2000" dirty="0">
                <a:latin typeface="Arial"/>
                <a:cs typeface="Arial"/>
              </a:rPr>
              <a:t>- Started in mid 90’s as an outgrowth of </a:t>
            </a:r>
          </a:p>
          <a:p>
            <a:pPr lvl="1"/>
            <a:r>
              <a:rPr lang="en-US" sz="2000" dirty="0">
                <a:latin typeface="Arial"/>
                <a:cs typeface="Arial"/>
              </a:rPr>
              <a:t>  DuPont STOP training.</a:t>
            </a:r>
            <a:endParaRPr lang="en-US" dirty="0"/>
          </a:p>
          <a:p>
            <a:pPr lvl="1"/>
            <a:r>
              <a:rPr lang="en-US" sz="2000" dirty="0">
                <a:latin typeface="Arial"/>
                <a:cs typeface="Arial"/>
              </a:rPr>
              <a:t>- Process and recording tool design based</a:t>
            </a:r>
          </a:p>
          <a:p>
            <a:pPr lvl="1"/>
            <a:r>
              <a:rPr lang="en-US" sz="2000" dirty="0">
                <a:latin typeface="Arial"/>
                <a:cs typeface="Arial"/>
              </a:rPr>
              <a:t>  on STOP pattern.</a:t>
            </a:r>
            <a:endParaRPr lang="en-US" dirty="0"/>
          </a:p>
        </p:txBody>
      </p:sp>
      <p:pic>
        <p:nvPicPr>
          <p:cNvPr id="9" name="Picture 8" descr="Picture1.jpg">
            <a:extLst>
              <a:ext uri="{FF2B5EF4-FFF2-40B4-BE49-F238E27FC236}">
                <a16:creationId xmlns:a16="http://schemas.microsoft.com/office/drawing/2014/main" id="{D58F842D-017F-49A9-80D3-E2065FDEDC23}"/>
              </a:ext>
            </a:extLst>
          </p:cNvPr>
          <p:cNvPicPr>
            <a:picLocks noChangeAspect="1"/>
          </p:cNvPicPr>
          <p:nvPr/>
        </p:nvPicPr>
        <p:blipFill>
          <a:blip r:embed="rId2"/>
          <a:stretch>
            <a:fillRect/>
          </a:stretch>
        </p:blipFill>
        <p:spPr>
          <a:xfrm>
            <a:off x="6890657" y="2846323"/>
            <a:ext cx="4889451" cy="3337721"/>
          </a:xfrm>
          <a:prstGeom prst="rect">
            <a:avLst/>
          </a:prstGeom>
        </p:spPr>
      </p:pic>
    </p:spTree>
    <p:extLst>
      <p:ext uri="{BB962C8B-B14F-4D97-AF65-F5344CB8AC3E}">
        <p14:creationId xmlns:p14="http://schemas.microsoft.com/office/powerpoint/2010/main" val="745131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D945F-CE03-4FE5-AB0D-2FA003D7FE43}"/>
              </a:ext>
            </a:extLst>
          </p:cNvPr>
          <p:cNvSpPr>
            <a:spLocks noGrp="1"/>
          </p:cNvSpPr>
          <p:nvPr>
            <p:ph type="title"/>
          </p:nvPr>
        </p:nvSpPr>
        <p:spPr>
          <a:xfrm>
            <a:off x="-7176" y="227078"/>
            <a:ext cx="11285837" cy="487490"/>
          </a:xfrm>
        </p:spPr>
        <p:txBody>
          <a:bodyPr>
            <a:noAutofit/>
          </a:bodyPr>
          <a:lstStyle/>
          <a:p>
            <a:r>
              <a:rPr lang="en-US" sz="3600" dirty="0"/>
              <a:t>Management Safety Discussions (MSD)</a:t>
            </a:r>
          </a:p>
        </p:txBody>
      </p:sp>
      <p:sp>
        <p:nvSpPr>
          <p:cNvPr id="5" name="Slide Number Placeholder 4">
            <a:extLst>
              <a:ext uri="{FF2B5EF4-FFF2-40B4-BE49-F238E27FC236}">
                <a16:creationId xmlns:a16="http://schemas.microsoft.com/office/drawing/2014/main" id="{1C525160-0209-45EF-ACAA-E6856CFB2CDC}"/>
              </a:ext>
            </a:extLst>
          </p:cNvPr>
          <p:cNvSpPr>
            <a:spLocks noGrp="1"/>
          </p:cNvSpPr>
          <p:nvPr>
            <p:ph type="sldNum" sz="quarter" idx="12"/>
          </p:nvPr>
        </p:nvSpPr>
        <p:spPr/>
        <p:txBody>
          <a:bodyPr/>
          <a:lstStyle/>
          <a:p>
            <a:fld id="{07E1C93C-5050-FC42-8F10-D22D4F119D13}" type="slidenum">
              <a:rPr lang="en-US" smtClean="0"/>
              <a:pPr/>
              <a:t>12</a:t>
            </a:fld>
            <a:endParaRPr lang="en-US" dirty="0"/>
          </a:p>
        </p:txBody>
      </p:sp>
      <p:sp>
        <p:nvSpPr>
          <p:cNvPr id="9" name="Rectangle 8">
            <a:extLst>
              <a:ext uri="{FF2B5EF4-FFF2-40B4-BE49-F238E27FC236}">
                <a16:creationId xmlns:a16="http://schemas.microsoft.com/office/drawing/2014/main" id="{662AD0DC-4ADA-4D22-99BA-D54D9A75CB6C}"/>
              </a:ext>
            </a:extLst>
          </p:cNvPr>
          <p:cNvSpPr/>
          <p:nvPr/>
        </p:nvSpPr>
        <p:spPr>
          <a:xfrm>
            <a:off x="217043" y="937821"/>
            <a:ext cx="11675533" cy="5174237"/>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800" b="1" dirty="0">
                <a:solidFill>
                  <a:srgbClr val="000000"/>
                </a:solidFill>
                <a:latin typeface="Arial"/>
                <a:cs typeface="Arial"/>
              </a:rPr>
              <a:t>Management Safety Discussion (MSD) Process and Data Recording Tool</a:t>
            </a:r>
          </a:p>
          <a:p>
            <a:pPr marL="685800" lvl="1" indent="-228600">
              <a:lnSpc>
                <a:spcPct val="90000"/>
              </a:lnSpc>
              <a:spcBef>
                <a:spcPts val="500"/>
              </a:spcBef>
              <a:buFont typeface="PingFangSC-Regular" charset="-122"/>
              <a:buChar char="－"/>
            </a:pPr>
            <a:r>
              <a:rPr lang="en-US" sz="2400" dirty="0">
                <a:solidFill>
                  <a:srgbClr val="000000"/>
                </a:solidFill>
                <a:latin typeface="Arial"/>
                <a:cs typeface="Arial"/>
              </a:rPr>
              <a:t>New process piloted using a test group included line managers, ADs, non- </a:t>
            </a:r>
            <a:endParaRPr lang="en-US" sz="2400" dirty="0">
              <a:solidFill>
                <a:srgbClr val="000000"/>
              </a:solidFill>
              <a:latin typeface="Arial" charset="0"/>
              <a:cs typeface="Arial" panose="020B0604020202020204" pitchFamily="34" charset="0"/>
            </a:endParaRPr>
          </a:p>
          <a:p>
            <a:pPr lvl="1">
              <a:lnSpc>
                <a:spcPct val="90000"/>
              </a:lnSpc>
              <a:spcBef>
                <a:spcPts val="500"/>
              </a:spcBef>
            </a:pPr>
            <a:r>
              <a:rPr lang="en-US" sz="2400" dirty="0">
                <a:solidFill>
                  <a:srgbClr val="000000"/>
                </a:solidFill>
                <a:latin typeface="Arial"/>
                <a:cs typeface="Arial"/>
              </a:rPr>
              <a:t>   manager staff.</a:t>
            </a:r>
          </a:p>
          <a:p>
            <a:pPr marL="1143000" lvl="2" indent="-228600">
              <a:lnSpc>
                <a:spcPct val="90000"/>
              </a:lnSpc>
              <a:spcBef>
                <a:spcPts val="500"/>
              </a:spcBef>
              <a:buFont typeface="Arial" charset="0"/>
              <a:buChar char="•"/>
            </a:pPr>
            <a:r>
              <a:rPr lang="en-US" sz="2000" dirty="0">
                <a:solidFill>
                  <a:srgbClr val="000000"/>
                </a:solidFill>
                <a:latin typeface="Arial"/>
                <a:cs typeface="Arial"/>
              </a:rPr>
              <a:t>Feedback from test group incorporated into new process.</a:t>
            </a:r>
          </a:p>
          <a:p>
            <a:pPr marL="685800" lvl="1" indent="-228600">
              <a:lnSpc>
                <a:spcPct val="90000"/>
              </a:lnSpc>
              <a:spcBef>
                <a:spcPts val="500"/>
              </a:spcBef>
              <a:buFont typeface="PingFangSC-Regular" charset="-122"/>
              <a:buChar char="－"/>
            </a:pPr>
            <a:r>
              <a:rPr lang="en-US" sz="2400" dirty="0">
                <a:solidFill>
                  <a:srgbClr val="000000"/>
                </a:solidFill>
                <a:latin typeface="Arial"/>
                <a:cs typeface="Arial"/>
              </a:rPr>
              <a:t>New process focuses on human performance aspects of manager-worker   </a:t>
            </a:r>
          </a:p>
          <a:p>
            <a:pPr lvl="1">
              <a:lnSpc>
                <a:spcPct val="90000"/>
              </a:lnSpc>
              <a:spcBef>
                <a:spcPts val="500"/>
              </a:spcBef>
            </a:pPr>
            <a:r>
              <a:rPr lang="en-US" sz="2400" dirty="0">
                <a:solidFill>
                  <a:srgbClr val="000000"/>
                </a:solidFill>
                <a:latin typeface="Arial"/>
                <a:cs typeface="Arial"/>
              </a:rPr>
              <a:t>    interaction.</a:t>
            </a:r>
          </a:p>
          <a:p>
            <a:pPr marL="685800" lvl="1" indent="-228600">
              <a:lnSpc>
                <a:spcPct val="90000"/>
              </a:lnSpc>
              <a:spcBef>
                <a:spcPts val="500"/>
              </a:spcBef>
              <a:buFont typeface="PingFangSC-Regular" charset="-122"/>
              <a:buChar char="－"/>
            </a:pPr>
            <a:r>
              <a:rPr lang="en-US" sz="2400" dirty="0">
                <a:solidFill>
                  <a:srgbClr val="000000"/>
                </a:solidFill>
                <a:latin typeface="Arial"/>
                <a:cs typeface="Arial"/>
              </a:rPr>
              <a:t>Process aimed at senior managers but available and useful for staff    </a:t>
            </a:r>
            <a:endParaRPr lang="en-US" sz="2400" dirty="0">
              <a:solidFill>
                <a:srgbClr val="000000"/>
              </a:solidFill>
              <a:latin typeface="Arial" charset="0"/>
              <a:cs typeface="Arial" panose="020B0604020202020204" pitchFamily="34" charset="0"/>
            </a:endParaRPr>
          </a:p>
          <a:p>
            <a:pPr lvl="1">
              <a:lnSpc>
                <a:spcPct val="90000"/>
              </a:lnSpc>
              <a:spcBef>
                <a:spcPts val="500"/>
              </a:spcBef>
            </a:pPr>
            <a:r>
              <a:rPr lang="en-US" sz="2400" dirty="0">
                <a:solidFill>
                  <a:srgbClr val="000000"/>
                </a:solidFill>
                <a:latin typeface="Arial"/>
                <a:cs typeface="Arial"/>
              </a:rPr>
              <a:t>    interactions.</a:t>
            </a:r>
          </a:p>
          <a:p>
            <a:pPr marL="685800" lvl="1" indent="-228600">
              <a:lnSpc>
                <a:spcPct val="90000"/>
              </a:lnSpc>
              <a:spcBef>
                <a:spcPts val="500"/>
              </a:spcBef>
              <a:buFont typeface="PingFangSC-Regular" charset="-122"/>
              <a:buChar char="－"/>
            </a:pPr>
            <a:r>
              <a:rPr lang="en-US" sz="2400" dirty="0">
                <a:solidFill>
                  <a:srgbClr val="000000"/>
                </a:solidFill>
                <a:latin typeface="Arial"/>
                <a:cs typeface="Arial"/>
              </a:rPr>
              <a:t>Mobile device friendly application uses device features (voice to text) to </a:t>
            </a:r>
            <a:endParaRPr lang="en-US" sz="2400" dirty="0">
              <a:solidFill>
                <a:srgbClr val="000000"/>
              </a:solidFill>
              <a:latin typeface="Arial" charset="0"/>
              <a:cs typeface="Arial" panose="020B0604020202020204" pitchFamily="34" charset="0"/>
            </a:endParaRPr>
          </a:p>
          <a:p>
            <a:pPr lvl="1">
              <a:lnSpc>
                <a:spcPct val="90000"/>
              </a:lnSpc>
              <a:spcBef>
                <a:spcPts val="500"/>
              </a:spcBef>
            </a:pPr>
            <a:r>
              <a:rPr lang="en-US" sz="2400" dirty="0">
                <a:solidFill>
                  <a:srgbClr val="000000"/>
                </a:solidFill>
                <a:latin typeface="Arial"/>
                <a:cs typeface="Arial"/>
              </a:rPr>
              <a:t>    facilitate data recording.</a:t>
            </a:r>
          </a:p>
          <a:p>
            <a:pPr marL="685800" lvl="1" indent="-228600">
              <a:lnSpc>
                <a:spcPct val="90000"/>
              </a:lnSpc>
              <a:spcBef>
                <a:spcPts val="500"/>
              </a:spcBef>
              <a:buFont typeface="PingFangSC-Regular" charset="-122"/>
              <a:buChar char="－"/>
            </a:pPr>
            <a:r>
              <a:rPr lang="en-US" sz="2400" dirty="0">
                <a:solidFill>
                  <a:srgbClr val="000000"/>
                </a:solidFill>
                <a:latin typeface="Arial"/>
                <a:cs typeface="Arial"/>
              </a:rPr>
              <a:t>Streamlined the data collection for each interaction; data “filed in the field.”</a:t>
            </a:r>
          </a:p>
          <a:p>
            <a:pPr marL="685800" lvl="1" indent="-228600">
              <a:lnSpc>
                <a:spcPct val="90000"/>
              </a:lnSpc>
              <a:spcBef>
                <a:spcPts val="500"/>
              </a:spcBef>
              <a:buFont typeface="PingFangSC-Regular" charset="-122"/>
              <a:buChar char="－"/>
            </a:pPr>
            <a:r>
              <a:rPr lang="en-US" sz="2400" dirty="0">
                <a:solidFill>
                  <a:srgbClr val="000000"/>
                </a:solidFill>
                <a:latin typeface="Arial"/>
                <a:cs typeface="Arial"/>
              </a:rPr>
              <a:t>Coupled to SO database.</a:t>
            </a:r>
            <a:endParaRPr lang="en-US" sz="2400" dirty="0">
              <a:solidFill>
                <a:srgbClr val="000000"/>
              </a:solidFill>
              <a:latin typeface="Arial" charset="0"/>
              <a:cs typeface="Arial" panose="020B0604020202020204" pitchFamily="34" charset="0"/>
            </a:endParaRPr>
          </a:p>
        </p:txBody>
      </p:sp>
    </p:spTree>
    <p:extLst>
      <p:ext uri="{BB962C8B-B14F-4D97-AF65-F5344CB8AC3E}">
        <p14:creationId xmlns:p14="http://schemas.microsoft.com/office/powerpoint/2010/main" val="3179495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1220-CAE4-467C-8491-0E473C9B4890}"/>
              </a:ext>
            </a:extLst>
          </p:cNvPr>
          <p:cNvSpPr>
            <a:spLocks noGrp="1"/>
          </p:cNvSpPr>
          <p:nvPr>
            <p:ph type="title"/>
          </p:nvPr>
        </p:nvSpPr>
        <p:spPr>
          <a:xfrm>
            <a:off x="-7176" y="266506"/>
            <a:ext cx="11285837" cy="487490"/>
          </a:xfrm>
        </p:spPr>
        <p:txBody>
          <a:bodyPr>
            <a:noAutofit/>
          </a:bodyPr>
          <a:lstStyle/>
          <a:p>
            <a:r>
              <a:rPr lang="en-US" sz="3600" dirty="0"/>
              <a:t>SO / MSD Comparison Summary</a:t>
            </a:r>
          </a:p>
        </p:txBody>
      </p:sp>
      <p:sp>
        <p:nvSpPr>
          <p:cNvPr id="5" name="Slide Number Placeholder 4">
            <a:extLst>
              <a:ext uri="{FF2B5EF4-FFF2-40B4-BE49-F238E27FC236}">
                <a16:creationId xmlns:a16="http://schemas.microsoft.com/office/drawing/2014/main" id="{39864EED-A522-4632-ABEA-2FE31E11208F}"/>
              </a:ext>
            </a:extLst>
          </p:cNvPr>
          <p:cNvSpPr>
            <a:spLocks noGrp="1"/>
          </p:cNvSpPr>
          <p:nvPr>
            <p:ph type="sldNum" sz="quarter" idx="12"/>
          </p:nvPr>
        </p:nvSpPr>
        <p:spPr/>
        <p:txBody>
          <a:bodyPr/>
          <a:lstStyle/>
          <a:p>
            <a:fld id="{07E1C93C-5050-FC42-8F10-D22D4F119D13}" type="slidenum">
              <a:rPr lang="en-US" smtClean="0"/>
              <a:pPr/>
              <a:t>13</a:t>
            </a:fld>
            <a:endParaRPr lang="en-US" dirty="0"/>
          </a:p>
        </p:txBody>
      </p:sp>
      <p:sp>
        <p:nvSpPr>
          <p:cNvPr id="8" name="Rectangle 7">
            <a:extLst>
              <a:ext uri="{FF2B5EF4-FFF2-40B4-BE49-F238E27FC236}">
                <a16:creationId xmlns:a16="http://schemas.microsoft.com/office/drawing/2014/main" id="{C2BDF659-D36B-40D6-B7A7-9B56072FB126}"/>
              </a:ext>
            </a:extLst>
          </p:cNvPr>
          <p:cNvSpPr/>
          <p:nvPr/>
        </p:nvSpPr>
        <p:spPr>
          <a:xfrm>
            <a:off x="118533" y="942561"/>
            <a:ext cx="6096000" cy="4261679"/>
          </a:xfrm>
          <a:prstGeom prst="rect">
            <a:avLst/>
          </a:prstGeom>
        </p:spPr>
        <p:txBody>
          <a:bodyPr>
            <a:spAutoFit/>
          </a:bodyPr>
          <a:lstStyle/>
          <a:p>
            <a:pPr marL="228600" lvl="0" indent="-228600">
              <a:lnSpc>
                <a:spcPct val="90000"/>
              </a:lnSpc>
              <a:spcBef>
                <a:spcPts val="1000"/>
              </a:spcBef>
              <a:buFont typeface="Arial" panose="020B0604020202020204" pitchFamily="34" charset="0"/>
              <a:buChar char="•"/>
            </a:pPr>
            <a:r>
              <a:rPr lang="en-US" sz="2400" b="1" dirty="0">
                <a:solidFill>
                  <a:srgbClr val="000000"/>
                </a:solidFill>
                <a:latin typeface="Arial" charset="0"/>
                <a:cs typeface="Arial" panose="020B0604020202020204" pitchFamily="34" charset="0"/>
              </a:rPr>
              <a:t>Safety Observations</a:t>
            </a:r>
          </a:p>
          <a:p>
            <a:pPr marL="685800" lvl="1" indent="-228600">
              <a:lnSpc>
                <a:spcPct val="90000"/>
              </a:lnSpc>
              <a:spcBef>
                <a:spcPts val="500"/>
              </a:spcBef>
              <a:buFont typeface="PingFangSC-Regular" charset="-122"/>
              <a:buChar char="－"/>
            </a:pPr>
            <a:r>
              <a:rPr lang="en-US" sz="2000" dirty="0">
                <a:solidFill>
                  <a:srgbClr val="000000"/>
                </a:solidFill>
                <a:latin typeface="Arial" charset="0"/>
                <a:cs typeface="Arial" panose="020B0604020202020204" pitchFamily="34" charset="0"/>
              </a:rPr>
              <a:t>Based on DuPont STOP Program.</a:t>
            </a:r>
          </a:p>
          <a:p>
            <a:pPr marL="685800" lvl="1" indent="-228600">
              <a:lnSpc>
                <a:spcPct val="90000"/>
              </a:lnSpc>
              <a:spcBef>
                <a:spcPts val="500"/>
              </a:spcBef>
              <a:buFont typeface="PingFangSC-Regular" charset="-122"/>
              <a:buChar char="－"/>
            </a:pPr>
            <a:r>
              <a:rPr lang="en-US" sz="2000" dirty="0">
                <a:solidFill>
                  <a:srgbClr val="000000"/>
                </a:solidFill>
                <a:latin typeface="Arial" charset="0"/>
                <a:cs typeface="Arial" panose="020B0604020202020204" pitchFamily="34" charset="0"/>
              </a:rPr>
              <a:t>Promoted in-the-field interaction at two principal levels:</a:t>
            </a:r>
          </a:p>
          <a:p>
            <a:pPr marL="1143000" lvl="2" indent="-228600">
              <a:lnSpc>
                <a:spcPct val="90000"/>
              </a:lnSpc>
              <a:spcBef>
                <a:spcPts val="500"/>
              </a:spcBef>
              <a:buFont typeface="Arial" charset="0"/>
              <a:buChar char="•"/>
            </a:pPr>
            <a:r>
              <a:rPr lang="en-US" sz="2000" dirty="0">
                <a:solidFill>
                  <a:srgbClr val="000000"/>
                </a:solidFill>
                <a:latin typeface="Arial" charset="0"/>
                <a:cs typeface="Arial" panose="020B0604020202020204" pitchFamily="34" charset="0"/>
              </a:rPr>
              <a:t>Manager-Worker</a:t>
            </a:r>
          </a:p>
          <a:p>
            <a:pPr marL="1143000" lvl="2" indent="-228600">
              <a:lnSpc>
                <a:spcPct val="90000"/>
              </a:lnSpc>
              <a:spcBef>
                <a:spcPts val="500"/>
              </a:spcBef>
              <a:buFont typeface="Arial" charset="0"/>
              <a:buChar char="•"/>
            </a:pPr>
            <a:r>
              <a:rPr lang="en-US" sz="2000" dirty="0">
                <a:solidFill>
                  <a:srgbClr val="000000"/>
                </a:solidFill>
                <a:latin typeface="Arial" charset="0"/>
                <a:cs typeface="Arial" panose="020B0604020202020204" pitchFamily="34" charset="0"/>
              </a:rPr>
              <a:t>Worker-Worker</a:t>
            </a:r>
          </a:p>
          <a:p>
            <a:pPr marL="685800" lvl="1" indent="-228600">
              <a:lnSpc>
                <a:spcPct val="90000"/>
              </a:lnSpc>
              <a:spcBef>
                <a:spcPts val="500"/>
              </a:spcBef>
              <a:buFont typeface="PingFangSC-Regular" charset="-122"/>
              <a:buChar char="－"/>
            </a:pPr>
            <a:r>
              <a:rPr lang="en-US" sz="2000" dirty="0">
                <a:solidFill>
                  <a:srgbClr val="000000"/>
                </a:solidFill>
                <a:latin typeface="Arial" charset="0"/>
                <a:cs typeface="Arial" panose="020B0604020202020204" pitchFamily="34" charset="0"/>
              </a:rPr>
              <a:t>Promoted cross-division observers.</a:t>
            </a:r>
          </a:p>
          <a:p>
            <a:pPr marL="685800" lvl="1" indent="-228600">
              <a:lnSpc>
                <a:spcPct val="90000"/>
              </a:lnSpc>
              <a:spcBef>
                <a:spcPts val="500"/>
              </a:spcBef>
              <a:buFont typeface="PingFangSC-Regular" charset="-122"/>
              <a:buChar char="－"/>
            </a:pPr>
            <a:r>
              <a:rPr lang="en-US" sz="2000" dirty="0">
                <a:solidFill>
                  <a:srgbClr val="000000"/>
                </a:solidFill>
                <a:latin typeface="Arial" charset="0"/>
                <a:cs typeface="Arial" panose="020B0604020202020204" pitchFamily="34" charset="0"/>
              </a:rPr>
              <a:t>Looked for unsafe conditions and unsafe behaviors.</a:t>
            </a:r>
          </a:p>
          <a:p>
            <a:pPr marL="685800" lvl="1" indent="-228600">
              <a:lnSpc>
                <a:spcPct val="90000"/>
              </a:lnSpc>
              <a:spcBef>
                <a:spcPts val="500"/>
              </a:spcBef>
              <a:buFont typeface="PingFangSC-Regular" charset="-122"/>
              <a:buChar char="－"/>
            </a:pPr>
            <a:r>
              <a:rPr lang="en-US" sz="2000" dirty="0">
                <a:solidFill>
                  <a:srgbClr val="000000"/>
                </a:solidFill>
                <a:latin typeface="Arial" charset="0"/>
                <a:cs typeface="Arial" panose="020B0604020202020204" pitchFamily="34" charset="0"/>
              </a:rPr>
              <a:t>Promoted in-the-field correction of unsafe behaviors.</a:t>
            </a:r>
          </a:p>
          <a:p>
            <a:pPr marL="685800" lvl="1" indent="-228600">
              <a:lnSpc>
                <a:spcPct val="90000"/>
              </a:lnSpc>
              <a:spcBef>
                <a:spcPts val="500"/>
              </a:spcBef>
              <a:buFont typeface="PingFangSC-Regular" charset="-122"/>
              <a:buChar char="－"/>
            </a:pPr>
            <a:r>
              <a:rPr lang="en-US" sz="2000" dirty="0">
                <a:solidFill>
                  <a:srgbClr val="000000"/>
                </a:solidFill>
                <a:latin typeface="Arial" charset="0"/>
                <a:cs typeface="Arial" panose="020B0604020202020204" pitchFamily="34" charset="0"/>
              </a:rPr>
              <a:t>Recorded and characterized both in detail in after-action report.</a:t>
            </a:r>
          </a:p>
        </p:txBody>
      </p:sp>
      <p:sp>
        <p:nvSpPr>
          <p:cNvPr id="9" name="Rectangle 8">
            <a:extLst>
              <a:ext uri="{FF2B5EF4-FFF2-40B4-BE49-F238E27FC236}">
                <a16:creationId xmlns:a16="http://schemas.microsoft.com/office/drawing/2014/main" id="{79302BC9-E294-4B4A-AB7A-30FD043C7BAD}"/>
              </a:ext>
            </a:extLst>
          </p:cNvPr>
          <p:cNvSpPr/>
          <p:nvPr/>
        </p:nvSpPr>
        <p:spPr>
          <a:xfrm>
            <a:off x="5977467" y="919570"/>
            <a:ext cx="6096000" cy="4916218"/>
          </a:xfrm>
          <a:prstGeom prst="rect">
            <a:avLst/>
          </a:prstGeom>
        </p:spPr>
        <p:txBody>
          <a:bodyPr>
            <a:spAutoFit/>
          </a:bodyPr>
          <a:lstStyle/>
          <a:p>
            <a:pPr marL="228600" lvl="0" indent="-228600">
              <a:lnSpc>
                <a:spcPct val="90000"/>
              </a:lnSpc>
              <a:spcBef>
                <a:spcPts val="1000"/>
              </a:spcBef>
              <a:buFont typeface="Arial" panose="020B0604020202020204" pitchFamily="34" charset="0"/>
              <a:buChar char="•"/>
            </a:pPr>
            <a:r>
              <a:rPr lang="en-US" sz="2400" b="1" dirty="0">
                <a:solidFill>
                  <a:srgbClr val="000000"/>
                </a:solidFill>
                <a:latin typeface="Arial" charset="0"/>
                <a:cs typeface="Arial" panose="020B0604020202020204" pitchFamily="34" charset="0"/>
              </a:rPr>
              <a:t>Management Safety Discussions</a:t>
            </a:r>
          </a:p>
          <a:p>
            <a:pPr marL="685800" lvl="1" indent="-228600">
              <a:lnSpc>
                <a:spcPct val="90000"/>
              </a:lnSpc>
              <a:spcBef>
                <a:spcPts val="500"/>
              </a:spcBef>
              <a:buFont typeface="PingFangSC-Regular" charset="-122"/>
              <a:buChar char="－"/>
            </a:pPr>
            <a:r>
              <a:rPr lang="en-US" sz="2000" dirty="0">
                <a:solidFill>
                  <a:srgbClr val="000000"/>
                </a:solidFill>
                <a:latin typeface="Arial" charset="0"/>
                <a:cs typeface="Arial" panose="020B0604020202020204" pitchFamily="34" charset="0"/>
              </a:rPr>
              <a:t>Based on long SO experience.</a:t>
            </a:r>
          </a:p>
          <a:p>
            <a:pPr marL="685800" lvl="1" indent="-228600">
              <a:lnSpc>
                <a:spcPct val="90000"/>
              </a:lnSpc>
              <a:spcBef>
                <a:spcPts val="500"/>
              </a:spcBef>
              <a:buFont typeface="PingFangSC-Regular" charset="-122"/>
              <a:buChar char="－"/>
            </a:pPr>
            <a:r>
              <a:rPr lang="en-US" sz="2000" dirty="0">
                <a:solidFill>
                  <a:srgbClr val="000000"/>
                </a:solidFill>
                <a:latin typeface="Arial" charset="0"/>
                <a:cs typeface="Arial" panose="020B0604020202020204" pitchFamily="34" charset="0"/>
              </a:rPr>
              <a:t>Places premium on “in-the-field” Manager-Worker interaction.</a:t>
            </a:r>
          </a:p>
          <a:p>
            <a:pPr marL="1143000" lvl="2" indent="-228600">
              <a:lnSpc>
                <a:spcPct val="90000"/>
              </a:lnSpc>
              <a:spcBef>
                <a:spcPts val="500"/>
              </a:spcBef>
              <a:buFont typeface="Arial" charset="0"/>
              <a:buChar char="•"/>
            </a:pPr>
            <a:r>
              <a:rPr lang="en-US" sz="1600" dirty="0">
                <a:solidFill>
                  <a:srgbClr val="000000"/>
                </a:solidFill>
                <a:latin typeface="Arial" charset="0"/>
                <a:cs typeface="Arial" panose="020B0604020202020204" pitchFamily="34" charset="0"/>
              </a:rPr>
              <a:t>The same training and same principles apply for </a:t>
            </a:r>
            <a:r>
              <a:rPr lang="en-US" sz="1600" u="sng" dirty="0">
                <a:solidFill>
                  <a:srgbClr val="000000"/>
                </a:solidFill>
                <a:latin typeface="Arial" charset="0"/>
                <a:cs typeface="Arial" panose="020B0604020202020204" pitchFamily="34" charset="0"/>
              </a:rPr>
              <a:t>any</a:t>
            </a:r>
            <a:r>
              <a:rPr lang="en-US" sz="1600" dirty="0">
                <a:solidFill>
                  <a:srgbClr val="000000"/>
                </a:solidFill>
                <a:latin typeface="Arial" charset="0"/>
                <a:cs typeface="Arial" panose="020B0604020202020204" pitchFamily="34" charset="0"/>
              </a:rPr>
              <a:t> intentional workplace discussion on safety.</a:t>
            </a:r>
          </a:p>
          <a:p>
            <a:pPr marL="685800" lvl="1" indent="-228600">
              <a:lnSpc>
                <a:spcPct val="90000"/>
              </a:lnSpc>
              <a:spcBef>
                <a:spcPts val="500"/>
              </a:spcBef>
              <a:buFont typeface="PingFangSC-Regular" charset="-122"/>
              <a:buChar char="－"/>
            </a:pPr>
            <a:r>
              <a:rPr lang="en-US" sz="2000" dirty="0">
                <a:solidFill>
                  <a:srgbClr val="000000"/>
                </a:solidFill>
                <a:latin typeface="Arial" charset="0"/>
                <a:cs typeface="Arial" panose="020B0604020202020204" pitchFamily="34" charset="0"/>
              </a:rPr>
              <a:t>Focuses on Worker activities using HPI related discussion.</a:t>
            </a:r>
          </a:p>
          <a:p>
            <a:pPr marL="1143000" lvl="2" indent="-228600">
              <a:lnSpc>
                <a:spcPct val="90000"/>
              </a:lnSpc>
              <a:spcBef>
                <a:spcPts val="500"/>
              </a:spcBef>
              <a:buFont typeface="Arial" charset="0"/>
              <a:buChar char="•"/>
            </a:pPr>
            <a:r>
              <a:rPr lang="en-US" sz="1600" dirty="0">
                <a:solidFill>
                  <a:srgbClr val="000000"/>
                </a:solidFill>
                <a:latin typeface="Arial" charset="0"/>
                <a:cs typeface="Arial" panose="020B0604020202020204" pitchFamily="34" charset="0"/>
              </a:rPr>
              <a:t>Recognize error-likely situations.</a:t>
            </a:r>
          </a:p>
          <a:p>
            <a:pPr marL="1143000" lvl="2" indent="-228600">
              <a:lnSpc>
                <a:spcPct val="90000"/>
              </a:lnSpc>
              <a:spcBef>
                <a:spcPts val="500"/>
              </a:spcBef>
              <a:buFont typeface="Arial" charset="0"/>
              <a:buChar char="•"/>
            </a:pPr>
            <a:r>
              <a:rPr lang="en-US" sz="1600" dirty="0">
                <a:solidFill>
                  <a:srgbClr val="000000"/>
                </a:solidFill>
                <a:latin typeface="Arial" charset="0"/>
                <a:cs typeface="Arial" panose="020B0604020202020204" pitchFamily="34" charset="0"/>
              </a:rPr>
              <a:t>Identify error avoidance methods.</a:t>
            </a:r>
          </a:p>
          <a:p>
            <a:pPr marL="1143000" lvl="2" indent="-228600">
              <a:lnSpc>
                <a:spcPct val="90000"/>
              </a:lnSpc>
              <a:spcBef>
                <a:spcPts val="500"/>
              </a:spcBef>
              <a:buFont typeface="Arial" charset="0"/>
              <a:buChar char="•"/>
            </a:pPr>
            <a:r>
              <a:rPr lang="en-US" sz="1600" dirty="0">
                <a:solidFill>
                  <a:srgbClr val="000000"/>
                </a:solidFill>
                <a:latin typeface="Arial" charset="0"/>
                <a:cs typeface="Arial" panose="020B0604020202020204" pitchFamily="34" charset="0"/>
              </a:rPr>
              <a:t>Encourage and positively reinforce safe behaviors.</a:t>
            </a:r>
          </a:p>
          <a:p>
            <a:pPr marL="685800" lvl="1" indent="-228600">
              <a:lnSpc>
                <a:spcPct val="90000"/>
              </a:lnSpc>
              <a:spcBef>
                <a:spcPts val="500"/>
              </a:spcBef>
              <a:buFont typeface="PingFangSC-Regular" charset="-122"/>
              <a:buChar char="－"/>
            </a:pPr>
            <a:r>
              <a:rPr lang="en-US" sz="2000" dirty="0">
                <a:solidFill>
                  <a:srgbClr val="000000"/>
                </a:solidFill>
                <a:latin typeface="Arial" charset="0"/>
                <a:cs typeface="Arial" panose="020B0604020202020204" pitchFamily="34" charset="0"/>
              </a:rPr>
              <a:t>Simple recording using mobile device web application.</a:t>
            </a:r>
          </a:p>
          <a:p>
            <a:pPr marL="685800" lvl="1" indent="-228600">
              <a:lnSpc>
                <a:spcPct val="90000"/>
              </a:lnSpc>
              <a:spcBef>
                <a:spcPts val="500"/>
              </a:spcBef>
              <a:buFont typeface="PingFangSC-Regular" charset="-122"/>
              <a:buChar char="－"/>
            </a:pPr>
            <a:r>
              <a:rPr lang="en-US" sz="2000" dirty="0">
                <a:solidFill>
                  <a:srgbClr val="000000"/>
                </a:solidFill>
                <a:latin typeface="Arial" charset="0"/>
                <a:cs typeface="Arial" panose="020B0604020202020204" pitchFamily="34" charset="0"/>
              </a:rPr>
              <a:t>ES&amp;H Manual and website lists details and provides examples.</a:t>
            </a:r>
          </a:p>
          <a:p>
            <a:pPr marL="1143000" lvl="2" indent="-228600">
              <a:lnSpc>
                <a:spcPct val="90000"/>
              </a:lnSpc>
              <a:spcBef>
                <a:spcPts val="500"/>
              </a:spcBef>
              <a:buFont typeface="Arial" charset="0"/>
              <a:buChar char="•"/>
            </a:pPr>
            <a:r>
              <a:rPr lang="en-US" dirty="0">
                <a:solidFill>
                  <a:srgbClr val="000000"/>
                </a:solidFill>
                <a:latin typeface="Arial" charset="0"/>
                <a:cs typeface="Arial" panose="020B0604020202020204" pitchFamily="34" charset="0"/>
              </a:rPr>
              <a:t>Promotes cross-division partnering.</a:t>
            </a:r>
            <a:endParaRPr lang="en-US" sz="2000" dirty="0">
              <a:solidFill>
                <a:srgbClr val="000000"/>
              </a:solidFill>
              <a:latin typeface="Arial" charset="0"/>
              <a:cs typeface="Arial" panose="020B0604020202020204" pitchFamily="34" charset="0"/>
            </a:endParaRPr>
          </a:p>
        </p:txBody>
      </p:sp>
    </p:spTree>
    <p:extLst>
      <p:ext uri="{BB962C8B-B14F-4D97-AF65-F5344CB8AC3E}">
        <p14:creationId xmlns:p14="http://schemas.microsoft.com/office/powerpoint/2010/main" val="491259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1220-CAE4-467C-8491-0E473C9B4890}"/>
              </a:ext>
            </a:extLst>
          </p:cNvPr>
          <p:cNvSpPr>
            <a:spLocks noGrp="1"/>
          </p:cNvSpPr>
          <p:nvPr>
            <p:ph type="title"/>
          </p:nvPr>
        </p:nvSpPr>
        <p:spPr>
          <a:xfrm>
            <a:off x="-7176" y="266506"/>
            <a:ext cx="11285837" cy="487490"/>
          </a:xfrm>
        </p:spPr>
        <p:txBody>
          <a:bodyPr>
            <a:noAutofit/>
          </a:bodyPr>
          <a:lstStyle/>
          <a:p>
            <a:r>
              <a:rPr lang="en-US" sz="3600" dirty="0"/>
              <a:t>MSD – How Does It Work?</a:t>
            </a:r>
          </a:p>
        </p:txBody>
      </p:sp>
      <p:sp>
        <p:nvSpPr>
          <p:cNvPr id="5" name="Slide Number Placeholder 4">
            <a:extLst>
              <a:ext uri="{FF2B5EF4-FFF2-40B4-BE49-F238E27FC236}">
                <a16:creationId xmlns:a16="http://schemas.microsoft.com/office/drawing/2014/main" id="{39864EED-A522-4632-ABEA-2FE31E11208F}"/>
              </a:ext>
            </a:extLst>
          </p:cNvPr>
          <p:cNvSpPr>
            <a:spLocks noGrp="1"/>
          </p:cNvSpPr>
          <p:nvPr>
            <p:ph type="sldNum" sz="quarter" idx="12"/>
          </p:nvPr>
        </p:nvSpPr>
        <p:spPr/>
        <p:txBody>
          <a:bodyPr/>
          <a:lstStyle/>
          <a:p>
            <a:fld id="{07E1C93C-5050-FC42-8F10-D22D4F119D13}" type="slidenum">
              <a:rPr lang="en-US" smtClean="0"/>
              <a:pPr/>
              <a:t>14</a:t>
            </a:fld>
            <a:endParaRPr lang="en-US" dirty="0"/>
          </a:p>
        </p:txBody>
      </p:sp>
      <p:sp>
        <p:nvSpPr>
          <p:cNvPr id="3" name="Rectangle 2">
            <a:extLst>
              <a:ext uri="{FF2B5EF4-FFF2-40B4-BE49-F238E27FC236}">
                <a16:creationId xmlns:a16="http://schemas.microsoft.com/office/drawing/2014/main" id="{B10DA970-A2E1-4CFD-8074-D717E37E40EA}"/>
              </a:ext>
            </a:extLst>
          </p:cNvPr>
          <p:cNvSpPr/>
          <p:nvPr/>
        </p:nvSpPr>
        <p:spPr>
          <a:xfrm>
            <a:off x="270933" y="947160"/>
            <a:ext cx="11650133" cy="5262979"/>
          </a:xfrm>
          <a:prstGeom prst="rect">
            <a:avLst/>
          </a:prstGeom>
        </p:spPr>
        <p:txBody>
          <a:bodyPr wrap="square">
            <a:spAutoFit/>
          </a:bodyPr>
          <a:lstStyle/>
          <a:p>
            <a:pPr marL="342900" lvl="0" indent="-342900">
              <a:buFont typeface="Arial"/>
              <a:buChar char="•"/>
            </a:pPr>
            <a:r>
              <a:rPr lang="en-US" sz="2400" dirty="0">
                <a:solidFill>
                  <a:srgbClr val="000000"/>
                </a:solidFill>
                <a:latin typeface="Arial" panose="020B0604020202020204" pitchFamily="34" charset="0"/>
                <a:cs typeface="Arial" panose="020B0604020202020204" pitchFamily="34" charset="0"/>
              </a:rPr>
              <a:t>See </a:t>
            </a:r>
            <a:r>
              <a:rPr lang="en-US" sz="24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https://www.jlab.org/esh/mgtsafetydis</a:t>
            </a:r>
            <a:r>
              <a:rPr lang="en-US" sz="2400" dirty="0">
                <a:solidFill>
                  <a:srgbClr val="000000"/>
                </a:solidFill>
                <a:latin typeface="Arial" panose="020B0604020202020204" pitchFamily="34" charset="0"/>
                <a:cs typeface="Arial" panose="020B0604020202020204" pitchFamily="34" charset="0"/>
              </a:rPr>
              <a:t> for training materials/brochures, FAQs, data entry tool.</a:t>
            </a:r>
            <a:endParaRPr lang="en-US" dirty="0">
              <a:solidFill>
                <a:srgbClr val="000000"/>
              </a:solidFill>
              <a:latin typeface="Arial" panose="020B0604020202020204" pitchFamily="34" charset="0"/>
              <a:cs typeface="Arial" panose="020B0604020202020204" pitchFamily="34" charset="0"/>
            </a:endParaRPr>
          </a:p>
          <a:p>
            <a:pPr marL="342900" lvl="0" indent="-342900">
              <a:buFont typeface="Arial"/>
              <a:buChar char="•"/>
            </a:pPr>
            <a:r>
              <a:rPr lang="en-US" sz="2400" dirty="0">
                <a:solidFill>
                  <a:srgbClr val="000000"/>
                </a:solidFill>
                <a:latin typeface="Arial" panose="020B0604020202020204" pitchFamily="34" charset="0"/>
                <a:cs typeface="Arial" panose="020B0604020202020204" pitchFamily="34" charset="0"/>
              </a:rPr>
              <a:t>Conducting MSDs on-site:</a:t>
            </a:r>
          </a:p>
          <a:p>
            <a:pPr lvl="1"/>
            <a:r>
              <a:rPr lang="en-US" sz="2200" dirty="0">
                <a:solidFill>
                  <a:srgbClr val="000000"/>
                </a:solidFill>
                <a:latin typeface="Arial" panose="020B0604020202020204" pitchFamily="34" charset="0"/>
                <a:cs typeface="Arial" panose="020B0604020202020204" pitchFamily="34" charset="0"/>
              </a:rPr>
              <a:t>- Solo or Team-up with partner.</a:t>
            </a:r>
          </a:p>
          <a:p>
            <a:pPr marL="800100" lvl="1" indent="-342900">
              <a:buFont typeface="Arial"/>
              <a:buChar char="•"/>
            </a:pPr>
            <a:r>
              <a:rPr lang="en-US" sz="2200" dirty="0">
                <a:solidFill>
                  <a:srgbClr val="000000"/>
                </a:solidFill>
                <a:latin typeface="Arial" panose="020B0604020202020204" pitchFamily="34" charset="0"/>
                <a:cs typeface="Arial" panose="020B0604020202020204" pitchFamily="34" charset="0"/>
              </a:rPr>
              <a:t>Cross-divisional teams – bring “new eyes” on the work.</a:t>
            </a:r>
          </a:p>
          <a:p>
            <a:pPr lvl="2"/>
            <a:r>
              <a:rPr lang="en-US" sz="2200" dirty="0">
                <a:solidFill>
                  <a:srgbClr val="000000"/>
                </a:solidFill>
                <a:latin typeface="Arial" panose="020B0604020202020204" pitchFamily="34" charset="0"/>
                <a:cs typeface="Arial" panose="020B0604020202020204" pitchFamily="34" charset="0"/>
              </a:rPr>
              <a:t>- Select a workplace location.</a:t>
            </a:r>
          </a:p>
          <a:p>
            <a:pPr lvl="2"/>
            <a:r>
              <a:rPr lang="en-US" sz="2200" dirty="0">
                <a:solidFill>
                  <a:srgbClr val="000000"/>
                </a:solidFill>
                <a:latin typeface="Arial" panose="020B0604020202020204" pitchFamily="34" charset="0"/>
                <a:cs typeface="Arial" panose="020B0604020202020204" pitchFamily="34" charset="0"/>
              </a:rPr>
              <a:t>- Approach working individuals cautiously.</a:t>
            </a:r>
          </a:p>
          <a:p>
            <a:pPr lvl="2"/>
            <a:r>
              <a:rPr lang="en-US" sz="2200" dirty="0">
                <a:solidFill>
                  <a:srgbClr val="000000"/>
                </a:solidFill>
                <a:latin typeface="Arial" panose="020B0604020202020204" pitchFamily="34" charset="0"/>
                <a:cs typeface="Arial" panose="020B0604020202020204" pitchFamily="34" charset="0"/>
              </a:rPr>
              <a:t>- Identify yourself and the purpose of your discussion.</a:t>
            </a:r>
          </a:p>
          <a:p>
            <a:pPr lvl="2"/>
            <a:r>
              <a:rPr lang="en-US" sz="2200" dirty="0">
                <a:solidFill>
                  <a:srgbClr val="000000"/>
                </a:solidFill>
                <a:latin typeface="Arial" panose="020B0604020202020204" pitchFamily="34" charset="0"/>
                <a:cs typeface="Arial" panose="020B0604020202020204" pitchFamily="34" charset="0"/>
              </a:rPr>
              <a:t>- </a:t>
            </a:r>
            <a:r>
              <a:rPr lang="en-US" sz="2200" b="1" i="1" dirty="0">
                <a:solidFill>
                  <a:srgbClr val="000000"/>
                </a:solidFill>
                <a:latin typeface="Arial" panose="020B0604020202020204" pitchFamily="34" charset="0"/>
                <a:cs typeface="Arial" panose="020B0604020202020204" pitchFamily="34" charset="0"/>
              </a:rPr>
              <a:t>Dialogue</a:t>
            </a:r>
            <a:r>
              <a:rPr lang="en-US" sz="2200" dirty="0">
                <a:solidFill>
                  <a:srgbClr val="000000"/>
                </a:solidFill>
                <a:latin typeface="Arial" panose="020B0604020202020204" pitchFamily="34" charset="0"/>
                <a:cs typeface="Arial" panose="020B0604020202020204" pitchFamily="34" charset="0"/>
              </a:rPr>
              <a:t> - ask questions and listen.</a:t>
            </a:r>
          </a:p>
          <a:p>
            <a:pPr lvl="2"/>
            <a:r>
              <a:rPr lang="en-US" sz="2200" dirty="0">
                <a:solidFill>
                  <a:srgbClr val="000000"/>
                </a:solidFill>
                <a:latin typeface="Arial" panose="020B0604020202020204" pitchFamily="34" charset="0"/>
                <a:cs typeface="Arial" panose="020B0604020202020204" pitchFamily="34" charset="0"/>
              </a:rPr>
              <a:t>- Reinforce the positive.</a:t>
            </a:r>
          </a:p>
          <a:p>
            <a:pPr lvl="1"/>
            <a:r>
              <a:rPr lang="en-US" sz="2200" dirty="0">
                <a:solidFill>
                  <a:srgbClr val="000000"/>
                </a:solidFill>
                <a:latin typeface="Arial" panose="020B0604020202020204" pitchFamily="34" charset="0"/>
                <a:cs typeface="Arial" panose="020B0604020202020204" pitchFamily="34" charset="0"/>
              </a:rPr>
              <a:t>      - Record.</a:t>
            </a:r>
            <a:endParaRPr lang="en-US" dirty="0">
              <a:solidFill>
                <a:srgbClr val="000000"/>
              </a:solidFill>
              <a:latin typeface="Arial" panose="020B0604020202020204" pitchFamily="34" charset="0"/>
              <a:cs typeface="Arial" panose="020B0604020202020204" pitchFamily="34" charset="0"/>
            </a:endParaRPr>
          </a:p>
          <a:p>
            <a:pPr marL="342900" lvl="0" indent="-342900">
              <a:buFont typeface="Arial"/>
              <a:buChar char="•"/>
            </a:pPr>
            <a:r>
              <a:rPr lang="en-US" sz="2200" dirty="0">
                <a:solidFill>
                  <a:srgbClr val="000000"/>
                </a:solidFill>
                <a:latin typeface="Arial" panose="020B0604020202020204" pitchFamily="34" charset="0"/>
                <a:cs typeface="Arial" panose="020B0604020202020204" pitchFamily="34" charset="0"/>
              </a:rPr>
              <a:t>Conducing MSDs remotely:</a:t>
            </a:r>
            <a:endParaRPr lang="en-US" dirty="0">
              <a:solidFill>
                <a:srgbClr val="000000"/>
              </a:solidFill>
              <a:latin typeface="Arial" panose="020B0604020202020204" pitchFamily="34" charset="0"/>
              <a:cs typeface="Arial" panose="020B0604020202020204" pitchFamily="34" charset="0"/>
            </a:endParaRPr>
          </a:p>
          <a:p>
            <a:pPr lvl="2"/>
            <a:r>
              <a:rPr lang="en-US" sz="2200" dirty="0">
                <a:solidFill>
                  <a:srgbClr val="000000"/>
                </a:solidFill>
                <a:latin typeface="Arial" panose="020B0604020202020204" pitchFamily="34" charset="0"/>
                <a:cs typeface="Arial" panose="020B0604020202020204" pitchFamily="34" charset="0"/>
              </a:rPr>
              <a:t>- Apply the same process.</a:t>
            </a:r>
          </a:p>
          <a:p>
            <a:pPr lvl="2"/>
            <a:r>
              <a:rPr lang="en-US" sz="2200" dirty="0">
                <a:solidFill>
                  <a:srgbClr val="000000"/>
                </a:solidFill>
                <a:latin typeface="Arial" panose="020B0604020202020204" pitchFamily="34" charset="0"/>
                <a:cs typeface="Arial" panose="020B0604020202020204" pitchFamily="34" charset="0"/>
              </a:rPr>
              <a:t>- Workplace location is “Remote” - a Zoom or Teams Meeting.</a:t>
            </a:r>
          </a:p>
          <a:p>
            <a:pPr lvl="2"/>
            <a:r>
              <a:rPr lang="en-US" sz="2200" dirty="0">
                <a:solidFill>
                  <a:srgbClr val="000000"/>
                </a:solidFill>
                <a:latin typeface="Arial" panose="020B0604020202020204" pitchFamily="34" charset="0"/>
                <a:cs typeface="Arial" panose="020B0604020202020204" pitchFamily="34" charset="0"/>
              </a:rPr>
              <a:t>- Work selection can be decided in advance.</a:t>
            </a:r>
          </a:p>
        </p:txBody>
      </p:sp>
    </p:spTree>
    <p:extLst>
      <p:ext uri="{BB962C8B-B14F-4D97-AF65-F5344CB8AC3E}">
        <p14:creationId xmlns:p14="http://schemas.microsoft.com/office/powerpoint/2010/main" val="3355954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1220-CAE4-467C-8491-0E473C9B4890}"/>
              </a:ext>
            </a:extLst>
          </p:cNvPr>
          <p:cNvSpPr>
            <a:spLocks noGrp="1"/>
          </p:cNvSpPr>
          <p:nvPr>
            <p:ph type="title"/>
          </p:nvPr>
        </p:nvSpPr>
        <p:spPr>
          <a:xfrm>
            <a:off x="-7176" y="266506"/>
            <a:ext cx="11285837" cy="487490"/>
          </a:xfrm>
        </p:spPr>
        <p:txBody>
          <a:bodyPr>
            <a:noAutofit/>
          </a:bodyPr>
          <a:lstStyle/>
          <a:p>
            <a:r>
              <a:rPr lang="en-US" sz="3600" dirty="0">
                <a:latin typeface="Arial"/>
                <a:cs typeface="Arial"/>
              </a:rPr>
              <a:t>A Few Dialogue Particulars</a:t>
            </a:r>
            <a:endParaRPr lang="en-US" sz="3600" dirty="0"/>
          </a:p>
        </p:txBody>
      </p:sp>
      <p:sp>
        <p:nvSpPr>
          <p:cNvPr id="5" name="Slide Number Placeholder 4">
            <a:extLst>
              <a:ext uri="{FF2B5EF4-FFF2-40B4-BE49-F238E27FC236}">
                <a16:creationId xmlns:a16="http://schemas.microsoft.com/office/drawing/2014/main" id="{39864EED-A522-4632-ABEA-2FE31E11208F}"/>
              </a:ext>
            </a:extLst>
          </p:cNvPr>
          <p:cNvSpPr>
            <a:spLocks noGrp="1"/>
          </p:cNvSpPr>
          <p:nvPr>
            <p:ph type="sldNum" sz="quarter" idx="12"/>
          </p:nvPr>
        </p:nvSpPr>
        <p:spPr/>
        <p:txBody>
          <a:bodyPr/>
          <a:lstStyle/>
          <a:p>
            <a:fld id="{07E1C93C-5050-FC42-8F10-D22D4F119D13}" type="slidenum">
              <a:rPr lang="en-US" smtClean="0"/>
              <a:pPr/>
              <a:t>15</a:t>
            </a:fld>
            <a:endParaRPr lang="en-US" dirty="0"/>
          </a:p>
        </p:txBody>
      </p:sp>
      <p:sp>
        <p:nvSpPr>
          <p:cNvPr id="4" name="Rectangle 3">
            <a:extLst>
              <a:ext uri="{FF2B5EF4-FFF2-40B4-BE49-F238E27FC236}">
                <a16:creationId xmlns:a16="http://schemas.microsoft.com/office/drawing/2014/main" id="{B660650D-715F-41CC-B5B7-703977C6D576}"/>
              </a:ext>
            </a:extLst>
          </p:cNvPr>
          <p:cNvSpPr/>
          <p:nvPr/>
        </p:nvSpPr>
        <p:spPr>
          <a:xfrm>
            <a:off x="-440267" y="1014666"/>
            <a:ext cx="6621553" cy="5177315"/>
          </a:xfrm>
          <a:prstGeom prst="rect">
            <a:avLst/>
          </a:prstGeom>
        </p:spPr>
        <p:txBody>
          <a:bodyPr wrap="square">
            <a:spAutoFit/>
          </a:bodyPr>
          <a:lstStyle/>
          <a:p>
            <a:pPr marL="685800" lvl="1" indent="-228600">
              <a:lnSpc>
                <a:spcPct val="90000"/>
              </a:lnSpc>
              <a:spcBef>
                <a:spcPts val="500"/>
              </a:spcBef>
              <a:buFont typeface="PingFangSC-Regular" charset="-122"/>
              <a:buChar char="－"/>
            </a:pPr>
            <a:r>
              <a:rPr lang="en-US" sz="2400" dirty="0">
                <a:solidFill>
                  <a:srgbClr val="000000"/>
                </a:solidFill>
                <a:latin typeface="Arial" charset="0"/>
                <a:cs typeface="Arial" panose="020B0604020202020204" pitchFamily="34" charset="0"/>
              </a:rPr>
              <a:t>Request information about the task such as routine maintenance, diagnostic and emergent repair.</a:t>
            </a:r>
          </a:p>
          <a:p>
            <a:pPr marL="685800" lvl="1" indent="-228600">
              <a:lnSpc>
                <a:spcPct val="90000"/>
              </a:lnSpc>
              <a:spcBef>
                <a:spcPts val="500"/>
              </a:spcBef>
              <a:buFont typeface="PingFangSC-Regular" charset="-122"/>
              <a:buChar char="－"/>
            </a:pPr>
            <a:r>
              <a:rPr lang="en-US" sz="2400" dirty="0">
                <a:solidFill>
                  <a:srgbClr val="000000"/>
                </a:solidFill>
                <a:latin typeface="Arial" charset="0"/>
                <a:cs typeface="Arial" panose="020B0604020202020204" pitchFamily="34" charset="0"/>
              </a:rPr>
              <a:t>Get the person(s) to tell a story so that you can better understand the context of the activity.</a:t>
            </a:r>
          </a:p>
          <a:p>
            <a:pPr marL="1143000" lvl="2" indent="-228600">
              <a:lnSpc>
                <a:spcPct val="90000"/>
              </a:lnSpc>
              <a:spcBef>
                <a:spcPts val="500"/>
              </a:spcBef>
              <a:buFont typeface="Arial" charset="0"/>
              <a:buChar char="•"/>
            </a:pPr>
            <a:r>
              <a:rPr lang="en-US" sz="2000" dirty="0">
                <a:solidFill>
                  <a:srgbClr val="000000"/>
                </a:solidFill>
                <a:latin typeface="Arial" charset="0"/>
                <a:cs typeface="Arial" panose="020B0604020202020204" pitchFamily="34" charset="0"/>
              </a:rPr>
              <a:t>What are the difficulties involved with this task? </a:t>
            </a:r>
          </a:p>
          <a:p>
            <a:pPr marL="1143000" lvl="2" indent="-228600">
              <a:lnSpc>
                <a:spcPct val="90000"/>
              </a:lnSpc>
              <a:spcBef>
                <a:spcPts val="500"/>
              </a:spcBef>
              <a:buFont typeface="Arial" charset="0"/>
              <a:buChar char="•"/>
            </a:pPr>
            <a:r>
              <a:rPr lang="en-US" sz="2000" dirty="0">
                <a:solidFill>
                  <a:srgbClr val="000000"/>
                </a:solidFill>
                <a:latin typeface="Arial" charset="0"/>
                <a:cs typeface="Arial" panose="020B0604020202020204" pitchFamily="34" charset="0"/>
              </a:rPr>
              <a:t>What gets in your way? What are the workarounds? </a:t>
            </a:r>
          </a:p>
          <a:p>
            <a:pPr marL="1143000" lvl="2" indent="-228600">
              <a:lnSpc>
                <a:spcPct val="90000"/>
              </a:lnSpc>
              <a:spcBef>
                <a:spcPts val="500"/>
              </a:spcBef>
              <a:buFont typeface="Arial" charset="0"/>
              <a:buChar char="•"/>
            </a:pPr>
            <a:r>
              <a:rPr lang="en-US" sz="2000" dirty="0">
                <a:solidFill>
                  <a:srgbClr val="000000"/>
                </a:solidFill>
                <a:latin typeface="Arial" charset="0"/>
                <a:cs typeface="Arial" panose="020B0604020202020204" pitchFamily="34" charset="0"/>
              </a:rPr>
              <a:t>How do you know things are going right? What are your cues that the process may be drifting? </a:t>
            </a:r>
          </a:p>
          <a:p>
            <a:pPr marL="1143000" lvl="2" indent="-228600">
              <a:lnSpc>
                <a:spcPct val="90000"/>
              </a:lnSpc>
              <a:spcBef>
                <a:spcPts val="500"/>
              </a:spcBef>
              <a:buFont typeface="Arial" charset="0"/>
              <a:buChar char="•"/>
            </a:pPr>
            <a:r>
              <a:rPr lang="en-US" sz="2000" dirty="0">
                <a:solidFill>
                  <a:srgbClr val="000000"/>
                </a:solidFill>
                <a:latin typeface="Arial" charset="0"/>
                <a:cs typeface="Arial" panose="020B0604020202020204" pitchFamily="34" charset="0"/>
              </a:rPr>
              <a:t>How do you explain what can go wrong with this task to people unfamiliar with it? What is in place to prevent this task from going wrong? If it does go wrong, how can you recover?</a:t>
            </a:r>
          </a:p>
        </p:txBody>
      </p:sp>
      <p:sp>
        <p:nvSpPr>
          <p:cNvPr id="6" name="Rectangle 5">
            <a:extLst>
              <a:ext uri="{FF2B5EF4-FFF2-40B4-BE49-F238E27FC236}">
                <a16:creationId xmlns:a16="http://schemas.microsoft.com/office/drawing/2014/main" id="{975AD919-376B-4329-B73D-397F4F7C5EA1}"/>
              </a:ext>
            </a:extLst>
          </p:cNvPr>
          <p:cNvSpPr/>
          <p:nvPr/>
        </p:nvSpPr>
        <p:spPr>
          <a:xfrm>
            <a:off x="6493314" y="4346185"/>
            <a:ext cx="5698686" cy="1328569"/>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000" b="1" dirty="0">
                <a:solidFill>
                  <a:srgbClr val="000000"/>
                </a:solidFill>
                <a:latin typeface="Arial" charset="0"/>
                <a:cs typeface="Arial" panose="020B0604020202020204" pitchFamily="34" charset="0"/>
              </a:rPr>
              <a:t>Be sure to compliment the person or persons on things you see going well!</a:t>
            </a:r>
          </a:p>
          <a:p>
            <a:pPr marL="228600" lvl="0" indent="-228600">
              <a:lnSpc>
                <a:spcPct val="90000"/>
              </a:lnSpc>
              <a:spcBef>
                <a:spcPts val="1000"/>
              </a:spcBef>
              <a:buFont typeface="Arial" panose="020B0604020202020204" pitchFamily="34" charset="0"/>
              <a:buChar char="•"/>
            </a:pPr>
            <a:r>
              <a:rPr lang="en-US" sz="2000" dirty="0">
                <a:solidFill>
                  <a:srgbClr val="000000"/>
                </a:solidFill>
                <a:latin typeface="Arial" charset="0"/>
                <a:cs typeface="Arial" panose="020B0604020202020204" pitchFamily="34" charset="0"/>
              </a:rPr>
              <a:t>Remember, you can follow-up after the discussion using the data tool.</a:t>
            </a:r>
          </a:p>
        </p:txBody>
      </p:sp>
      <p:pic>
        <p:nvPicPr>
          <p:cNvPr id="7" name="Picture 6">
            <a:extLst>
              <a:ext uri="{FF2B5EF4-FFF2-40B4-BE49-F238E27FC236}">
                <a16:creationId xmlns:a16="http://schemas.microsoft.com/office/drawing/2014/main" id="{500546BB-DA2E-435B-8932-0008691B82BD}"/>
              </a:ext>
            </a:extLst>
          </p:cNvPr>
          <p:cNvPicPr>
            <a:picLocks noChangeAspect="1"/>
          </p:cNvPicPr>
          <p:nvPr/>
        </p:nvPicPr>
        <p:blipFill>
          <a:blip r:embed="rId2"/>
          <a:stretch>
            <a:fillRect/>
          </a:stretch>
        </p:blipFill>
        <p:spPr>
          <a:xfrm>
            <a:off x="7090497" y="1049961"/>
            <a:ext cx="4297170" cy="2923707"/>
          </a:xfrm>
          <a:prstGeom prst="rect">
            <a:avLst/>
          </a:prstGeom>
        </p:spPr>
      </p:pic>
    </p:spTree>
    <p:extLst>
      <p:ext uri="{BB962C8B-B14F-4D97-AF65-F5344CB8AC3E}">
        <p14:creationId xmlns:p14="http://schemas.microsoft.com/office/powerpoint/2010/main" val="1948022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1220-CAE4-467C-8491-0E473C9B4890}"/>
              </a:ext>
            </a:extLst>
          </p:cNvPr>
          <p:cNvSpPr>
            <a:spLocks noGrp="1"/>
          </p:cNvSpPr>
          <p:nvPr>
            <p:ph type="title"/>
          </p:nvPr>
        </p:nvSpPr>
        <p:spPr>
          <a:xfrm>
            <a:off x="-7176" y="266506"/>
            <a:ext cx="11285837" cy="487490"/>
          </a:xfrm>
        </p:spPr>
        <p:txBody>
          <a:bodyPr>
            <a:noAutofit/>
          </a:bodyPr>
          <a:lstStyle/>
          <a:p>
            <a:r>
              <a:rPr lang="en-US" sz="3600" dirty="0">
                <a:latin typeface="Arial"/>
                <a:cs typeface="Arial"/>
              </a:rPr>
              <a:t>Who Should Do This?</a:t>
            </a:r>
            <a:endParaRPr lang="en-US" sz="3600" dirty="0"/>
          </a:p>
        </p:txBody>
      </p:sp>
      <p:sp>
        <p:nvSpPr>
          <p:cNvPr id="5" name="Slide Number Placeholder 4">
            <a:extLst>
              <a:ext uri="{FF2B5EF4-FFF2-40B4-BE49-F238E27FC236}">
                <a16:creationId xmlns:a16="http://schemas.microsoft.com/office/drawing/2014/main" id="{39864EED-A522-4632-ABEA-2FE31E11208F}"/>
              </a:ext>
            </a:extLst>
          </p:cNvPr>
          <p:cNvSpPr>
            <a:spLocks noGrp="1"/>
          </p:cNvSpPr>
          <p:nvPr>
            <p:ph type="sldNum" sz="quarter" idx="12"/>
          </p:nvPr>
        </p:nvSpPr>
        <p:spPr/>
        <p:txBody>
          <a:bodyPr/>
          <a:lstStyle/>
          <a:p>
            <a:fld id="{07E1C93C-5050-FC42-8F10-D22D4F119D13}" type="slidenum">
              <a:rPr lang="en-US" smtClean="0"/>
              <a:pPr/>
              <a:t>16</a:t>
            </a:fld>
            <a:endParaRPr lang="en-US" dirty="0"/>
          </a:p>
        </p:txBody>
      </p:sp>
      <p:sp>
        <p:nvSpPr>
          <p:cNvPr id="3" name="Rectangle 2">
            <a:extLst>
              <a:ext uri="{FF2B5EF4-FFF2-40B4-BE49-F238E27FC236}">
                <a16:creationId xmlns:a16="http://schemas.microsoft.com/office/drawing/2014/main" id="{B822482A-9E07-4CB2-8AC1-730186F98EF4}"/>
              </a:ext>
            </a:extLst>
          </p:cNvPr>
          <p:cNvSpPr/>
          <p:nvPr/>
        </p:nvSpPr>
        <p:spPr>
          <a:xfrm>
            <a:off x="0" y="873343"/>
            <a:ext cx="6671733" cy="5376857"/>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400" dirty="0">
                <a:solidFill>
                  <a:srgbClr val="000000"/>
                </a:solidFill>
                <a:latin typeface="Arial"/>
                <a:cs typeface="Arial"/>
              </a:rPr>
              <a:t>Focus is on providing a process to bringing upper-level managers into the workplace.</a:t>
            </a:r>
            <a:endParaRPr lang="en-US" sz="2200" dirty="0">
              <a:solidFill>
                <a:srgbClr val="000000"/>
              </a:solidFill>
              <a:latin typeface="Arial" charset="0"/>
              <a:cs typeface="Arial" panose="020B0604020202020204" pitchFamily="34" charset="0"/>
            </a:endParaRPr>
          </a:p>
          <a:p>
            <a:pPr marL="228600" lvl="0" indent="-228600">
              <a:lnSpc>
                <a:spcPct val="90000"/>
              </a:lnSpc>
              <a:spcBef>
                <a:spcPts val="1000"/>
              </a:spcBef>
              <a:buFont typeface="Arial" panose="020B0604020202020204" pitchFamily="34" charset="0"/>
              <a:buChar char="•"/>
            </a:pPr>
            <a:r>
              <a:rPr lang="en-US" sz="2400" dirty="0">
                <a:solidFill>
                  <a:srgbClr val="000000"/>
                </a:solidFill>
                <a:latin typeface="Arial"/>
                <a:cs typeface="Arial"/>
              </a:rPr>
              <a:t>Recommended frequency for different levels in a “generalized  management structure” is found in the related ES&amp;H Manual Chapter.</a:t>
            </a:r>
            <a:endParaRPr lang="en-US" sz="2200" dirty="0">
              <a:solidFill>
                <a:srgbClr val="000000"/>
              </a:solidFill>
              <a:latin typeface="Arial" charset="0"/>
              <a:cs typeface="Arial" panose="020B0604020202020204" pitchFamily="34" charset="0"/>
            </a:endParaRPr>
          </a:p>
          <a:p>
            <a:pPr lvl="2">
              <a:lnSpc>
                <a:spcPct val="90000"/>
              </a:lnSpc>
              <a:spcBef>
                <a:spcPts val="500"/>
              </a:spcBef>
            </a:pPr>
            <a:r>
              <a:rPr lang="en-US" sz="2200" dirty="0">
                <a:solidFill>
                  <a:srgbClr val="000000"/>
                </a:solidFill>
                <a:latin typeface="Arial"/>
                <a:cs typeface="Arial"/>
              </a:rPr>
              <a:t>－Divisions/Departments have different </a:t>
            </a:r>
            <a:endParaRPr lang="en-US" sz="2200" dirty="0">
              <a:solidFill>
                <a:srgbClr val="000000"/>
              </a:solidFill>
              <a:latin typeface="Arial" charset="0"/>
              <a:cs typeface="Arial" panose="020B0604020202020204" pitchFamily="34" charset="0"/>
            </a:endParaRPr>
          </a:p>
          <a:p>
            <a:pPr lvl="2">
              <a:lnSpc>
                <a:spcPct val="90000"/>
              </a:lnSpc>
              <a:spcBef>
                <a:spcPts val="500"/>
              </a:spcBef>
            </a:pPr>
            <a:r>
              <a:rPr lang="en-US" sz="2200" dirty="0">
                <a:solidFill>
                  <a:srgbClr val="000000"/>
                </a:solidFill>
                <a:latin typeface="Arial"/>
                <a:cs typeface="Arial"/>
              </a:rPr>
              <a:t>    missions and priorities.</a:t>
            </a:r>
            <a:endParaRPr lang="en-US" sz="2200" dirty="0">
              <a:solidFill>
                <a:srgbClr val="000000"/>
              </a:solidFill>
              <a:latin typeface="Arial" charset="0"/>
              <a:cs typeface="Arial" panose="020B0604020202020204" pitchFamily="34" charset="0"/>
            </a:endParaRPr>
          </a:p>
          <a:p>
            <a:pPr marL="1428750" lvl="3">
              <a:lnSpc>
                <a:spcPct val="90000"/>
              </a:lnSpc>
              <a:spcBef>
                <a:spcPts val="500"/>
              </a:spcBef>
            </a:pPr>
            <a:r>
              <a:rPr lang="en-US" sz="2000" dirty="0">
                <a:solidFill>
                  <a:srgbClr val="000000"/>
                </a:solidFill>
                <a:latin typeface="Arial"/>
                <a:cs typeface="Arial"/>
              </a:rPr>
              <a:t>• Emphasis on certain elements depending </a:t>
            </a:r>
            <a:endParaRPr lang="en-US" sz="2000" dirty="0">
              <a:solidFill>
                <a:srgbClr val="000000"/>
              </a:solidFill>
              <a:latin typeface="Arial" charset="0"/>
              <a:cs typeface="Arial" panose="020B0604020202020204" pitchFamily="34" charset="0"/>
            </a:endParaRPr>
          </a:p>
          <a:p>
            <a:pPr marL="1428750" lvl="3">
              <a:lnSpc>
                <a:spcPct val="90000"/>
              </a:lnSpc>
              <a:spcBef>
                <a:spcPts val="500"/>
              </a:spcBef>
            </a:pPr>
            <a:r>
              <a:rPr lang="en-US" sz="2000" dirty="0">
                <a:solidFill>
                  <a:srgbClr val="000000"/>
                </a:solidFill>
                <a:latin typeface="Arial"/>
                <a:cs typeface="Arial"/>
              </a:rPr>
              <a:t>  on division needs.</a:t>
            </a:r>
            <a:endParaRPr lang="en-US" sz="2000" dirty="0">
              <a:solidFill>
                <a:srgbClr val="000000"/>
              </a:solidFill>
              <a:latin typeface="Arial" charset="0"/>
              <a:cs typeface="Arial" panose="020B0604020202020204" pitchFamily="34" charset="0"/>
            </a:endParaRPr>
          </a:p>
          <a:p>
            <a:pPr lvl="1">
              <a:lnSpc>
                <a:spcPct val="90000"/>
              </a:lnSpc>
              <a:spcBef>
                <a:spcPts val="500"/>
              </a:spcBef>
            </a:pPr>
            <a:r>
              <a:rPr lang="en-US" sz="2400" dirty="0">
                <a:solidFill>
                  <a:srgbClr val="000000"/>
                </a:solidFill>
                <a:latin typeface="Arial"/>
                <a:cs typeface="Arial"/>
              </a:rPr>
              <a:t>     －Room for flexibility.</a:t>
            </a:r>
            <a:endParaRPr lang="en-US" sz="2000" dirty="0">
              <a:solidFill>
                <a:srgbClr val="000000"/>
              </a:solidFill>
              <a:latin typeface="Arial" charset="0"/>
              <a:cs typeface="Arial" panose="020B0604020202020204" pitchFamily="34" charset="0"/>
            </a:endParaRPr>
          </a:p>
          <a:p>
            <a:pPr marL="228600" lvl="0" indent="-228600">
              <a:lnSpc>
                <a:spcPct val="90000"/>
              </a:lnSpc>
              <a:spcBef>
                <a:spcPts val="1000"/>
              </a:spcBef>
              <a:buFont typeface="Arial" panose="020B0604020202020204" pitchFamily="34" charset="0"/>
              <a:buChar char="•"/>
            </a:pPr>
            <a:r>
              <a:rPr lang="en-US" sz="2600" dirty="0">
                <a:solidFill>
                  <a:srgbClr val="000000"/>
                </a:solidFill>
                <a:latin typeface="Arial"/>
                <a:cs typeface="Arial"/>
              </a:rPr>
              <a:t>Anyone can conduct a MSD.</a:t>
            </a:r>
          </a:p>
          <a:p>
            <a:pPr lvl="1">
              <a:lnSpc>
                <a:spcPct val="90000"/>
              </a:lnSpc>
              <a:spcBef>
                <a:spcPts val="500"/>
              </a:spcBef>
            </a:pPr>
            <a:r>
              <a:rPr lang="en-US" sz="2400" dirty="0">
                <a:solidFill>
                  <a:srgbClr val="000000"/>
                </a:solidFill>
                <a:latin typeface="Arial"/>
                <a:cs typeface="Arial"/>
              </a:rPr>
              <a:t>     －Can be used for a general discussion </a:t>
            </a:r>
            <a:endParaRPr lang="en-US" sz="2000" dirty="0">
              <a:solidFill>
                <a:srgbClr val="000000"/>
              </a:solidFill>
              <a:latin typeface="Arial" charset="0"/>
              <a:cs typeface="Arial" panose="020B0604020202020204" pitchFamily="34" charset="0"/>
            </a:endParaRPr>
          </a:p>
          <a:p>
            <a:pPr lvl="1">
              <a:lnSpc>
                <a:spcPct val="90000"/>
              </a:lnSpc>
              <a:spcBef>
                <a:spcPts val="500"/>
              </a:spcBef>
            </a:pPr>
            <a:r>
              <a:rPr lang="en-US" sz="2400" dirty="0">
                <a:solidFill>
                  <a:srgbClr val="000000"/>
                </a:solidFill>
                <a:latin typeface="Arial"/>
                <a:cs typeface="Arial"/>
              </a:rPr>
              <a:t>         between two staff members.</a:t>
            </a:r>
            <a:endParaRPr lang="en-US" sz="2000" dirty="0">
              <a:solidFill>
                <a:srgbClr val="000000"/>
              </a:solidFill>
              <a:latin typeface="Arial" charset="0"/>
              <a:cs typeface="Arial" panose="020B0604020202020204" pitchFamily="34" charset="0"/>
            </a:endParaRPr>
          </a:p>
          <a:p>
            <a:pPr lvl="1">
              <a:lnSpc>
                <a:spcPct val="90000"/>
              </a:lnSpc>
              <a:spcBef>
                <a:spcPts val="500"/>
              </a:spcBef>
            </a:pPr>
            <a:r>
              <a:rPr lang="en-US" sz="2400" dirty="0">
                <a:solidFill>
                  <a:srgbClr val="000000"/>
                </a:solidFill>
                <a:latin typeface="Arial"/>
                <a:cs typeface="Arial"/>
              </a:rPr>
              <a:t>     －Feature of former SO process.</a:t>
            </a:r>
            <a:endParaRPr lang="en-US" sz="2000" dirty="0">
              <a:solidFill>
                <a:srgbClr val="000000"/>
              </a:solidFill>
              <a:latin typeface="Arial" charset="0"/>
              <a:cs typeface="Arial" panose="020B0604020202020204" pitchFamily="34" charset="0"/>
            </a:endParaRPr>
          </a:p>
        </p:txBody>
      </p:sp>
      <p:pic>
        <p:nvPicPr>
          <p:cNvPr id="8" name="Picture 7">
            <a:extLst>
              <a:ext uri="{FF2B5EF4-FFF2-40B4-BE49-F238E27FC236}">
                <a16:creationId xmlns:a16="http://schemas.microsoft.com/office/drawing/2014/main" id="{6F6ABCDA-2E7B-4514-B859-E870DC687F07}"/>
              </a:ext>
            </a:extLst>
          </p:cNvPr>
          <p:cNvPicPr>
            <a:picLocks noChangeAspect="1"/>
          </p:cNvPicPr>
          <p:nvPr/>
        </p:nvPicPr>
        <p:blipFill>
          <a:blip r:embed="rId2"/>
          <a:stretch>
            <a:fillRect/>
          </a:stretch>
        </p:blipFill>
        <p:spPr>
          <a:xfrm>
            <a:off x="6350620" y="942238"/>
            <a:ext cx="5644291" cy="4698836"/>
          </a:xfrm>
          <a:prstGeom prst="rect">
            <a:avLst/>
          </a:prstGeom>
        </p:spPr>
      </p:pic>
      <p:pic>
        <p:nvPicPr>
          <p:cNvPr id="9" name="Picture 8">
            <a:extLst>
              <a:ext uri="{FF2B5EF4-FFF2-40B4-BE49-F238E27FC236}">
                <a16:creationId xmlns:a16="http://schemas.microsoft.com/office/drawing/2014/main" id="{2578EB8D-9931-4DC8-BCDA-39BF47535169}"/>
              </a:ext>
            </a:extLst>
          </p:cNvPr>
          <p:cNvPicPr>
            <a:picLocks noChangeAspect="1"/>
          </p:cNvPicPr>
          <p:nvPr/>
        </p:nvPicPr>
        <p:blipFill>
          <a:blip r:embed="rId3"/>
          <a:stretch>
            <a:fillRect/>
          </a:stretch>
        </p:blipFill>
        <p:spPr>
          <a:xfrm>
            <a:off x="6512910" y="5728430"/>
            <a:ext cx="5482001" cy="706691"/>
          </a:xfrm>
          <a:prstGeom prst="rect">
            <a:avLst/>
          </a:prstGeom>
        </p:spPr>
      </p:pic>
    </p:spTree>
    <p:extLst>
      <p:ext uri="{BB962C8B-B14F-4D97-AF65-F5344CB8AC3E}">
        <p14:creationId xmlns:p14="http://schemas.microsoft.com/office/powerpoint/2010/main" val="3862649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E2771-263E-41EF-836F-3E157C20266A}"/>
              </a:ext>
            </a:extLst>
          </p:cNvPr>
          <p:cNvSpPr>
            <a:spLocks noGrp="1"/>
          </p:cNvSpPr>
          <p:nvPr>
            <p:ph type="title"/>
          </p:nvPr>
        </p:nvSpPr>
        <p:spPr>
          <a:xfrm>
            <a:off x="-7176" y="244011"/>
            <a:ext cx="11285837" cy="487490"/>
          </a:xfrm>
        </p:spPr>
        <p:txBody>
          <a:bodyPr>
            <a:noAutofit/>
          </a:bodyPr>
          <a:lstStyle/>
          <a:p>
            <a:r>
              <a:rPr lang="en-US" sz="3600" dirty="0"/>
              <a:t>What Does This Mean For You?</a:t>
            </a:r>
          </a:p>
        </p:txBody>
      </p:sp>
      <p:sp>
        <p:nvSpPr>
          <p:cNvPr id="5" name="Slide Number Placeholder 4">
            <a:extLst>
              <a:ext uri="{FF2B5EF4-FFF2-40B4-BE49-F238E27FC236}">
                <a16:creationId xmlns:a16="http://schemas.microsoft.com/office/drawing/2014/main" id="{2BE0C5AF-741F-4F81-8531-BDAAC846CF23}"/>
              </a:ext>
            </a:extLst>
          </p:cNvPr>
          <p:cNvSpPr>
            <a:spLocks noGrp="1"/>
          </p:cNvSpPr>
          <p:nvPr>
            <p:ph type="sldNum" sz="quarter" idx="12"/>
          </p:nvPr>
        </p:nvSpPr>
        <p:spPr/>
        <p:txBody>
          <a:bodyPr/>
          <a:lstStyle/>
          <a:p>
            <a:fld id="{07E1C93C-5050-FC42-8F10-D22D4F119D13}" type="slidenum">
              <a:rPr lang="en-US" smtClean="0"/>
              <a:pPr/>
              <a:t>17</a:t>
            </a:fld>
            <a:endParaRPr lang="en-US" dirty="0"/>
          </a:p>
        </p:txBody>
      </p:sp>
      <p:sp>
        <p:nvSpPr>
          <p:cNvPr id="8" name="Rectangle 7">
            <a:extLst>
              <a:ext uri="{FF2B5EF4-FFF2-40B4-BE49-F238E27FC236}">
                <a16:creationId xmlns:a16="http://schemas.microsoft.com/office/drawing/2014/main" id="{8C6FEB8F-664E-4BDD-9974-6254EFEC9051}"/>
              </a:ext>
            </a:extLst>
          </p:cNvPr>
          <p:cNvSpPr/>
          <p:nvPr/>
        </p:nvSpPr>
        <p:spPr>
          <a:xfrm>
            <a:off x="254620" y="887650"/>
            <a:ext cx="11804518" cy="5920595"/>
          </a:xfrm>
          <a:prstGeom prst="rect">
            <a:avLst/>
          </a:prstGeom>
        </p:spPr>
        <p:txBody>
          <a:bodyPr wrap="square">
            <a:spAutoFit/>
          </a:bodyPr>
          <a:lstStyle/>
          <a:p>
            <a:pPr marL="342900" indent="-342900">
              <a:lnSpc>
                <a:spcPct val="90000"/>
              </a:lnSpc>
              <a:spcBef>
                <a:spcPts val="500"/>
              </a:spcBef>
              <a:buFont typeface="Arial" panose="020B0604020202020204" pitchFamily="34" charset="0"/>
              <a:buChar char="•"/>
            </a:pPr>
            <a:r>
              <a:rPr lang="en-US" sz="2400" dirty="0">
                <a:solidFill>
                  <a:srgbClr val="000000"/>
                </a:solidFill>
                <a:latin typeface="Arial"/>
                <a:cs typeface="Arial"/>
              </a:rPr>
              <a:t>MSDs focus on providing a process for bringing upper-level managers into workspaces.</a:t>
            </a:r>
            <a:endParaRPr lang="en-US" sz="2400" dirty="0">
              <a:solidFill>
                <a:srgbClr val="000000"/>
              </a:solidFill>
              <a:latin typeface="Arial" charset="0"/>
              <a:cs typeface="Arial" panose="020B0604020202020204" pitchFamily="34" charset="0"/>
            </a:endParaRPr>
          </a:p>
          <a:p>
            <a:pPr marL="342900" indent="-342900">
              <a:lnSpc>
                <a:spcPct val="90000"/>
              </a:lnSpc>
              <a:spcBef>
                <a:spcPts val="500"/>
              </a:spcBef>
              <a:buFont typeface="Arial" panose="020B0604020202020204" pitchFamily="34" charset="0"/>
              <a:buChar char="•"/>
            </a:pPr>
            <a:r>
              <a:rPr lang="en-US" sz="2400" dirty="0">
                <a:solidFill>
                  <a:srgbClr val="000000"/>
                </a:solidFill>
                <a:latin typeface="Arial" charset="0"/>
                <a:cs typeface="Arial" panose="020B0604020202020204" pitchFamily="34" charset="0"/>
              </a:rPr>
              <a:t>If you are a Manager - </a:t>
            </a:r>
            <a:r>
              <a:rPr lang="en-US" sz="2200" dirty="0">
                <a:solidFill>
                  <a:srgbClr val="000000"/>
                </a:solidFill>
                <a:latin typeface="Arial"/>
                <a:cs typeface="Arial"/>
              </a:rPr>
              <a:t>in concert with DSO, your AD will:</a:t>
            </a:r>
          </a:p>
          <a:p>
            <a:pPr marL="685800" lvl="1" indent="-228600">
              <a:lnSpc>
                <a:spcPct val="90000"/>
              </a:lnSpc>
              <a:spcBef>
                <a:spcPts val="500"/>
              </a:spcBef>
              <a:buFont typeface="PingFangSC-Regular" charset="-122"/>
              <a:buChar char="－"/>
            </a:pPr>
            <a:r>
              <a:rPr lang="en-US" sz="2200" dirty="0">
                <a:solidFill>
                  <a:srgbClr val="000000"/>
                </a:solidFill>
                <a:latin typeface="Arial"/>
                <a:cs typeface="Arial"/>
              </a:rPr>
              <a:t>Set expectations and priorities.</a:t>
            </a:r>
          </a:p>
          <a:p>
            <a:pPr marL="685800" lvl="1" indent="-228600">
              <a:lnSpc>
                <a:spcPct val="90000"/>
              </a:lnSpc>
              <a:spcBef>
                <a:spcPts val="500"/>
              </a:spcBef>
              <a:buFont typeface="PingFangSC-Regular" charset="-122"/>
              <a:buChar char="－"/>
            </a:pPr>
            <a:r>
              <a:rPr lang="en-US" sz="2200" dirty="0">
                <a:solidFill>
                  <a:srgbClr val="000000"/>
                </a:solidFill>
                <a:latin typeface="Arial"/>
                <a:cs typeface="Arial"/>
              </a:rPr>
              <a:t>Routinely report and review results.</a:t>
            </a:r>
          </a:p>
          <a:p>
            <a:pPr marL="342900" indent="-342900">
              <a:lnSpc>
                <a:spcPct val="90000"/>
              </a:lnSpc>
              <a:spcBef>
                <a:spcPts val="500"/>
              </a:spcBef>
              <a:buFont typeface="Arial" panose="020B0604020202020204" pitchFamily="34" charset="0"/>
              <a:buChar char="•"/>
            </a:pPr>
            <a:r>
              <a:rPr lang="en-US" sz="2400" dirty="0">
                <a:solidFill>
                  <a:srgbClr val="000000"/>
                </a:solidFill>
                <a:latin typeface="Arial" charset="0"/>
                <a:cs typeface="Arial" panose="020B0604020202020204" pitchFamily="34" charset="0"/>
              </a:rPr>
              <a:t>If you are Staff:</a:t>
            </a:r>
          </a:p>
          <a:p>
            <a:pPr marL="685800" lvl="1" indent="-228600">
              <a:lnSpc>
                <a:spcPct val="90000"/>
              </a:lnSpc>
              <a:spcBef>
                <a:spcPts val="500"/>
              </a:spcBef>
              <a:buFont typeface="PingFangSC-Regular" charset="-122"/>
              <a:buChar char="－"/>
            </a:pPr>
            <a:r>
              <a:rPr lang="en-US" sz="2200" dirty="0">
                <a:solidFill>
                  <a:srgbClr val="000000"/>
                </a:solidFill>
                <a:latin typeface="Arial"/>
                <a:cs typeface="Arial"/>
              </a:rPr>
              <a:t>Be aware of the new process.</a:t>
            </a:r>
          </a:p>
          <a:p>
            <a:pPr marL="1143000" lvl="2" indent="-228600">
              <a:lnSpc>
                <a:spcPct val="90000"/>
              </a:lnSpc>
              <a:spcBef>
                <a:spcPts val="500"/>
              </a:spcBef>
              <a:buFont typeface="Arial" charset="0"/>
              <a:buChar char="•"/>
            </a:pPr>
            <a:r>
              <a:rPr lang="en-US" sz="2000" dirty="0">
                <a:solidFill>
                  <a:srgbClr val="000000"/>
                </a:solidFill>
                <a:latin typeface="Arial"/>
                <a:cs typeface="Arial"/>
              </a:rPr>
              <a:t>Understand the opportunity it presents for communication with management.</a:t>
            </a:r>
          </a:p>
          <a:p>
            <a:pPr marL="685800" lvl="1" indent="-228600">
              <a:lnSpc>
                <a:spcPct val="90000"/>
              </a:lnSpc>
              <a:spcBef>
                <a:spcPts val="500"/>
              </a:spcBef>
              <a:buFont typeface="PingFangSC-Regular" charset="-122"/>
              <a:buChar char="－"/>
            </a:pPr>
            <a:r>
              <a:rPr lang="en-US" sz="2200" dirty="0">
                <a:solidFill>
                  <a:srgbClr val="000000"/>
                </a:solidFill>
                <a:latin typeface="Arial"/>
                <a:cs typeface="Arial"/>
              </a:rPr>
              <a:t>Participate in the process.</a:t>
            </a:r>
          </a:p>
          <a:p>
            <a:pPr marL="1143000" lvl="2" indent="-228600">
              <a:lnSpc>
                <a:spcPct val="90000"/>
              </a:lnSpc>
              <a:spcBef>
                <a:spcPts val="500"/>
              </a:spcBef>
              <a:buFont typeface="PingFangSC-Regular" charset="-122"/>
              <a:buChar char="－"/>
            </a:pPr>
            <a:r>
              <a:rPr lang="en-US" sz="2000" dirty="0">
                <a:solidFill>
                  <a:srgbClr val="000000"/>
                </a:solidFill>
                <a:latin typeface="Arial"/>
                <a:cs typeface="Arial"/>
              </a:rPr>
              <a:t>By your participation, help make the most of the time.</a:t>
            </a:r>
          </a:p>
          <a:p>
            <a:pPr marL="685800" lvl="1" indent="-228600">
              <a:lnSpc>
                <a:spcPct val="90000"/>
              </a:lnSpc>
              <a:spcBef>
                <a:spcPts val="500"/>
              </a:spcBef>
              <a:buFont typeface="PingFangSC-Regular" charset="-122"/>
              <a:buChar char="－"/>
            </a:pPr>
            <a:r>
              <a:rPr lang="en-US" sz="2200" dirty="0">
                <a:solidFill>
                  <a:srgbClr val="000000"/>
                </a:solidFill>
                <a:latin typeface="Arial"/>
                <a:cs typeface="Arial"/>
              </a:rPr>
              <a:t>Conduct the process yourself.</a:t>
            </a:r>
          </a:p>
          <a:p>
            <a:pPr marL="1143000" lvl="2" indent="-228600">
              <a:lnSpc>
                <a:spcPct val="90000"/>
              </a:lnSpc>
              <a:spcBef>
                <a:spcPts val="500"/>
              </a:spcBef>
              <a:buFont typeface="PingFangSC-Regular" charset="-122"/>
              <a:buChar char="－"/>
            </a:pPr>
            <a:r>
              <a:rPr lang="en-US" sz="2000" dirty="0">
                <a:solidFill>
                  <a:srgbClr val="000000"/>
                </a:solidFill>
                <a:latin typeface="Arial"/>
                <a:cs typeface="Arial"/>
              </a:rPr>
              <a:t>Coordinate with your supervisor, review the materials, talk to your peers!</a:t>
            </a:r>
            <a:endParaRPr lang="en-US" sz="2400" dirty="0">
              <a:solidFill>
                <a:srgbClr val="000000"/>
              </a:solidFill>
              <a:latin typeface="Arial" charset="0"/>
              <a:cs typeface="Arial" panose="020B0604020202020204" pitchFamily="34" charset="0"/>
            </a:endParaRPr>
          </a:p>
          <a:p>
            <a:pPr marL="342900" indent="-342900">
              <a:lnSpc>
                <a:spcPct val="90000"/>
              </a:lnSpc>
              <a:spcBef>
                <a:spcPts val="500"/>
              </a:spcBef>
              <a:buFont typeface="Arial" panose="020B0604020202020204" pitchFamily="34" charset="0"/>
              <a:buChar char="•"/>
            </a:pPr>
            <a:r>
              <a:rPr lang="en-US" sz="2400" dirty="0">
                <a:solidFill>
                  <a:srgbClr val="000000"/>
                </a:solidFill>
                <a:latin typeface="Arial" charset="0"/>
                <a:cs typeface="Arial" panose="020B0604020202020204" pitchFamily="34" charset="0"/>
              </a:rPr>
              <a:t>QEWs</a:t>
            </a:r>
          </a:p>
          <a:p>
            <a:pPr marL="685800" lvl="1" indent="-228600">
              <a:lnSpc>
                <a:spcPct val="90000"/>
              </a:lnSpc>
              <a:spcBef>
                <a:spcPts val="500"/>
              </a:spcBef>
              <a:buFont typeface="PingFangSC-Regular" charset="-122"/>
              <a:buChar char="－"/>
            </a:pPr>
            <a:r>
              <a:rPr lang="en-US" sz="2200" dirty="0">
                <a:solidFill>
                  <a:srgbClr val="000000"/>
                </a:solidFill>
                <a:latin typeface="Arial"/>
                <a:cs typeface="Arial"/>
              </a:rPr>
              <a:t>Expect to engage in MSD in the field with your supervisors about your work as QEWs with some regularity.</a:t>
            </a:r>
          </a:p>
          <a:p>
            <a:pPr marL="228600" lvl="0" indent="-228600">
              <a:lnSpc>
                <a:spcPct val="90000"/>
              </a:lnSpc>
              <a:spcBef>
                <a:spcPts val="1000"/>
              </a:spcBef>
              <a:buFont typeface="Arial" panose="020B0604020202020204" pitchFamily="34" charset="0"/>
              <a:buChar char="•"/>
            </a:pPr>
            <a:endParaRPr lang="en-US" sz="2200" dirty="0">
              <a:solidFill>
                <a:srgbClr val="000000"/>
              </a:solidFill>
              <a:latin typeface="Arial"/>
              <a:cs typeface="Arial"/>
            </a:endParaRPr>
          </a:p>
        </p:txBody>
      </p:sp>
    </p:spTree>
    <p:extLst>
      <p:ext uri="{BB962C8B-B14F-4D97-AF65-F5344CB8AC3E}">
        <p14:creationId xmlns:p14="http://schemas.microsoft.com/office/powerpoint/2010/main" val="3261826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E2771-263E-41EF-836F-3E157C20266A}"/>
              </a:ext>
            </a:extLst>
          </p:cNvPr>
          <p:cNvSpPr>
            <a:spLocks noGrp="1"/>
          </p:cNvSpPr>
          <p:nvPr>
            <p:ph type="title"/>
          </p:nvPr>
        </p:nvSpPr>
        <p:spPr>
          <a:xfrm>
            <a:off x="-7176" y="244011"/>
            <a:ext cx="11285837" cy="487490"/>
          </a:xfrm>
        </p:spPr>
        <p:txBody>
          <a:bodyPr>
            <a:noAutofit/>
          </a:bodyPr>
          <a:lstStyle/>
          <a:p>
            <a:r>
              <a:rPr lang="en-US" sz="3200" dirty="0"/>
              <a:t>Electronic Permitting Administration System (ePAS)</a:t>
            </a:r>
          </a:p>
        </p:txBody>
      </p:sp>
      <p:sp>
        <p:nvSpPr>
          <p:cNvPr id="5" name="Slide Number Placeholder 4">
            <a:extLst>
              <a:ext uri="{FF2B5EF4-FFF2-40B4-BE49-F238E27FC236}">
                <a16:creationId xmlns:a16="http://schemas.microsoft.com/office/drawing/2014/main" id="{2BE0C5AF-741F-4F81-8531-BDAAC846CF23}"/>
              </a:ext>
            </a:extLst>
          </p:cNvPr>
          <p:cNvSpPr>
            <a:spLocks noGrp="1"/>
          </p:cNvSpPr>
          <p:nvPr>
            <p:ph type="sldNum" sz="quarter" idx="12"/>
          </p:nvPr>
        </p:nvSpPr>
        <p:spPr/>
        <p:txBody>
          <a:bodyPr/>
          <a:lstStyle/>
          <a:p>
            <a:fld id="{07E1C93C-5050-FC42-8F10-D22D4F119D13}" type="slidenum">
              <a:rPr lang="en-US" smtClean="0"/>
              <a:pPr/>
              <a:t>18</a:t>
            </a:fld>
            <a:endParaRPr lang="en-US" dirty="0"/>
          </a:p>
        </p:txBody>
      </p:sp>
      <p:sp>
        <p:nvSpPr>
          <p:cNvPr id="8" name="Rectangle 7">
            <a:extLst>
              <a:ext uri="{FF2B5EF4-FFF2-40B4-BE49-F238E27FC236}">
                <a16:creationId xmlns:a16="http://schemas.microsoft.com/office/drawing/2014/main" id="{8C6FEB8F-664E-4BDD-9974-6254EFEC9051}"/>
              </a:ext>
            </a:extLst>
          </p:cNvPr>
          <p:cNvSpPr/>
          <p:nvPr/>
        </p:nvSpPr>
        <p:spPr>
          <a:xfrm>
            <a:off x="254620" y="887650"/>
            <a:ext cx="11804518" cy="6003695"/>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defRPr/>
            </a:pPr>
            <a:r>
              <a:rPr lang="en-US" sz="2400" b="1" dirty="0">
                <a:solidFill>
                  <a:srgbClr val="000000"/>
                </a:solidFill>
                <a:latin typeface="Arial"/>
                <a:cs typeface="Arial"/>
              </a:rPr>
              <a:t>What is </a:t>
            </a:r>
            <a:r>
              <a:rPr lang="en-US" sz="2400" b="1" dirty="0" err="1">
                <a:solidFill>
                  <a:srgbClr val="000000"/>
                </a:solidFill>
                <a:latin typeface="Arial"/>
                <a:cs typeface="Arial"/>
              </a:rPr>
              <a:t>ePAS</a:t>
            </a:r>
            <a:r>
              <a:rPr lang="en-US" sz="2400" b="1" dirty="0">
                <a:solidFill>
                  <a:srgbClr val="000000"/>
                </a:solidFill>
                <a:latin typeface="Arial"/>
                <a:cs typeface="Arial"/>
              </a:rPr>
              <a:t>?</a:t>
            </a:r>
          </a:p>
          <a:p>
            <a:pPr marL="685800" lvl="1" indent="-228600">
              <a:lnSpc>
                <a:spcPct val="90000"/>
              </a:lnSpc>
              <a:spcBef>
                <a:spcPts val="500"/>
              </a:spcBef>
              <a:buFont typeface="PingFangSC-Regular" charset="-122"/>
              <a:buChar char="－"/>
            </a:pPr>
            <a:r>
              <a:rPr lang="en-US" sz="2200" dirty="0">
                <a:solidFill>
                  <a:srgbClr val="000000"/>
                </a:solidFill>
                <a:latin typeface="Arial"/>
                <a:cs typeface="Arial"/>
              </a:rPr>
              <a:t>A single lab-wide software-based process for task hazard assessment and hazard mitigation, accessible through existing work planning platforms, for fabrication, repair, and maintenance activities.</a:t>
            </a:r>
          </a:p>
          <a:p>
            <a:pPr marL="228600" indent="-228600">
              <a:lnSpc>
                <a:spcPct val="90000"/>
              </a:lnSpc>
              <a:spcBef>
                <a:spcPts val="1000"/>
              </a:spcBef>
              <a:buFont typeface="Arial" panose="020B0604020202020204" pitchFamily="34" charset="0"/>
              <a:buChar char="•"/>
            </a:pPr>
            <a:r>
              <a:rPr lang="en-US" sz="2400" b="1" dirty="0">
                <a:solidFill>
                  <a:srgbClr val="000000"/>
                </a:solidFill>
                <a:latin typeface="Arial"/>
                <a:cs typeface="Arial"/>
              </a:rPr>
              <a:t>Why should someone use </a:t>
            </a:r>
            <a:r>
              <a:rPr lang="en-US" sz="2400" b="1" dirty="0" err="1">
                <a:solidFill>
                  <a:srgbClr val="000000"/>
                </a:solidFill>
                <a:latin typeface="Arial"/>
                <a:cs typeface="Arial"/>
              </a:rPr>
              <a:t>ePAS</a:t>
            </a:r>
            <a:r>
              <a:rPr lang="en-US" sz="2400" b="1" dirty="0">
                <a:solidFill>
                  <a:srgbClr val="000000"/>
                </a:solidFill>
                <a:latin typeface="Arial"/>
                <a:cs typeface="Arial"/>
              </a:rPr>
              <a:t>? </a:t>
            </a:r>
          </a:p>
          <a:p>
            <a:pPr marL="685800" lvl="1" indent="-228600">
              <a:lnSpc>
                <a:spcPct val="90000"/>
              </a:lnSpc>
              <a:spcBef>
                <a:spcPts val="500"/>
              </a:spcBef>
              <a:buFont typeface="PingFangSC-Regular" charset="-122"/>
              <a:buChar char="－"/>
            </a:pPr>
            <a:r>
              <a:rPr lang="en-US" sz="2200" dirty="0">
                <a:solidFill>
                  <a:srgbClr val="000000"/>
                </a:solidFill>
                <a:latin typeface="Arial"/>
                <a:cs typeface="Arial"/>
              </a:rPr>
              <a:t>Use of a (probability/severity) risk matrix resulted in subjective and inaccurate risk estimate and hazardous work planned and conducted without formal work control documents or proper pre-job briefings.</a:t>
            </a:r>
          </a:p>
          <a:p>
            <a:pPr marL="228600" indent="-228600">
              <a:lnSpc>
                <a:spcPct val="90000"/>
              </a:lnSpc>
              <a:spcBef>
                <a:spcPts val="1000"/>
              </a:spcBef>
              <a:buFont typeface="Arial" panose="020B0604020202020204" pitchFamily="34" charset="0"/>
              <a:buChar char="•"/>
            </a:pPr>
            <a:r>
              <a:rPr lang="en-US" sz="2400" b="1" dirty="0">
                <a:solidFill>
                  <a:srgbClr val="000000"/>
                </a:solidFill>
                <a:latin typeface="Arial"/>
                <a:cs typeface="Arial"/>
              </a:rPr>
              <a:t>When should someone use </a:t>
            </a:r>
            <a:r>
              <a:rPr lang="en-US" sz="2400" b="1" dirty="0" err="1">
                <a:solidFill>
                  <a:srgbClr val="000000"/>
                </a:solidFill>
                <a:latin typeface="Arial"/>
                <a:cs typeface="Arial"/>
              </a:rPr>
              <a:t>ePAS</a:t>
            </a:r>
            <a:r>
              <a:rPr lang="en-US" sz="2400" b="1" dirty="0">
                <a:solidFill>
                  <a:srgbClr val="000000"/>
                </a:solidFill>
                <a:latin typeface="Arial"/>
                <a:cs typeface="Arial"/>
              </a:rPr>
              <a:t>?</a:t>
            </a:r>
          </a:p>
          <a:p>
            <a:pPr marL="685800" lvl="1" indent="-228600">
              <a:lnSpc>
                <a:spcPct val="90000"/>
              </a:lnSpc>
              <a:spcBef>
                <a:spcPts val="500"/>
              </a:spcBef>
              <a:buFont typeface="PingFangSC-Regular" charset="-122"/>
              <a:buChar char="－"/>
            </a:pPr>
            <a:r>
              <a:rPr lang="en-US" sz="2400" dirty="0">
                <a:solidFill>
                  <a:srgbClr val="000000"/>
                </a:solidFill>
                <a:latin typeface="Arial"/>
                <a:cs typeface="Arial"/>
              </a:rPr>
              <a:t>Multi-year development and phase in across all lab activities.</a:t>
            </a:r>
            <a:endParaRPr lang="en-US" sz="2200" dirty="0">
              <a:solidFill>
                <a:srgbClr val="000000"/>
              </a:solidFill>
              <a:latin typeface="Arial"/>
              <a:cs typeface="Arial"/>
            </a:endParaRPr>
          </a:p>
          <a:p>
            <a:pPr marL="228600" lvl="1" indent="-228600">
              <a:lnSpc>
                <a:spcPct val="90000"/>
              </a:lnSpc>
              <a:spcBef>
                <a:spcPts val="1000"/>
              </a:spcBef>
              <a:buFont typeface="Arial" panose="020B0604020202020204" pitchFamily="34" charset="0"/>
              <a:buChar char="•"/>
            </a:pPr>
            <a:r>
              <a:rPr lang="en-US" sz="2400" b="1" dirty="0">
                <a:solidFill>
                  <a:srgbClr val="000000"/>
                </a:solidFill>
                <a:latin typeface="Arial"/>
                <a:cs typeface="Arial"/>
              </a:rPr>
              <a:t>ePAS Status</a:t>
            </a:r>
          </a:p>
          <a:p>
            <a:pPr marL="685800" lvl="1" indent="-228600">
              <a:lnSpc>
                <a:spcPct val="90000"/>
              </a:lnSpc>
              <a:spcBef>
                <a:spcPts val="500"/>
              </a:spcBef>
              <a:buFont typeface="PingFangSC-Regular" charset="-122"/>
              <a:buChar char="－"/>
            </a:pPr>
            <a:r>
              <a:rPr lang="en-US" sz="2200" dirty="0">
                <a:solidFill>
                  <a:srgbClr val="000000"/>
                </a:solidFill>
                <a:latin typeface="Arial"/>
                <a:cs typeface="Arial"/>
              </a:rPr>
              <a:t>Initial “will it work” Phase 0 First Phase is completed.</a:t>
            </a:r>
          </a:p>
          <a:p>
            <a:pPr marL="685800" lvl="1" indent="-228600">
              <a:lnSpc>
                <a:spcPct val="90000"/>
              </a:lnSpc>
              <a:spcBef>
                <a:spcPts val="500"/>
              </a:spcBef>
              <a:buFont typeface="PingFangSC-Regular" charset="-122"/>
              <a:buChar char="－"/>
            </a:pPr>
            <a:r>
              <a:rPr lang="en-US" sz="2200" dirty="0">
                <a:solidFill>
                  <a:srgbClr val="000000"/>
                </a:solidFill>
                <a:latin typeface="Arial"/>
                <a:cs typeface="Arial"/>
              </a:rPr>
              <a:t>Phase 1 software development, testing, uploading lab data, integration routines, training development, etc.</a:t>
            </a:r>
          </a:p>
          <a:p>
            <a:pPr marL="685800" lvl="1" indent="-228600">
              <a:lnSpc>
                <a:spcPct val="90000"/>
              </a:lnSpc>
              <a:spcBef>
                <a:spcPts val="500"/>
              </a:spcBef>
              <a:buFont typeface="PingFangSC-Regular" charset="-122"/>
              <a:buChar char="－"/>
            </a:pPr>
            <a:r>
              <a:rPr lang="en-US" sz="2200" dirty="0">
                <a:solidFill>
                  <a:srgbClr val="000000"/>
                </a:solidFill>
                <a:latin typeface="Arial"/>
                <a:cs typeface="Arial"/>
              </a:rPr>
              <a:t>Phase 1 and preparation for Phase 2 based on continuous test group feedback.</a:t>
            </a:r>
          </a:p>
          <a:p>
            <a:pPr marL="228600" lvl="0" indent="-228600">
              <a:lnSpc>
                <a:spcPct val="90000"/>
              </a:lnSpc>
              <a:spcBef>
                <a:spcPts val="1000"/>
              </a:spcBef>
              <a:buFont typeface="Arial" panose="020B0604020202020204" pitchFamily="34" charset="0"/>
              <a:buChar char="•"/>
            </a:pPr>
            <a:endParaRPr lang="en-US" sz="2200" dirty="0">
              <a:solidFill>
                <a:srgbClr val="000000"/>
              </a:solidFill>
              <a:latin typeface="Arial"/>
              <a:cs typeface="Arial"/>
            </a:endParaRPr>
          </a:p>
        </p:txBody>
      </p:sp>
    </p:spTree>
    <p:extLst>
      <p:ext uri="{BB962C8B-B14F-4D97-AF65-F5344CB8AC3E}">
        <p14:creationId xmlns:p14="http://schemas.microsoft.com/office/powerpoint/2010/main" val="1140739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E2771-263E-41EF-836F-3E157C20266A}"/>
              </a:ext>
            </a:extLst>
          </p:cNvPr>
          <p:cNvSpPr>
            <a:spLocks noGrp="1"/>
          </p:cNvSpPr>
          <p:nvPr>
            <p:ph type="title"/>
          </p:nvPr>
        </p:nvSpPr>
        <p:spPr>
          <a:xfrm>
            <a:off x="-7176" y="244011"/>
            <a:ext cx="11285837" cy="487490"/>
          </a:xfrm>
        </p:spPr>
        <p:txBody>
          <a:bodyPr>
            <a:noAutofit/>
          </a:bodyPr>
          <a:lstStyle/>
          <a:p>
            <a:r>
              <a:rPr lang="en-US" sz="3600" dirty="0"/>
              <a:t>ePAS, Continued</a:t>
            </a:r>
          </a:p>
        </p:txBody>
      </p:sp>
      <p:sp>
        <p:nvSpPr>
          <p:cNvPr id="5" name="Slide Number Placeholder 4">
            <a:extLst>
              <a:ext uri="{FF2B5EF4-FFF2-40B4-BE49-F238E27FC236}">
                <a16:creationId xmlns:a16="http://schemas.microsoft.com/office/drawing/2014/main" id="{2BE0C5AF-741F-4F81-8531-BDAAC846CF23}"/>
              </a:ext>
            </a:extLst>
          </p:cNvPr>
          <p:cNvSpPr>
            <a:spLocks noGrp="1"/>
          </p:cNvSpPr>
          <p:nvPr>
            <p:ph type="sldNum" sz="quarter" idx="12"/>
          </p:nvPr>
        </p:nvSpPr>
        <p:spPr/>
        <p:txBody>
          <a:bodyPr/>
          <a:lstStyle/>
          <a:p>
            <a:fld id="{07E1C93C-5050-FC42-8F10-D22D4F119D13}" type="slidenum">
              <a:rPr lang="en-US" smtClean="0"/>
              <a:pPr/>
              <a:t>19</a:t>
            </a:fld>
            <a:endParaRPr lang="en-US" dirty="0"/>
          </a:p>
        </p:txBody>
      </p:sp>
      <p:sp>
        <p:nvSpPr>
          <p:cNvPr id="8" name="Rectangle 7">
            <a:extLst>
              <a:ext uri="{FF2B5EF4-FFF2-40B4-BE49-F238E27FC236}">
                <a16:creationId xmlns:a16="http://schemas.microsoft.com/office/drawing/2014/main" id="{8C6FEB8F-664E-4BDD-9974-6254EFEC9051}"/>
              </a:ext>
            </a:extLst>
          </p:cNvPr>
          <p:cNvSpPr/>
          <p:nvPr/>
        </p:nvSpPr>
        <p:spPr>
          <a:xfrm>
            <a:off x="254620" y="887650"/>
            <a:ext cx="11804518" cy="6353534"/>
          </a:xfrm>
          <a:prstGeom prst="rect">
            <a:avLst/>
          </a:prstGeom>
        </p:spPr>
        <p:txBody>
          <a:bodyPr wrap="square">
            <a:spAutoFit/>
          </a:bodyPr>
          <a:lstStyle/>
          <a:p>
            <a:pPr marL="228600" indent="-228600">
              <a:lnSpc>
                <a:spcPct val="90000"/>
              </a:lnSpc>
              <a:spcBef>
                <a:spcPts val="1000"/>
              </a:spcBef>
              <a:buFont typeface="Arial" panose="020B0604020202020204" pitchFamily="34" charset="0"/>
              <a:buChar char="•"/>
            </a:pPr>
            <a:r>
              <a:rPr lang="en-US" sz="2400" b="1" dirty="0">
                <a:solidFill>
                  <a:srgbClr val="000000"/>
                </a:solidFill>
                <a:latin typeface="Arial"/>
                <a:cs typeface="Arial"/>
              </a:rPr>
              <a:t>Welcome to Phase 2</a:t>
            </a:r>
          </a:p>
          <a:p>
            <a:pPr marL="685800" lvl="1" indent="-228600">
              <a:lnSpc>
                <a:spcPct val="90000"/>
              </a:lnSpc>
              <a:spcBef>
                <a:spcPts val="500"/>
              </a:spcBef>
              <a:buFont typeface="PingFangSC-Regular" charset="-122"/>
              <a:buChar char="－"/>
            </a:pPr>
            <a:r>
              <a:rPr lang="en-US" sz="2200" dirty="0">
                <a:solidFill>
                  <a:srgbClr val="000000"/>
                </a:solidFill>
                <a:latin typeface="Arial"/>
                <a:cs typeface="Arial"/>
              </a:rPr>
              <a:t>Production version of ePAS software (plus a staging version “sand box” for trainees).</a:t>
            </a:r>
          </a:p>
          <a:p>
            <a:pPr marL="685800" lvl="1" indent="-228600">
              <a:lnSpc>
                <a:spcPct val="90000"/>
              </a:lnSpc>
              <a:spcBef>
                <a:spcPts val="500"/>
              </a:spcBef>
              <a:buFont typeface="PingFangSC-Regular" charset="-122"/>
              <a:buChar char="－"/>
            </a:pPr>
            <a:r>
              <a:rPr lang="en-US" sz="2200" dirty="0">
                <a:solidFill>
                  <a:srgbClr val="000000"/>
                </a:solidFill>
                <a:latin typeface="Arial"/>
                <a:cs typeface="Arial"/>
              </a:rPr>
              <a:t>Specialized equipment and supplies in-hand.</a:t>
            </a:r>
          </a:p>
          <a:p>
            <a:pPr marL="1143000" lvl="2" indent="-228600">
              <a:lnSpc>
                <a:spcPct val="90000"/>
              </a:lnSpc>
              <a:spcBef>
                <a:spcPts val="500"/>
              </a:spcBef>
              <a:buFont typeface="PingFangSC-Regular" charset="-122"/>
              <a:buChar char="－"/>
            </a:pPr>
            <a:r>
              <a:rPr lang="en-US" sz="2200" dirty="0">
                <a:solidFill>
                  <a:srgbClr val="000000"/>
                </a:solidFill>
                <a:latin typeface="Arial"/>
                <a:cs typeface="Arial"/>
              </a:rPr>
              <a:t>Printers and tags for ePAS hazardous energy isolation as part of complex LOTO.</a:t>
            </a:r>
          </a:p>
          <a:p>
            <a:pPr marL="685800" lvl="1" indent="-228600">
              <a:lnSpc>
                <a:spcPct val="90000"/>
              </a:lnSpc>
              <a:spcBef>
                <a:spcPts val="500"/>
              </a:spcBef>
              <a:buFont typeface="PingFangSC-Regular" charset="-122"/>
              <a:buChar char="－"/>
            </a:pPr>
            <a:r>
              <a:rPr lang="en-US" sz="2200" dirty="0">
                <a:solidFill>
                  <a:srgbClr val="000000"/>
                </a:solidFill>
                <a:latin typeface="Arial"/>
                <a:cs typeface="Arial"/>
              </a:rPr>
              <a:t>Training is competed and supporting documentation is in final comment and approval  </a:t>
            </a:r>
          </a:p>
          <a:p>
            <a:pPr lvl="1">
              <a:lnSpc>
                <a:spcPct val="90000"/>
              </a:lnSpc>
              <a:spcBef>
                <a:spcPts val="500"/>
              </a:spcBef>
            </a:pPr>
            <a:r>
              <a:rPr lang="en-US" sz="2200" dirty="0">
                <a:solidFill>
                  <a:srgbClr val="000000"/>
                </a:solidFill>
                <a:latin typeface="Arial"/>
                <a:cs typeface="Arial"/>
              </a:rPr>
              <a:t>    cycle. </a:t>
            </a:r>
          </a:p>
          <a:p>
            <a:pPr marL="685800" lvl="1" indent="-228600">
              <a:lnSpc>
                <a:spcPct val="90000"/>
              </a:lnSpc>
              <a:spcBef>
                <a:spcPts val="500"/>
              </a:spcBef>
              <a:buFont typeface="PingFangSC-Regular" charset="-122"/>
              <a:buChar char="－"/>
            </a:pPr>
            <a:r>
              <a:rPr lang="en-US" sz="2200" dirty="0">
                <a:solidFill>
                  <a:srgbClr val="000000"/>
                </a:solidFill>
                <a:latin typeface="Arial"/>
                <a:cs typeface="Arial"/>
              </a:rPr>
              <a:t>Division-specific rollout plans have been developed.</a:t>
            </a:r>
          </a:p>
          <a:p>
            <a:pPr marL="1143000" lvl="2" indent="-228600">
              <a:lnSpc>
                <a:spcPct val="90000"/>
              </a:lnSpc>
              <a:spcBef>
                <a:spcPts val="500"/>
              </a:spcBef>
              <a:buFont typeface="PingFangSC-Regular" charset="-122"/>
              <a:buChar char="－"/>
            </a:pPr>
            <a:r>
              <a:rPr lang="en-US" sz="2200" dirty="0">
                <a:solidFill>
                  <a:srgbClr val="000000"/>
                </a:solidFill>
                <a:latin typeface="Arial"/>
                <a:cs typeface="Arial"/>
              </a:rPr>
              <a:t>These are being refined now and DSOs are conferring on best way to use resources and track progress.</a:t>
            </a:r>
          </a:p>
          <a:p>
            <a:pPr marL="228600" indent="-228600">
              <a:lnSpc>
                <a:spcPct val="90000"/>
              </a:lnSpc>
              <a:spcBef>
                <a:spcPts val="1000"/>
              </a:spcBef>
              <a:buFont typeface="Arial" panose="020B0604020202020204" pitchFamily="34" charset="0"/>
              <a:buChar char="•"/>
            </a:pPr>
            <a:r>
              <a:rPr lang="en-US" sz="2400" b="1" dirty="0">
                <a:solidFill>
                  <a:srgbClr val="000000"/>
                </a:solidFill>
                <a:latin typeface="Arial"/>
                <a:cs typeface="Arial"/>
              </a:rPr>
              <a:t>What’s Next?</a:t>
            </a:r>
          </a:p>
          <a:p>
            <a:pPr marL="800100" lvl="1" indent="-228600">
              <a:lnSpc>
                <a:spcPct val="90000"/>
              </a:lnSpc>
              <a:spcBef>
                <a:spcPts val="500"/>
              </a:spcBef>
              <a:buFont typeface="PingFangSC-Regular" charset="-122"/>
              <a:buChar char="－"/>
            </a:pPr>
            <a:r>
              <a:rPr lang="en-US" sz="2200" dirty="0">
                <a:solidFill>
                  <a:srgbClr val="000000"/>
                </a:solidFill>
                <a:latin typeface="Arial"/>
                <a:cs typeface="Arial"/>
              </a:rPr>
              <a:t>Your DSO will let you know:</a:t>
            </a:r>
          </a:p>
          <a:p>
            <a:pPr marL="1257300" lvl="2" indent="-228600">
              <a:lnSpc>
                <a:spcPct val="90000"/>
              </a:lnSpc>
              <a:spcBef>
                <a:spcPts val="500"/>
              </a:spcBef>
              <a:buFont typeface="PingFangSC-Regular" charset="-122"/>
              <a:buChar char="－"/>
            </a:pPr>
            <a:r>
              <a:rPr lang="en-US" sz="2200" b="1" i="1" dirty="0">
                <a:solidFill>
                  <a:srgbClr val="000000"/>
                </a:solidFill>
                <a:latin typeface="Arial"/>
                <a:cs typeface="Arial"/>
              </a:rPr>
              <a:t>when</a:t>
            </a:r>
            <a:r>
              <a:rPr lang="en-US" sz="2200" dirty="0">
                <a:solidFill>
                  <a:srgbClr val="000000"/>
                </a:solidFill>
                <a:latin typeface="Arial"/>
                <a:cs typeface="Arial"/>
              </a:rPr>
              <a:t> your organizational unit is (and </a:t>
            </a:r>
            <a:r>
              <a:rPr lang="en-US" sz="2200" b="1" i="1" dirty="0">
                <a:solidFill>
                  <a:srgbClr val="000000"/>
                </a:solidFill>
                <a:latin typeface="Arial"/>
                <a:cs typeface="Arial"/>
              </a:rPr>
              <a:t>who</a:t>
            </a:r>
            <a:r>
              <a:rPr lang="en-US" sz="2200" dirty="0">
                <a:solidFill>
                  <a:srgbClr val="000000"/>
                </a:solidFill>
                <a:latin typeface="Arial"/>
                <a:cs typeface="Arial"/>
              </a:rPr>
              <a:t>) will receive training, including training videos plus a hands-on practical.</a:t>
            </a:r>
          </a:p>
          <a:p>
            <a:pPr marL="1257300" lvl="2" indent="-228600">
              <a:lnSpc>
                <a:spcPct val="90000"/>
              </a:lnSpc>
              <a:spcBef>
                <a:spcPts val="500"/>
              </a:spcBef>
              <a:buFont typeface="PingFangSC-Regular" charset="-122"/>
              <a:buChar char="－"/>
            </a:pPr>
            <a:r>
              <a:rPr lang="en-US" sz="2200" b="1" i="1" dirty="0">
                <a:solidFill>
                  <a:srgbClr val="000000"/>
                </a:solidFill>
                <a:latin typeface="Arial"/>
                <a:cs typeface="Arial"/>
              </a:rPr>
              <a:t>how</a:t>
            </a:r>
            <a:r>
              <a:rPr lang="en-US" sz="2200" dirty="0">
                <a:solidFill>
                  <a:srgbClr val="000000"/>
                </a:solidFill>
                <a:latin typeface="Arial"/>
                <a:cs typeface="Arial"/>
              </a:rPr>
              <a:t> (in what sequence and to </a:t>
            </a:r>
            <a:r>
              <a:rPr lang="en-US" sz="2200" b="1" i="1" dirty="0">
                <a:solidFill>
                  <a:srgbClr val="000000"/>
                </a:solidFill>
                <a:latin typeface="Arial"/>
                <a:cs typeface="Arial"/>
              </a:rPr>
              <a:t>what</a:t>
            </a:r>
            <a:r>
              <a:rPr lang="en-US" sz="2200" dirty="0">
                <a:solidFill>
                  <a:srgbClr val="000000"/>
                </a:solidFill>
                <a:latin typeface="Arial"/>
                <a:cs typeface="Arial"/>
              </a:rPr>
              <a:t> work ePAS will be applied during rollout).</a:t>
            </a:r>
          </a:p>
          <a:p>
            <a:pPr marL="800100" lvl="1" indent="-228600">
              <a:lnSpc>
                <a:spcPct val="90000"/>
              </a:lnSpc>
              <a:spcBef>
                <a:spcPts val="500"/>
              </a:spcBef>
              <a:buFont typeface="PingFangSC-Regular" charset="-122"/>
              <a:buChar char="－"/>
            </a:pPr>
            <a:r>
              <a:rPr lang="en-US" sz="2200" dirty="0">
                <a:solidFill>
                  <a:srgbClr val="000000"/>
                </a:solidFill>
                <a:latin typeface="Arial"/>
                <a:cs typeface="Arial"/>
              </a:rPr>
              <a:t>If you have a question, ask your DSO about plans and schedules and use contacts</a:t>
            </a:r>
          </a:p>
          <a:p>
            <a:pPr marL="800100" lvl="1" indent="-228600">
              <a:lnSpc>
                <a:spcPct val="90000"/>
              </a:lnSpc>
              <a:spcBef>
                <a:spcPts val="500"/>
              </a:spcBef>
              <a:buFont typeface="PingFangSC-Regular" charset="-122"/>
              <a:buChar char="－"/>
            </a:pPr>
            <a:r>
              <a:rPr lang="en-US" sz="2200" dirty="0">
                <a:solidFill>
                  <a:srgbClr val="000000"/>
                </a:solidFill>
                <a:latin typeface="Arial"/>
                <a:cs typeface="Arial"/>
              </a:rPr>
              <a:t>on the next page!</a:t>
            </a:r>
          </a:p>
          <a:p>
            <a:pPr marL="228600" lvl="0" indent="-228600">
              <a:lnSpc>
                <a:spcPct val="90000"/>
              </a:lnSpc>
              <a:spcBef>
                <a:spcPts val="1000"/>
              </a:spcBef>
              <a:buFont typeface="Arial" panose="020B0604020202020204" pitchFamily="34" charset="0"/>
              <a:buChar char="•"/>
            </a:pPr>
            <a:endParaRPr lang="en-US" sz="2200" dirty="0">
              <a:solidFill>
                <a:srgbClr val="000000"/>
              </a:solidFill>
              <a:latin typeface="Arial"/>
              <a:cs typeface="Arial"/>
            </a:endParaRPr>
          </a:p>
        </p:txBody>
      </p:sp>
    </p:spTree>
    <p:extLst>
      <p:ext uri="{BB962C8B-B14F-4D97-AF65-F5344CB8AC3E}">
        <p14:creationId xmlns:p14="http://schemas.microsoft.com/office/powerpoint/2010/main" val="2686328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59" y="220833"/>
            <a:ext cx="11285837" cy="487490"/>
          </a:xfrm>
        </p:spPr>
        <p:txBody>
          <a:bodyPr>
            <a:noAutofit/>
          </a:bodyPr>
          <a:lstStyle/>
          <a:p>
            <a:r>
              <a:rPr lang="en-US" sz="3600" dirty="0"/>
              <a:t>Agenda</a:t>
            </a:r>
          </a:p>
        </p:txBody>
      </p:sp>
      <p:sp>
        <p:nvSpPr>
          <p:cNvPr id="3" name="Content Placeholder 2"/>
          <p:cNvSpPr>
            <a:spLocks noGrp="1"/>
          </p:cNvSpPr>
          <p:nvPr>
            <p:ph idx="1"/>
          </p:nvPr>
        </p:nvSpPr>
        <p:spPr/>
        <p:txBody>
          <a:bodyPr/>
          <a:lstStyle/>
          <a:p>
            <a:r>
              <a:rPr lang="en-US" dirty="0"/>
              <a:t>Welcome by Stuart Henderson (est. 5 min)</a:t>
            </a:r>
          </a:p>
          <a:p>
            <a:r>
              <a:rPr lang="en-US" dirty="0"/>
              <a:t>Rick </a:t>
            </a:r>
            <a:r>
              <a:rPr lang="en-US" dirty="0" err="1"/>
              <a:t>Adrover</a:t>
            </a:r>
            <a:r>
              <a:rPr lang="en-US" dirty="0"/>
              <a:t> will provide an overview on SLAC (est. 20 min)</a:t>
            </a:r>
          </a:p>
          <a:p>
            <a:r>
              <a:rPr lang="en-US" dirty="0"/>
              <a:t>Bill Rainey will share ePAS and Management Safety Discussion updates (est. 20 min)</a:t>
            </a:r>
          </a:p>
          <a:p>
            <a:r>
              <a:rPr lang="en-US" dirty="0"/>
              <a:t>Closing by Stuart Henderson (est. 5 min)</a:t>
            </a:r>
          </a:p>
          <a:p>
            <a:r>
              <a:rPr lang="en-US" dirty="0"/>
              <a:t>Q &amp; A (est. 10 min)</a:t>
            </a:r>
          </a:p>
          <a:p>
            <a:endParaRPr lang="en-US" dirty="0"/>
          </a:p>
          <a:p>
            <a:endParaRPr lang="en-US" dirty="0"/>
          </a:p>
        </p:txBody>
      </p:sp>
      <p:sp>
        <p:nvSpPr>
          <p:cNvPr id="5" name="Slide Number Placeholder 4"/>
          <p:cNvSpPr>
            <a:spLocks noGrp="1"/>
          </p:cNvSpPr>
          <p:nvPr>
            <p:ph type="sldNum" sz="quarter" idx="12"/>
          </p:nvPr>
        </p:nvSpPr>
        <p:spPr/>
        <p:txBody>
          <a:bodyPr/>
          <a:lstStyle/>
          <a:p>
            <a:fld id="{07E1C93C-5050-FC42-8F10-D22D4F119D13}" type="slidenum">
              <a:rPr lang="en-US" smtClean="0"/>
              <a:pPr/>
              <a:t>2</a:t>
            </a:fld>
            <a:endParaRPr lang="en-US" dirty="0"/>
          </a:p>
        </p:txBody>
      </p:sp>
    </p:spTree>
    <p:extLst>
      <p:ext uri="{BB962C8B-B14F-4D97-AF65-F5344CB8AC3E}">
        <p14:creationId xmlns:p14="http://schemas.microsoft.com/office/powerpoint/2010/main" val="57972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E2771-263E-41EF-836F-3E157C20266A}"/>
              </a:ext>
            </a:extLst>
          </p:cNvPr>
          <p:cNvSpPr>
            <a:spLocks noGrp="1"/>
          </p:cNvSpPr>
          <p:nvPr>
            <p:ph type="title"/>
          </p:nvPr>
        </p:nvSpPr>
        <p:spPr>
          <a:xfrm>
            <a:off x="-7176" y="244011"/>
            <a:ext cx="11285837" cy="487490"/>
          </a:xfrm>
        </p:spPr>
        <p:txBody>
          <a:bodyPr>
            <a:noAutofit/>
          </a:bodyPr>
          <a:lstStyle/>
          <a:p>
            <a:r>
              <a:rPr lang="en-US" sz="3600" dirty="0"/>
              <a:t>Contacts</a:t>
            </a:r>
          </a:p>
        </p:txBody>
      </p:sp>
      <p:sp>
        <p:nvSpPr>
          <p:cNvPr id="5" name="Slide Number Placeholder 4">
            <a:extLst>
              <a:ext uri="{FF2B5EF4-FFF2-40B4-BE49-F238E27FC236}">
                <a16:creationId xmlns:a16="http://schemas.microsoft.com/office/drawing/2014/main" id="{2BE0C5AF-741F-4F81-8531-BDAAC846CF23}"/>
              </a:ext>
            </a:extLst>
          </p:cNvPr>
          <p:cNvSpPr>
            <a:spLocks noGrp="1"/>
          </p:cNvSpPr>
          <p:nvPr>
            <p:ph type="sldNum" sz="quarter" idx="12"/>
          </p:nvPr>
        </p:nvSpPr>
        <p:spPr/>
        <p:txBody>
          <a:bodyPr/>
          <a:lstStyle/>
          <a:p>
            <a:fld id="{07E1C93C-5050-FC42-8F10-D22D4F119D13}" type="slidenum">
              <a:rPr lang="en-US" smtClean="0"/>
              <a:pPr/>
              <a:t>20</a:t>
            </a:fld>
            <a:endParaRPr lang="en-US" dirty="0"/>
          </a:p>
        </p:txBody>
      </p:sp>
      <p:sp>
        <p:nvSpPr>
          <p:cNvPr id="8" name="Rectangle 7">
            <a:extLst>
              <a:ext uri="{FF2B5EF4-FFF2-40B4-BE49-F238E27FC236}">
                <a16:creationId xmlns:a16="http://schemas.microsoft.com/office/drawing/2014/main" id="{8C6FEB8F-664E-4BDD-9974-6254EFEC9051}"/>
              </a:ext>
            </a:extLst>
          </p:cNvPr>
          <p:cNvSpPr/>
          <p:nvPr/>
        </p:nvSpPr>
        <p:spPr>
          <a:xfrm>
            <a:off x="254620" y="887650"/>
            <a:ext cx="11804518" cy="4708981"/>
          </a:xfrm>
          <a:prstGeom prst="rect">
            <a:avLst/>
          </a:prstGeom>
        </p:spPr>
        <p:txBody>
          <a:bodyPr wrap="square">
            <a:spAutoFit/>
          </a:bodyPr>
          <a:lstStyle/>
          <a:p>
            <a:pPr lvl="0">
              <a:lnSpc>
                <a:spcPct val="90000"/>
              </a:lnSpc>
              <a:spcBef>
                <a:spcPts val="1000"/>
              </a:spcBef>
              <a:defRPr/>
            </a:pPr>
            <a:r>
              <a:rPr lang="en-US" sz="2800" b="1" dirty="0">
                <a:solidFill>
                  <a:srgbClr val="000000"/>
                </a:solidFill>
                <a:latin typeface="Arial"/>
                <a:cs typeface="Arial"/>
              </a:rPr>
              <a:t>MSD Contacts</a:t>
            </a:r>
          </a:p>
          <a:p>
            <a:pPr marL="228600" lvl="0" indent="-228600">
              <a:lnSpc>
                <a:spcPct val="90000"/>
              </a:lnSpc>
              <a:spcBef>
                <a:spcPts val="1000"/>
              </a:spcBef>
              <a:buFont typeface="Arial" panose="020B0604020202020204" pitchFamily="34" charset="0"/>
              <a:buChar char="•"/>
            </a:pPr>
            <a:r>
              <a:rPr lang="en-US" sz="2400" b="1" dirty="0">
                <a:solidFill>
                  <a:srgbClr val="000000"/>
                </a:solidFill>
                <a:latin typeface="Arial"/>
                <a:cs typeface="Arial"/>
              </a:rPr>
              <a:t>Bob May x7632 </a:t>
            </a:r>
            <a:r>
              <a:rPr lang="en-US" sz="2400" b="1" dirty="0">
                <a:solidFill>
                  <a:srgbClr val="000000"/>
                </a:solidFill>
                <a:latin typeface="Arial"/>
                <a:cs typeface="Arial"/>
                <a:hlinkClick r:id="rId2"/>
              </a:rPr>
              <a:t>may@jlab.org</a:t>
            </a:r>
            <a:r>
              <a:rPr lang="en-US" sz="2400" b="1" dirty="0">
                <a:solidFill>
                  <a:srgbClr val="000000"/>
                </a:solidFill>
                <a:latin typeface="Arial"/>
                <a:cs typeface="Arial"/>
              </a:rPr>
              <a:t> </a:t>
            </a:r>
          </a:p>
          <a:p>
            <a:pPr marL="228600" lvl="0" indent="-228600">
              <a:lnSpc>
                <a:spcPct val="90000"/>
              </a:lnSpc>
              <a:spcBef>
                <a:spcPts val="1000"/>
              </a:spcBef>
              <a:buFont typeface="Arial" panose="020B0604020202020204" pitchFamily="34" charset="0"/>
              <a:buChar char="•"/>
            </a:pPr>
            <a:r>
              <a:rPr lang="en-US" sz="2400" b="1" dirty="0">
                <a:solidFill>
                  <a:srgbClr val="000000"/>
                </a:solidFill>
                <a:latin typeface="Arial"/>
                <a:cs typeface="Arial"/>
              </a:rPr>
              <a:t>Bill Rainey x7898 </a:t>
            </a:r>
            <a:r>
              <a:rPr lang="en-US" sz="2400" b="1" dirty="0">
                <a:solidFill>
                  <a:srgbClr val="000000"/>
                </a:solidFill>
                <a:latin typeface="Arial"/>
                <a:cs typeface="Arial"/>
                <a:hlinkClick r:id="rId3"/>
              </a:rPr>
              <a:t>wrainey@jlab.org</a:t>
            </a:r>
            <a:endParaRPr lang="en-US" sz="2400" b="1" dirty="0">
              <a:solidFill>
                <a:srgbClr val="000000"/>
              </a:solidFill>
              <a:latin typeface="Arial"/>
              <a:cs typeface="Arial"/>
            </a:endParaRPr>
          </a:p>
          <a:p>
            <a:pPr marL="228600" lvl="0" indent="-228600">
              <a:lnSpc>
                <a:spcPct val="90000"/>
              </a:lnSpc>
              <a:spcBef>
                <a:spcPts val="1000"/>
              </a:spcBef>
              <a:buFont typeface="Arial" panose="020B0604020202020204" pitchFamily="34" charset="0"/>
              <a:buChar char="•"/>
            </a:pPr>
            <a:r>
              <a:rPr lang="en-US" sz="2400" dirty="0">
                <a:solidFill>
                  <a:srgbClr val="000000"/>
                </a:solidFill>
                <a:latin typeface="Arial"/>
                <a:cs typeface="Arial"/>
                <a:hlinkClick r:id="rId4"/>
              </a:rPr>
              <a:t>https://www.jlab.org/esh/mgtsafetydis</a:t>
            </a:r>
            <a:endParaRPr lang="en-US" sz="2400" dirty="0">
              <a:solidFill>
                <a:srgbClr val="000000"/>
              </a:solidFill>
              <a:latin typeface="Arial"/>
              <a:cs typeface="Arial"/>
            </a:endParaRPr>
          </a:p>
          <a:p>
            <a:pPr lvl="0">
              <a:lnSpc>
                <a:spcPct val="90000"/>
              </a:lnSpc>
              <a:spcBef>
                <a:spcPts val="1000"/>
              </a:spcBef>
            </a:pPr>
            <a:endParaRPr lang="en-US" sz="2800" b="1" dirty="0">
              <a:solidFill>
                <a:srgbClr val="000000"/>
              </a:solidFill>
              <a:latin typeface="Arial"/>
              <a:cs typeface="Arial"/>
            </a:endParaRPr>
          </a:p>
          <a:p>
            <a:pPr lvl="0">
              <a:lnSpc>
                <a:spcPct val="90000"/>
              </a:lnSpc>
              <a:spcBef>
                <a:spcPts val="1000"/>
              </a:spcBef>
            </a:pPr>
            <a:r>
              <a:rPr lang="en-US" sz="2800" b="1" dirty="0">
                <a:solidFill>
                  <a:srgbClr val="000000"/>
                </a:solidFill>
                <a:latin typeface="Arial"/>
                <a:cs typeface="Arial"/>
              </a:rPr>
              <a:t>ePAS Contacts</a:t>
            </a:r>
          </a:p>
          <a:p>
            <a:pPr marL="228600" lvl="0" indent="-228600">
              <a:lnSpc>
                <a:spcPct val="90000"/>
              </a:lnSpc>
              <a:spcBef>
                <a:spcPts val="1000"/>
              </a:spcBef>
              <a:buFont typeface="Arial" panose="020B0604020202020204" pitchFamily="34" charset="0"/>
              <a:buChar char="•"/>
            </a:pPr>
            <a:r>
              <a:rPr lang="en-US" sz="2400" b="1" dirty="0">
                <a:solidFill>
                  <a:srgbClr val="000000"/>
                </a:solidFill>
                <a:latin typeface="Arial"/>
                <a:cs typeface="Arial"/>
              </a:rPr>
              <a:t>Bob May x7632 </a:t>
            </a:r>
            <a:r>
              <a:rPr lang="en-US" sz="2400" b="1" dirty="0">
                <a:solidFill>
                  <a:srgbClr val="000000"/>
                </a:solidFill>
                <a:latin typeface="Arial"/>
                <a:cs typeface="Arial"/>
                <a:hlinkClick r:id="rId2"/>
              </a:rPr>
              <a:t>may@jlab.org</a:t>
            </a:r>
            <a:r>
              <a:rPr lang="en-US" sz="2400" b="1" dirty="0">
                <a:solidFill>
                  <a:srgbClr val="000000"/>
                </a:solidFill>
                <a:latin typeface="Arial"/>
                <a:cs typeface="Arial"/>
              </a:rPr>
              <a:t> </a:t>
            </a:r>
          </a:p>
          <a:p>
            <a:pPr marL="228600" lvl="0" indent="-228600">
              <a:lnSpc>
                <a:spcPct val="90000"/>
              </a:lnSpc>
              <a:spcBef>
                <a:spcPts val="1000"/>
              </a:spcBef>
              <a:buFont typeface="Arial" panose="020B0604020202020204" pitchFamily="34" charset="0"/>
              <a:buChar char="•"/>
            </a:pPr>
            <a:r>
              <a:rPr lang="en-US" sz="2400" b="1" dirty="0">
                <a:solidFill>
                  <a:srgbClr val="000000"/>
                </a:solidFill>
                <a:latin typeface="Arial"/>
                <a:cs typeface="Arial"/>
              </a:rPr>
              <a:t>Diann Goodhand x7841 </a:t>
            </a:r>
            <a:r>
              <a:rPr lang="en-US" sz="2400" b="1" dirty="0">
                <a:solidFill>
                  <a:srgbClr val="000000"/>
                </a:solidFill>
                <a:latin typeface="Arial"/>
                <a:cs typeface="Arial"/>
                <a:hlinkClick r:id="rId5"/>
              </a:rPr>
              <a:t>goodhand@jlab.org</a:t>
            </a:r>
            <a:endParaRPr lang="en-US" sz="2800" b="1" dirty="0">
              <a:solidFill>
                <a:srgbClr val="000000"/>
              </a:solidFill>
              <a:latin typeface="Arial"/>
              <a:cs typeface="Arial"/>
            </a:endParaRPr>
          </a:p>
          <a:p>
            <a:pPr marL="228600" lvl="0" indent="-228600">
              <a:lnSpc>
                <a:spcPct val="90000"/>
              </a:lnSpc>
              <a:spcBef>
                <a:spcPts val="1000"/>
              </a:spcBef>
              <a:buFont typeface="Arial" panose="020B0604020202020204" pitchFamily="34" charset="0"/>
              <a:buChar char="•"/>
            </a:pPr>
            <a:r>
              <a:rPr lang="en-US" sz="2400" dirty="0">
                <a:solidFill>
                  <a:srgbClr val="000000"/>
                </a:solidFill>
                <a:latin typeface="Arial"/>
                <a:cs typeface="Arial"/>
                <a:hlinkClick r:id="rId6"/>
              </a:rPr>
              <a:t>https://www.jlab.org/esh/epas</a:t>
            </a:r>
            <a:endParaRPr lang="en-US" sz="2400" dirty="0">
              <a:solidFill>
                <a:srgbClr val="000000"/>
              </a:solidFill>
              <a:latin typeface="Arial"/>
              <a:cs typeface="Arial"/>
            </a:endParaRPr>
          </a:p>
          <a:p>
            <a:pPr marL="228600" lvl="0" indent="-228600">
              <a:lnSpc>
                <a:spcPct val="90000"/>
              </a:lnSpc>
              <a:spcBef>
                <a:spcPts val="1000"/>
              </a:spcBef>
              <a:buFont typeface="Arial" panose="020B0604020202020204" pitchFamily="34" charset="0"/>
              <a:buChar char="•"/>
            </a:pPr>
            <a:endParaRPr lang="en-US" sz="2200" dirty="0">
              <a:solidFill>
                <a:srgbClr val="000000"/>
              </a:solidFill>
              <a:latin typeface="Arial"/>
              <a:cs typeface="Arial"/>
            </a:endParaRPr>
          </a:p>
        </p:txBody>
      </p:sp>
      <p:pic>
        <p:nvPicPr>
          <p:cNvPr id="7" name="Picture 6">
            <a:extLst>
              <a:ext uri="{FF2B5EF4-FFF2-40B4-BE49-F238E27FC236}">
                <a16:creationId xmlns:a16="http://schemas.microsoft.com/office/drawing/2014/main" id="{79F3D0C1-FBC4-4C7E-BDD1-7876C919FCBA}"/>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591792" y="1832719"/>
            <a:ext cx="4024476" cy="2429933"/>
          </a:xfrm>
          <a:prstGeom prst="rect">
            <a:avLst/>
          </a:prstGeom>
        </p:spPr>
      </p:pic>
      <p:sp>
        <p:nvSpPr>
          <p:cNvPr id="9" name="TextBox 8">
            <a:extLst>
              <a:ext uri="{FF2B5EF4-FFF2-40B4-BE49-F238E27FC236}">
                <a16:creationId xmlns:a16="http://schemas.microsoft.com/office/drawing/2014/main" id="{EA0431D4-FD87-408D-AFE7-81B9727798AF}"/>
              </a:ext>
            </a:extLst>
          </p:cNvPr>
          <p:cNvSpPr txBox="1"/>
          <p:nvPr/>
        </p:nvSpPr>
        <p:spPr>
          <a:xfrm>
            <a:off x="8373534" y="4418801"/>
            <a:ext cx="2819400" cy="369332"/>
          </a:xfrm>
          <a:prstGeom prst="rect">
            <a:avLst/>
          </a:prstGeom>
          <a:noFill/>
        </p:spPr>
        <p:txBody>
          <a:bodyPr wrap="square" rtlCol="0">
            <a:spAutoFit/>
          </a:bodyPr>
          <a:lstStyle/>
          <a:p>
            <a:pPr algn="ctr"/>
            <a:r>
              <a:rPr lang="en-US" sz="900" dirty="0">
                <a:hlinkClick r:id="rId8" tooltip="https://www.pngall.com/question-mark-png/download/30074"/>
              </a:rPr>
              <a:t>This Photo</a:t>
            </a:r>
            <a:r>
              <a:rPr lang="en-US" sz="900" dirty="0"/>
              <a:t> by Unknown Author is licensed under </a:t>
            </a:r>
            <a:r>
              <a:rPr lang="en-US" sz="900" dirty="0">
                <a:hlinkClick r:id="rId9" tooltip="https://creativecommons.org/licenses/by-nc/3.0/"/>
              </a:rPr>
              <a:t>CC BY-NC</a:t>
            </a:r>
            <a:endParaRPr lang="en-US" sz="900" dirty="0"/>
          </a:p>
        </p:txBody>
      </p:sp>
    </p:spTree>
    <p:extLst>
      <p:ext uri="{BB962C8B-B14F-4D97-AF65-F5344CB8AC3E}">
        <p14:creationId xmlns:p14="http://schemas.microsoft.com/office/powerpoint/2010/main" val="3720111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01533"/>
            <a:ext cx="12192000" cy="617838"/>
          </a:xfrm>
        </p:spPr>
        <p:txBody>
          <a:bodyPr/>
          <a:lstStyle/>
          <a:p>
            <a:r>
              <a:rPr lang="en-US" sz="4000" dirty="0"/>
              <a:t>SLAC Lessons Learned and Improved Lab Safety</a:t>
            </a:r>
          </a:p>
        </p:txBody>
      </p:sp>
      <p:sp>
        <p:nvSpPr>
          <p:cNvPr id="3" name="Subtitle 2"/>
          <p:cNvSpPr>
            <a:spLocks noGrp="1"/>
          </p:cNvSpPr>
          <p:nvPr>
            <p:ph type="subTitle" idx="1"/>
          </p:nvPr>
        </p:nvSpPr>
        <p:spPr>
          <a:xfrm>
            <a:off x="443182" y="1568393"/>
            <a:ext cx="5875975" cy="617838"/>
          </a:xfrm>
        </p:spPr>
        <p:txBody>
          <a:bodyPr>
            <a:noAutofit/>
          </a:bodyPr>
          <a:lstStyle/>
          <a:p>
            <a:pPr algn="ctr"/>
            <a:r>
              <a:rPr lang="en-US" sz="3200" b="1" dirty="0"/>
              <a:t>For QEWs and Others Impacted by Electrical Work</a:t>
            </a:r>
          </a:p>
          <a:p>
            <a:pPr algn="ctr"/>
            <a:endParaRPr lang="en-US" sz="3200" b="1" dirty="0"/>
          </a:p>
          <a:p>
            <a:pPr algn="ctr"/>
            <a:r>
              <a:rPr lang="en-US" sz="3200" b="1" dirty="0"/>
              <a:t>Action Plan</a:t>
            </a:r>
          </a:p>
        </p:txBody>
      </p:sp>
      <p:sp>
        <p:nvSpPr>
          <p:cNvPr id="4" name="Date Placeholder 3"/>
          <p:cNvSpPr>
            <a:spLocks noGrp="1"/>
          </p:cNvSpPr>
          <p:nvPr>
            <p:ph type="dt" sz="half" idx="12"/>
          </p:nvPr>
        </p:nvSpPr>
        <p:spPr>
          <a:xfrm>
            <a:off x="491755" y="5570895"/>
            <a:ext cx="3208124" cy="365125"/>
          </a:xfrm>
        </p:spPr>
        <p:txBody>
          <a:bodyPr/>
          <a:lstStyle/>
          <a:p>
            <a:r>
              <a:rPr lang="en-US" dirty="0"/>
              <a:t>Tuesday, February 7</a:t>
            </a:r>
            <a:r>
              <a:rPr lang="en-US" baseline="30000" dirty="0"/>
              <a:t>th</a:t>
            </a:r>
            <a:r>
              <a:rPr lang="en-US" dirty="0"/>
              <a:t>, 2023</a:t>
            </a:r>
          </a:p>
        </p:txBody>
      </p:sp>
      <p:sp>
        <p:nvSpPr>
          <p:cNvPr id="5" name="Text Placeholder 4"/>
          <p:cNvSpPr>
            <a:spLocks noGrp="1"/>
          </p:cNvSpPr>
          <p:nvPr>
            <p:ph type="body" sz="quarter" idx="14"/>
          </p:nvPr>
        </p:nvSpPr>
        <p:spPr/>
        <p:txBody>
          <a:bodyPr/>
          <a:lstStyle/>
          <a:p>
            <a:r>
              <a:rPr lang="en-US" dirty="0">
                <a:solidFill>
                  <a:schemeClr val="tx1"/>
                </a:solidFill>
              </a:rPr>
              <a:t>Stuart Henderson</a:t>
            </a:r>
          </a:p>
        </p:txBody>
      </p:sp>
      <p:pic>
        <p:nvPicPr>
          <p:cNvPr id="7" name="Picture 6">
            <a:extLst>
              <a:ext uri="{FF2B5EF4-FFF2-40B4-BE49-F238E27FC236}">
                <a16:creationId xmlns:a16="http://schemas.microsoft.com/office/drawing/2014/main" id="{5FD8393A-4F01-4049-A396-877572F93949}"/>
              </a:ext>
            </a:extLst>
          </p:cNvPr>
          <p:cNvPicPr>
            <a:picLocks noChangeAspect="1"/>
          </p:cNvPicPr>
          <p:nvPr/>
        </p:nvPicPr>
        <p:blipFill>
          <a:blip r:embed="rId2"/>
          <a:stretch>
            <a:fillRect/>
          </a:stretch>
        </p:blipFill>
        <p:spPr>
          <a:xfrm>
            <a:off x="6637866" y="1757422"/>
            <a:ext cx="5284742" cy="1426588"/>
          </a:xfrm>
          <a:prstGeom prst="rect">
            <a:avLst/>
          </a:prstGeom>
        </p:spPr>
      </p:pic>
      <p:pic>
        <p:nvPicPr>
          <p:cNvPr id="8" name="Picture 7">
            <a:extLst>
              <a:ext uri="{FF2B5EF4-FFF2-40B4-BE49-F238E27FC236}">
                <a16:creationId xmlns:a16="http://schemas.microsoft.com/office/drawing/2014/main" id="{DE298D94-AD0B-473E-A1B5-64F0E056C71D}"/>
              </a:ext>
            </a:extLst>
          </p:cNvPr>
          <p:cNvPicPr>
            <a:picLocks noChangeAspect="1"/>
          </p:cNvPicPr>
          <p:nvPr/>
        </p:nvPicPr>
        <p:blipFill>
          <a:blip r:embed="rId3"/>
          <a:stretch>
            <a:fillRect/>
          </a:stretch>
        </p:blipFill>
        <p:spPr>
          <a:xfrm>
            <a:off x="6637866" y="3184010"/>
            <a:ext cx="3072650" cy="2511770"/>
          </a:xfrm>
          <a:prstGeom prst="rect">
            <a:avLst/>
          </a:prstGeom>
        </p:spPr>
      </p:pic>
      <p:pic>
        <p:nvPicPr>
          <p:cNvPr id="9" name="Picture 8">
            <a:extLst>
              <a:ext uri="{FF2B5EF4-FFF2-40B4-BE49-F238E27FC236}">
                <a16:creationId xmlns:a16="http://schemas.microsoft.com/office/drawing/2014/main" id="{653AEDCD-201F-4146-A6F5-0E51B0A678E6}"/>
              </a:ext>
            </a:extLst>
          </p:cNvPr>
          <p:cNvPicPr>
            <a:picLocks noChangeAspect="1"/>
          </p:cNvPicPr>
          <p:nvPr/>
        </p:nvPicPr>
        <p:blipFill>
          <a:blip r:embed="rId4"/>
          <a:stretch>
            <a:fillRect/>
          </a:stretch>
        </p:blipFill>
        <p:spPr>
          <a:xfrm>
            <a:off x="9305717" y="3184010"/>
            <a:ext cx="2616891" cy="2511770"/>
          </a:xfrm>
          <a:prstGeom prst="rect">
            <a:avLst/>
          </a:prstGeom>
        </p:spPr>
      </p:pic>
    </p:spTree>
    <p:extLst>
      <p:ext uri="{BB962C8B-B14F-4D97-AF65-F5344CB8AC3E}">
        <p14:creationId xmlns:p14="http://schemas.microsoft.com/office/powerpoint/2010/main" val="3280795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29F55-E97B-49E8-B16B-C2E1B23640A5}"/>
              </a:ext>
            </a:extLst>
          </p:cNvPr>
          <p:cNvSpPr>
            <a:spLocks noGrp="1"/>
          </p:cNvSpPr>
          <p:nvPr>
            <p:ph type="title"/>
          </p:nvPr>
        </p:nvSpPr>
        <p:spPr>
          <a:xfrm>
            <a:off x="72022" y="263364"/>
            <a:ext cx="11285837" cy="487490"/>
          </a:xfrm>
        </p:spPr>
        <p:txBody>
          <a:bodyPr>
            <a:noAutofit/>
          </a:bodyPr>
          <a:lstStyle/>
          <a:p>
            <a:r>
              <a:rPr lang="en-US" sz="3600" dirty="0"/>
              <a:t>Action Plan</a:t>
            </a:r>
          </a:p>
        </p:txBody>
      </p:sp>
      <p:sp>
        <p:nvSpPr>
          <p:cNvPr id="5" name="Slide Number Placeholder 4">
            <a:extLst>
              <a:ext uri="{FF2B5EF4-FFF2-40B4-BE49-F238E27FC236}">
                <a16:creationId xmlns:a16="http://schemas.microsoft.com/office/drawing/2014/main" id="{4D1EF831-2294-4493-9CE2-976DD6765BF5}"/>
              </a:ext>
            </a:extLst>
          </p:cNvPr>
          <p:cNvSpPr>
            <a:spLocks noGrp="1"/>
          </p:cNvSpPr>
          <p:nvPr>
            <p:ph type="sldNum" sz="quarter" idx="12"/>
          </p:nvPr>
        </p:nvSpPr>
        <p:spPr/>
        <p:txBody>
          <a:bodyPr/>
          <a:lstStyle/>
          <a:p>
            <a:fld id="{07E1C93C-5050-FC42-8F10-D22D4F119D13}" type="slidenum">
              <a:rPr lang="en-US" smtClean="0"/>
              <a:pPr/>
              <a:t>22</a:t>
            </a:fld>
            <a:endParaRPr lang="en-US" dirty="0"/>
          </a:p>
        </p:txBody>
      </p:sp>
      <p:sp>
        <p:nvSpPr>
          <p:cNvPr id="6" name="Rectangle 5">
            <a:extLst>
              <a:ext uri="{FF2B5EF4-FFF2-40B4-BE49-F238E27FC236}">
                <a16:creationId xmlns:a16="http://schemas.microsoft.com/office/drawing/2014/main" id="{4C1EB29F-DE92-4104-ABA7-F13D782F23BE}"/>
              </a:ext>
            </a:extLst>
          </p:cNvPr>
          <p:cNvSpPr/>
          <p:nvPr/>
        </p:nvSpPr>
        <p:spPr>
          <a:xfrm>
            <a:off x="72022" y="833826"/>
            <a:ext cx="11965576" cy="5570756"/>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JLab put in place an “Action” Plan in response to the SLAC shock event consisting of;</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Initial notification to staff – </a:t>
            </a:r>
            <a:r>
              <a:rPr lang="en-US" b="1" dirty="0">
                <a:latin typeface="Arial" panose="020B0604020202020204" pitchFamily="34" charset="0"/>
                <a:cs typeface="Arial" panose="020B0604020202020204" pitchFamily="34" charset="0"/>
              </a:rPr>
              <a:t>Completed 1/10/23.</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Electrical Safety Committee + table top of JLAB similar jobs first meeting – </a:t>
            </a:r>
            <a:r>
              <a:rPr lang="en-US" b="1" dirty="0">
                <a:latin typeface="Arial" panose="020B0604020202020204" pitchFamily="34" charset="0"/>
                <a:cs typeface="Arial" panose="020B0604020202020204" pitchFamily="34" charset="0"/>
              </a:rPr>
              <a:t>Completed 1/31/23.</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Departments to conduct rolling pauses of activities to discus work planning at the group level and any impediments to doing that work – </a:t>
            </a:r>
            <a:r>
              <a:rPr lang="en-US" b="1" dirty="0">
                <a:latin typeface="Arial" panose="020B0604020202020204" pitchFamily="34" charset="0"/>
                <a:cs typeface="Arial" panose="020B0604020202020204" pitchFamily="34" charset="0"/>
              </a:rPr>
              <a:t>Ongoing; due to AD’s by 2/23/23.</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Supervisor Meeting to discuss SLAC event and rollout of Management Safety Conversation plan – </a:t>
            </a:r>
            <a:r>
              <a:rPr lang="en-US" b="1" dirty="0">
                <a:latin typeface="Arial" panose="020B0604020202020204" pitchFamily="34" charset="0"/>
                <a:cs typeface="Arial" panose="020B0604020202020204" pitchFamily="34" charset="0"/>
              </a:rPr>
              <a:t>Completed 1/26/23.</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Electrical Worker (QEW’s) plus others impacted to discuss SLAC event and preliminary results of table top, lessons learned etc. </a:t>
            </a:r>
            <a:r>
              <a:rPr lang="en-US" b="1" dirty="0">
                <a:latin typeface="Arial" panose="020B0604020202020204" pitchFamily="34" charset="0"/>
                <a:cs typeface="Arial" panose="020B0604020202020204" pitchFamily="34" charset="0"/>
              </a:rPr>
              <a:t>Scheduled 2/7/23.</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Performance Assurance will expand their ongoing assessment of oversubscription of resources as they relate to incidents across the lab. </a:t>
            </a:r>
            <a:r>
              <a:rPr lang="en-US" b="1" dirty="0">
                <a:latin typeface="Arial" panose="020B0604020202020204" pitchFamily="34" charset="0"/>
                <a:cs typeface="Arial" panose="020B0604020202020204" pitchFamily="34" charset="0"/>
              </a:rPr>
              <a:t>Scheduled 2/28/23.</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Continuing ongoing projects related to the 2019 shock event at JLab and other process improvements.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ePAS rollout.</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Management Safety Discussions.</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Deploy two modules for lab’s supervisor fundamentals training including Safety fundamentals and updated HPI. </a:t>
            </a:r>
            <a:r>
              <a:rPr lang="en-US" b="1" dirty="0">
                <a:latin typeface="Arial" panose="020B0604020202020204" pitchFamily="34" charset="0"/>
                <a:cs typeface="Arial" panose="020B0604020202020204" pitchFamily="34" charset="0"/>
              </a:rPr>
              <a:t>3</a:t>
            </a:r>
            <a:r>
              <a:rPr lang="en-US" b="1" baseline="30000" dirty="0">
                <a:latin typeface="Arial" panose="020B0604020202020204" pitchFamily="34" charset="0"/>
                <a:cs typeface="Arial" panose="020B0604020202020204" pitchFamily="34" charset="0"/>
              </a:rPr>
              <a:t>rd</a:t>
            </a:r>
            <a:r>
              <a:rPr lang="en-US" b="1" dirty="0">
                <a:latin typeface="Arial" panose="020B0604020202020204" pitchFamily="34" charset="0"/>
                <a:cs typeface="Arial" panose="020B0604020202020204" pitchFamily="34" charset="0"/>
              </a:rPr>
              <a:t> quarter 2023</a:t>
            </a:r>
            <a:r>
              <a:rPr lang="en-US"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ES&amp;H Staff member is on the DOE investigation committee.</a:t>
            </a:r>
          </a:p>
        </p:txBody>
      </p:sp>
    </p:spTree>
    <p:extLst>
      <p:ext uri="{BB962C8B-B14F-4D97-AF65-F5344CB8AC3E}">
        <p14:creationId xmlns:p14="http://schemas.microsoft.com/office/powerpoint/2010/main" val="63638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078"/>
            <a:ext cx="11285837" cy="487490"/>
          </a:xfrm>
        </p:spPr>
        <p:txBody>
          <a:bodyPr>
            <a:noAutofit/>
          </a:bodyPr>
          <a:lstStyle/>
          <a:p>
            <a:r>
              <a:rPr lang="en-US" sz="3200" dirty="0"/>
              <a:t>Questions &amp; Answers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23</a:t>
            </a:fld>
            <a:endParaRPr lang="en-US" dirty="0"/>
          </a:p>
        </p:txBody>
      </p:sp>
      <p:pic>
        <p:nvPicPr>
          <p:cNvPr id="4" name="Picture 3">
            <a:extLst>
              <a:ext uri="{FF2B5EF4-FFF2-40B4-BE49-F238E27FC236}">
                <a16:creationId xmlns:a16="http://schemas.microsoft.com/office/drawing/2014/main" id="{FD898DF9-476C-4049-B36E-E7E24213361E}"/>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953496" y="1947103"/>
            <a:ext cx="5769085" cy="3153766"/>
          </a:xfrm>
          <a:prstGeom prst="rect">
            <a:avLst/>
          </a:prstGeom>
        </p:spPr>
      </p:pic>
      <p:sp>
        <p:nvSpPr>
          <p:cNvPr id="6" name="TextBox 5">
            <a:extLst>
              <a:ext uri="{FF2B5EF4-FFF2-40B4-BE49-F238E27FC236}">
                <a16:creationId xmlns:a16="http://schemas.microsoft.com/office/drawing/2014/main" id="{1DE902F2-BFE0-42F8-AB00-E88DAF09536F}"/>
              </a:ext>
            </a:extLst>
          </p:cNvPr>
          <p:cNvSpPr txBox="1"/>
          <p:nvPr/>
        </p:nvSpPr>
        <p:spPr>
          <a:xfrm>
            <a:off x="3335158" y="5155613"/>
            <a:ext cx="5769085" cy="230832"/>
          </a:xfrm>
          <a:prstGeom prst="rect">
            <a:avLst/>
          </a:prstGeom>
          <a:noFill/>
        </p:spPr>
        <p:txBody>
          <a:bodyPr wrap="square" rtlCol="0">
            <a:spAutoFit/>
          </a:bodyPr>
          <a:lstStyle/>
          <a:p>
            <a:r>
              <a:rPr lang="en-US" sz="900">
                <a:hlinkClick r:id="rId3" tooltip="https://www.davidvinuales.com/tag/qa/"/>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450949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539"/>
            <a:ext cx="11285837" cy="487490"/>
          </a:xfrm>
        </p:spPr>
        <p:txBody>
          <a:bodyPr>
            <a:noAutofit/>
          </a:bodyPr>
          <a:lstStyle/>
          <a:p>
            <a:r>
              <a:rPr lang="en-US" sz="3600" dirty="0"/>
              <a:t>The End</a:t>
            </a:r>
          </a:p>
        </p:txBody>
      </p:sp>
      <p:sp>
        <p:nvSpPr>
          <p:cNvPr id="4" name="Footer Placeholder 3"/>
          <p:cNvSpPr>
            <a:spLocks noGrp="1"/>
          </p:cNvSpPr>
          <p:nvPr>
            <p:ph type="ftr" sz="quarter" idx="11"/>
          </p:nvPr>
        </p:nvSpPr>
        <p:spPr>
          <a:xfrm>
            <a:off x="606626" y="1131634"/>
            <a:ext cx="5223851" cy="311322"/>
          </a:xfrm>
        </p:spPr>
        <p:txBody>
          <a:bodyPr/>
          <a:lstStyle/>
          <a:p>
            <a:r>
              <a:rPr lang="en-US" sz="2400" dirty="0"/>
              <a:t>Thank you for attending.</a:t>
            </a:r>
          </a:p>
        </p:txBody>
      </p:sp>
      <p:sp>
        <p:nvSpPr>
          <p:cNvPr id="5" name="Slide Number Placeholder 4"/>
          <p:cNvSpPr>
            <a:spLocks noGrp="1"/>
          </p:cNvSpPr>
          <p:nvPr>
            <p:ph type="sldNum" sz="quarter" idx="12"/>
          </p:nvPr>
        </p:nvSpPr>
        <p:spPr/>
        <p:txBody>
          <a:bodyPr/>
          <a:lstStyle/>
          <a:p>
            <a:fld id="{07E1C93C-5050-FC42-8F10-D22D4F119D13}" type="slidenum">
              <a:rPr lang="en-US" smtClean="0"/>
              <a:pPr/>
              <a:t>24</a:t>
            </a:fld>
            <a:endParaRPr lang="en-US" dirty="0"/>
          </a:p>
        </p:txBody>
      </p:sp>
      <p:pic>
        <p:nvPicPr>
          <p:cNvPr id="9" name="Picture 8">
            <a:extLst>
              <a:ext uri="{FF2B5EF4-FFF2-40B4-BE49-F238E27FC236}">
                <a16:creationId xmlns:a16="http://schemas.microsoft.com/office/drawing/2014/main" id="{F4E094BA-A4F3-4F68-8DAD-E4BB6E38996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599180" y="1475235"/>
            <a:ext cx="6462593" cy="4992101"/>
          </a:xfrm>
          <a:prstGeom prst="rect">
            <a:avLst/>
          </a:prstGeom>
        </p:spPr>
      </p:pic>
      <p:sp>
        <p:nvSpPr>
          <p:cNvPr id="10" name="TextBox 9">
            <a:extLst>
              <a:ext uri="{FF2B5EF4-FFF2-40B4-BE49-F238E27FC236}">
                <a16:creationId xmlns:a16="http://schemas.microsoft.com/office/drawing/2014/main" id="{D0CE1D34-8F1A-424D-B496-C8B0786AC7BA}"/>
              </a:ext>
            </a:extLst>
          </p:cNvPr>
          <p:cNvSpPr txBox="1"/>
          <p:nvPr/>
        </p:nvSpPr>
        <p:spPr>
          <a:xfrm>
            <a:off x="4377180" y="5396226"/>
            <a:ext cx="6462593" cy="230832"/>
          </a:xfrm>
          <a:prstGeom prst="rect">
            <a:avLst/>
          </a:prstGeom>
          <a:noFill/>
        </p:spPr>
        <p:txBody>
          <a:bodyPr wrap="square" rtlCol="0">
            <a:spAutoFit/>
          </a:bodyPr>
          <a:lstStyle/>
          <a:p>
            <a:r>
              <a:rPr lang="en-US" sz="900" dirty="0">
                <a:hlinkClick r:id="rId3" tooltip="https://evergreenleaf.blogspot.com/2013/04/my-first-blog-award-liebster.html"/>
              </a:rPr>
              <a:t>This Photo</a:t>
            </a:r>
            <a:r>
              <a:rPr lang="en-US" sz="900" dirty="0"/>
              <a:t> by Unknown Author is licensed under </a:t>
            </a:r>
            <a:r>
              <a:rPr lang="en-US" sz="900" dirty="0">
                <a:hlinkClick r:id="rId4" tooltip="https://creativecommons.org/licenses/by-nc-nd/3.0/"/>
              </a:rPr>
              <a:t>CC BY-NC-ND</a:t>
            </a:r>
            <a:endParaRPr lang="en-US" sz="900" dirty="0"/>
          </a:p>
        </p:txBody>
      </p:sp>
    </p:spTree>
    <p:extLst>
      <p:ext uri="{BB962C8B-B14F-4D97-AF65-F5344CB8AC3E}">
        <p14:creationId xmlns:p14="http://schemas.microsoft.com/office/powerpoint/2010/main" val="1434493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0539"/>
            <a:ext cx="11285837" cy="487490"/>
          </a:xfrm>
        </p:spPr>
        <p:txBody>
          <a:bodyPr>
            <a:noAutofit/>
          </a:bodyPr>
          <a:lstStyle/>
          <a:p>
            <a:r>
              <a:rPr lang="en-US" sz="3600" dirty="0"/>
              <a:t>Why We Are Here</a:t>
            </a:r>
          </a:p>
        </p:txBody>
      </p:sp>
      <p:sp>
        <p:nvSpPr>
          <p:cNvPr id="5" name="Slide Number Placeholder 4"/>
          <p:cNvSpPr>
            <a:spLocks noGrp="1"/>
          </p:cNvSpPr>
          <p:nvPr>
            <p:ph type="sldNum" sz="quarter" idx="12"/>
          </p:nvPr>
        </p:nvSpPr>
        <p:spPr/>
        <p:txBody>
          <a:bodyPr/>
          <a:lstStyle/>
          <a:p>
            <a:fld id="{07E1C93C-5050-FC42-8F10-D22D4F119D13}" type="slidenum">
              <a:rPr lang="en-US" smtClean="0"/>
              <a:pPr/>
              <a:t>3</a:t>
            </a:fld>
            <a:endParaRPr lang="en-US" dirty="0"/>
          </a:p>
        </p:txBody>
      </p:sp>
      <p:sp>
        <p:nvSpPr>
          <p:cNvPr id="8" name="Rectangle 7">
            <a:extLst>
              <a:ext uri="{FF2B5EF4-FFF2-40B4-BE49-F238E27FC236}">
                <a16:creationId xmlns:a16="http://schemas.microsoft.com/office/drawing/2014/main" id="{E125E3E7-53DD-4F3D-B1A8-3A73240E6A24}"/>
              </a:ext>
            </a:extLst>
          </p:cNvPr>
          <p:cNvSpPr/>
          <p:nvPr/>
        </p:nvSpPr>
        <p:spPr>
          <a:xfrm>
            <a:off x="411892" y="988400"/>
            <a:ext cx="11653108" cy="3816942"/>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400" dirty="0">
                <a:solidFill>
                  <a:srgbClr val="000000"/>
                </a:solidFill>
                <a:latin typeface="Arial" charset="0"/>
                <a:cs typeface="Arial" panose="020B0604020202020204" pitchFamily="34" charset="0"/>
              </a:rPr>
              <a:t>First, thank you!</a:t>
            </a:r>
          </a:p>
          <a:p>
            <a:pPr marL="228600" lvl="0" indent="-228600">
              <a:lnSpc>
                <a:spcPct val="90000"/>
              </a:lnSpc>
              <a:spcBef>
                <a:spcPts val="1000"/>
              </a:spcBef>
              <a:buFont typeface="Arial" panose="020B0604020202020204" pitchFamily="34" charset="0"/>
              <a:buChar char="•"/>
            </a:pPr>
            <a:r>
              <a:rPr lang="en-US" sz="2400" dirty="0">
                <a:solidFill>
                  <a:srgbClr val="000000"/>
                </a:solidFill>
                <a:latin typeface="Arial" charset="0"/>
                <a:cs typeface="Arial" panose="020B0604020202020204" pitchFamily="34" charset="0"/>
              </a:rPr>
              <a:t>As we continue to work across DOE, we are seeing an increase in safety events.</a:t>
            </a:r>
          </a:p>
          <a:p>
            <a:pPr marL="228600" lvl="0" indent="-228600">
              <a:lnSpc>
                <a:spcPct val="90000"/>
              </a:lnSpc>
              <a:spcBef>
                <a:spcPts val="1000"/>
              </a:spcBef>
              <a:buFont typeface="Arial" panose="020B0604020202020204" pitchFamily="34" charset="0"/>
              <a:buChar char="•"/>
            </a:pPr>
            <a:r>
              <a:rPr lang="en-US" sz="2400" dirty="0">
                <a:solidFill>
                  <a:srgbClr val="000000"/>
                </a:solidFill>
                <a:latin typeface="Arial" charset="0"/>
                <a:cs typeface="Arial" panose="020B0604020202020204" pitchFamily="34" charset="0"/>
              </a:rPr>
              <a:t>SLAC event offers us the opportunity to review how we can work safely.</a:t>
            </a:r>
          </a:p>
          <a:p>
            <a:pPr marL="685800" lvl="1" indent="-228600">
              <a:lnSpc>
                <a:spcPct val="90000"/>
              </a:lnSpc>
              <a:spcBef>
                <a:spcPts val="500"/>
              </a:spcBef>
              <a:buFont typeface="PingFangSC-Regular" charset="-122"/>
              <a:buChar char="－"/>
            </a:pPr>
            <a:r>
              <a:rPr lang="en-US" sz="2400" dirty="0">
                <a:solidFill>
                  <a:srgbClr val="000000"/>
                </a:solidFill>
                <a:latin typeface="Arial" charset="0"/>
                <a:cs typeface="Arial" panose="020B0604020202020204" pitchFamily="34" charset="0"/>
              </a:rPr>
              <a:t>Parallels to our 2019 electrical event.</a:t>
            </a:r>
          </a:p>
          <a:p>
            <a:pPr marL="228600" lvl="0" indent="-228600">
              <a:lnSpc>
                <a:spcPct val="90000"/>
              </a:lnSpc>
              <a:spcBef>
                <a:spcPts val="1000"/>
              </a:spcBef>
              <a:buFont typeface="Arial" panose="020B0604020202020204" pitchFamily="34" charset="0"/>
              <a:buChar char="•"/>
            </a:pPr>
            <a:r>
              <a:rPr lang="en-US" sz="2600" dirty="0">
                <a:solidFill>
                  <a:srgbClr val="000000"/>
                </a:solidFill>
                <a:latin typeface="Arial" charset="0"/>
                <a:cs typeface="Arial" panose="020B0604020202020204" pitchFamily="34" charset="0"/>
              </a:rPr>
              <a:t>In this meeting we want to:</a:t>
            </a:r>
          </a:p>
          <a:p>
            <a:pPr marL="685800" lvl="1" indent="-228600">
              <a:lnSpc>
                <a:spcPct val="90000"/>
              </a:lnSpc>
              <a:spcBef>
                <a:spcPts val="500"/>
              </a:spcBef>
              <a:buFont typeface="PingFangSC-Regular" charset="-122"/>
              <a:buChar char="－"/>
            </a:pPr>
            <a:r>
              <a:rPr lang="en-US" sz="2400" dirty="0">
                <a:solidFill>
                  <a:srgbClr val="000000"/>
                </a:solidFill>
                <a:latin typeface="Arial" charset="0"/>
                <a:cs typeface="Arial" panose="020B0604020202020204" pitchFamily="34" charset="0"/>
              </a:rPr>
              <a:t>Discuss this event: what we know and what we can learn.</a:t>
            </a:r>
          </a:p>
          <a:p>
            <a:pPr marL="685800" lvl="1" indent="-228600">
              <a:lnSpc>
                <a:spcPct val="90000"/>
              </a:lnSpc>
              <a:spcBef>
                <a:spcPts val="500"/>
              </a:spcBef>
              <a:buFont typeface="PingFangSC-Regular" charset="-122"/>
              <a:buChar char="－"/>
            </a:pPr>
            <a:r>
              <a:rPr lang="en-US" sz="2400" dirty="0">
                <a:solidFill>
                  <a:srgbClr val="000000"/>
                </a:solidFill>
                <a:latin typeface="Arial" charset="0"/>
                <a:cs typeface="Arial" panose="020B0604020202020204" pitchFamily="34" charset="0"/>
              </a:rPr>
              <a:t>Focus on your role as QEWs and others working in these roles.</a:t>
            </a:r>
          </a:p>
          <a:p>
            <a:pPr marL="685800" lvl="1" indent="-228600">
              <a:lnSpc>
                <a:spcPct val="90000"/>
              </a:lnSpc>
              <a:spcBef>
                <a:spcPts val="500"/>
              </a:spcBef>
              <a:buFont typeface="PingFangSC-Regular" charset="-122"/>
              <a:buChar char="－"/>
            </a:pPr>
            <a:r>
              <a:rPr lang="en-US" sz="2400" dirty="0">
                <a:solidFill>
                  <a:srgbClr val="000000"/>
                </a:solidFill>
                <a:latin typeface="Arial" charset="0"/>
                <a:cs typeface="Arial" panose="020B0604020202020204" pitchFamily="34" charset="0"/>
              </a:rPr>
              <a:t>Hear from you.</a:t>
            </a:r>
          </a:p>
          <a:p>
            <a:pPr marL="685800" lvl="1" indent="-228600">
              <a:lnSpc>
                <a:spcPct val="90000"/>
              </a:lnSpc>
              <a:spcBef>
                <a:spcPts val="500"/>
              </a:spcBef>
              <a:buFont typeface="PingFangSC-Regular" charset="-122"/>
              <a:buChar char="－"/>
            </a:pPr>
            <a:r>
              <a:rPr lang="en-US" sz="2400" dirty="0">
                <a:solidFill>
                  <a:srgbClr val="000000"/>
                </a:solidFill>
                <a:latin typeface="Arial" charset="0"/>
                <a:cs typeface="Arial" panose="020B0604020202020204" pitchFamily="34" charset="0"/>
              </a:rPr>
              <a:t>Outline the next steps.</a:t>
            </a:r>
          </a:p>
        </p:txBody>
      </p:sp>
      <p:sp>
        <p:nvSpPr>
          <p:cNvPr id="9" name="Rectangle 8">
            <a:extLst>
              <a:ext uri="{FF2B5EF4-FFF2-40B4-BE49-F238E27FC236}">
                <a16:creationId xmlns:a16="http://schemas.microsoft.com/office/drawing/2014/main" id="{F8F5D5F3-E78F-485D-A96F-6001829E0088}"/>
              </a:ext>
            </a:extLst>
          </p:cNvPr>
          <p:cNvSpPr/>
          <p:nvPr/>
        </p:nvSpPr>
        <p:spPr>
          <a:xfrm>
            <a:off x="411892" y="5005493"/>
            <a:ext cx="11198196" cy="1569660"/>
          </a:xfrm>
          <a:prstGeom prst="rect">
            <a:avLst/>
          </a:prstGeom>
        </p:spPr>
        <p:txBody>
          <a:bodyPr wrap="square">
            <a:spAutoFit/>
          </a:bodyPr>
          <a:lstStyle/>
          <a:p>
            <a:pPr lvl="0" algn="ctr"/>
            <a:r>
              <a:rPr lang="en-US" sz="2400" b="1" dirty="0">
                <a:solidFill>
                  <a:srgbClr val="000000"/>
                </a:solidFill>
                <a:latin typeface="Arial" panose="020B0604020202020204" pitchFamily="34" charset="0"/>
                <a:cs typeface="Arial" panose="020B0604020202020204" pitchFamily="34" charset="0"/>
              </a:rPr>
              <a:t>When you come to work at Jefferson Lab, you should always remember that no work is so urgent or important that we will compromise the safety of our employees, our Users, our subcontractors, our visitors or our neighbors.</a:t>
            </a:r>
          </a:p>
        </p:txBody>
      </p:sp>
    </p:spTree>
    <p:extLst>
      <p:ext uri="{BB962C8B-B14F-4D97-AF65-F5344CB8AC3E}">
        <p14:creationId xmlns:p14="http://schemas.microsoft.com/office/powerpoint/2010/main" val="1751402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892" y="155872"/>
            <a:ext cx="11285837" cy="487490"/>
          </a:xfrm>
        </p:spPr>
        <p:txBody>
          <a:bodyPr>
            <a:normAutofit fontScale="90000"/>
          </a:bodyPr>
          <a:lstStyle/>
          <a:p>
            <a:pPr algn="ctr"/>
            <a:r>
              <a:rPr lang="en-US" dirty="0"/>
              <a:t>We Want to Embrace Important Cultural Elements of All High-Performing Organizations</a:t>
            </a:r>
          </a:p>
        </p:txBody>
      </p:sp>
      <p:sp>
        <p:nvSpPr>
          <p:cNvPr id="5" name="Slide Number Placeholder 4"/>
          <p:cNvSpPr>
            <a:spLocks noGrp="1"/>
          </p:cNvSpPr>
          <p:nvPr>
            <p:ph type="sldNum" sz="quarter" idx="12"/>
          </p:nvPr>
        </p:nvSpPr>
        <p:spPr/>
        <p:txBody>
          <a:bodyPr/>
          <a:lstStyle/>
          <a:p>
            <a:fld id="{07E1C93C-5050-FC42-8F10-D22D4F119D13}" type="slidenum">
              <a:rPr lang="en-US" smtClean="0"/>
              <a:pPr/>
              <a:t>4</a:t>
            </a:fld>
            <a:endParaRPr lang="en-US" dirty="0"/>
          </a:p>
        </p:txBody>
      </p:sp>
      <p:pic>
        <p:nvPicPr>
          <p:cNvPr id="3" name="Picture 2">
            <a:extLst>
              <a:ext uri="{FF2B5EF4-FFF2-40B4-BE49-F238E27FC236}">
                <a16:creationId xmlns:a16="http://schemas.microsoft.com/office/drawing/2014/main" id="{57E18ED0-C81F-4E40-9F03-9CEEFAB8E242}"/>
              </a:ext>
            </a:extLst>
          </p:cNvPr>
          <p:cNvPicPr>
            <a:picLocks noChangeAspect="1"/>
          </p:cNvPicPr>
          <p:nvPr/>
        </p:nvPicPr>
        <p:blipFill>
          <a:blip r:embed="rId2"/>
          <a:stretch>
            <a:fillRect/>
          </a:stretch>
        </p:blipFill>
        <p:spPr>
          <a:xfrm>
            <a:off x="3233680" y="2116331"/>
            <a:ext cx="5724640" cy="3255546"/>
          </a:xfrm>
          <a:prstGeom prst="rect">
            <a:avLst/>
          </a:prstGeom>
        </p:spPr>
      </p:pic>
      <p:pic>
        <p:nvPicPr>
          <p:cNvPr id="4" name="Picture 3">
            <a:extLst>
              <a:ext uri="{FF2B5EF4-FFF2-40B4-BE49-F238E27FC236}">
                <a16:creationId xmlns:a16="http://schemas.microsoft.com/office/drawing/2014/main" id="{CCC9593F-0AD0-42A6-866C-5A0509CB0099}"/>
              </a:ext>
            </a:extLst>
          </p:cNvPr>
          <p:cNvPicPr>
            <a:picLocks noChangeAspect="1"/>
          </p:cNvPicPr>
          <p:nvPr/>
        </p:nvPicPr>
        <p:blipFill>
          <a:blip r:embed="rId3"/>
          <a:stretch>
            <a:fillRect/>
          </a:stretch>
        </p:blipFill>
        <p:spPr>
          <a:xfrm>
            <a:off x="5733125" y="1156769"/>
            <a:ext cx="3773751" cy="780356"/>
          </a:xfrm>
          <a:prstGeom prst="rect">
            <a:avLst/>
          </a:prstGeom>
        </p:spPr>
      </p:pic>
      <p:pic>
        <p:nvPicPr>
          <p:cNvPr id="6" name="Picture 5">
            <a:extLst>
              <a:ext uri="{FF2B5EF4-FFF2-40B4-BE49-F238E27FC236}">
                <a16:creationId xmlns:a16="http://schemas.microsoft.com/office/drawing/2014/main" id="{4FC5D134-C61D-41DB-8443-D30F31DD9BFA}"/>
              </a:ext>
            </a:extLst>
          </p:cNvPr>
          <p:cNvPicPr>
            <a:picLocks noChangeAspect="1"/>
          </p:cNvPicPr>
          <p:nvPr/>
        </p:nvPicPr>
        <p:blipFill>
          <a:blip r:embed="rId4"/>
          <a:stretch>
            <a:fillRect/>
          </a:stretch>
        </p:blipFill>
        <p:spPr>
          <a:xfrm>
            <a:off x="9209462" y="2624300"/>
            <a:ext cx="1475360" cy="2432515"/>
          </a:xfrm>
          <a:prstGeom prst="rect">
            <a:avLst/>
          </a:prstGeom>
        </p:spPr>
      </p:pic>
      <p:pic>
        <p:nvPicPr>
          <p:cNvPr id="7" name="Picture 6">
            <a:extLst>
              <a:ext uri="{FF2B5EF4-FFF2-40B4-BE49-F238E27FC236}">
                <a16:creationId xmlns:a16="http://schemas.microsoft.com/office/drawing/2014/main" id="{F4B7F47D-03F6-4D88-81A2-42B4A36361A0}"/>
              </a:ext>
            </a:extLst>
          </p:cNvPr>
          <p:cNvPicPr>
            <a:picLocks noChangeAspect="1"/>
          </p:cNvPicPr>
          <p:nvPr/>
        </p:nvPicPr>
        <p:blipFill>
          <a:blip r:embed="rId5"/>
          <a:stretch>
            <a:fillRect/>
          </a:stretch>
        </p:blipFill>
        <p:spPr>
          <a:xfrm>
            <a:off x="3546130" y="5551083"/>
            <a:ext cx="5169856" cy="786452"/>
          </a:xfrm>
          <a:prstGeom prst="rect">
            <a:avLst/>
          </a:prstGeom>
        </p:spPr>
      </p:pic>
      <p:pic>
        <p:nvPicPr>
          <p:cNvPr id="10" name="Picture 9">
            <a:extLst>
              <a:ext uri="{FF2B5EF4-FFF2-40B4-BE49-F238E27FC236}">
                <a16:creationId xmlns:a16="http://schemas.microsoft.com/office/drawing/2014/main" id="{312416DF-EB09-4395-9D7F-26B500FD4B52}"/>
              </a:ext>
            </a:extLst>
          </p:cNvPr>
          <p:cNvPicPr>
            <a:picLocks noChangeAspect="1"/>
          </p:cNvPicPr>
          <p:nvPr/>
        </p:nvPicPr>
        <p:blipFill>
          <a:blip r:embed="rId6"/>
          <a:stretch>
            <a:fillRect/>
          </a:stretch>
        </p:blipFill>
        <p:spPr>
          <a:xfrm>
            <a:off x="1507178" y="2749217"/>
            <a:ext cx="1481456" cy="1816765"/>
          </a:xfrm>
          <a:prstGeom prst="rect">
            <a:avLst/>
          </a:prstGeom>
        </p:spPr>
      </p:pic>
      <p:pic>
        <p:nvPicPr>
          <p:cNvPr id="11" name="Picture 10">
            <a:extLst>
              <a:ext uri="{FF2B5EF4-FFF2-40B4-BE49-F238E27FC236}">
                <a16:creationId xmlns:a16="http://schemas.microsoft.com/office/drawing/2014/main" id="{43941A18-E286-4162-9DF1-224E642224D9}"/>
              </a:ext>
            </a:extLst>
          </p:cNvPr>
          <p:cNvPicPr>
            <a:picLocks noChangeAspect="1"/>
          </p:cNvPicPr>
          <p:nvPr/>
        </p:nvPicPr>
        <p:blipFill>
          <a:blip r:embed="rId7"/>
          <a:stretch>
            <a:fillRect/>
          </a:stretch>
        </p:blipFill>
        <p:spPr>
          <a:xfrm>
            <a:off x="2430498" y="1036916"/>
            <a:ext cx="2572735" cy="1097375"/>
          </a:xfrm>
          <a:prstGeom prst="rect">
            <a:avLst/>
          </a:prstGeom>
        </p:spPr>
      </p:pic>
      <p:pic>
        <p:nvPicPr>
          <p:cNvPr id="12" name="Picture 11">
            <a:extLst>
              <a:ext uri="{FF2B5EF4-FFF2-40B4-BE49-F238E27FC236}">
                <a16:creationId xmlns:a16="http://schemas.microsoft.com/office/drawing/2014/main" id="{9D4376B7-7935-4237-BC5D-5242826A461C}"/>
              </a:ext>
            </a:extLst>
          </p:cNvPr>
          <p:cNvPicPr>
            <a:picLocks noChangeAspect="1"/>
          </p:cNvPicPr>
          <p:nvPr/>
        </p:nvPicPr>
        <p:blipFill>
          <a:blip r:embed="rId8"/>
          <a:stretch>
            <a:fillRect/>
          </a:stretch>
        </p:blipFill>
        <p:spPr>
          <a:xfrm>
            <a:off x="8958320" y="5700564"/>
            <a:ext cx="2627026" cy="487490"/>
          </a:xfrm>
          <a:prstGeom prst="rect">
            <a:avLst/>
          </a:prstGeom>
        </p:spPr>
      </p:pic>
    </p:spTree>
    <p:extLst>
      <p:ext uri="{BB962C8B-B14F-4D97-AF65-F5344CB8AC3E}">
        <p14:creationId xmlns:p14="http://schemas.microsoft.com/office/powerpoint/2010/main" val="745092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8A170-6AB6-4B37-B68B-0F0DA0F5A2E3}"/>
              </a:ext>
            </a:extLst>
          </p:cNvPr>
          <p:cNvSpPr>
            <a:spLocks noGrp="1"/>
          </p:cNvSpPr>
          <p:nvPr>
            <p:ph type="title"/>
          </p:nvPr>
        </p:nvSpPr>
        <p:spPr>
          <a:xfrm>
            <a:off x="0" y="240539"/>
            <a:ext cx="11285837" cy="487490"/>
          </a:xfrm>
        </p:spPr>
        <p:txBody>
          <a:bodyPr>
            <a:noAutofit/>
          </a:bodyPr>
          <a:lstStyle/>
          <a:p>
            <a:r>
              <a:rPr lang="en-US" sz="3200" dirty="0"/>
              <a:t>Integrated Safety Management; 7 Guiding Principles </a:t>
            </a:r>
          </a:p>
        </p:txBody>
      </p:sp>
      <p:sp>
        <p:nvSpPr>
          <p:cNvPr id="5" name="Slide Number Placeholder 4">
            <a:extLst>
              <a:ext uri="{FF2B5EF4-FFF2-40B4-BE49-F238E27FC236}">
                <a16:creationId xmlns:a16="http://schemas.microsoft.com/office/drawing/2014/main" id="{4282C43E-27BC-4FCA-A954-00463DC0BC57}"/>
              </a:ext>
            </a:extLst>
          </p:cNvPr>
          <p:cNvSpPr>
            <a:spLocks noGrp="1"/>
          </p:cNvSpPr>
          <p:nvPr>
            <p:ph type="sldNum" sz="quarter" idx="12"/>
          </p:nvPr>
        </p:nvSpPr>
        <p:spPr/>
        <p:txBody>
          <a:bodyPr/>
          <a:lstStyle/>
          <a:p>
            <a:fld id="{07E1C93C-5050-FC42-8F10-D22D4F119D13}" type="slidenum">
              <a:rPr lang="en-US" smtClean="0"/>
              <a:pPr/>
              <a:t>5</a:t>
            </a:fld>
            <a:endParaRPr lang="en-US" dirty="0"/>
          </a:p>
        </p:txBody>
      </p:sp>
      <p:pic>
        <p:nvPicPr>
          <p:cNvPr id="6" name="Picture 5">
            <a:extLst>
              <a:ext uri="{FF2B5EF4-FFF2-40B4-BE49-F238E27FC236}">
                <a16:creationId xmlns:a16="http://schemas.microsoft.com/office/drawing/2014/main" id="{3D000658-C9F9-456E-9B02-22402049AD28}"/>
              </a:ext>
            </a:extLst>
          </p:cNvPr>
          <p:cNvPicPr>
            <a:picLocks noChangeAspect="1"/>
          </p:cNvPicPr>
          <p:nvPr/>
        </p:nvPicPr>
        <p:blipFill>
          <a:blip r:embed="rId2"/>
          <a:stretch>
            <a:fillRect/>
          </a:stretch>
        </p:blipFill>
        <p:spPr>
          <a:xfrm>
            <a:off x="5050582" y="860341"/>
            <a:ext cx="6730567" cy="5474682"/>
          </a:xfrm>
          <a:prstGeom prst="rect">
            <a:avLst/>
          </a:prstGeom>
        </p:spPr>
      </p:pic>
      <p:sp>
        <p:nvSpPr>
          <p:cNvPr id="7" name="Rectangle 6">
            <a:extLst>
              <a:ext uri="{FF2B5EF4-FFF2-40B4-BE49-F238E27FC236}">
                <a16:creationId xmlns:a16="http://schemas.microsoft.com/office/drawing/2014/main" id="{E57AD29E-96F8-4805-A5DB-AFBA297AAD7E}"/>
              </a:ext>
            </a:extLst>
          </p:cNvPr>
          <p:cNvSpPr/>
          <p:nvPr/>
        </p:nvSpPr>
        <p:spPr>
          <a:xfrm>
            <a:off x="207652" y="872477"/>
            <a:ext cx="4652215" cy="5664115"/>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dirty="0">
                <a:solidFill>
                  <a:srgbClr val="000000"/>
                </a:solidFill>
                <a:latin typeface="Arial" charset="0"/>
                <a:cs typeface="Arial" panose="020B0604020202020204" pitchFamily="34" charset="0"/>
              </a:rPr>
              <a:t>We can be tempted to rush and not follow processes and procedures because we are mission-focused.</a:t>
            </a:r>
          </a:p>
          <a:p>
            <a:pPr marL="228600" lvl="0" indent="-228600">
              <a:lnSpc>
                <a:spcPct val="90000"/>
              </a:lnSpc>
              <a:spcBef>
                <a:spcPts val="1000"/>
              </a:spcBef>
              <a:buFont typeface="Arial" panose="020B0604020202020204" pitchFamily="34" charset="0"/>
              <a:buChar char="•"/>
            </a:pPr>
            <a:r>
              <a:rPr lang="en-US" dirty="0">
                <a:solidFill>
                  <a:srgbClr val="000000"/>
                </a:solidFill>
                <a:latin typeface="Arial" charset="0"/>
                <a:cs typeface="Arial" panose="020B0604020202020204" pitchFamily="34" charset="0"/>
              </a:rPr>
              <a:t>This can result in not only slowing down, but shutting down the mission.</a:t>
            </a:r>
          </a:p>
          <a:p>
            <a:pPr marL="228600" lvl="0" indent="-228600">
              <a:lnSpc>
                <a:spcPct val="90000"/>
              </a:lnSpc>
              <a:spcBef>
                <a:spcPts val="1000"/>
              </a:spcBef>
              <a:buFont typeface="Arial" panose="020B0604020202020204" pitchFamily="34" charset="0"/>
              <a:buChar char="•"/>
            </a:pPr>
            <a:r>
              <a:rPr lang="en-US" dirty="0">
                <a:solidFill>
                  <a:srgbClr val="000000"/>
                </a:solidFill>
                <a:latin typeface="Arial" charset="0"/>
                <a:cs typeface="Arial" panose="020B0604020202020204" pitchFamily="34" charset="0"/>
              </a:rPr>
              <a:t>Hold yourself and your teammates accountable for following policies and processes.</a:t>
            </a:r>
          </a:p>
          <a:p>
            <a:pPr marL="228600" lvl="0" indent="-228600">
              <a:lnSpc>
                <a:spcPct val="90000"/>
              </a:lnSpc>
              <a:spcBef>
                <a:spcPts val="1000"/>
              </a:spcBef>
              <a:buFont typeface="Arial" panose="020B0604020202020204" pitchFamily="34" charset="0"/>
              <a:buChar char="•"/>
            </a:pPr>
            <a:r>
              <a:rPr lang="en-US" dirty="0">
                <a:solidFill>
                  <a:srgbClr val="000000"/>
                </a:solidFill>
                <a:latin typeface="Arial" charset="0"/>
                <a:cs typeface="Arial" panose="020B0604020202020204" pitchFamily="34" charset="0"/>
              </a:rPr>
              <a:t>And remember the key tenets of Human Performance Improvement:</a:t>
            </a:r>
          </a:p>
          <a:p>
            <a:pPr marL="685800" lvl="1" indent="-228600">
              <a:lnSpc>
                <a:spcPct val="90000"/>
              </a:lnSpc>
              <a:spcBef>
                <a:spcPts val="500"/>
              </a:spcBef>
              <a:buFont typeface="PingFangSC-Regular" charset="-122"/>
              <a:buChar char="－"/>
            </a:pPr>
            <a:r>
              <a:rPr lang="en-US" sz="1600" dirty="0">
                <a:solidFill>
                  <a:srgbClr val="000000"/>
                </a:solidFill>
                <a:latin typeface="Arial" charset="0"/>
                <a:cs typeface="Arial" panose="020B0604020202020204" pitchFamily="34" charset="0"/>
              </a:rPr>
              <a:t>People are fallible. Even the best make errors.</a:t>
            </a:r>
          </a:p>
          <a:p>
            <a:pPr marL="685800" lvl="1" indent="-228600">
              <a:lnSpc>
                <a:spcPct val="90000"/>
              </a:lnSpc>
              <a:spcBef>
                <a:spcPts val="500"/>
              </a:spcBef>
              <a:buFont typeface="PingFangSC-Regular" charset="-122"/>
              <a:buChar char="－"/>
            </a:pPr>
            <a:r>
              <a:rPr lang="en-US" sz="1600" dirty="0">
                <a:solidFill>
                  <a:srgbClr val="000000"/>
                </a:solidFill>
                <a:latin typeface="Arial" charset="0"/>
                <a:cs typeface="Arial" panose="020B0604020202020204" pitchFamily="34" charset="0"/>
              </a:rPr>
              <a:t>Error likely situations are predictable and preventable.</a:t>
            </a:r>
          </a:p>
          <a:p>
            <a:pPr marL="685800" lvl="1" indent="-228600">
              <a:lnSpc>
                <a:spcPct val="90000"/>
              </a:lnSpc>
              <a:spcBef>
                <a:spcPts val="500"/>
              </a:spcBef>
              <a:buFont typeface="PingFangSC-Regular" charset="-122"/>
              <a:buChar char="－"/>
            </a:pPr>
            <a:r>
              <a:rPr lang="en-US" sz="1600" dirty="0">
                <a:solidFill>
                  <a:srgbClr val="000000"/>
                </a:solidFill>
                <a:latin typeface="Arial" charset="0"/>
                <a:cs typeface="Arial" panose="020B0604020202020204" pitchFamily="34" charset="0"/>
              </a:rPr>
              <a:t>Individual behavior is influenced by organizational processes and values.</a:t>
            </a:r>
          </a:p>
          <a:p>
            <a:pPr marL="685800" lvl="1" indent="-228600">
              <a:lnSpc>
                <a:spcPct val="90000"/>
              </a:lnSpc>
              <a:spcBef>
                <a:spcPts val="500"/>
              </a:spcBef>
              <a:buFont typeface="PingFangSC-Regular" charset="-122"/>
              <a:buChar char="－"/>
            </a:pPr>
            <a:r>
              <a:rPr lang="en-US" sz="1600" dirty="0">
                <a:solidFill>
                  <a:srgbClr val="000000"/>
                </a:solidFill>
                <a:latin typeface="Arial" charset="0"/>
                <a:cs typeface="Arial" panose="020B0604020202020204" pitchFamily="34" charset="0"/>
              </a:rPr>
              <a:t>People achieve high levels of performance based largely on the encouragement and reinforcement received from leaders, peers and subordinates.</a:t>
            </a:r>
          </a:p>
        </p:txBody>
      </p:sp>
    </p:spTree>
    <p:extLst>
      <p:ext uri="{BB962C8B-B14F-4D97-AF65-F5344CB8AC3E}">
        <p14:creationId xmlns:p14="http://schemas.microsoft.com/office/powerpoint/2010/main" val="1033430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81213"/>
            <a:ext cx="12192000" cy="617838"/>
          </a:xfrm>
        </p:spPr>
        <p:txBody>
          <a:bodyPr/>
          <a:lstStyle/>
          <a:p>
            <a:r>
              <a:rPr lang="en-US" sz="4000" dirty="0"/>
              <a:t>SLAC Lessons Learned and Improved Lab Safety</a:t>
            </a:r>
          </a:p>
        </p:txBody>
      </p:sp>
      <p:sp>
        <p:nvSpPr>
          <p:cNvPr id="3" name="Subtitle 2"/>
          <p:cNvSpPr>
            <a:spLocks noGrp="1"/>
          </p:cNvSpPr>
          <p:nvPr>
            <p:ph type="subTitle" idx="1"/>
          </p:nvPr>
        </p:nvSpPr>
        <p:spPr>
          <a:xfrm>
            <a:off x="443182" y="1568393"/>
            <a:ext cx="5875975" cy="617838"/>
          </a:xfrm>
        </p:spPr>
        <p:txBody>
          <a:bodyPr>
            <a:noAutofit/>
          </a:bodyPr>
          <a:lstStyle/>
          <a:p>
            <a:pPr algn="ctr"/>
            <a:r>
              <a:rPr lang="en-US" sz="3200" b="1" dirty="0"/>
              <a:t>For QEWs and Others Impacted by Electrical Work</a:t>
            </a:r>
          </a:p>
          <a:p>
            <a:pPr algn="ctr"/>
            <a:endParaRPr lang="en-US" sz="3200" b="1" dirty="0"/>
          </a:p>
          <a:p>
            <a:pPr algn="ctr"/>
            <a:endParaRPr lang="en-US" sz="3200" b="1" dirty="0"/>
          </a:p>
        </p:txBody>
      </p:sp>
      <p:sp>
        <p:nvSpPr>
          <p:cNvPr id="4" name="Date Placeholder 3"/>
          <p:cNvSpPr>
            <a:spLocks noGrp="1"/>
          </p:cNvSpPr>
          <p:nvPr>
            <p:ph type="dt" sz="half" idx="12"/>
          </p:nvPr>
        </p:nvSpPr>
        <p:spPr>
          <a:xfrm>
            <a:off x="491755" y="5570895"/>
            <a:ext cx="3208124" cy="365125"/>
          </a:xfrm>
        </p:spPr>
        <p:txBody>
          <a:bodyPr/>
          <a:lstStyle/>
          <a:p>
            <a:r>
              <a:rPr lang="en-US" dirty="0"/>
              <a:t>Tuesday, February 7</a:t>
            </a:r>
            <a:r>
              <a:rPr lang="en-US" baseline="30000" dirty="0"/>
              <a:t>th</a:t>
            </a:r>
            <a:r>
              <a:rPr lang="en-US" dirty="0"/>
              <a:t>, 2023</a:t>
            </a:r>
          </a:p>
        </p:txBody>
      </p:sp>
      <p:sp>
        <p:nvSpPr>
          <p:cNvPr id="5" name="Text Placeholder 4"/>
          <p:cNvSpPr>
            <a:spLocks noGrp="1"/>
          </p:cNvSpPr>
          <p:nvPr>
            <p:ph type="body" sz="quarter" idx="14"/>
          </p:nvPr>
        </p:nvSpPr>
        <p:spPr/>
        <p:txBody>
          <a:bodyPr/>
          <a:lstStyle/>
          <a:p>
            <a:r>
              <a:rPr lang="en-US" dirty="0">
                <a:solidFill>
                  <a:schemeClr val="tx1"/>
                </a:solidFill>
              </a:rPr>
              <a:t>Rick Adrover</a:t>
            </a:r>
          </a:p>
        </p:txBody>
      </p:sp>
      <p:pic>
        <p:nvPicPr>
          <p:cNvPr id="9" name="Picture 8">
            <a:extLst>
              <a:ext uri="{FF2B5EF4-FFF2-40B4-BE49-F238E27FC236}">
                <a16:creationId xmlns:a16="http://schemas.microsoft.com/office/drawing/2014/main" id="{653AEDCD-201F-4146-A6F5-0E51B0A678E6}"/>
              </a:ext>
            </a:extLst>
          </p:cNvPr>
          <p:cNvPicPr>
            <a:picLocks noChangeAspect="1"/>
          </p:cNvPicPr>
          <p:nvPr/>
        </p:nvPicPr>
        <p:blipFill>
          <a:blip r:embed="rId2"/>
          <a:stretch>
            <a:fillRect/>
          </a:stretch>
        </p:blipFill>
        <p:spPr>
          <a:xfrm>
            <a:off x="7010401" y="1765369"/>
            <a:ext cx="4582008" cy="4397948"/>
          </a:xfrm>
          <a:prstGeom prst="rect">
            <a:avLst/>
          </a:prstGeom>
        </p:spPr>
      </p:pic>
    </p:spTree>
    <p:extLst>
      <p:ext uri="{BB962C8B-B14F-4D97-AF65-F5344CB8AC3E}">
        <p14:creationId xmlns:p14="http://schemas.microsoft.com/office/powerpoint/2010/main" val="730947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374BD-3232-47FF-B5BA-FE50AAE0D3B4}"/>
              </a:ext>
            </a:extLst>
          </p:cNvPr>
          <p:cNvSpPr>
            <a:spLocks noGrp="1"/>
          </p:cNvSpPr>
          <p:nvPr>
            <p:ph type="title"/>
          </p:nvPr>
        </p:nvSpPr>
        <p:spPr>
          <a:xfrm>
            <a:off x="0" y="252478"/>
            <a:ext cx="11285837" cy="487490"/>
          </a:xfrm>
        </p:spPr>
        <p:txBody>
          <a:bodyPr>
            <a:noAutofit/>
          </a:bodyPr>
          <a:lstStyle/>
          <a:p>
            <a:r>
              <a:rPr lang="en-US" sz="3600" dirty="0"/>
              <a:t>SLAC Electrical Power Department</a:t>
            </a:r>
          </a:p>
        </p:txBody>
      </p:sp>
      <p:sp>
        <p:nvSpPr>
          <p:cNvPr id="5" name="Slide Number Placeholder 4">
            <a:extLst>
              <a:ext uri="{FF2B5EF4-FFF2-40B4-BE49-F238E27FC236}">
                <a16:creationId xmlns:a16="http://schemas.microsoft.com/office/drawing/2014/main" id="{B8186F32-50D1-4A75-9896-BCAF76D75A4E}"/>
              </a:ext>
            </a:extLst>
          </p:cNvPr>
          <p:cNvSpPr>
            <a:spLocks noGrp="1"/>
          </p:cNvSpPr>
          <p:nvPr>
            <p:ph type="sldNum" sz="quarter" idx="12"/>
          </p:nvPr>
        </p:nvSpPr>
        <p:spPr/>
        <p:txBody>
          <a:bodyPr/>
          <a:lstStyle/>
          <a:p>
            <a:fld id="{07E1C93C-5050-FC42-8F10-D22D4F119D13}" type="slidenum">
              <a:rPr lang="en-US" smtClean="0"/>
              <a:pPr/>
              <a:t>7</a:t>
            </a:fld>
            <a:endParaRPr lang="en-US" dirty="0"/>
          </a:p>
        </p:txBody>
      </p:sp>
      <p:sp>
        <p:nvSpPr>
          <p:cNvPr id="7" name="Rectangle 6">
            <a:extLst>
              <a:ext uri="{FF2B5EF4-FFF2-40B4-BE49-F238E27FC236}">
                <a16:creationId xmlns:a16="http://schemas.microsoft.com/office/drawing/2014/main" id="{1791526C-218B-4DAD-9572-9DEE47EFCBE6}"/>
              </a:ext>
            </a:extLst>
          </p:cNvPr>
          <p:cNvSpPr/>
          <p:nvPr/>
        </p:nvSpPr>
        <p:spPr>
          <a:xfrm>
            <a:off x="5425440" y="1825625"/>
            <a:ext cx="1341120" cy="7467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Chief Electrical Engineer</a:t>
            </a:r>
          </a:p>
        </p:txBody>
      </p:sp>
      <p:sp>
        <p:nvSpPr>
          <p:cNvPr id="8" name="Rectangle 7">
            <a:extLst>
              <a:ext uri="{FF2B5EF4-FFF2-40B4-BE49-F238E27FC236}">
                <a16:creationId xmlns:a16="http://schemas.microsoft.com/office/drawing/2014/main" id="{9490D732-0BC3-4773-897E-10BF8009EDD7}"/>
              </a:ext>
            </a:extLst>
          </p:cNvPr>
          <p:cNvSpPr/>
          <p:nvPr/>
        </p:nvSpPr>
        <p:spPr>
          <a:xfrm>
            <a:off x="1874520" y="3936683"/>
            <a:ext cx="1341120" cy="7467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PM and Ops Support</a:t>
            </a:r>
          </a:p>
        </p:txBody>
      </p:sp>
      <p:sp>
        <p:nvSpPr>
          <p:cNvPr id="9" name="Rectangle 8">
            <a:extLst>
              <a:ext uri="{FF2B5EF4-FFF2-40B4-BE49-F238E27FC236}">
                <a16:creationId xmlns:a16="http://schemas.microsoft.com/office/drawing/2014/main" id="{F4B1575A-C84B-4AFC-9A9A-0662BF159AD2}"/>
              </a:ext>
            </a:extLst>
          </p:cNvPr>
          <p:cNvSpPr/>
          <p:nvPr/>
        </p:nvSpPr>
        <p:spPr>
          <a:xfrm>
            <a:off x="3642360" y="3936683"/>
            <a:ext cx="1341120" cy="7467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Electrical Engineering and Design</a:t>
            </a:r>
          </a:p>
        </p:txBody>
      </p:sp>
      <p:sp>
        <p:nvSpPr>
          <p:cNvPr id="10" name="Rectangle 9">
            <a:extLst>
              <a:ext uri="{FF2B5EF4-FFF2-40B4-BE49-F238E27FC236}">
                <a16:creationId xmlns:a16="http://schemas.microsoft.com/office/drawing/2014/main" id="{979DEB7F-58D3-46E2-94D9-558215C2BD9F}"/>
              </a:ext>
            </a:extLst>
          </p:cNvPr>
          <p:cNvSpPr/>
          <p:nvPr/>
        </p:nvSpPr>
        <p:spPr>
          <a:xfrm>
            <a:off x="5410200" y="3936683"/>
            <a:ext cx="1341120" cy="7467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Electrical Protection and Support</a:t>
            </a:r>
          </a:p>
        </p:txBody>
      </p:sp>
      <p:sp>
        <p:nvSpPr>
          <p:cNvPr id="11" name="Rectangle 10">
            <a:extLst>
              <a:ext uri="{FF2B5EF4-FFF2-40B4-BE49-F238E27FC236}">
                <a16:creationId xmlns:a16="http://schemas.microsoft.com/office/drawing/2014/main" id="{F7D8562E-7E7E-45E5-8DFA-C344A14EEBC3}"/>
              </a:ext>
            </a:extLst>
          </p:cNvPr>
          <p:cNvSpPr/>
          <p:nvPr/>
        </p:nvSpPr>
        <p:spPr>
          <a:xfrm>
            <a:off x="7178042" y="3936683"/>
            <a:ext cx="1341120" cy="7467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Electricians Low Voltage</a:t>
            </a:r>
          </a:p>
        </p:txBody>
      </p:sp>
      <p:sp>
        <p:nvSpPr>
          <p:cNvPr id="12" name="Rectangle 11">
            <a:extLst>
              <a:ext uri="{FF2B5EF4-FFF2-40B4-BE49-F238E27FC236}">
                <a16:creationId xmlns:a16="http://schemas.microsoft.com/office/drawing/2014/main" id="{9CFFA03C-A693-4501-B090-62D0B7AE973B}"/>
              </a:ext>
            </a:extLst>
          </p:cNvPr>
          <p:cNvSpPr/>
          <p:nvPr/>
        </p:nvSpPr>
        <p:spPr>
          <a:xfrm>
            <a:off x="8945884" y="3936683"/>
            <a:ext cx="1341120" cy="7467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Electricians High Voltage</a:t>
            </a:r>
          </a:p>
        </p:txBody>
      </p:sp>
      <p:cxnSp>
        <p:nvCxnSpPr>
          <p:cNvPr id="13" name="Straight Arrow Connector 12">
            <a:extLst>
              <a:ext uri="{FF2B5EF4-FFF2-40B4-BE49-F238E27FC236}">
                <a16:creationId xmlns:a16="http://schemas.microsoft.com/office/drawing/2014/main" id="{347C4F2C-7664-4DBC-A52A-6D889BC75D0E}"/>
              </a:ext>
            </a:extLst>
          </p:cNvPr>
          <p:cNvCxnSpPr>
            <a:stCxn id="7" idx="2"/>
            <a:endCxn id="10" idx="0"/>
          </p:cNvCxnSpPr>
          <p:nvPr/>
        </p:nvCxnSpPr>
        <p:spPr>
          <a:xfrm flipH="1">
            <a:off x="6080760" y="2572385"/>
            <a:ext cx="15240" cy="136429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4" name="Straight Arrow Connector 13">
            <a:extLst>
              <a:ext uri="{FF2B5EF4-FFF2-40B4-BE49-F238E27FC236}">
                <a16:creationId xmlns:a16="http://schemas.microsoft.com/office/drawing/2014/main" id="{B124B6BF-F77D-489A-9DDE-3DAD64D6ECD2}"/>
              </a:ext>
            </a:extLst>
          </p:cNvPr>
          <p:cNvCxnSpPr>
            <a:cxnSpLocks/>
            <a:stCxn id="7" idx="2"/>
            <a:endCxn id="11" idx="0"/>
          </p:cNvCxnSpPr>
          <p:nvPr/>
        </p:nvCxnSpPr>
        <p:spPr>
          <a:xfrm>
            <a:off x="6096000" y="2572385"/>
            <a:ext cx="1752602" cy="136429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5" name="Straight Arrow Connector 14">
            <a:extLst>
              <a:ext uri="{FF2B5EF4-FFF2-40B4-BE49-F238E27FC236}">
                <a16:creationId xmlns:a16="http://schemas.microsoft.com/office/drawing/2014/main" id="{4D14C17C-0F44-4BBD-A5EE-264F9A460545}"/>
              </a:ext>
            </a:extLst>
          </p:cNvPr>
          <p:cNvCxnSpPr>
            <a:cxnSpLocks/>
            <a:stCxn id="7" idx="2"/>
            <a:endCxn id="12" idx="0"/>
          </p:cNvCxnSpPr>
          <p:nvPr/>
        </p:nvCxnSpPr>
        <p:spPr>
          <a:xfrm>
            <a:off x="6096000" y="2572385"/>
            <a:ext cx="3520444" cy="136429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6" name="Straight Arrow Connector 15">
            <a:extLst>
              <a:ext uri="{FF2B5EF4-FFF2-40B4-BE49-F238E27FC236}">
                <a16:creationId xmlns:a16="http://schemas.microsoft.com/office/drawing/2014/main" id="{C3D763C4-ABC9-4AAE-ADFB-4E520A973296}"/>
              </a:ext>
            </a:extLst>
          </p:cNvPr>
          <p:cNvCxnSpPr>
            <a:stCxn id="7" idx="2"/>
            <a:endCxn id="9" idx="0"/>
          </p:cNvCxnSpPr>
          <p:nvPr/>
        </p:nvCxnSpPr>
        <p:spPr>
          <a:xfrm flipH="1">
            <a:off x="4312920" y="2572385"/>
            <a:ext cx="1783080" cy="136429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7" name="Straight Arrow Connector 16">
            <a:extLst>
              <a:ext uri="{FF2B5EF4-FFF2-40B4-BE49-F238E27FC236}">
                <a16:creationId xmlns:a16="http://schemas.microsoft.com/office/drawing/2014/main" id="{69D80C42-558C-46D8-9998-CA5E096CA458}"/>
              </a:ext>
            </a:extLst>
          </p:cNvPr>
          <p:cNvCxnSpPr>
            <a:stCxn id="7" idx="2"/>
            <a:endCxn id="8" idx="0"/>
          </p:cNvCxnSpPr>
          <p:nvPr/>
        </p:nvCxnSpPr>
        <p:spPr>
          <a:xfrm flipH="1">
            <a:off x="2545080" y="2572385"/>
            <a:ext cx="3550920" cy="136429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58518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83AC1-5080-48F8-BC3A-682AA0124D7F}"/>
              </a:ext>
            </a:extLst>
          </p:cNvPr>
          <p:cNvSpPr>
            <a:spLocks noGrp="1"/>
          </p:cNvSpPr>
          <p:nvPr>
            <p:ph type="title"/>
          </p:nvPr>
        </p:nvSpPr>
        <p:spPr>
          <a:xfrm>
            <a:off x="0" y="240539"/>
            <a:ext cx="11285837" cy="487490"/>
          </a:xfrm>
        </p:spPr>
        <p:txBody>
          <a:bodyPr>
            <a:noAutofit/>
          </a:bodyPr>
          <a:lstStyle/>
          <a:p>
            <a:r>
              <a:rPr lang="en-US" sz="3600" dirty="0"/>
              <a:t>Overview of the Job Site</a:t>
            </a:r>
          </a:p>
        </p:txBody>
      </p:sp>
      <p:sp>
        <p:nvSpPr>
          <p:cNvPr id="5" name="Slide Number Placeholder 4">
            <a:extLst>
              <a:ext uri="{FF2B5EF4-FFF2-40B4-BE49-F238E27FC236}">
                <a16:creationId xmlns:a16="http://schemas.microsoft.com/office/drawing/2014/main" id="{E64BAF9A-7ACE-47B5-9AAE-1D96517A86C1}"/>
              </a:ext>
            </a:extLst>
          </p:cNvPr>
          <p:cNvSpPr>
            <a:spLocks noGrp="1"/>
          </p:cNvSpPr>
          <p:nvPr>
            <p:ph type="sldNum" sz="quarter" idx="12"/>
          </p:nvPr>
        </p:nvSpPr>
        <p:spPr/>
        <p:txBody>
          <a:bodyPr/>
          <a:lstStyle/>
          <a:p>
            <a:fld id="{07E1C93C-5050-FC42-8F10-D22D4F119D13}" type="slidenum">
              <a:rPr lang="en-US" smtClean="0"/>
              <a:pPr/>
              <a:t>8</a:t>
            </a:fld>
            <a:endParaRPr lang="en-US" dirty="0"/>
          </a:p>
        </p:txBody>
      </p:sp>
      <p:pic>
        <p:nvPicPr>
          <p:cNvPr id="17" name="Picture 16">
            <a:extLst>
              <a:ext uri="{FF2B5EF4-FFF2-40B4-BE49-F238E27FC236}">
                <a16:creationId xmlns:a16="http://schemas.microsoft.com/office/drawing/2014/main" id="{A6FEA93D-7CAD-48E3-8786-4899EBD6FA94}"/>
              </a:ext>
            </a:extLst>
          </p:cNvPr>
          <p:cNvPicPr/>
          <p:nvPr/>
        </p:nvPicPr>
        <p:blipFill>
          <a:blip r:embed="rId2">
            <a:extLst>
              <a:ext uri="{28A0092B-C50C-407E-A947-70E740481C1C}">
                <a14:useLocalDpi xmlns:a14="http://schemas.microsoft.com/office/drawing/2010/main" val="0"/>
              </a:ext>
            </a:extLst>
          </a:blip>
          <a:stretch>
            <a:fillRect/>
          </a:stretch>
        </p:blipFill>
        <p:spPr>
          <a:xfrm>
            <a:off x="601979" y="887220"/>
            <a:ext cx="11175153" cy="5883479"/>
          </a:xfrm>
          <a:prstGeom prst="rect">
            <a:avLst/>
          </a:prstGeom>
        </p:spPr>
      </p:pic>
    </p:spTree>
    <p:extLst>
      <p:ext uri="{BB962C8B-B14F-4D97-AF65-F5344CB8AC3E}">
        <p14:creationId xmlns:p14="http://schemas.microsoft.com/office/powerpoint/2010/main" val="1852588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33E2-8608-4B04-A909-42A89BB00CF4}"/>
              </a:ext>
            </a:extLst>
          </p:cNvPr>
          <p:cNvSpPr>
            <a:spLocks noGrp="1"/>
          </p:cNvSpPr>
          <p:nvPr>
            <p:ph type="title"/>
          </p:nvPr>
        </p:nvSpPr>
        <p:spPr>
          <a:xfrm>
            <a:off x="73225" y="240539"/>
            <a:ext cx="11285837" cy="487490"/>
          </a:xfrm>
        </p:spPr>
        <p:txBody>
          <a:bodyPr>
            <a:noAutofit/>
          </a:bodyPr>
          <a:lstStyle/>
          <a:p>
            <a:r>
              <a:rPr lang="en-US" sz="3600" dirty="0"/>
              <a:t>Initial Board Observations</a:t>
            </a:r>
          </a:p>
        </p:txBody>
      </p:sp>
      <p:sp>
        <p:nvSpPr>
          <p:cNvPr id="3" name="Content Placeholder 2">
            <a:extLst>
              <a:ext uri="{FF2B5EF4-FFF2-40B4-BE49-F238E27FC236}">
                <a16:creationId xmlns:a16="http://schemas.microsoft.com/office/drawing/2014/main" id="{6F0F8606-5CB3-4232-8DCF-04943E3E2257}"/>
              </a:ext>
            </a:extLst>
          </p:cNvPr>
          <p:cNvSpPr>
            <a:spLocks noGrp="1"/>
          </p:cNvSpPr>
          <p:nvPr>
            <p:ph idx="1"/>
          </p:nvPr>
        </p:nvSpPr>
        <p:spPr/>
        <p:txBody>
          <a:bodyPr/>
          <a:lstStyle/>
          <a:p>
            <a:r>
              <a:rPr lang="en-US" dirty="0"/>
              <a:t>Outdated or incorrect electrical drawings.</a:t>
            </a:r>
          </a:p>
          <a:p>
            <a:r>
              <a:rPr lang="en-US" dirty="0"/>
              <a:t>Not following Hazardous Energy Control Program requirements and procedures.</a:t>
            </a:r>
          </a:p>
          <a:p>
            <a:r>
              <a:rPr lang="en-US" dirty="0"/>
              <a:t>Lack of supervisory oversight.</a:t>
            </a:r>
          </a:p>
          <a:p>
            <a:r>
              <a:rPr lang="en-US" dirty="0"/>
              <a:t>Inadequate pre-job brief.</a:t>
            </a:r>
          </a:p>
          <a:p>
            <a:pPr lvl="1"/>
            <a:r>
              <a:rPr lang="en-US" dirty="0"/>
              <a:t>Not able to effectively identify hazards and controls in the briefing.</a:t>
            </a:r>
          </a:p>
          <a:p>
            <a:r>
              <a:rPr lang="en-US" dirty="0"/>
              <a:t>Planning and execution of field work was overly dependent on individual capabilities rather than supervised procedural compliance.</a:t>
            </a:r>
          </a:p>
        </p:txBody>
      </p:sp>
      <p:sp>
        <p:nvSpPr>
          <p:cNvPr id="5" name="Slide Number Placeholder 4">
            <a:extLst>
              <a:ext uri="{FF2B5EF4-FFF2-40B4-BE49-F238E27FC236}">
                <a16:creationId xmlns:a16="http://schemas.microsoft.com/office/drawing/2014/main" id="{DD68D45A-4F27-4C39-9386-006E7817EED2}"/>
              </a:ext>
            </a:extLst>
          </p:cNvPr>
          <p:cNvSpPr>
            <a:spLocks noGrp="1"/>
          </p:cNvSpPr>
          <p:nvPr>
            <p:ph type="sldNum" sz="quarter" idx="12"/>
          </p:nvPr>
        </p:nvSpPr>
        <p:spPr/>
        <p:txBody>
          <a:bodyPr/>
          <a:lstStyle/>
          <a:p>
            <a:fld id="{07E1C93C-5050-FC42-8F10-D22D4F119D13}" type="slidenum">
              <a:rPr lang="en-US" smtClean="0"/>
              <a:pPr/>
              <a:t>9</a:t>
            </a:fld>
            <a:endParaRPr lang="en-US" dirty="0"/>
          </a:p>
        </p:txBody>
      </p:sp>
    </p:spTree>
    <p:extLst>
      <p:ext uri="{BB962C8B-B14F-4D97-AF65-F5344CB8AC3E}">
        <p14:creationId xmlns:p14="http://schemas.microsoft.com/office/powerpoint/2010/main" val="3633344772"/>
      </p:ext>
    </p:extLst>
  </p:cSld>
  <p:clrMapOvr>
    <a:masterClrMapping/>
  </p:clrMapOvr>
</p:sld>
</file>

<file path=ppt/theme/theme1.xml><?xml version="1.0" encoding="utf-8"?>
<a:theme xmlns:a="http://schemas.openxmlformats.org/drawingml/2006/main" name="Office Theme">
  <a:themeElements>
    <a:clrScheme name="JLab Colors">
      <a:dk1>
        <a:srgbClr val="000000"/>
      </a:dk1>
      <a:lt1>
        <a:srgbClr val="FFFFFF"/>
      </a:lt1>
      <a:dk2>
        <a:srgbClr val="5E5E5E"/>
      </a:dk2>
      <a:lt2>
        <a:srgbClr val="EAEAEA"/>
      </a:lt2>
      <a:accent1>
        <a:srgbClr val="BE1D1D"/>
      </a:accent1>
      <a:accent2>
        <a:srgbClr val="D5D5D5"/>
      </a:accent2>
      <a:accent3>
        <a:srgbClr val="C0C0C0"/>
      </a:accent3>
      <a:accent4>
        <a:srgbClr val="A9A9A9"/>
      </a:accent4>
      <a:accent5>
        <a:srgbClr val="929292"/>
      </a:accent5>
      <a:accent6>
        <a:srgbClr val="919191"/>
      </a:accent6>
      <a:hlink>
        <a:srgbClr val="941100"/>
      </a:hlink>
      <a:folHlink>
        <a:srgbClr val="C81B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SD QEW Presentation" id="{AE080927-058E-4DF6-BB24-06B0EA745705}" vid="{A82CD5CF-01EF-43E1-9BCA-9D3E6D139B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TotalTime>
  <Words>2066</Words>
  <Application>Microsoft Macintosh PowerPoint</Application>
  <PresentationFormat>Widescreen</PresentationFormat>
  <Paragraphs>240</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PingFangSC-Regular</vt:lpstr>
      <vt:lpstr>.PingFangSC-Regular</vt:lpstr>
      <vt:lpstr>Arial</vt:lpstr>
      <vt:lpstr>Calibri</vt:lpstr>
      <vt:lpstr>Office Theme</vt:lpstr>
      <vt:lpstr>SLAC Lessons Learned and Improved Lab Safety</vt:lpstr>
      <vt:lpstr>Agenda</vt:lpstr>
      <vt:lpstr>Why We Are Here</vt:lpstr>
      <vt:lpstr>We Want to Embrace Important Cultural Elements of All High-Performing Organizations</vt:lpstr>
      <vt:lpstr>Integrated Safety Management; 7 Guiding Principles </vt:lpstr>
      <vt:lpstr>SLAC Lessons Learned and Improved Lab Safety</vt:lpstr>
      <vt:lpstr>SLAC Electrical Power Department</vt:lpstr>
      <vt:lpstr>Overview of the Job Site</vt:lpstr>
      <vt:lpstr>Initial Board Observations</vt:lpstr>
      <vt:lpstr>SLAC Lessons Learned and Improved Lab Safety</vt:lpstr>
      <vt:lpstr>Safety Observations - History</vt:lpstr>
      <vt:lpstr>Management Safety Discussions (MSD)</vt:lpstr>
      <vt:lpstr>SO / MSD Comparison Summary</vt:lpstr>
      <vt:lpstr>MSD – How Does It Work?</vt:lpstr>
      <vt:lpstr>A Few Dialogue Particulars</vt:lpstr>
      <vt:lpstr>Who Should Do This?</vt:lpstr>
      <vt:lpstr>What Does This Mean For You?</vt:lpstr>
      <vt:lpstr>Electronic Permitting Administration System (ePAS)</vt:lpstr>
      <vt:lpstr>ePAS, Continued</vt:lpstr>
      <vt:lpstr>Contacts</vt:lpstr>
      <vt:lpstr>SLAC Lessons Learned and Improved Lab Safety</vt:lpstr>
      <vt:lpstr>Action Plan</vt:lpstr>
      <vt:lpstr>Questions &amp; Answers</vt:lpstr>
      <vt:lpstr>The End</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Hands Safety Meeting</dc:title>
  <dc:creator>Microsoft Office User</dc:creator>
  <cp:lastModifiedBy>Microsoft Office User</cp:lastModifiedBy>
  <cp:revision>7</cp:revision>
  <cp:lastPrinted>2023-02-07T14:24:49Z</cp:lastPrinted>
  <dcterms:created xsi:type="dcterms:W3CDTF">2023-02-07T14:20:55Z</dcterms:created>
  <dcterms:modified xsi:type="dcterms:W3CDTF">2023-02-07T15:58:22Z</dcterms:modified>
</cp:coreProperties>
</file>