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27"/>
  </p:notesMasterIdLst>
  <p:sldIdLst>
    <p:sldId id="309" r:id="rId5"/>
    <p:sldId id="311" r:id="rId6"/>
    <p:sldId id="348" r:id="rId7"/>
    <p:sldId id="330" r:id="rId8"/>
    <p:sldId id="355" r:id="rId9"/>
    <p:sldId id="356" r:id="rId10"/>
    <p:sldId id="361" r:id="rId11"/>
    <p:sldId id="367" r:id="rId12"/>
    <p:sldId id="332" r:id="rId13"/>
    <p:sldId id="372" r:id="rId14"/>
    <p:sldId id="371" r:id="rId15"/>
    <p:sldId id="313" r:id="rId16"/>
    <p:sldId id="358" r:id="rId17"/>
    <p:sldId id="374" r:id="rId18"/>
    <p:sldId id="379" r:id="rId19"/>
    <p:sldId id="315" r:id="rId20"/>
    <p:sldId id="380" r:id="rId21"/>
    <p:sldId id="334" r:id="rId22"/>
    <p:sldId id="381" r:id="rId23"/>
    <p:sldId id="346" r:id="rId24"/>
    <p:sldId id="363" r:id="rId25"/>
    <p:sldId id="3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04" autoAdjust="0"/>
    <p:restoredTop sz="72010" autoAdjust="0"/>
  </p:normalViewPr>
  <p:slideViewPr>
    <p:cSldViewPr snapToGrid="0" snapToObjects="1">
      <p:cViewPr varScale="1">
        <p:scale>
          <a:sx n="41" d="100"/>
          <a:sy n="41" d="100"/>
        </p:scale>
        <p:origin x="1048" y="24"/>
      </p:cViewPr>
      <p:guideLst/>
    </p:cSldViewPr>
  </p:slideViewPr>
  <p:outlineViewPr>
    <p:cViewPr>
      <p:scale>
        <a:sx n="33" d="100"/>
        <a:sy n="33" d="100"/>
      </p:scale>
      <p:origin x="0" y="-11706"/>
    </p:cViewPr>
  </p:outlineViewPr>
  <p:notesTextViewPr>
    <p:cViewPr>
      <p:scale>
        <a:sx n="100" d="100"/>
        <a:sy n="100" d="100"/>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1</a:t>
            </a:fld>
            <a:endParaRPr lang="en-US"/>
          </a:p>
        </p:txBody>
      </p:sp>
    </p:spTree>
    <p:extLst>
      <p:ext uri="{BB962C8B-B14F-4D97-AF65-F5344CB8AC3E}">
        <p14:creationId xmlns:p14="http://schemas.microsoft.com/office/powerpoint/2010/main" val="290304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44145"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Samples were prepared following a similar process to the one outlined by Ito [36]. The samples were cut from Tokyo </a:t>
            </a:r>
            <a:r>
              <a:rPr lang="en-US" sz="1800" dirty="0" err="1">
                <a:effectLst/>
                <a:latin typeface="Times New Roman" panose="02020603050405020304" pitchFamily="18" charset="0"/>
                <a:ea typeface="Calibri" panose="020F0502020204030204" pitchFamily="34" charset="0"/>
              </a:rPr>
              <a:t>Denkai</a:t>
            </a:r>
            <a:r>
              <a:rPr lang="en-US" sz="1800" dirty="0">
                <a:effectLst/>
                <a:latin typeface="Times New Roman" panose="02020603050405020304" pitchFamily="18" charset="0"/>
                <a:ea typeface="Calibri" panose="020F0502020204030204" pitchFamily="34" charset="0"/>
              </a:rPr>
              <a:t> Nb stock. The samples were first vacuum annealed at 900°C to promote grain growth following the same procedure as the 1.3 GHz single-cell cavity, used for RF validation described later on. After annealing, each sample was nano-polished (NP) by a vendor to provide sufficiently flat samples for SIMS measurements. After </a:t>
            </a:r>
            <a:r>
              <a:rPr lang="en-US" sz="1800" dirty="0" err="1">
                <a:effectLst/>
                <a:latin typeface="Times New Roman" panose="02020603050405020304" pitchFamily="18" charset="0"/>
                <a:ea typeface="Calibri" panose="020F0502020204030204" pitchFamily="34" charset="0"/>
              </a:rPr>
              <a:t>nanopolishing</a:t>
            </a:r>
            <a:r>
              <a:rPr lang="en-US" sz="1800" dirty="0">
                <a:effectLst/>
                <a:latin typeface="Times New Roman" panose="02020603050405020304" pitchFamily="18" charset="0"/>
                <a:ea typeface="Calibri" panose="020F0502020204030204" pitchFamily="34" charset="0"/>
              </a:rPr>
              <a:t>, the samples received a 600°C/10hr heat-treatment to remove bulk hydrogen caused by the mechanical polishing before a 20 µm electropolish with the typical HF/H</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SO</a:t>
            </a:r>
            <a:r>
              <a:rPr lang="en-US" sz="1800" baseline="-25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solution at 13°C [47]. During each heat treatment, the samples were housed in a double-walled Nb foil container to minimize any furnace contamination [48]. </a:t>
            </a:r>
          </a:p>
        </p:txBody>
      </p:sp>
      <p:sp>
        <p:nvSpPr>
          <p:cNvPr id="4" name="Slide Number Placeholder 3"/>
          <p:cNvSpPr>
            <a:spLocks noGrp="1"/>
          </p:cNvSpPr>
          <p:nvPr>
            <p:ph type="sldNum" sz="quarter" idx="5"/>
          </p:nvPr>
        </p:nvSpPr>
        <p:spPr/>
        <p:txBody>
          <a:bodyPr/>
          <a:lstStyle/>
          <a:p>
            <a:fld id="{FBBF1341-3AFE-B447-A831-9671D6A7009B}" type="slidenum">
              <a:rPr lang="en-US" smtClean="0"/>
              <a:t>10</a:t>
            </a:fld>
            <a:endParaRPr lang="en-US"/>
          </a:p>
        </p:txBody>
      </p:sp>
    </p:spTree>
    <p:extLst>
      <p:ext uri="{BB962C8B-B14F-4D97-AF65-F5344CB8AC3E}">
        <p14:creationId xmlns:p14="http://schemas.microsoft.com/office/powerpoint/2010/main" val="54484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So we heat treated samples at different times and temperatures to investigate what was going on. Shown here is a t</a:t>
            </a:r>
            <a:r>
              <a:rPr lang="en-US" sz="1800" dirty="0">
                <a:effectLst/>
                <a:latin typeface="Times New Roman" panose="02020603050405020304" pitchFamily="18" charset="0"/>
                <a:ea typeface="Calibri" panose="020F0502020204030204" pitchFamily="34" charset="0"/>
              </a:rPr>
              <a:t>ypical calibrated SIMS depth profile of a sample vacuum heat treated at 300 °C for 2.3 hours which presents a large enhancement in oxygen with minor amounts of carbon and nitrogen near the surface. </a:t>
            </a:r>
            <a:r>
              <a:rPr lang="en-US" sz="1800" dirty="0">
                <a:effectLst/>
                <a:latin typeface="Calibri" panose="020F0502020204030204" pitchFamily="34" charset="0"/>
                <a:ea typeface="Calibri" panose="020F0502020204030204" pitchFamily="34" charset="0"/>
                <a:cs typeface="Arial" panose="020B0604020202020204" pitchFamily="34" charset="0"/>
              </a:rPr>
              <a:t>The impurities most likely to be alloyed into Nb during a vacuum thermal diffusion process are oxygen, nitrogen and carbon, however, in the temperature range probed here between 100-350 Celsius, nitrogen and carbon have diffusion coefficients at least 2–3 orders of magnitude less than oxygen. This is strongly suggestive that oxygen is the main species causing the quality factor enhancement. So how can we model this process for predictive oxygen alloying?</a:t>
            </a:r>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11</a:t>
            </a:fld>
            <a:endParaRPr lang="en-US"/>
          </a:p>
        </p:txBody>
      </p:sp>
    </p:spTree>
    <p:extLst>
      <p:ext uri="{BB962C8B-B14F-4D97-AF65-F5344CB8AC3E}">
        <p14:creationId xmlns:p14="http://schemas.microsoft.com/office/powerpoint/2010/main" val="80987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rPr>
                  <a:t>Ciovati’s</a:t>
                </a:r>
                <a:r>
                  <a:rPr lang="en-US" sz="1800" dirty="0">
                    <a:effectLst/>
                    <a:latin typeface="Times New Roman" panose="02020603050405020304" pitchFamily="18" charset="0"/>
                    <a:ea typeface="Calibri" panose="020F0502020204030204" pitchFamily="34" charset="0"/>
                  </a:rPr>
                  <a:t> model accounts for an native oxide dissolution from a finite source and diffusion into a semi-infinite slab of Nb with a</a:t>
                </a:r>
                <a:r>
                  <a:rPr lang="en-US" sz="1800" baseline="0" dirty="0">
                    <a:effectLst/>
                    <a:latin typeface="Times New Roman" panose="02020603050405020304" pitchFamily="18" charset="0"/>
                    <a:ea typeface="Calibri" panose="020F0502020204030204" pitchFamily="34" charset="0"/>
                  </a:rPr>
                  <a:t>n initial concentration of interstitial oxygen at the surface. When this system is exposed to heat, the pentoxide layer dissolves and oxygen from that process is free to migrate towards the bulk.</a:t>
                </a:r>
                <a:r>
                  <a:rPr lang="en-US" sz="1800" dirty="0">
                    <a:effectLst/>
                    <a:latin typeface="Times New Roman" panose="02020603050405020304" pitchFamily="18" charset="0"/>
                    <a:ea typeface="Calibri" panose="020F0502020204030204" pitchFamily="34" charset="0"/>
                  </a:rPr>
                  <a:t> This</a:t>
                </a:r>
                <a:r>
                  <a:rPr lang="en-US" sz="1800" baseline="0" dirty="0">
                    <a:effectLst/>
                    <a:latin typeface="Times New Roman" panose="02020603050405020304" pitchFamily="18" charset="0"/>
                    <a:ea typeface="Calibri" panose="020F0502020204030204" pitchFamily="34" charset="0"/>
                  </a:rPr>
                  <a:t> system </a:t>
                </a:r>
                <a:r>
                  <a:rPr lang="en-US" sz="1800" dirty="0">
                    <a:effectLst/>
                    <a:latin typeface="Times New Roman" panose="02020603050405020304" pitchFamily="18" charset="0"/>
                    <a:ea typeface="Calibri" panose="020F0502020204030204" pitchFamily="34" charset="0"/>
                  </a:rPr>
                  <a:t>is described by the one-dimensional diffusion equation with a source term. The solution to the one-dimensional diffusion</a:t>
                </a:r>
                <a:r>
                  <a:rPr lang="en-US" sz="1800" baseline="0" dirty="0">
                    <a:effectLst/>
                    <a:latin typeface="Times New Roman" panose="02020603050405020304" pitchFamily="18" charset="0"/>
                    <a:ea typeface="Calibri" panose="020F0502020204030204" pitchFamily="34" charset="0"/>
                  </a:rPr>
                  <a:t> equation </a:t>
                </a:r>
                <a:r>
                  <a:rPr lang="en-US" sz="1800" dirty="0">
                    <a:effectLst/>
                    <a:latin typeface="Times New Roman" panose="02020603050405020304" pitchFamily="18" charset="0"/>
                    <a:ea typeface="Calibri" panose="020F0502020204030204" pitchFamily="34" charset="0"/>
                  </a:rPr>
                  <a:t>can be separated into solutions for the initial interstitial oxygen concentration </a:t>
                </a:r>
                <a14:m>
                  <m:oMath xmlns:m="http://schemas.openxmlformats.org/officeDocument/2006/math">
                    <m:r>
                      <a:rPr lang="en-US" sz="1800" i="1">
                        <a:effectLst/>
                        <a:latin typeface="Cambria Math" panose="02040503050406030204" pitchFamily="18" charset="0"/>
                        <a:ea typeface="Calibri" panose="020F0502020204030204" pitchFamily="34" charset="0"/>
                      </a:rPr>
                      <m:t>𝑣</m:t>
                    </m:r>
                    <m:d>
                      <m:dPr>
                        <m:ctrlPr>
                          <a:rPr lang="en-US" sz="1800" i="1">
                            <a:effectLst/>
                            <a:latin typeface="Cambria Math" panose="02040503050406030204" pitchFamily="18" charset="0"/>
                            <a:ea typeface="Calibri" panose="020F0502020204030204" pitchFamily="34" charset="0"/>
                          </a:rPr>
                        </m:ctrlPr>
                      </m:dPr>
                      <m:e>
                        <m:r>
                          <a:rPr lang="en-US" sz="1800" i="1">
                            <a:effectLst/>
                            <a:latin typeface="Cambria Math" panose="02040503050406030204" pitchFamily="18" charset="0"/>
                            <a:ea typeface="Calibri" panose="020F0502020204030204" pitchFamily="34" charset="0"/>
                          </a:rPr>
                          <m:t>𝑥</m:t>
                        </m:r>
                        <m:r>
                          <a:rPr lang="en-US" sz="1800" i="1">
                            <a:effectLst/>
                            <a:latin typeface="Cambria Math" panose="02040503050406030204" pitchFamily="18" charset="0"/>
                            <a:ea typeface="Calibri" panose="020F0502020204030204" pitchFamily="34" charset="0"/>
                          </a:rPr>
                          <m:t>,</m:t>
                        </m:r>
                        <m:r>
                          <a:rPr lang="en-US" sz="1800" i="1">
                            <a:effectLst/>
                            <a:latin typeface="Cambria Math" panose="02040503050406030204" pitchFamily="18" charset="0"/>
                            <a:ea typeface="Calibri" panose="020F0502020204030204" pitchFamily="34" charset="0"/>
                          </a:rPr>
                          <m:t>𝑡</m:t>
                        </m:r>
                      </m:e>
                    </m:d>
                  </m:oMath>
                </a14:m>
                <a:r>
                  <a:rPr lang="en-US" sz="1800" dirty="0">
                    <a:effectLst/>
                    <a:latin typeface="Times New Roman" panose="02020603050405020304" pitchFamily="18" charset="0"/>
                    <a:ea typeface="Calibri" panose="020F0502020204030204" pitchFamily="34" charset="0"/>
                  </a:rPr>
                  <a:t> and oxygen introduced into the system due to oxide dissolution </a:t>
                </a:r>
                <a14:m>
                  <m:oMath xmlns:m="http://schemas.openxmlformats.org/officeDocument/2006/math">
                    <m:r>
                      <a:rPr lang="en-US" sz="1800" i="1">
                        <a:effectLst/>
                        <a:latin typeface="Cambria Math" panose="02040503050406030204" pitchFamily="18" charset="0"/>
                        <a:ea typeface="Calibri" panose="020F0502020204030204" pitchFamily="34" charset="0"/>
                      </a:rPr>
                      <m:t>𝑢</m:t>
                    </m:r>
                    <m:d>
                      <m:dPr>
                        <m:ctrlPr>
                          <a:rPr lang="en-US" sz="1800" i="1">
                            <a:effectLst/>
                            <a:latin typeface="Cambria Math" panose="02040503050406030204" pitchFamily="18" charset="0"/>
                            <a:ea typeface="Calibri" panose="020F0502020204030204" pitchFamily="34" charset="0"/>
                          </a:rPr>
                        </m:ctrlPr>
                      </m:dPr>
                      <m:e>
                        <m:r>
                          <a:rPr lang="en-US" sz="1800" i="1">
                            <a:effectLst/>
                            <a:latin typeface="Cambria Math" panose="02040503050406030204" pitchFamily="18" charset="0"/>
                            <a:ea typeface="Calibri" panose="020F0502020204030204" pitchFamily="34" charset="0"/>
                          </a:rPr>
                          <m:t>𝑥</m:t>
                        </m:r>
                        <m:r>
                          <a:rPr lang="en-US" sz="1800" i="1">
                            <a:effectLst/>
                            <a:latin typeface="Cambria Math" panose="02040503050406030204" pitchFamily="18" charset="0"/>
                            <a:ea typeface="Calibri" panose="020F0502020204030204" pitchFamily="34" charset="0"/>
                          </a:rPr>
                          <m:t>,</m:t>
                        </m:r>
                        <m:r>
                          <a:rPr lang="en-US" sz="1800" i="1">
                            <a:effectLst/>
                            <a:latin typeface="Cambria Math" panose="02040503050406030204" pitchFamily="18" charset="0"/>
                            <a:ea typeface="Calibri" panose="020F0502020204030204" pitchFamily="34" charset="0"/>
                          </a:rPr>
                          <m:t>𝑡</m:t>
                        </m:r>
                      </m:e>
                    </m:d>
                  </m:oMath>
                </a14:m>
                <a:r>
                  <a:rPr lang="en-US" sz="1800" dirty="0">
                    <a:effectLst/>
                    <a:latin typeface="Times New Roman" panose="02020603050405020304" pitchFamily="18" charset="0"/>
                    <a:ea typeface="Calibri" panose="020F0502020204030204" pitchFamily="34" charset="0"/>
                  </a:rPr>
                  <a:t> such that </a:t>
                </a:r>
                <a14:m>
                  <m:oMath xmlns:m="http://schemas.openxmlformats.org/officeDocument/2006/math">
                    <m:r>
                      <a:rPr lang="en-US" sz="1800" i="1">
                        <a:effectLst/>
                        <a:latin typeface="Cambria Math" panose="02040503050406030204" pitchFamily="18" charset="0"/>
                        <a:ea typeface="Calibri" panose="020F0502020204030204" pitchFamily="34" charset="0"/>
                      </a:rPr>
                      <m:t>𝑐</m:t>
                    </m:r>
                    <m:d>
                      <m:dPr>
                        <m:ctrlPr>
                          <a:rPr lang="en-US" sz="1800" i="1">
                            <a:effectLst/>
                            <a:latin typeface="Cambria Math" panose="02040503050406030204" pitchFamily="18" charset="0"/>
                            <a:ea typeface="Calibri" panose="020F0502020204030204" pitchFamily="34" charset="0"/>
                          </a:rPr>
                        </m:ctrlPr>
                      </m:dPr>
                      <m:e>
                        <m:r>
                          <a:rPr lang="en-US" sz="1800" i="1">
                            <a:effectLst/>
                            <a:latin typeface="Cambria Math" panose="02040503050406030204" pitchFamily="18" charset="0"/>
                            <a:ea typeface="Calibri" panose="020F0502020204030204" pitchFamily="34" charset="0"/>
                          </a:rPr>
                          <m:t>𝑥</m:t>
                        </m:r>
                        <m:r>
                          <a:rPr lang="en-US" sz="1800" i="1">
                            <a:effectLst/>
                            <a:latin typeface="Cambria Math" panose="02040503050406030204" pitchFamily="18" charset="0"/>
                            <a:ea typeface="Calibri" panose="020F0502020204030204" pitchFamily="34" charset="0"/>
                          </a:rPr>
                          <m:t>,</m:t>
                        </m:r>
                        <m:r>
                          <a:rPr lang="en-US" sz="1800" i="1">
                            <a:effectLst/>
                            <a:latin typeface="Cambria Math" panose="02040503050406030204" pitchFamily="18" charset="0"/>
                            <a:ea typeface="Calibri" panose="020F0502020204030204" pitchFamily="34" charset="0"/>
                          </a:rPr>
                          <m:t>𝑡</m:t>
                        </m:r>
                      </m:e>
                    </m:d>
                    <m:r>
                      <a:rPr lang="en-US" sz="1800" i="1">
                        <a:effectLst/>
                        <a:latin typeface="Cambria Math" panose="02040503050406030204" pitchFamily="18" charset="0"/>
                        <a:ea typeface="Calibri" panose="020F0502020204030204" pitchFamily="34" charset="0"/>
                      </a:rPr>
                      <m:t>= </m:t>
                    </m:r>
                    <m:r>
                      <a:rPr lang="en-US" sz="1800" i="1">
                        <a:effectLst/>
                        <a:latin typeface="Cambria Math" panose="02040503050406030204" pitchFamily="18" charset="0"/>
                        <a:ea typeface="Calibri" panose="020F0502020204030204" pitchFamily="34" charset="0"/>
                      </a:rPr>
                      <m:t>𝑣</m:t>
                    </m:r>
                    <m:d>
                      <m:dPr>
                        <m:ctrlPr>
                          <a:rPr lang="en-US" sz="1800" i="1">
                            <a:effectLst/>
                            <a:latin typeface="Cambria Math" panose="02040503050406030204" pitchFamily="18" charset="0"/>
                            <a:ea typeface="Calibri" panose="020F0502020204030204" pitchFamily="34" charset="0"/>
                          </a:rPr>
                        </m:ctrlPr>
                      </m:dPr>
                      <m:e>
                        <m:r>
                          <a:rPr lang="en-US" sz="1800" i="1">
                            <a:effectLst/>
                            <a:latin typeface="Cambria Math" panose="02040503050406030204" pitchFamily="18" charset="0"/>
                            <a:ea typeface="Calibri" panose="020F0502020204030204" pitchFamily="34" charset="0"/>
                          </a:rPr>
                          <m:t>𝑥</m:t>
                        </m:r>
                        <m:r>
                          <a:rPr lang="en-US" sz="1800" i="1">
                            <a:effectLst/>
                            <a:latin typeface="Cambria Math" panose="02040503050406030204" pitchFamily="18" charset="0"/>
                            <a:ea typeface="Calibri" panose="020F0502020204030204" pitchFamily="34" charset="0"/>
                          </a:rPr>
                          <m:t>,</m:t>
                        </m:r>
                        <m:r>
                          <a:rPr lang="en-US" sz="1800" i="1">
                            <a:effectLst/>
                            <a:latin typeface="Cambria Math" panose="02040503050406030204" pitchFamily="18" charset="0"/>
                            <a:ea typeface="Calibri" panose="020F0502020204030204" pitchFamily="34" charset="0"/>
                          </a:rPr>
                          <m:t>𝑡</m:t>
                        </m:r>
                      </m:e>
                    </m:d>
                    <m:r>
                      <a:rPr lang="en-US" sz="1800" i="1">
                        <a:effectLst/>
                        <a:latin typeface="Cambria Math" panose="02040503050406030204" pitchFamily="18" charset="0"/>
                        <a:ea typeface="Calibri" panose="020F0502020204030204" pitchFamily="34" charset="0"/>
                      </a:rPr>
                      <m:t>+</m:t>
                    </m:r>
                    <m:r>
                      <a:rPr lang="en-US" sz="1800" i="1">
                        <a:effectLst/>
                        <a:latin typeface="Cambria Math" panose="02040503050406030204" pitchFamily="18" charset="0"/>
                        <a:ea typeface="Calibri" panose="020F0502020204030204" pitchFamily="34" charset="0"/>
                      </a:rPr>
                      <m:t>𝑢</m:t>
                    </m:r>
                    <m:d>
                      <m:dPr>
                        <m:ctrlPr>
                          <a:rPr lang="en-US" sz="1800" i="1">
                            <a:effectLst/>
                            <a:latin typeface="Cambria Math" panose="02040503050406030204" pitchFamily="18" charset="0"/>
                            <a:ea typeface="Calibri" panose="020F0502020204030204" pitchFamily="34" charset="0"/>
                          </a:rPr>
                        </m:ctrlPr>
                      </m:dPr>
                      <m:e>
                        <m:r>
                          <a:rPr lang="en-US" sz="1800" i="1">
                            <a:effectLst/>
                            <a:latin typeface="Cambria Math" panose="02040503050406030204" pitchFamily="18" charset="0"/>
                            <a:ea typeface="Calibri" panose="020F0502020204030204" pitchFamily="34" charset="0"/>
                          </a:rPr>
                          <m:t>𝑥</m:t>
                        </m:r>
                        <m:r>
                          <a:rPr lang="en-US" sz="1800" i="1">
                            <a:effectLst/>
                            <a:latin typeface="Cambria Math" panose="02040503050406030204" pitchFamily="18" charset="0"/>
                            <a:ea typeface="Calibri" panose="020F0502020204030204" pitchFamily="34" charset="0"/>
                          </a:rPr>
                          <m:t>,</m:t>
                        </m:r>
                        <m:r>
                          <a:rPr lang="en-US" sz="1800" i="1">
                            <a:effectLst/>
                            <a:latin typeface="Cambria Math" panose="02040503050406030204" pitchFamily="18" charset="0"/>
                            <a:ea typeface="Calibri" panose="020F0502020204030204" pitchFamily="34" charset="0"/>
                          </a:rPr>
                          <m:t>𝑡</m:t>
                        </m:r>
                      </m:e>
                    </m:d>
                  </m:oMath>
                </a14:m>
                <a:r>
                  <a:rPr lang="en-US" sz="1800" dirty="0">
                    <a:effectLst/>
                    <a:latin typeface="Times New Roman" panose="02020603050405020304" pitchFamily="18" charset="0"/>
                    <a:ea typeface="Calibri" panose="020F0502020204030204" pitchFamily="34" charset="0"/>
                  </a:rPr>
                  <a:t>. Those solutions to this system are</a:t>
                </a:r>
                <a:r>
                  <a:rPr lang="en-US" sz="1800" baseline="0" dirty="0">
                    <a:effectLst/>
                    <a:latin typeface="Times New Roman" panose="02020603050405020304" pitchFamily="18" charset="0"/>
                    <a:ea typeface="Calibri" panose="020F0502020204030204" pitchFamily="34" charset="0"/>
                  </a:rPr>
                  <a:t> shown on the left. </a:t>
                </a:r>
                <a:r>
                  <a:rPr lang="en-US" sz="1200" kern="1200" dirty="0">
                    <a:solidFill>
                      <a:schemeClr val="tx1"/>
                    </a:solidFill>
                    <a:effectLst/>
                    <a:latin typeface="+mn-lt"/>
                    <a:ea typeface="+mn-ea"/>
                    <a:cs typeface="+mn-cs"/>
                  </a:rPr>
                  <a:t>Where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𝑣</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is the initial interstitial concentration near the surface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quantifies the oxygen contribution from the oxide layer dissolution. Both the oxide dissolution rate constant and the diffusion coefficient are assumed to have Arrhenius behavior such that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𝐷</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𝐷</m:t>
                        </m:r>
                      </m:e>
                      <m:sub>
                        <m:r>
                          <a:rPr lang="en-US" sz="1200" i="1" kern="1200">
                            <a:solidFill>
                              <a:schemeClr val="tx1"/>
                            </a:solidFill>
                            <a:effectLst/>
                            <a:latin typeface="Cambria Math" panose="02040503050406030204" pitchFamily="18" charset="0"/>
                            <a:ea typeface="+mn-ea"/>
                            <a:cs typeface="+mn-cs"/>
                          </a:rPr>
                          <m:t>0</m:t>
                        </m:r>
                      </m:sub>
                    </m:sSub>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𝑒</m:t>
                        </m:r>
                      </m:e>
                      <m:sup>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𝑎𝐷</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𝑅𝑇</m:t>
                        </m:r>
                      </m:sup>
                    </m:sSup>
                  </m:oMath>
                </a14:m>
                <a:r>
                  <a:rPr lang="en-US" sz="1200" kern="1200" dirty="0">
                    <a:solidFill>
                      <a:schemeClr val="tx1"/>
                    </a:solidFill>
                    <a:effectLst/>
                    <a:latin typeface="+mn-lt"/>
                    <a:ea typeface="+mn-ea"/>
                    <a:cs typeface="+mn-cs"/>
                  </a:rPr>
                  <a:t> 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𝑘</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𝐴</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𝑒</m:t>
                        </m:r>
                      </m:e>
                      <m:sup>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𝑎𝑘</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𝑅𝑇</m:t>
                        </m:r>
                      </m:sup>
                    </m:sSup>
                  </m:oMath>
                </a14:m>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𝑐</m:t>
                        </m:r>
                      </m:e>
                      <m:sub>
                        <m:r>
                          <a:rPr lang="en-US" sz="1200" i="1" kern="1200">
                            <a:solidFill>
                              <a:schemeClr val="tx1"/>
                            </a:solidFill>
                            <a:effectLst/>
                            <a:latin typeface="Cambria Math" panose="02040503050406030204" pitchFamily="18" charset="0"/>
                            <a:ea typeface="+mn-ea"/>
                            <a:cs typeface="+mn-cs"/>
                          </a:rPr>
                          <m:t>∞</m:t>
                        </m:r>
                      </m:sub>
                    </m:sSub>
                  </m:oMath>
                </a14:m>
                <a:r>
                  <a:rPr lang="en-US" sz="1200" kern="1200" dirty="0">
                    <a:solidFill>
                      <a:schemeClr val="tx1"/>
                    </a:solidFill>
                    <a:effectLst/>
                    <a:latin typeface="+mn-lt"/>
                    <a:ea typeface="+mn-ea"/>
                    <a:cs typeface="+mn-cs"/>
                  </a:rPr>
                  <a:t> is the background bulk concentration of interstitial oxygen</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rPr>
                  <a:t>Ciovati’s</a:t>
                </a:r>
                <a:r>
                  <a:rPr lang="en-US" sz="1800" dirty="0">
                    <a:effectLst/>
                    <a:latin typeface="Times New Roman" panose="02020603050405020304" pitchFamily="18" charset="0"/>
                    <a:ea typeface="Calibri" panose="020F0502020204030204" pitchFamily="34" charset="0"/>
                  </a:rPr>
                  <a:t> model accounts for an native oxide dissolution from a finite source and diffusion into a semi-infinite slab of Nb with a</a:t>
                </a:r>
                <a:r>
                  <a:rPr lang="en-US" sz="1800" baseline="0" dirty="0">
                    <a:effectLst/>
                    <a:latin typeface="Times New Roman" panose="02020603050405020304" pitchFamily="18" charset="0"/>
                    <a:ea typeface="Calibri" panose="020F0502020204030204" pitchFamily="34" charset="0"/>
                  </a:rPr>
                  <a:t>n initial concentration of interstitial oxygen at the surface. When this system is exposed to heat, the pentoxide layer dissolves and oxygen from that process is free to migrate towards the bulk.</a:t>
                </a:r>
                <a:r>
                  <a:rPr lang="en-US" sz="1800" dirty="0">
                    <a:effectLst/>
                    <a:latin typeface="Times New Roman" panose="02020603050405020304" pitchFamily="18" charset="0"/>
                    <a:ea typeface="Calibri" panose="020F0502020204030204" pitchFamily="34" charset="0"/>
                  </a:rPr>
                  <a:t> This</a:t>
                </a:r>
                <a:r>
                  <a:rPr lang="en-US" sz="1800" baseline="0" dirty="0">
                    <a:effectLst/>
                    <a:latin typeface="Times New Roman" panose="02020603050405020304" pitchFamily="18" charset="0"/>
                    <a:ea typeface="Calibri" panose="020F0502020204030204" pitchFamily="34" charset="0"/>
                  </a:rPr>
                  <a:t> system </a:t>
                </a:r>
                <a:r>
                  <a:rPr lang="en-US" sz="1800" dirty="0">
                    <a:effectLst/>
                    <a:latin typeface="Times New Roman" panose="02020603050405020304" pitchFamily="18" charset="0"/>
                    <a:ea typeface="Calibri" panose="020F0502020204030204" pitchFamily="34" charset="0"/>
                  </a:rPr>
                  <a:t>is described by the one-dimensional diffusion equation with a source term. The solution to the one-dimensional diffusion</a:t>
                </a:r>
                <a:r>
                  <a:rPr lang="en-US" sz="1800" baseline="0" dirty="0">
                    <a:effectLst/>
                    <a:latin typeface="Times New Roman" panose="02020603050405020304" pitchFamily="18" charset="0"/>
                    <a:ea typeface="Calibri" panose="020F0502020204030204" pitchFamily="34" charset="0"/>
                  </a:rPr>
                  <a:t> equation </a:t>
                </a:r>
                <a:r>
                  <a:rPr lang="en-US" sz="1800" dirty="0">
                    <a:effectLst/>
                    <a:latin typeface="Times New Roman" panose="02020603050405020304" pitchFamily="18" charset="0"/>
                    <a:ea typeface="Calibri" panose="020F0502020204030204" pitchFamily="34" charset="0"/>
                  </a:rPr>
                  <a:t>can be separated into solutions for the initial interstitial oxygen concentration </a:t>
                </a:r>
                <a:r>
                  <a:rPr lang="en-US" sz="1800" i="0">
                    <a:effectLst/>
                    <a:latin typeface="Cambria Math" panose="02040503050406030204" pitchFamily="18" charset="0"/>
                    <a:ea typeface="Calibri" panose="020F0502020204030204" pitchFamily="34" charset="0"/>
                  </a:rPr>
                  <a:t>𝑣</a:t>
                </a:r>
                <a:r>
                  <a:rPr lang="en-US" sz="1800"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rPr>
                  <a:t>𝑥,𝑡)</a:t>
                </a:r>
                <a:r>
                  <a:rPr lang="en-US" sz="1800" dirty="0">
                    <a:effectLst/>
                    <a:latin typeface="Times New Roman" panose="02020603050405020304" pitchFamily="18" charset="0"/>
                    <a:ea typeface="Calibri" panose="020F0502020204030204" pitchFamily="34" charset="0"/>
                  </a:rPr>
                  <a:t> and oxygen introduced into the system due to oxide dissolution </a:t>
                </a:r>
                <a:r>
                  <a:rPr lang="en-US" sz="1800" i="0">
                    <a:effectLst/>
                    <a:latin typeface="Cambria Math" panose="02040503050406030204" pitchFamily="18" charset="0"/>
                    <a:ea typeface="Calibri" panose="020F0502020204030204" pitchFamily="34" charset="0"/>
                  </a:rPr>
                  <a:t>𝑢</a:t>
                </a:r>
                <a:r>
                  <a:rPr lang="en-US" sz="1800"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rPr>
                  <a:t>𝑥,𝑡)</a:t>
                </a:r>
                <a:r>
                  <a:rPr lang="en-US" sz="1800" dirty="0">
                    <a:effectLst/>
                    <a:latin typeface="Times New Roman" panose="02020603050405020304" pitchFamily="18" charset="0"/>
                    <a:ea typeface="Calibri" panose="020F0502020204030204" pitchFamily="34" charset="0"/>
                  </a:rPr>
                  <a:t> such that </a:t>
                </a:r>
                <a:r>
                  <a:rPr lang="en-US" sz="1800" i="0">
                    <a:effectLst/>
                    <a:latin typeface="Cambria Math" panose="02040503050406030204" pitchFamily="18" charset="0"/>
                    <a:ea typeface="Calibri" panose="020F0502020204030204" pitchFamily="34" charset="0"/>
                  </a:rPr>
                  <a:t>𝑐</a:t>
                </a:r>
                <a:r>
                  <a:rPr lang="en-US" sz="1800"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rPr>
                  <a:t>𝑥,𝑡)= 𝑣</a:t>
                </a:r>
                <a:r>
                  <a:rPr lang="en-US" sz="1800"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rPr>
                  <a:t>𝑥,𝑡)+𝑢</a:t>
                </a:r>
                <a:r>
                  <a:rPr lang="en-US" sz="1800" i="0">
                    <a:effectLst/>
                    <a:latin typeface="Cambria Math" panose="02040503050406030204" pitchFamily="18" charset="0"/>
                  </a:rPr>
                  <a:t>(</a:t>
                </a:r>
                <a:r>
                  <a:rPr lang="en-US" sz="1800" i="0">
                    <a:effectLst/>
                    <a:latin typeface="Cambria Math" panose="02040503050406030204" pitchFamily="18" charset="0"/>
                    <a:ea typeface="Calibri" panose="020F0502020204030204" pitchFamily="34" charset="0"/>
                  </a:rPr>
                  <a:t>𝑥,𝑡)</a:t>
                </a:r>
                <a:r>
                  <a:rPr lang="en-US" sz="1800" dirty="0">
                    <a:effectLst/>
                    <a:latin typeface="Times New Roman" panose="02020603050405020304" pitchFamily="18" charset="0"/>
                    <a:ea typeface="Calibri" panose="020F0502020204030204" pitchFamily="34" charset="0"/>
                  </a:rPr>
                  <a:t>. Those solutions to this system are</a:t>
                </a:r>
                <a:r>
                  <a:rPr lang="en-US" sz="1800" baseline="0" dirty="0">
                    <a:effectLst/>
                    <a:latin typeface="Times New Roman" panose="02020603050405020304" pitchFamily="18" charset="0"/>
                    <a:ea typeface="Calibri" panose="020F0502020204030204" pitchFamily="34" charset="0"/>
                  </a:rPr>
                  <a:t> shown on the left. </a:t>
                </a:r>
                <a:r>
                  <a:rPr lang="en-US" sz="1200" kern="1200" dirty="0">
                    <a:solidFill>
                      <a:schemeClr val="tx1"/>
                    </a:solidFill>
                    <a:effectLst/>
                    <a:latin typeface="+mn-lt"/>
                    <a:ea typeface="+mn-ea"/>
                    <a:cs typeface="+mn-cs"/>
                  </a:rPr>
                  <a:t>Where </a:t>
                </a:r>
                <a:r>
                  <a:rPr lang="en-US" sz="1200" i="0" kern="1200">
                    <a:solidFill>
                      <a:schemeClr val="tx1"/>
                    </a:solidFill>
                    <a:effectLst/>
                    <a:latin typeface="+mn-lt"/>
                    <a:ea typeface="+mn-ea"/>
                    <a:cs typeface="+mn-cs"/>
                  </a:rPr>
                  <a:t>𝑣_0</a:t>
                </a:r>
                <a:r>
                  <a:rPr lang="en-US" sz="1200" kern="1200" dirty="0">
                    <a:solidFill>
                      <a:schemeClr val="tx1"/>
                    </a:solidFill>
                    <a:effectLst/>
                    <a:latin typeface="+mn-lt"/>
                    <a:ea typeface="+mn-ea"/>
                    <a:cs typeface="+mn-cs"/>
                  </a:rPr>
                  <a:t> is the initial interstitial concentration near the surface and </a:t>
                </a:r>
                <a:r>
                  <a:rPr lang="en-US" sz="1200" i="0" kern="1200">
                    <a:solidFill>
                      <a:schemeClr val="tx1"/>
                    </a:solidFill>
                    <a:effectLst/>
                    <a:latin typeface="+mn-lt"/>
                    <a:ea typeface="+mn-ea"/>
                    <a:cs typeface="+mn-cs"/>
                  </a:rPr>
                  <a:t>𝑢_0</a:t>
                </a:r>
                <a:r>
                  <a:rPr lang="en-US" sz="1200" kern="1200" dirty="0">
                    <a:solidFill>
                      <a:schemeClr val="tx1"/>
                    </a:solidFill>
                    <a:effectLst/>
                    <a:latin typeface="+mn-lt"/>
                    <a:ea typeface="+mn-ea"/>
                    <a:cs typeface="+mn-cs"/>
                  </a:rPr>
                  <a:t> quantifies the oxygen contribution from the oxide layer dissolution. Both the oxide dissolution rate constant and the diffusion coefficient are assumed to have Arrhenius behavior such that </a:t>
                </a:r>
                <a:r>
                  <a:rPr lang="en-US" sz="1200" i="0" kern="1200">
                    <a:solidFill>
                      <a:schemeClr val="tx1"/>
                    </a:solidFill>
                    <a:effectLst/>
                    <a:latin typeface="+mn-lt"/>
                    <a:ea typeface="+mn-ea"/>
                    <a:cs typeface="+mn-cs"/>
                  </a:rPr>
                  <a:t>𝐷(𝑇)=𝐷_0 𝑒^(−𝐸_𝑎𝐷/𝑅𝑇)</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𝑘(𝑇)=𝐴𝑒^(−𝐸_𝑎𝑘/𝑅𝑇)</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𝑐_∞</a:t>
                </a:r>
                <a:r>
                  <a:rPr lang="en-US" sz="1200" kern="1200" dirty="0">
                    <a:solidFill>
                      <a:schemeClr val="tx1"/>
                    </a:solidFill>
                    <a:effectLst/>
                    <a:latin typeface="+mn-lt"/>
                    <a:ea typeface="+mn-ea"/>
                    <a:cs typeface="+mn-cs"/>
                  </a:rPr>
                  <a:t> is the background bulk concentration of interstitial oxygen</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FBBF1341-3AFE-B447-A831-9671D6A7009B}" type="slidenum">
              <a:rPr lang="en-US" smtClean="0"/>
              <a:t>12</a:t>
            </a:fld>
            <a:endParaRPr lang="en-US"/>
          </a:p>
        </p:txBody>
      </p:sp>
    </p:spTree>
    <p:extLst>
      <p:ext uri="{BB962C8B-B14F-4D97-AF65-F5344CB8AC3E}">
        <p14:creationId xmlns:p14="http://schemas.microsoft.com/office/powerpoint/2010/main" val="83493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So we vacuum</a:t>
                </a:r>
                <a:r>
                  <a:rPr lang="en-US" sz="1800" baseline="0" dirty="0">
                    <a:effectLst/>
                    <a:latin typeface="Times New Roman" panose="02020603050405020304" pitchFamily="18" charset="0"/>
                    <a:ea typeface="Calibri" panose="020F0502020204030204" pitchFamily="34" charset="0"/>
                  </a:rPr>
                  <a:t> annealed several samples at various temperatures and times and measured them with SIMS. </a:t>
                </a:r>
                <a:r>
                  <a:rPr lang="en-US" sz="1800" dirty="0">
                    <a:effectLst/>
                    <a:latin typeface="Times New Roman" panose="02020603050405020304" pitchFamily="18" charset="0"/>
                    <a:ea typeface="Calibri" panose="020F0502020204030204" pitchFamily="34" charset="0"/>
                  </a:rPr>
                  <a:t>From the least-squares fit of </a:t>
                </a:r>
                <a:r>
                  <a:rPr lang="en-US" sz="1800" dirty="0" err="1">
                    <a:effectLst/>
                    <a:latin typeface="Times New Roman" panose="02020603050405020304" pitchFamily="18" charset="0"/>
                    <a:ea typeface="Calibri" panose="020F0502020204030204" pitchFamily="34" charset="0"/>
                  </a:rPr>
                  <a:t>Ciovati’s</a:t>
                </a:r>
                <a:r>
                  <a:rPr lang="en-US" sz="1800" dirty="0">
                    <a:effectLst/>
                    <a:latin typeface="Times New Roman" panose="02020603050405020304" pitchFamily="18" charset="0"/>
                    <a:ea typeface="Calibri" panose="020F0502020204030204" pitchFamily="34" charset="0"/>
                  </a:rPr>
                  <a:t> model to all O concentration depth profiles using</a:t>
                </a:r>
                <a:r>
                  <a:rPr lang="en-US" sz="1800" baseline="0" dirty="0">
                    <a:effectLst/>
                    <a:latin typeface="Times New Roman" panose="02020603050405020304" pitchFamily="18" charset="0"/>
                    <a:ea typeface="Calibri" panose="020F0502020204030204" pitchFamily="34" charset="0"/>
                  </a:rPr>
                  <a:t> shared parameters</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𝑣</m:t>
                        </m:r>
                      </m:e>
                      <m:sub>
                        <m:r>
                          <a:rPr lang="en-US" sz="1800" i="1">
                            <a:effectLst/>
                            <a:latin typeface="Cambria Math" panose="02040503050406030204" pitchFamily="18" charset="0"/>
                            <a:ea typeface="Calibri" panose="020F0502020204030204" pitchFamily="34" charset="0"/>
                          </a:rPr>
                          <m:t>0</m:t>
                        </m:r>
                      </m:sub>
                    </m:sSub>
                  </m:oMath>
                </a14:m>
                <a:r>
                  <a:rPr lang="en-US" sz="1800" dirty="0">
                    <a:effectLst/>
                    <a:latin typeface="Times New Roman" panose="02020603050405020304" pitchFamily="18" charset="0"/>
                    <a:ea typeface="Calibri" panose="020F0502020204030204" pitchFamily="34" charset="0"/>
                  </a:rPr>
                  <a:t> was found to be in agreement with previous estimates. The diffusion activation energy 119.8 kJ/mol which is about 10kJ/mol larger than typically reported. This increase in the oxygen</a:t>
                </a:r>
                <a:r>
                  <a:rPr lang="en-US" sz="1800" baseline="0" dirty="0">
                    <a:effectLst/>
                    <a:latin typeface="Times New Roman" panose="02020603050405020304" pitchFamily="18" charset="0"/>
                    <a:ea typeface="Calibri" panose="020F0502020204030204" pitchFamily="34" charset="0"/>
                  </a:rPr>
                  <a:t> diffusion activation energy may</a:t>
                </a:r>
                <a:r>
                  <a:rPr lang="en-US" sz="1800" dirty="0">
                    <a:effectLst/>
                    <a:latin typeface="Times New Roman" panose="02020603050405020304" pitchFamily="18" charset="0"/>
                    <a:ea typeface="Calibri" panose="020F0502020204030204" pitchFamily="34" charset="0"/>
                  </a:rPr>
                  <a:t> be due to interactions between interstitial oxygen atoms which have been observed in internal friction measurements .The</a:t>
                </a:r>
                <a:r>
                  <a:rPr lang="en-US" sz="1800" baseline="0" dirty="0">
                    <a:effectLst/>
                    <a:latin typeface="Times New Roman" panose="02020603050405020304" pitchFamily="18" charset="0"/>
                    <a:ea typeface="Calibri" panose="020F0502020204030204" pitchFamily="34" charset="0"/>
                  </a:rPr>
                  <a:t> diffusion coefficient </a:t>
                </a:r>
                <a:r>
                  <a:rPr lang="en-US" sz="1800" baseline="0" dirty="0" err="1">
                    <a:effectLst/>
                    <a:latin typeface="Times New Roman" panose="02020603050405020304" pitchFamily="18" charset="0"/>
                    <a:ea typeface="Calibri" panose="020F0502020204030204" pitchFamily="34" charset="0"/>
                  </a:rPr>
                  <a:t>prefactor</a:t>
                </a:r>
                <a:r>
                  <a:rPr lang="en-US" sz="1800" baseline="0" dirty="0">
                    <a:effectLst/>
                    <a:latin typeface="Times New Roman" panose="02020603050405020304" pitchFamily="18" charset="0"/>
                    <a:ea typeface="Calibri" panose="020F0502020204030204" pitchFamily="34" charset="0"/>
                  </a:rPr>
                  <a:t> </a:t>
                </a:r>
                <a:r>
                  <a:rPr lang="en-US" sz="1800" baseline="0" dirty="0" err="1">
                    <a:effectLst/>
                    <a:latin typeface="Times New Roman" panose="02020603050405020304" pitchFamily="18" charset="0"/>
                    <a:ea typeface="Calibri" panose="020F0502020204030204" pitchFamily="34" charset="0"/>
                  </a:rPr>
                  <a:t>Dnaught</a:t>
                </a:r>
                <a:r>
                  <a:rPr lang="en-US" sz="1800" baseline="0" dirty="0">
                    <a:effectLst/>
                    <a:latin typeface="Times New Roman" panose="02020603050405020304" pitchFamily="18" charset="0"/>
                    <a:ea typeface="Calibri" panose="020F0502020204030204" pitchFamily="34" charset="0"/>
                  </a:rPr>
                  <a:t> is in agreement with  measurements of similar activation energies</a:t>
                </a:r>
                <a:r>
                  <a:rPr lang="en-US" sz="1800" dirty="0">
                    <a:effectLst/>
                    <a:latin typeface="Times New Roman" panose="02020603050405020304" pitchFamily="18" charset="0"/>
                    <a:ea typeface="Calibri" panose="020F0502020204030204" pitchFamily="34" charset="0"/>
                  </a:rPr>
                  <a:t>. Reported values</a:t>
                </a:r>
                <a:r>
                  <a:rPr lang="en-US" sz="1800" baseline="0" dirty="0">
                    <a:effectLst/>
                    <a:latin typeface="Times New Roman" panose="02020603050405020304" pitchFamily="18" charset="0"/>
                    <a:ea typeface="Calibri" panose="020F0502020204030204" pitchFamily="34" charset="0"/>
                  </a:rPr>
                  <a:t> for the </a:t>
                </a:r>
                <a:r>
                  <a:rPr lang="en-US" sz="1800" dirty="0">
                    <a:effectLst/>
                    <a:latin typeface="Times New Roman" panose="02020603050405020304" pitchFamily="18" charset="0"/>
                    <a:ea typeface="Calibri" panose="020F0502020204030204" pitchFamily="34" charset="0"/>
                  </a:rPr>
                  <a:t>frequency factor,</a:t>
                </a:r>
                <a14:m>
                  <m:oMath xmlns:m="http://schemas.openxmlformats.org/officeDocument/2006/math">
                    <m:r>
                      <a:rPr lang="en-US" sz="1800" i="1">
                        <a:effectLst/>
                        <a:latin typeface="Cambria Math" panose="02040503050406030204" pitchFamily="18" charset="0"/>
                        <a:ea typeface="Calibri" panose="020F0502020204030204" pitchFamily="34" charset="0"/>
                      </a:rPr>
                      <m:t> </m:t>
                    </m:r>
                    <m:r>
                      <a:rPr lang="en-US" sz="1800" i="1">
                        <a:effectLst/>
                        <a:latin typeface="Cambria Math" panose="02040503050406030204" pitchFamily="18" charset="0"/>
                        <a:ea typeface="Calibri" panose="020F0502020204030204" pitchFamily="34" charset="0"/>
                      </a:rPr>
                      <m:t>𝐴</m:t>
                    </m:r>
                  </m:oMath>
                </a14:m>
                <a:r>
                  <a:rPr lang="en-US" sz="1800" dirty="0">
                    <a:effectLst/>
                    <a:latin typeface="Times New Roman" panose="02020603050405020304" pitchFamily="18" charset="0"/>
                    <a:ea typeface="Calibri" panose="020F0502020204030204" pitchFamily="34" charset="0"/>
                  </a:rPr>
                  <a:t>, and dissolution activation energy</a:t>
                </a:r>
                <a:r>
                  <a:rPr lang="en-US" sz="1800" baseline="0" dirty="0">
                    <a:effectLst/>
                    <a:latin typeface="Times New Roman" panose="02020603050405020304" pitchFamily="18" charset="0"/>
                    <a:ea typeface="Calibri" panose="020F0502020204030204" pitchFamily="34" charset="0"/>
                  </a:rPr>
                  <a:t> v</a:t>
                </a:r>
                <a:r>
                  <a:rPr lang="en-US" sz="1800" dirty="0">
                    <a:effectLst/>
                    <a:latin typeface="Times New Roman" panose="02020603050405020304" pitchFamily="18" charset="0"/>
                    <a:ea typeface="Calibri" panose="020F0502020204030204" pitchFamily="34" charset="0"/>
                  </a:rPr>
                  <a:t>aries substantially from report to report. Some groups have estimated the oxygen dissolution activation energy as low as 58 kJ/mol or 71 kJ/mol [61,62] and others have estimated it much higher at ~135 kJ/mol. The surface probes used in those studies cannot reliably determine the activation energy and frequency factor of oxide dissolution into the metal, because the amount of oxygen entering the surface is on the order of 0.1%, often below any meaningful detection limit with only a few nm probe depth. We find an activation energy of 133 </a:t>
                </a:r>
                <a:r>
                  <a:rPr lang="en-US" sz="1800" dirty="0">
                    <a:solidFill>
                      <a:srgbClr val="4D5156"/>
                    </a:solidFill>
                    <a:effectLst/>
                    <a:latin typeface="Times New Roman" panose="02020603050405020304" pitchFamily="18" charset="0"/>
                    <a:ea typeface="Calibri" panose="020F0502020204030204" pitchFamily="34" charset="0"/>
                  </a:rPr>
                  <a:t>± 3</a:t>
                </a:r>
                <a:r>
                  <a:rPr lang="en-US" sz="1800" dirty="0">
                    <a:effectLst/>
                    <a:latin typeface="Times New Roman" panose="02020603050405020304" pitchFamily="18" charset="0"/>
                    <a:ea typeface="Calibri" panose="020F0502020204030204" pitchFamily="34" charset="0"/>
                  </a:rPr>
                  <a:t> kJ/mol for oxide dissolution into the bulk in agreement with the pentoxide dissolution activation energy measured and implemented by others [44,63,64]. The frequency factor 1.3 </a:t>
                </a:r>
                <a:r>
                  <a:rPr lang="en-US" sz="1800" dirty="0">
                    <a:solidFill>
                      <a:srgbClr val="4D5156"/>
                    </a:solidFill>
                    <a:effectLst/>
                    <a:latin typeface="Times New Roman" panose="02020603050405020304" pitchFamily="18" charset="0"/>
                    <a:ea typeface="Calibri" panose="020F0502020204030204" pitchFamily="34" charset="0"/>
                  </a:rPr>
                  <a:t>± 0.8 </a:t>
                </a:r>
                <a:r>
                  <a:rPr lang="en-US" sz="1800" dirty="0">
                    <a:effectLst/>
                    <a:latin typeface="Times New Roman" panose="02020603050405020304" pitchFamily="18" charset="0"/>
                    <a:ea typeface="Calibri" panose="020F0502020204030204" pitchFamily="34" charset="0"/>
                  </a:rPr>
                  <a:t>×10</a:t>
                </a:r>
                <a:r>
                  <a:rPr lang="en-US" sz="1800" baseline="30000" dirty="0">
                    <a:effectLst/>
                    <a:latin typeface="Times New Roman" panose="02020603050405020304" pitchFamily="18" charset="0"/>
                    <a:ea typeface="Calibri" panose="020F0502020204030204" pitchFamily="34" charset="0"/>
                  </a:rPr>
                  <a:t>9</a:t>
                </a:r>
                <a:r>
                  <a:rPr lang="en-US" sz="1800" baseline="-25000" dirty="0">
                    <a:effectLst/>
                    <a:latin typeface="Times New Roman" panose="02020603050405020304" pitchFamily="18" charset="0"/>
                    <a:ea typeface="Calibri" panose="020F0502020204030204" pitchFamily="34" charset="0"/>
                  </a:rPr>
                  <a:t>­</a:t>
                </a:r>
                <a:r>
                  <a:rPr lang="en-US" sz="1800" dirty="0">
                    <a:solidFill>
                      <a:srgbClr val="4D5156"/>
                    </a:solidFill>
                    <a:effectLst/>
                    <a:latin typeface="Times New Roman" panose="02020603050405020304" pitchFamily="18" charset="0"/>
                    <a:ea typeface="Calibri" panose="020F0502020204030204" pitchFamily="34" charset="0"/>
                  </a:rPr>
                  <a:t> 1/s</a:t>
                </a:r>
                <a:r>
                  <a:rPr lang="en-US" sz="1800" dirty="0">
                    <a:effectLst/>
                    <a:latin typeface="Times New Roman" panose="02020603050405020304" pitchFamily="18" charset="0"/>
                    <a:ea typeface="Calibri" panose="020F0502020204030204" pitchFamily="34" charset="0"/>
                  </a:rPr>
                  <a:t> is also in approximate agreement with the value reported by </a:t>
                </a:r>
                <a:r>
                  <a:rPr lang="en-US" sz="1800" dirty="0" err="1">
                    <a:effectLst/>
                    <a:latin typeface="Times New Roman" panose="02020603050405020304" pitchFamily="18" charset="0"/>
                    <a:ea typeface="Calibri" panose="020F0502020204030204" pitchFamily="34" charset="0"/>
                  </a:rPr>
                  <a:t>Ciovati</a:t>
                </a:r>
                <a:r>
                  <a:rPr lang="en-US" sz="1800" dirty="0">
                    <a:effectLst/>
                    <a:latin typeface="Times New Roman" panose="02020603050405020304" pitchFamily="18" charset="0"/>
                    <a:ea typeface="Calibri" panose="020F0502020204030204" pitchFamily="34" charset="0"/>
                  </a:rPr>
                  <a:t> [44] and close to the upper limit of niobium pentoxide dissolution estimated by King [64]. The extreme sensitivity of dynamic SIMS is required to determine the activation energy and frequency factor of oxygen dissolution. The oxygen contribution from the oxide layer dissolution,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𝑢</m:t>
                        </m:r>
                      </m:e>
                      <m:sub>
                        <m:r>
                          <a:rPr lang="en-US" sz="1800" i="1">
                            <a:effectLst/>
                            <a:latin typeface="Cambria Math" panose="02040503050406030204" pitchFamily="18" charset="0"/>
                            <a:ea typeface="Calibri" panose="020F0502020204030204" pitchFamily="34" charset="0"/>
                          </a:rPr>
                          <m:t>0</m:t>
                        </m:r>
                      </m:sub>
                    </m:sSub>
                  </m:oMath>
                </a14:m>
                <a:r>
                  <a:rPr lang="en-US" sz="1800" dirty="0">
                    <a:effectLst/>
                    <a:latin typeface="Times New Roman" panose="02020603050405020304" pitchFamily="18" charset="0"/>
                    <a:ea typeface="Calibri" panose="020F0502020204030204" pitchFamily="34" charset="0"/>
                  </a:rPr>
                  <a:t>, was measured to be 198 </a:t>
                </a:r>
                <a:r>
                  <a:rPr lang="en-US" sz="1800" dirty="0">
                    <a:solidFill>
                      <a:srgbClr val="4D5156"/>
                    </a:solidFill>
                    <a:effectLst/>
                    <a:latin typeface="Times New Roman" panose="02020603050405020304" pitchFamily="18" charset="0"/>
                    <a:ea typeface="Calibri" panose="020F0502020204030204" pitchFamily="34" charset="0"/>
                  </a:rPr>
                  <a:t>± 2</a:t>
                </a:r>
                <a:r>
                  <a:rPr lang="en-US" sz="1800" dirty="0">
                    <a:effectLst/>
                    <a:latin typeface="Times New Roman" panose="02020603050405020304" pitchFamily="18" charset="0"/>
                    <a:ea typeface="Calibri" panose="020F0502020204030204" pitchFamily="34" charset="0"/>
                  </a:rPr>
                  <a:t> O % nm which provides the first experimental determination of this parameter and is significantly different from its initial estimation [44].</a:t>
                </a:r>
              </a:p>
            </p:txBody>
          </p:sp>
        </mc:Choice>
        <mc:Fallback xmlns="">
          <p:sp>
            <p:nvSpPr>
              <p:cNvPr id="3" name="Notes Placeholder 2"/>
              <p:cNvSpPr>
                <a:spLocks noGrp="1"/>
              </p:cNvSpPr>
              <p:nvPr>
                <p:ph type="body" idx="1"/>
              </p:nvPr>
            </p:nvSpPr>
            <p:spPr/>
            <p:txBody>
              <a:bodyPr/>
              <a:lstStyle/>
              <a:p>
                <a:pPr marL="0" marR="0" indent="0" algn="just">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So we vacuum</a:t>
                </a:r>
                <a:r>
                  <a:rPr lang="en-US" sz="1800" baseline="0" dirty="0">
                    <a:effectLst/>
                    <a:latin typeface="Times New Roman" panose="02020603050405020304" pitchFamily="18" charset="0"/>
                    <a:ea typeface="Calibri" panose="020F0502020204030204" pitchFamily="34" charset="0"/>
                  </a:rPr>
                  <a:t> annealed several samples at various temperatures and times and measured them with SIMS. </a:t>
                </a:r>
                <a:r>
                  <a:rPr lang="en-US" sz="1800" dirty="0">
                    <a:effectLst/>
                    <a:latin typeface="Times New Roman" panose="02020603050405020304" pitchFamily="18" charset="0"/>
                    <a:ea typeface="Calibri" panose="020F0502020204030204" pitchFamily="34" charset="0"/>
                  </a:rPr>
                  <a:t>From the least-squares fit of </a:t>
                </a:r>
                <a:r>
                  <a:rPr lang="en-US" sz="1800" dirty="0" err="1">
                    <a:effectLst/>
                    <a:latin typeface="Times New Roman" panose="02020603050405020304" pitchFamily="18" charset="0"/>
                    <a:ea typeface="Calibri" panose="020F0502020204030204" pitchFamily="34" charset="0"/>
                  </a:rPr>
                  <a:t>Ciovati’s</a:t>
                </a:r>
                <a:r>
                  <a:rPr lang="en-US" sz="1800" dirty="0">
                    <a:effectLst/>
                    <a:latin typeface="Times New Roman" panose="02020603050405020304" pitchFamily="18" charset="0"/>
                    <a:ea typeface="Calibri" panose="020F0502020204030204" pitchFamily="34" charset="0"/>
                  </a:rPr>
                  <a:t> model to all O concentration depth profiles using</a:t>
                </a:r>
                <a:r>
                  <a:rPr lang="en-US" sz="1800" baseline="0" dirty="0">
                    <a:effectLst/>
                    <a:latin typeface="Times New Roman" panose="02020603050405020304" pitchFamily="18" charset="0"/>
                    <a:ea typeface="Calibri" panose="020F0502020204030204" pitchFamily="34" charset="0"/>
                  </a:rPr>
                  <a:t> shared parameters</a:t>
                </a:r>
                <a:r>
                  <a:rPr lang="en-US" sz="1800" dirty="0">
                    <a:effectLst/>
                    <a:latin typeface="Times New Roman" panose="02020603050405020304" pitchFamily="18" charset="0"/>
                    <a:ea typeface="Calibri" panose="020F0502020204030204" pitchFamily="34" charset="0"/>
                  </a:rPr>
                  <a:t>, </a:t>
                </a:r>
                <a:r>
                  <a:rPr lang="en-US" sz="1800" i="0">
                    <a:effectLst/>
                    <a:latin typeface="Cambria Math" panose="02040503050406030204" pitchFamily="18" charset="0"/>
                    <a:ea typeface="Calibri" panose="020F0502020204030204" pitchFamily="34" charset="0"/>
                  </a:rPr>
                  <a:t>𝑣_0</a:t>
                </a:r>
                <a:r>
                  <a:rPr lang="en-US" sz="1800" dirty="0">
                    <a:effectLst/>
                    <a:latin typeface="Times New Roman" panose="02020603050405020304" pitchFamily="18" charset="0"/>
                    <a:ea typeface="Calibri" panose="020F0502020204030204" pitchFamily="34" charset="0"/>
                  </a:rPr>
                  <a:t> was found to be in agreement with previous estimates. The diffusion activation energy 119.8 kJ/mol which is about 10kJ/mol larger than typically reported. This increase in the oxygen</a:t>
                </a:r>
                <a:r>
                  <a:rPr lang="en-US" sz="1800" baseline="0" dirty="0">
                    <a:effectLst/>
                    <a:latin typeface="Times New Roman" panose="02020603050405020304" pitchFamily="18" charset="0"/>
                    <a:ea typeface="Calibri" panose="020F0502020204030204" pitchFamily="34" charset="0"/>
                  </a:rPr>
                  <a:t> diffusion activation energy may</a:t>
                </a:r>
                <a:r>
                  <a:rPr lang="en-US" sz="1800" dirty="0">
                    <a:effectLst/>
                    <a:latin typeface="Times New Roman" panose="02020603050405020304" pitchFamily="18" charset="0"/>
                    <a:ea typeface="Calibri" panose="020F0502020204030204" pitchFamily="34" charset="0"/>
                  </a:rPr>
                  <a:t> be due to interactions between interstitial oxygen atoms which have been observed in internal friction measurements .The</a:t>
                </a:r>
                <a:r>
                  <a:rPr lang="en-US" sz="1800" baseline="0" dirty="0">
                    <a:effectLst/>
                    <a:latin typeface="Times New Roman" panose="02020603050405020304" pitchFamily="18" charset="0"/>
                    <a:ea typeface="Calibri" panose="020F0502020204030204" pitchFamily="34" charset="0"/>
                  </a:rPr>
                  <a:t> diffusion coefficient </a:t>
                </a:r>
                <a:r>
                  <a:rPr lang="en-US" sz="1800" baseline="0" dirty="0" err="1">
                    <a:effectLst/>
                    <a:latin typeface="Times New Roman" panose="02020603050405020304" pitchFamily="18" charset="0"/>
                    <a:ea typeface="Calibri" panose="020F0502020204030204" pitchFamily="34" charset="0"/>
                  </a:rPr>
                  <a:t>prefactor</a:t>
                </a:r>
                <a:r>
                  <a:rPr lang="en-US" sz="1800" baseline="0" dirty="0">
                    <a:effectLst/>
                    <a:latin typeface="Times New Roman" panose="02020603050405020304" pitchFamily="18" charset="0"/>
                    <a:ea typeface="Calibri" panose="020F0502020204030204" pitchFamily="34" charset="0"/>
                  </a:rPr>
                  <a:t> </a:t>
                </a:r>
                <a:r>
                  <a:rPr lang="en-US" sz="1800" baseline="0" dirty="0" err="1">
                    <a:effectLst/>
                    <a:latin typeface="Times New Roman" panose="02020603050405020304" pitchFamily="18" charset="0"/>
                    <a:ea typeface="Calibri" panose="020F0502020204030204" pitchFamily="34" charset="0"/>
                  </a:rPr>
                  <a:t>Dnaught</a:t>
                </a:r>
                <a:r>
                  <a:rPr lang="en-US" sz="1800" baseline="0" dirty="0">
                    <a:effectLst/>
                    <a:latin typeface="Times New Roman" panose="02020603050405020304" pitchFamily="18" charset="0"/>
                    <a:ea typeface="Calibri" panose="020F0502020204030204" pitchFamily="34" charset="0"/>
                  </a:rPr>
                  <a:t> is in agreement with  measurements of similar activation energies</a:t>
                </a:r>
                <a:r>
                  <a:rPr lang="en-US" sz="1800" dirty="0">
                    <a:effectLst/>
                    <a:latin typeface="Times New Roman" panose="02020603050405020304" pitchFamily="18" charset="0"/>
                    <a:ea typeface="Calibri" panose="020F0502020204030204" pitchFamily="34" charset="0"/>
                  </a:rPr>
                  <a:t>. Reported values</a:t>
                </a:r>
                <a:r>
                  <a:rPr lang="en-US" sz="1800" baseline="0" dirty="0">
                    <a:effectLst/>
                    <a:latin typeface="Times New Roman" panose="02020603050405020304" pitchFamily="18" charset="0"/>
                    <a:ea typeface="Calibri" panose="020F0502020204030204" pitchFamily="34" charset="0"/>
                  </a:rPr>
                  <a:t> for the </a:t>
                </a:r>
                <a:r>
                  <a:rPr lang="en-US" sz="1800" dirty="0">
                    <a:effectLst/>
                    <a:latin typeface="Times New Roman" panose="02020603050405020304" pitchFamily="18" charset="0"/>
                    <a:ea typeface="Calibri" panose="020F0502020204030204" pitchFamily="34" charset="0"/>
                  </a:rPr>
                  <a:t>frequency factor,</a:t>
                </a:r>
                <a:r>
                  <a:rPr lang="en-US" sz="1800" i="0">
                    <a:effectLst/>
                    <a:latin typeface="Cambria Math" panose="02040503050406030204" pitchFamily="18" charset="0"/>
                    <a:ea typeface="Calibri" panose="020F0502020204030204" pitchFamily="34" charset="0"/>
                  </a:rPr>
                  <a:t> 𝐴</a:t>
                </a:r>
                <a:r>
                  <a:rPr lang="en-US" sz="1800" dirty="0">
                    <a:effectLst/>
                    <a:latin typeface="Times New Roman" panose="02020603050405020304" pitchFamily="18" charset="0"/>
                    <a:ea typeface="Calibri" panose="020F0502020204030204" pitchFamily="34" charset="0"/>
                  </a:rPr>
                  <a:t>, and dissolution activation energy</a:t>
                </a:r>
                <a:r>
                  <a:rPr lang="en-US" sz="1800" baseline="0" dirty="0">
                    <a:effectLst/>
                    <a:latin typeface="Times New Roman" panose="02020603050405020304" pitchFamily="18" charset="0"/>
                    <a:ea typeface="Calibri" panose="020F0502020204030204" pitchFamily="34" charset="0"/>
                  </a:rPr>
                  <a:t> v</a:t>
                </a:r>
                <a:r>
                  <a:rPr lang="en-US" sz="1800" dirty="0">
                    <a:effectLst/>
                    <a:latin typeface="Times New Roman" panose="02020603050405020304" pitchFamily="18" charset="0"/>
                    <a:ea typeface="Calibri" panose="020F0502020204030204" pitchFamily="34" charset="0"/>
                  </a:rPr>
                  <a:t>aries substantially from report to report. Some groups have estimated the oxygen dissolution activation energy as low as 58 kJ/mol or 71 kJ/mol [61,62] and others have estimated it much higher at ~135 kJ/mol. The surface probes used in those studies cannot reliably determine the activation energy and frequency factor of oxide dissolution into the metal, because the amount of oxygen entering the surface is on the order of 0.1%, often below any meaningful detection limit with only a few nm probe depth. We find an activation energy of 133 </a:t>
                </a:r>
                <a:r>
                  <a:rPr lang="en-US" sz="1800" dirty="0">
                    <a:solidFill>
                      <a:srgbClr val="4D5156"/>
                    </a:solidFill>
                    <a:effectLst/>
                    <a:latin typeface="Times New Roman" panose="02020603050405020304" pitchFamily="18" charset="0"/>
                    <a:ea typeface="Calibri" panose="020F0502020204030204" pitchFamily="34" charset="0"/>
                  </a:rPr>
                  <a:t>± 3</a:t>
                </a:r>
                <a:r>
                  <a:rPr lang="en-US" sz="1800" dirty="0">
                    <a:effectLst/>
                    <a:latin typeface="Times New Roman" panose="02020603050405020304" pitchFamily="18" charset="0"/>
                    <a:ea typeface="Calibri" panose="020F0502020204030204" pitchFamily="34" charset="0"/>
                  </a:rPr>
                  <a:t> kJ/mol for oxide dissolution into the bulk in agreement with the pentoxide dissolution activation energy measured and implemented by others [44,63,64]. The frequency factor 1.3 </a:t>
                </a:r>
                <a:r>
                  <a:rPr lang="en-US" sz="1800" dirty="0">
                    <a:solidFill>
                      <a:srgbClr val="4D5156"/>
                    </a:solidFill>
                    <a:effectLst/>
                    <a:latin typeface="Times New Roman" panose="02020603050405020304" pitchFamily="18" charset="0"/>
                    <a:ea typeface="Calibri" panose="020F0502020204030204" pitchFamily="34" charset="0"/>
                  </a:rPr>
                  <a:t>± 0.8 </a:t>
                </a:r>
                <a:r>
                  <a:rPr lang="en-US" sz="1800" dirty="0">
                    <a:effectLst/>
                    <a:latin typeface="Times New Roman" panose="02020603050405020304" pitchFamily="18" charset="0"/>
                    <a:ea typeface="Calibri" panose="020F0502020204030204" pitchFamily="34" charset="0"/>
                  </a:rPr>
                  <a:t>×10</a:t>
                </a:r>
                <a:r>
                  <a:rPr lang="en-US" sz="1800" baseline="30000" dirty="0">
                    <a:effectLst/>
                    <a:latin typeface="Times New Roman" panose="02020603050405020304" pitchFamily="18" charset="0"/>
                    <a:ea typeface="Calibri" panose="020F0502020204030204" pitchFamily="34" charset="0"/>
                  </a:rPr>
                  <a:t>9</a:t>
                </a:r>
                <a:r>
                  <a:rPr lang="en-US" sz="1800" baseline="-25000" dirty="0">
                    <a:effectLst/>
                    <a:latin typeface="Times New Roman" panose="02020603050405020304" pitchFamily="18" charset="0"/>
                    <a:ea typeface="Calibri" panose="020F0502020204030204" pitchFamily="34" charset="0"/>
                  </a:rPr>
                  <a:t>­</a:t>
                </a:r>
                <a:r>
                  <a:rPr lang="en-US" sz="1800" dirty="0">
                    <a:solidFill>
                      <a:srgbClr val="4D5156"/>
                    </a:solidFill>
                    <a:effectLst/>
                    <a:latin typeface="Times New Roman" panose="02020603050405020304" pitchFamily="18" charset="0"/>
                    <a:ea typeface="Calibri" panose="020F0502020204030204" pitchFamily="34" charset="0"/>
                  </a:rPr>
                  <a:t> 1/s</a:t>
                </a:r>
                <a:r>
                  <a:rPr lang="en-US" sz="1800" dirty="0">
                    <a:effectLst/>
                    <a:latin typeface="Times New Roman" panose="02020603050405020304" pitchFamily="18" charset="0"/>
                    <a:ea typeface="Calibri" panose="020F0502020204030204" pitchFamily="34" charset="0"/>
                  </a:rPr>
                  <a:t> is also in approximate agreement with the value reported by </a:t>
                </a:r>
                <a:r>
                  <a:rPr lang="en-US" sz="1800" dirty="0" err="1">
                    <a:effectLst/>
                    <a:latin typeface="Times New Roman" panose="02020603050405020304" pitchFamily="18" charset="0"/>
                    <a:ea typeface="Calibri" panose="020F0502020204030204" pitchFamily="34" charset="0"/>
                  </a:rPr>
                  <a:t>Ciovati</a:t>
                </a:r>
                <a:r>
                  <a:rPr lang="en-US" sz="1800" dirty="0">
                    <a:effectLst/>
                    <a:latin typeface="Times New Roman" panose="02020603050405020304" pitchFamily="18" charset="0"/>
                    <a:ea typeface="Calibri" panose="020F0502020204030204" pitchFamily="34" charset="0"/>
                  </a:rPr>
                  <a:t> [44] and close to the upper limit of niobium pentoxide dissolution estimated by King [64]. The extreme sensitivity of dynamic SIMS is required to determine the activation energy and frequency factor of oxygen dissolution. The oxygen contribution from the oxide layer dissolution, </a:t>
                </a:r>
                <a:r>
                  <a:rPr lang="en-US" sz="1800" i="0">
                    <a:effectLst/>
                    <a:latin typeface="Cambria Math" panose="02040503050406030204" pitchFamily="18" charset="0"/>
                    <a:ea typeface="Calibri" panose="020F0502020204030204" pitchFamily="34" charset="0"/>
                  </a:rPr>
                  <a:t>𝑢_0</a:t>
                </a:r>
                <a:r>
                  <a:rPr lang="en-US" sz="1800" dirty="0">
                    <a:effectLst/>
                    <a:latin typeface="Times New Roman" panose="02020603050405020304" pitchFamily="18" charset="0"/>
                    <a:ea typeface="Calibri" panose="020F0502020204030204" pitchFamily="34" charset="0"/>
                  </a:rPr>
                  <a:t>, was measured to be 198 </a:t>
                </a:r>
                <a:r>
                  <a:rPr lang="en-US" sz="1800" dirty="0">
                    <a:solidFill>
                      <a:srgbClr val="4D5156"/>
                    </a:solidFill>
                    <a:effectLst/>
                    <a:latin typeface="Times New Roman" panose="02020603050405020304" pitchFamily="18" charset="0"/>
                    <a:ea typeface="Calibri" panose="020F0502020204030204" pitchFamily="34" charset="0"/>
                  </a:rPr>
                  <a:t>± 2</a:t>
                </a:r>
                <a:r>
                  <a:rPr lang="en-US" sz="1800" dirty="0">
                    <a:effectLst/>
                    <a:latin typeface="Times New Roman" panose="02020603050405020304" pitchFamily="18" charset="0"/>
                    <a:ea typeface="Calibri" panose="020F0502020204030204" pitchFamily="34" charset="0"/>
                  </a:rPr>
                  <a:t> O % nm which provides the first experimental determination of this parameter and is significantly different from its initial estimation [44].</a:t>
                </a:r>
              </a:p>
            </p:txBody>
          </p:sp>
        </mc:Fallback>
      </mc:AlternateContent>
      <p:sp>
        <p:nvSpPr>
          <p:cNvPr id="4" name="Slide Number Placeholder 3"/>
          <p:cNvSpPr>
            <a:spLocks noGrp="1"/>
          </p:cNvSpPr>
          <p:nvPr>
            <p:ph type="sldNum" sz="quarter" idx="5"/>
          </p:nvPr>
        </p:nvSpPr>
        <p:spPr/>
        <p:txBody>
          <a:bodyPr/>
          <a:lstStyle/>
          <a:p>
            <a:fld id="{FBBF1341-3AFE-B447-A831-9671D6A7009B}" type="slidenum">
              <a:rPr lang="en-US" smtClean="0"/>
              <a:t>13</a:t>
            </a:fld>
            <a:endParaRPr lang="en-US"/>
          </a:p>
        </p:txBody>
      </p:sp>
    </p:spTree>
    <p:extLst>
      <p:ext uri="{BB962C8B-B14F-4D97-AF65-F5344CB8AC3E}">
        <p14:creationId xmlns:p14="http://schemas.microsoft.com/office/powerpoint/2010/main" val="3466915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To confirm the effect of interstitial oxygen alloying in Nb, an SRF cavity was vacuum heat treated at 300 °C for 2.6 hours. The temperature ramp rate was approximately 3 °C/min with a total pressure better than 1.1×10</a:t>
                </a:r>
                <a:r>
                  <a:rPr lang="en-US" sz="1800" baseline="30000" dirty="0">
                    <a:effectLst/>
                    <a:latin typeface="Times New Roman" panose="02020603050405020304" pitchFamily="18" charset="0"/>
                    <a:ea typeface="Calibri" panose="020F0502020204030204" pitchFamily="34" charset="0"/>
                  </a:rPr>
                  <a:t>-6</a:t>
                </a:r>
                <a:r>
                  <a:rPr lang="en-US" sz="1800" baseline="-25000"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Torr during heating. The cavity cooled under vacuum to room temperature before venting. Subsequently, the cavity was subjected to a 70% nitric acid soak for 1 hour then electropolished 180 nm 7 °C by standard process in order to exclude any contributions to the impurity profile due to shallow migration of other interstitials like C or N. RF measurements before and after vacuum annealing are shown in the figure on the right. Before interstitial O alloying, the cavity was quench limited at</a:t>
                </a:r>
                <a:r>
                  <a:rPr lang="en-US" sz="1800" baseline="0" dirty="0">
                    <a:effectLst/>
                    <a:latin typeface="Times New Roman" panose="02020603050405020304" pitchFamily="18" charset="0"/>
                    <a:ea typeface="Calibri" panose="020F0502020204030204" pitchFamily="34" charset="0"/>
                  </a:rPr>
                  <a:t> peak magnetic field </a:t>
                </a:r>
                <a:r>
                  <a:rPr lang="en-US" sz="1800" dirty="0">
                    <a:effectLst/>
                    <a:latin typeface="Times New Roman" panose="02020603050405020304" pitchFamily="18" charset="0"/>
                    <a:ea typeface="Calibri" panose="020F0502020204030204" pitchFamily="34" charset="0"/>
                  </a:rPr>
                  <a:t>of 170 </a:t>
                </a:r>
                <a:r>
                  <a:rPr lang="en-US" sz="1800" dirty="0" err="1">
                    <a:effectLst/>
                    <a:latin typeface="Times New Roman" panose="02020603050405020304" pitchFamily="18" charset="0"/>
                    <a:ea typeface="Calibri" panose="020F0502020204030204" pitchFamily="34" charset="0"/>
                  </a:rPr>
                  <a:t>mT</a:t>
                </a:r>
                <a:r>
                  <a:rPr lang="en-US" sz="1800" dirty="0">
                    <a:effectLst/>
                    <a:latin typeface="Times New Roman" panose="02020603050405020304" pitchFamily="18" charset="0"/>
                    <a:ea typeface="Calibri" panose="020F0502020204030204" pitchFamily="34" charset="0"/>
                  </a:rPr>
                  <a:t> with a minimum surface resistance of 13. After O alloying and electropolishing removal of 180 nm the RF test at 2 K showed a reduction of surface resistance  (pronounced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𝑄</m:t>
                        </m:r>
                      </m:e>
                      <m:sub>
                        <m:r>
                          <a:rPr lang="en-US" sz="1800" i="1">
                            <a:effectLst/>
                            <a:latin typeface="Cambria Math" panose="02040503050406030204" pitchFamily="18" charset="0"/>
                            <a:ea typeface="Calibri" panose="020F0502020204030204" pitchFamily="34" charset="0"/>
                          </a:rPr>
                          <m:t>0</m:t>
                        </m:r>
                      </m:sub>
                    </m:sSub>
                  </m:oMath>
                </a14:m>
                <a:r>
                  <a:rPr lang="en-US" sz="1800" dirty="0">
                    <a:effectLst/>
                    <a:latin typeface="Times New Roman" panose="02020603050405020304" pitchFamily="18" charset="0"/>
                    <a:ea typeface="Calibri" panose="020F0502020204030204" pitchFamily="34" charset="0"/>
                  </a:rPr>
                  <a:t> rise) with a minimum surface resistance of 5.8 </a:t>
                </a:r>
                <a:r>
                  <a:rPr lang="en-US" sz="1800" dirty="0" err="1">
                    <a:effectLst/>
                    <a:latin typeface="Times New Roman" panose="02020603050405020304" pitchFamily="18" charset="0"/>
                    <a:ea typeface="Calibri" panose="020F0502020204030204" pitchFamily="34" charset="0"/>
                  </a:rPr>
                  <a:t>nΩ</a:t>
                </a:r>
                <a:r>
                  <a:rPr lang="en-US" sz="1800" dirty="0">
                    <a:effectLst/>
                    <a:latin typeface="Times New Roman" panose="02020603050405020304" pitchFamily="18" charset="0"/>
                    <a:ea typeface="Calibri" panose="020F0502020204030204" pitchFamily="34" charset="0"/>
                  </a:rPr>
                  <a:t> at 70 </a:t>
                </a:r>
                <a:r>
                  <a:rPr lang="en-US" sz="1800" dirty="0" err="1">
                    <a:effectLst/>
                    <a:latin typeface="Times New Roman" panose="02020603050405020304" pitchFamily="18" charset="0"/>
                    <a:ea typeface="Calibri" panose="020F0502020204030204" pitchFamily="34" charset="0"/>
                  </a:rPr>
                  <a:t>mT</a:t>
                </a:r>
                <a:r>
                  <a:rPr lang="en-US" sz="1800" dirty="0">
                    <a:effectLst/>
                    <a:latin typeface="Times New Roman" panose="02020603050405020304" pitchFamily="18" charset="0"/>
                    <a:ea typeface="Calibri" panose="020F0502020204030204" pitchFamily="34" charset="0"/>
                  </a:rPr>
                  <a:t> and a quench field of 90 </a:t>
                </a:r>
                <a:r>
                  <a:rPr lang="en-US" sz="1800" dirty="0" err="1">
                    <a:effectLst/>
                    <a:latin typeface="Times New Roman" panose="02020603050405020304" pitchFamily="18" charset="0"/>
                    <a:ea typeface="Calibri" panose="020F0502020204030204" pitchFamily="34" charset="0"/>
                  </a:rPr>
                  <a:t>mT.</a:t>
                </a:r>
                <a:r>
                  <a:rPr lang="en-US" sz="1800" dirty="0">
                    <a:effectLst/>
                    <a:latin typeface="Times New Roman" panose="02020603050405020304" pitchFamily="18" charset="0"/>
                    <a:ea typeface="Calibri" panose="020F0502020204030204" pitchFamily="34" charset="0"/>
                  </a:rPr>
                  <a:t> The field reduction of surface resistance with the removal of 180 nm via electropolishing demonstrates that the surface resistance reduction effect here is due primarily, if not exclusively, to oxygen diffusion into the surface. The modeling shown previously, along with calibrated SIMS results and RF cavity measurements, show the intermediate-temperature (300–400 °C) vacuum heat treatment processes of Ito and </a:t>
                </a:r>
                <a:r>
                  <a:rPr lang="en-US" sz="1800" dirty="0" err="1">
                    <a:effectLst/>
                    <a:latin typeface="Times New Roman" panose="02020603050405020304" pitchFamily="18" charset="0"/>
                    <a:ea typeface="Calibri" panose="020F0502020204030204" pitchFamily="34" charset="0"/>
                  </a:rPr>
                  <a:t>fermilab</a:t>
                </a:r>
                <a:r>
                  <a:rPr lang="en-US" sz="1800" dirty="0">
                    <a:effectLst/>
                    <a:latin typeface="Times New Roman" panose="02020603050405020304" pitchFamily="18" charset="0"/>
                    <a:ea typeface="Calibri" panose="020F0502020204030204" pitchFamily="34" charset="0"/>
                  </a:rPr>
                  <a:t> may be fully explainable in terms of oxygen as the alloying diffusant.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 Interestingly, the role of adventitious oxygen in RF surfaces exposed to nitrogen at modest (200–400</a:t>
                </a:r>
                <a:r>
                  <a:rPr lang="en-US" sz="1800" i="1"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C) temperatures (sometimes termed “nitrogen infusion”) may have been underestimated. Near surface oxygen is observed to be nearly two orders of magnitude greater than bulk background [68-72]. Future analysis will seek to clarify if indeed oxygen is the dominant agent in such circumstances.</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To confirm the effect of interstitial oxygen alloying in Nb, an SRF cavity was vacuum heat treated at 300 °C for 2.6 hours. The temperature ramp rate was approximately 3 °C/min with a total pressure better than 1.1×10</a:t>
                </a:r>
                <a:r>
                  <a:rPr lang="en-US" sz="1800" baseline="30000" dirty="0">
                    <a:effectLst/>
                    <a:latin typeface="Times New Roman" panose="02020603050405020304" pitchFamily="18" charset="0"/>
                    <a:ea typeface="Calibri" panose="020F0502020204030204" pitchFamily="34" charset="0"/>
                  </a:rPr>
                  <a:t>-6</a:t>
                </a:r>
                <a:r>
                  <a:rPr lang="en-US" sz="1800" baseline="-25000"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Torr during heating. The cavity cooled under vacuum to room temperature before venting. Subsequently, the cavity was subjected to a 70% nitric acid soak for 1 hour then electropolished 180 nm 7 °C by standard process in order to exclude any contributions to the impurity profile due to shallow migration of other interstitials like C or N. RF measurements before and after vacuum annealing are shown in the figure on the right. Before interstitial O alloying, the cavity was quench limited at</a:t>
                </a:r>
                <a:r>
                  <a:rPr lang="en-US" sz="1800" baseline="0" dirty="0">
                    <a:effectLst/>
                    <a:latin typeface="Times New Roman" panose="02020603050405020304" pitchFamily="18" charset="0"/>
                    <a:ea typeface="Calibri" panose="020F0502020204030204" pitchFamily="34" charset="0"/>
                  </a:rPr>
                  <a:t> peak magnetic field </a:t>
                </a:r>
                <a:r>
                  <a:rPr lang="en-US" sz="1800" dirty="0">
                    <a:effectLst/>
                    <a:latin typeface="Times New Roman" panose="02020603050405020304" pitchFamily="18" charset="0"/>
                    <a:ea typeface="Calibri" panose="020F0502020204030204" pitchFamily="34" charset="0"/>
                  </a:rPr>
                  <a:t>of 170 </a:t>
                </a:r>
                <a:r>
                  <a:rPr lang="en-US" sz="1800" dirty="0" err="1">
                    <a:effectLst/>
                    <a:latin typeface="Times New Roman" panose="02020603050405020304" pitchFamily="18" charset="0"/>
                    <a:ea typeface="Calibri" panose="020F0502020204030204" pitchFamily="34" charset="0"/>
                  </a:rPr>
                  <a:t>mT</a:t>
                </a:r>
                <a:r>
                  <a:rPr lang="en-US" sz="1800" dirty="0">
                    <a:effectLst/>
                    <a:latin typeface="Times New Roman" panose="02020603050405020304" pitchFamily="18" charset="0"/>
                    <a:ea typeface="Calibri" panose="020F0502020204030204" pitchFamily="34" charset="0"/>
                  </a:rPr>
                  <a:t> with a minimum surface resistance of 13. After O alloying and electropolishing removal of 180 nm the RF test at 2 K showed a reduction of surface resistance  (pronounced </a:t>
                </a:r>
                <a:r>
                  <a:rPr lang="en-US" sz="1800" i="0">
                    <a:effectLst/>
                    <a:latin typeface="Cambria Math" panose="02040503050406030204" pitchFamily="18" charset="0"/>
                    <a:ea typeface="Calibri" panose="020F0502020204030204" pitchFamily="34" charset="0"/>
                  </a:rPr>
                  <a:t>𝑄_0</a:t>
                </a:r>
                <a:r>
                  <a:rPr lang="en-US" sz="1800" dirty="0">
                    <a:effectLst/>
                    <a:latin typeface="Times New Roman" panose="02020603050405020304" pitchFamily="18" charset="0"/>
                    <a:ea typeface="Calibri" panose="020F0502020204030204" pitchFamily="34" charset="0"/>
                  </a:rPr>
                  <a:t> rise) with a minimum surface resistance of 5.8 </a:t>
                </a:r>
                <a:r>
                  <a:rPr lang="en-US" sz="1800" dirty="0" err="1">
                    <a:effectLst/>
                    <a:latin typeface="Times New Roman" panose="02020603050405020304" pitchFamily="18" charset="0"/>
                    <a:ea typeface="Calibri" panose="020F0502020204030204" pitchFamily="34" charset="0"/>
                  </a:rPr>
                  <a:t>nΩ</a:t>
                </a:r>
                <a:r>
                  <a:rPr lang="en-US" sz="1800" dirty="0">
                    <a:effectLst/>
                    <a:latin typeface="Times New Roman" panose="02020603050405020304" pitchFamily="18" charset="0"/>
                    <a:ea typeface="Calibri" panose="020F0502020204030204" pitchFamily="34" charset="0"/>
                  </a:rPr>
                  <a:t> at 70 </a:t>
                </a:r>
                <a:r>
                  <a:rPr lang="en-US" sz="1800" dirty="0" err="1">
                    <a:effectLst/>
                    <a:latin typeface="Times New Roman" panose="02020603050405020304" pitchFamily="18" charset="0"/>
                    <a:ea typeface="Calibri" panose="020F0502020204030204" pitchFamily="34" charset="0"/>
                  </a:rPr>
                  <a:t>mT</a:t>
                </a:r>
                <a:r>
                  <a:rPr lang="en-US" sz="1800" dirty="0">
                    <a:effectLst/>
                    <a:latin typeface="Times New Roman" panose="02020603050405020304" pitchFamily="18" charset="0"/>
                    <a:ea typeface="Calibri" panose="020F0502020204030204" pitchFamily="34" charset="0"/>
                  </a:rPr>
                  <a:t> and a quench field of 90 </a:t>
                </a:r>
                <a:r>
                  <a:rPr lang="en-US" sz="1800" dirty="0" err="1">
                    <a:effectLst/>
                    <a:latin typeface="Times New Roman" panose="02020603050405020304" pitchFamily="18" charset="0"/>
                    <a:ea typeface="Calibri" panose="020F0502020204030204" pitchFamily="34" charset="0"/>
                  </a:rPr>
                  <a:t>mT.</a:t>
                </a:r>
                <a:r>
                  <a:rPr lang="en-US" sz="1800" dirty="0">
                    <a:effectLst/>
                    <a:latin typeface="Times New Roman" panose="02020603050405020304" pitchFamily="18" charset="0"/>
                    <a:ea typeface="Calibri" panose="020F0502020204030204" pitchFamily="34" charset="0"/>
                  </a:rPr>
                  <a:t> The field reduction of surface resistance with the removal of 180 nm via electropolishing demonstrates that the surface resistance reduction effect here is due primarily, if not exclusively, to oxygen diffusion into the surface. The modeling shown previously, along with calibrated SIMS results and RF cavity measurements, show the intermediate-temperature (300–400 °C) vacuum heat treatment processes of Ito and </a:t>
                </a:r>
                <a:r>
                  <a:rPr lang="en-US" sz="1800" dirty="0" err="1">
                    <a:effectLst/>
                    <a:latin typeface="Times New Roman" panose="02020603050405020304" pitchFamily="18" charset="0"/>
                    <a:ea typeface="Calibri" panose="020F0502020204030204" pitchFamily="34" charset="0"/>
                  </a:rPr>
                  <a:t>fermilab</a:t>
                </a:r>
                <a:r>
                  <a:rPr lang="en-US" sz="1800" dirty="0">
                    <a:effectLst/>
                    <a:latin typeface="Times New Roman" panose="02020603050405020304" pitchFamily="18" charset="0"/>
                    <a:ea typeface="Calibri" panose="020F0502020204030204" pitchFamily="34" charset="0"/>
                  </a:rPr>
                  <a:t> may be fully explainable in terms of oxygen as the alloying diffusant.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 Interestingly, the role of adventitious oxygen in RF surfaces exposed to nitrogen at modest (200–400</a:t>
                </a:r>
                <a:r>
                  <a:rPr lang="en-US" sz="1800" i="1"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C) temperatures (sometimes termed “nitrogen infusion”) may have been underestimated. Near surface oxygen is observed to be nearly two orders of magnitude greater than bulk background [68-72]. Future analysis will seek to clarify if indeed oxygen is the dominant agent in such circumstances.</a:t>
                </a:r>
              </a:p>
              <a:p>
                <a:endParaRPr lang="en-US" dirty="0"/>
              </a:p>
            </p:txBody>
          </p:sp>
        </mc:Fallback>
      </mc:AlternateContent>
      <p:sp>
        <p:nvSpPr>
          <p:cNvPr id="4" name="Slide Number Placeholder 3"/>
          <p:cNvSpPr>
            <a:spLocks noGrp="1"/>
          </p:cNvSpPr>
          <p:nvPr>
            <p:ph type="sldNum" sz="quarter" idx="5"/>
          </p:nvPr>
        </p:nvSpPr>
        <p:spPr/>
        <p:txBody>
          <a:bodyPr/>
          <a:lstStyle/>
          <a:p>
            <a:fld id="{FBBF1341-3AFE-B447-A831-9671D6A7009B}" type="slidenum">
              <a:rPr lang="en-US" smtClean="0"/>
              <a:t>14</a:t>
            </a:fld>
            <a:endParaRPr lang="en-US"/>
          </a:p>
        </p:txBody>
      </p:sp>
    </p:spTree>
    <p:extLst>
      <p:ext uri="{BB962C8B-B14F-4D97-AF65-F5344CB8AC3E}">
        <p14:creationId xmlns:p14="http://schemas.microsoft.com/office/powerpoint/2010/main" val="1796961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 Interestingly, the role of adventitious oxygen in RF surfaces exposed to nitrogen at modest (200–400</a:t>
            </a:r>
            <a:r>
              <a:rPr lang="en-US" sz="1800" i="1"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C) temperatures (sometimes termed “nitrogen infusion”) may have been underestimated. Near surface oxygen is observed to be nearly two orders of magnitude greater than bulk background [68-72]. Future analysis will seek to clarify if indeed oxygen is the dominant agent in such circumstances.</a:t>
            </a:r>
          </a:p>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15</a:t>
            </a:fld>
            <a:endParaRPr lang="en-US"/>
          </a:p>
        </p:txBody>
      </p:sp>
    </p:spTree>
    <p:extLst>
      <p:ext uri="{BB962C8B-B14F-4D97-AF65-F5344CB8AC3E}">
        <p14:creationId xmlns:p14="http://schemas.microsoft.com/office/powerpoint/2010/main" val="126094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modeling for O alloying is relatively simple, but with nitrogen alloying, a near surface depletion of interstitial N has been observed which means that either nitrogen is leaving through the surface during cooldown or precipitating on the surface as nitrides.  It seems likely that such a decrease could come from the post alloy annealing phase and the cooldown phase of nitrogen doping. In both of these places, the nitrogen should still mobile, but subject to a new boundary conditions. Simulating this decrease requires additional modeling parameters and numerical solutions. So comparatively O-alloying is easier to understand.</a:t>
            </a:r>
          </a:p>
        </p:txBody>
      </p:sp>
      <p:sp>
        <p:nvSpPr>
          <p:cNvPr id="4" name="Slide Number Placeholder 3"/>
          <p:cNvSpPr>
            <a:spLocks noGrp="1"/>
          </p:cNvSpPr>
          <p:nvPr>
            <p:ph type="sldNum" sz="quarter" idx="5"/>
          </p:nvPr>
        </p:nvSpPr>
        <p:spPr/>
        <p:txBody>
          <a:bodyPr/>
          <a:lstStyle/>
          <a:p>
            <a:fld id="{FBBF1341-3AFE-B447-A831-9671D6A7009B}" type="slidenum">
              <a:rPr lang="en-US" smtClean="0"/>
              <a:t>16</a:t>
            </a:fld>
            <a:endParaRPr lang="en-US"/>
          </a:p>
        </p:txBody>
      </p:sp>
    </p:spTree>
    <p:extLst>
      <p:ext uri="{BB962C8B-B14F-4D97-AF65-F5344CB8AC3E}">
        <p14:creationId xmlns:p14="http://schemas.microsoft.com/office/powerpoint/2010/main" val="304671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Furnace temperatures are significantly reduced and the ingress of carbon and nitrogen is essentially halted. Additions of gaseous alloying sources are not required. The cavity’s native oxide IS the oxygen source.</a:t>
            </a:r>
          </a:p>
        </p:txBody>
      </p:sp>
      <p:sp>
        <p:nvSpPr>
          <p:cNvPr id="4" name="Slide Number Placeholder 3"/>
          <p:cNvSpPr>
            <a:spLocks noGrp="1"/>
          </p:cNvSpPr>
          <p:nvPr>
            <p:ph type="sldNum" sz="quarter" idx="5"/>
          </p:nvPr>
        </p:nvSpPr>
        <p:spPr/>
        <p:txBody>
          <a:bodyPr/>
          <a:lstStyle/>
          <a:p>
            <a:fld id="{FBBF1341-3AFE-B447-A831-9671D6A7009B}" type="slidenum">
              <a:rPr lang="en-US" smtClean="0"/>
              <a:t>17</a:t>
            </a:fld>
            <a:endParaRPr lang="en-US"/>
          </a:p>
        </p:txBody>
      </p:sp>
    </p:spTree>
    <p:extLst>
      <p:ext uri="{BB962C8B-B14F-4D97-AF65-F5344CB8AC3E}">
        <p14:creationId xmlns:p14="http://schemas.microsoft.com/office/powerpoint/2010/main" val="21757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compared with nitrogen alloying, nitrogen alloying precipitates lossy nitrides  on the surface and must be removed. To deal with these lossy structures an additional chemistry step must be performed. This chemistry step is not necessary with O-alloyed </a:t>
            </a:r>
            <a:r>
              <a:rPr lang="en-US" dirty="0" err="1"/>
              <a:t>nb</a:t>
            </a:r>
            <a:r>
              <a:rPr lang="en-US" dirty="0"/>
              <a:t> as shown from the results of Ito and Fermilab. As an added benefit, the concentration profiles for O-alloyed Nb can be relatively small, a few microns in depth and large removals of 40 micrometers + is not necessary. This could help reduce labor costs.</a:t>
            </a:r>
          </a:p>
        </p:txBody>
      </p:sp>
      <p:sp>
        <p:nvSpPr>
          <p:cNvPr id="4" name="Slide Number Placeholder 3"/>
          <p:cNvSpPr>
            <a:spLocks noGrp="1"/>
          </p:cNvSpPr>
          <p:nvPr>
            <p:ph type="sldNum" sz="quarter" idx="5"/>
          </p:nvPr>
        </p:nvSpPr>
        <p:spPr/>
        <p:txBody>
          <a:bodyPr/>
          <a:lstStyle/>
          <a:p>
            <a:fld id="{FBBF1341-3AFE-B447-A831-9671D6A7009B}" type="slidenum">
              <a:rPr lang="en-US" smtClean="0"/>
              <a:t>18</a:t>
            </a:fld>
            <a:endParaRPr lang="en-US"/>
          </a:p>
        </p:txBody>
      </p:sp>
    </p:spTree>
    <p:extLst>
      <p:ext uri="{BB962C8B-B14F-4D97-AF65-F5344CB8AC3E}">
        <p14:creationId xmlns:p14="http://schemas.microsoft.com/office/powerpoint/2010/main" val="941757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case of N-alloying, the extra chemistry step required for nitride removal leaves the cavity open to inhomogeneities in the mean free path which is critical for producing high quality factors. This is because even for relatively simple geometries like elliptical cavities, electropolishing does not remove material uniformly; meaning the impurity profile across the cell will not be uniform. This problem may be even more severe in shapes of significantly higher complexity. O-alloying does not require this chemistry step and therefor can keep a uniform electron mean free path across the surface.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19</a:t>
            </a:fld>
            <a:endParaRPr lang="en-US"/>
          </a:p>
        </p:txBody>
      </p:sp>
    </p:spTree>
    <p:extLst>
      <p:ext uri="{BB962C8B-B14F-4D97-AF65-F5344CB8AC3E}">
        <p14:creationId xmlns:p14="http://schemas.microsoft.com/office/powerpoint/2010/main" val="82125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outline of todays talk will be the motivation for understanding the interstitial concentration of O in Nb, otherwise called O-alloyed Nb, our SIMS results on vacuum annealed Nb samples, a model to describe the dissolution of Nb’s native oxide and oxygen diffusion, as well as our RF results, benefits gained from such an alloying process and conclusions and open questions.</a:t>
            </a:r>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208130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20</a:t>
            </a:fld>
            <a:endParaRPr lang="en-US"/>
          </a:p>
        </p:txBody>
      </p:sp>
    </p:spTree>
    <p:extLst>
      <p:ext uri="{BB962C8B-B14F-4D97-AF65-F5344CB8AC3E}">
        <p14:creationId xmlns:p14="http://schemas.microsoft.com/office/powerpoint/2010/main" val="3641323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acknowledge all of those that made this work possible. Ari and Charlie, our SIMS experts at Virginia tech and NCSU Jonny, Michael and Fred and of course none of this could be possible without the </a:t>
            </a:r>
            <a:r>
              <a:rPr lang="en-US" dirty="0" err="1"/>
              <a:t>JLab</a:t>
            </a:r>
            <a:r>
              <a:rPr lang="en-US" dirty="0"/>
              <a:t> staff that supported us along the way. Thank you.</a:t>
            </a:r>
          </a:p>
        </p:txBody>
      </p:sp>
      <p:sp>
        <p:nvSpPr>
          <p:cNvPr id="4" name="Slide Number Placeholder 3"/>
          <p:cNvSpPr>
            <a:spLocks noGrp="1"/>
          </p:cNvSpPr>
          <p:nvPr>
            <p:ph type="sldNum" sz="quarter" idx="5"/>
          </p:nvPr>
        </p:nvSpPr>
        <p:spPr/>
        <p:txBody>
          <a:bodyPr/>
          <a:lstStyle/>
          <a:p>
            <a:fld id="{FBBF1341-3AFE-B447-A831-9671D6A7009B}" type="slidenum">
              <a:rPr lang="en-US" smtClean="0"/>
              <a:t>21</a:t>
            </a:fld>
            <a:endParaRPr lang="en-US"/>
          </a:p>
        </p:txBody>
      </p:sp>
    </p:spTree>
    <p:extLst>
      <p:ext uri="{BB962C8B-B14F-4D97-AF65-F5344CB8AC3E}">
        <p14:creationId xmlns:p14="http://schemas.microsoft.com/office/powerpoint/2010/main" val="371886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your time, are there any questions?</a:t>
            </a:r>
          </a:p>
        </p:txBody>
      </p:sp>
      <p:sp>
        <p:nvSpPr>
          <p:cNvPr id="4" name="Slide Number Placeholder 3"/>
          <p:cNvSpPr>
            <a:spLocks noGrp="1"/>
          </p:cNvSpPr>
          <p:nvPr>
            <p:ph type="sldNum" sz="quarter" idx="5"/>
          </p:nvPr>
        </p:nvSpPr>
        <p:spPr/>
        <p:txBody>
          <a:bodyPr/>
          <a:lstStyle/>
          <a:p>
            <a:fld id="{FBBF1341-3AFE-B447-A831-9671D6A7009B}" type="slidenum">
              <a:rPr lang="en-US" smtClean="0"/>
              <a:t>22</a:t>
            </a:fld>
            <a:endParaRPr lang="en-US"/>
          </a:p>
        </p:txBody>
      </p:sp>
    </p:spTree>
    <p:extLst>
      <p:ext uri="{BB962C8B-B14F-4D97-AF65-F5344CB8AC3E}">
        <p14:creationId xmlns:p14="http://schemas.microsoft.com/office/powerpoint/2010/main" val="209587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Efforts to increase the efficiency of Nb SRF cavities via interstitial alloying with nitrogen [12-14], titanium [15,16], or other impurities [17] have yielded a significant reduction of the surface resistance,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r>
                          <a:rPr lang="en-US" sz="1200" i="1" kern="1200">
                            <a:solidFill>
                              <a:schemeClr val="tx1"/>
                            </a:solidFill>
                            <a:effectLst/>
                            <a:latin typeface="Cambria Math" panose="02040503050406030204" pitchFamily="18" charset="0"/>
                            <a:ea typeface="+mn-ea"/>
                            <a:cs typeface="+mn-cs"/>
                          </a:rPr>
                          <m:t>𝑠</m:t>
                        </m:r>
                      </m:sub>
                    </m:sSub>
                  </m:oMath>
                </a14:m>
                <a:r>
                  <a:rPr lang="en-US" sz="1200" kern="1200" dirty="0">
                    <a:solidFill>
                      <a:schemeClr val="tx1"/>
                    </a:solidFill>
                    <a:effectLst/>
                    <a:latin typeface="+mn-lt"/>
                    <a:ea typeface="+mn-ea"/>
                    <a:cs typeface="+mn-cs"/>
                  </a:rPr>
                  <a:t>, by a factor of 2–4. Shown</a:t>
                </a:r>
                <a:r>
                  <a:rPr lang="en-US" sz="1200" kern="1200" baseline="0" dirty="0">
                    <a:solidFill>
                      <a:schemeClr val="tx1"/>
                    </a:solidFill>
                    <a:effectLst/>
                    <a:latin typeface="+mn-lt"/>
                    <a:ea typeface="+mn-ea"/>
                    <a:cs typeface="+mn-cs"/>
                  </a:rPr>
                  <a:t> below are atomic species concentration profiles made by secondary ion mass spectrometry whose acronym is SIMS. This technique is central to our results later on so I’ll describe this technique in more detail a bit later.</a:t>
                </a:r>
                <a:r>
                  <a:rPr lang="en-US" sz="1200"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Efforts to increase the efficiency of Nb SRF cavities via interstitial alloying with nitrogen [12-14], titanium [15,16], or other impurities [17] have yielded a significant reduction of the surface resistance, </a:t>
                </a:r>
                <a:r>
                  <a:rPr lang="en-US" sz="1200" i="0" kern="1200">
                    <a:solidFill>
                      <a:schemeClr val="tx1"/>
                    </a:solidFill>
                    <a:effectLst/>
                    <a:latin typeface="Cambria Math" panose="02040503050406030204" pitchFamily="18" charset="0"/>
                    <a:ea typeface="+mn-ea"/>
                    <a:cs typeface="+mn-cs"/>
                  </a:rPr>
                  <a:t>𝑅_𝑠</a:t>
                </a:r>
                <a:r>
                  <a:rPr lang="en-US" sz="1200" kern="1200" dirty="0">
                    <a:solidFill>
                      <a:schemeClr val="tx1"/>
                    </a:solidFill>
                    <a:effectLst/>
                    <a:latin typeface="+mn-lt"/>
                    <a:ea typeface="+mn-ea"/>
                    <a:cs typeface="+mn-cs"/>
                  </a:rPr>
                  <a:t>, by a factor of 2–4. Shown</a:t>
                </a:r>
                <a:r>
                  <a:rPr lang="en-US" sz="1200" kern="1200" baseline="0" dirty="0">
                    <a:solidFill>
                      <a:schemeClr val="tx1"/>
                    </a:solidFill>
                    <a:effectLst/>
                    <a:latin typeface="+mn-lt"/>
                    <a:ea typeface="+mn-ea"/>
                    <a:cs typeface="+mn-cs"/>
                  </a:rPr>
                  <a:t> below are atomic species concentration profiles made by secondary ion mass spectrometry whose acronym is SIMS. This technique is central to our results later on so I’ll describe this technique in more detail a bit later.</a:t>
                </a:r>
                <a:r>
                  <a:rPr lang="en-US" sz="1200" kern="1200" dirty="0">
                    <a:solidFill>
                      <a:schemeClr val="tx1"/>
                    </a:solidFill>
                    <a:effectLst/>
                    <a:latin typeface="+mn-lt"/>
                    <a:ea typeface="+mn-ea"/>
                    <a:cs typeface="+mn-cs"/>
                  </a:rPr>
                  <a:t> </a:t>
                </a:r>
              </a:p>
            </p:txBody>
          </p:sp>
        </mc:Fallback>
      </mc:AlternateContent>
      <p:sp>
        <p:nvSpPr>
          <p:cNvPr id="4" name="Slide Number Placeholder 3"/>
          <p:cNvSpPr>
            <a:spLocks noGrp="1"/>
          </p:cNvSpPr>
          <p:nvPr>
            <p:ph type="sldNum" sz="quarter" idx="5"/>
          </p:nvPr>
        </p:nvSpPr>
        <p:spPr/>
        <p:txBody>
          <a:bodyPr/>
          <a:lstStyle/>
          <a:p>
            <a:fld id="{FBBF1341-3AFE-B447-A831-9671D6A7009B}" type="slidenum">
              <a:rPr lang="en-US" smtClean="0"/>
              <a:t>3</a:t>
            </a:fld>
            <a:endParaRPr lang="en-US"/>
          </a:p>
        </p:txBody>
      </p:sp>
    </p:spTree>
    <p:extLst>
      <p:ext uri="{BB962C8B-B14F-4D97-AF65-F5344CB8AC3E}">
        <p14:creationId xmlns:p14="http://schemas.microsoft.com/office/powerpoint/2010/main" val="314973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Performance enhancement in alloyed cavities is inherently a complex multifaceted problem. </a:t>
            </a:r>
            <a:r>
              <a:rPr lang="en-US" dirty="0"/>
              <a:t>One of the main benefits of impurity alloying is preventing the occurrence of normal conducting hydride phases from precipitating and reducing the quality factor. The effect of impurity alloying is most nicely seen when examining differently treated Nb by cryocooled cross section TEM. From the surface towards the bulk, the hydride density is suppressed in nitrogen alloyed samples which can be seen by the graph below. Among the common heat treatment recipes, this suppression is especially pronounced in the N alloyed, N infused, and 120C baked recipes. Simultaneously, the mean free path can be tuned to an optimal surface resistance. Here the BCS prediction exhibits a minimum in the surface resistance a function of mean free path which has been confirmed by various alloyed cavities. However the sensitivity of trapped flux increases with increasing doping so care must be taken to select an optimal mean free path as shown in the color plot on the right-hand side. The black dotted line is there to show the path of least surface resistance through this trapped flux -  mean free path space.</a:t>
            </a:r>
          </a:p>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4</a:t>
            </a:fld>
            <a:endParaRPr lang="en-US"/>
          </a:p>
        </p:txBody>
      </p:sp>
    </p:spTree>
    <p:extLst>
      <p:ext uri="{BB962C8B-B14F-4D97-AF65-F5344CB8AC3E}">
        <p14:creationId xmlns:p14="http://schemas.microsoft.com/office/powerpoint/2010/main" val="256218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Calibri" panose="020F0502020204030204" pitchFamily="34" charset="0"/>
                  </a:rPr>
                  <a:t>Recently, Ito investigated the effect of vacuum heat treatment of Nb superconducting radio-frequency cavities between 200 °C and 800 °C for 3 hours.  In the range of 300 °C to 400 °C, the cavities exhibited pronounced decrease of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𝑅</m:t>
                        </m:r>
                      </m:e>
                      <m:sub>
                        <m:r>
                          <a:rPr lang="en-US" sz="1800" i="1">
                            <a:effectLst/>
                            <a:latin typeface="Cambria Math" panose="02040503050406030204" pitchFamily="18" charset="0"/>
                            <a:ea typeface="Calibri" panose="020F0502020204030204" pitchFamily="34" charset="0"/>
                          </a:rPr>
                          <m:t>𝑠</m:t>
                        </m:r>
                      </m:sub>
                    </m:sSub>
                  </m:oMath>
                </a14:m>
                <a:r>
                  <a:rPr lang="en-US" sz="1800" dirty="0">
                    <a:effectLst/>
                    <a:latin typeface="Times New Roman" panose="02020603050405020304" pitchFamily="18" charset="0"/>
                    <a:ea typeface="Calibri" panose="020F0502020204030204" pitchFamily="34" charset="0"/>
                  </a:rPr>
                  <a:t> with field, extremely high quality factors, and reduced quench fields, all typical qualities previously associated with impurity-alloyed Nb cavities. Qualitatively, these effects were assumed to be due to oxygen diffusion from the native Nb oxide. Their process was to reset a cavity via</a:t>
                </a:r>
                <a:r>
                  <a:rPr lang="en-US" sz="1800" baseline="0" dirty="0">
                    <a:effectLst/>
                    <a:latin typeface="Times New Roman" panose="02020603050405020304" pitchFamily="18" charset="0"/>
                    <a:ea typeface="Calibri" panose="020F0502020204030204" pitchFamily="34" charset="0"/>
                  </a:rPr>
                  <a:t> 20 micron electropolish, high pressure rinse, vacuum anneal, HPR and then assemble for RF test.</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Calibri" panose="020F0502020204030204" pitchFamily="34" charset="0"/>
                  </a:rPr>
                  <a:t>Recently, Ito investigated the effect of vacuum heat treatment of Nb superconducting radio-frequency cavities between 200 °C and 800 °C for 3 hours.  In the range of 300 °C to 400 °C, the cavities exhibited pronounced decrease of </a:t>
                </a:r>
                <a:r>
                  <a:rPr lang="en-US" sz="1800" i="0">
                    <a:effectLst/>
                    <a:latin typeface="Cambria Math" panose="02040503050406030204" pitchFamily="18" charset="0"/>
                    <a:ea typeface="Calibri" panose="020F0502020204030204" pitchFamily="34" charset="0"/>
                  </a:rPr>
                  <a:t>𝑅_𝑠</a:t>
                </a:r>
                <a:r>
                  <a:rPr lang="en-US" sz="1800" dirty="0">
                    <a:effectLst/>
                    <a:latin typeface="Times New Roman" panose="02020603050405020304" pitchFamily="18" charset="0"/>
                    <a:ea typeface="Calibri" panose="020F0502020204030204" pitchFamily="34" charset="0"/>
                  </a:rPr>
                  <a:t> with field, extremely high quality factors, and reduced quench fields, all typical qualities previously associated with impurity-alloyed Nb cavities. Qualitatively, these effects were assumed to be due to oxygen diffusion from the native Nb oxide. Their process was to reset a cavity via</a:t>
                </a:r>
                <a:r>
                  <a:rPr lang="en-US" sz="1800" baseline="0" dirty="0">
                    <a:effectLst/>
                    <a:latin typeface="Times New Roman" panose="02020603050405020304" pitchFamily="18" charset="0"/>
                    <a:ea typeface="Calibri" panose="020F0502020204030204" pitchFamily="34" charset="0"/>
                  </a:rPr>
                  <a:t> 20 micron electropolish, high pressure rinse, vacuum anneal, HPR and then assemble for RF test.</a:t>
                </a:r>
                <a:endParaRPr lang="en-US" dirty="0"/>
              </a:p>
            </p:txBody>
          </p:sp>
        </mc:Fallback>
      </mc:AlternateContent>
      <p:sp>
        <p:nvSpPr>
          <p:cNvPr id="4" name="Slide Number Placeholder 3"/>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50412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Calibri" panose="020F0502020204030204" pitchFamily="34" charset="0"/>
              </a:rPr>
              <a:t>Ito’s work is strikingly similar to the work done at Fermilab, where cavities were vacuum annealed around 300C for a 2.5 hours, and in some instances exposed to nitrogen, then RF tested without exposure to atmosphere. Using this recipe, they were able to achieve high quality factors, but reduced accelerating gradients. Qualities typical of alloyed cavities. Their secondary ion mass spectrometry measurements by observed Nb</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O</a:t>
            </a:r>
            <a:r>
              <a:rPr lang="en-US" sz="1800" baseline="-25000" dirty="0">
                <a:effectLst/>
                <a:latin typeface="Times New Roman" panose="02020603050405020304" pitchFamily="18" charset="0"/>
                <a:ea typeface="Calibri" panose="020F0502020204030204" pitchFamily="34" charset="0"/>
              </a:rPr>
              <a:t>5</a:t>
            </a:r>
            <a:r>
              <a:rPr lang="en-US" sz="1800" dirty="0">
                <a:effectLst/>
                <a:latin typeface="Times New Roman" panose="02020603050405020304" pitchFamily="18" charset="0"/>
                <a:ea typeface="Calibri" panose="020F0502020204030204" pitchFamily="34" charset="0"/>
              </a:rPr>
              <a:t> dissolution and a qualitative increase in nitrogen concentration near the surface ~10 nm deep. From these observations they assumed that nitrogen was the primary diffusant. However, they noted explicitly in their work that their conclusions on the quality factor enhancement were in disagreement with the oxygen dissolution and migration results of previous works. </a:t>
            </a:r>
          </a:p>
        </p:txBody>
      </p:sp>
      <p:sp>
        <p:nvSpPr>
          <p:cNvPr id="4" name="Slide Number Placeholder 3"/>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153371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previous</a:t>
                </a:r>
                <a:r>
                  <a:rPr lang="en-US" sz="1800" baseline="0" dirty="0">
                    <a:effectLst/>
                    <a:latin typeface="Calibri" panose="020F0502020204030204" pitchFamily="34" charset="0"/>
                    <a:ea typeface="Calibri" panose="020F0502020204030204" pitchFamily="34" charset="0"/>
                    <a:cs typeface="Arial" panose="020B0604020202020204" pitchFamily="34" charset="0"/>
                  </a:rPr>
                  <a:t> works</a:t>
                </a:r>
                <a:r>
                  <a:rPr lang="en-US" sz="1800" dirty="0">
                    <a:effectLst/>
                    <a:latin typeface="Calibri" panose="020F0502020204030204" pitchFamily="34" charset="0"/>
                    <a:ea typeface="Calibri" panose="020F0502020204030204" pitchFamily="34" charset="0"/>
                    <a:cs typeface="Arial" panose="020B0604020202020204" pitchFamily="34" charset="0"/>
                  </a:rPr>
                  <a:t>, vacuum</a:t>
                </a:r>
                <a:r>
                  <a:rPr lang="en-US" sz="1800" baseline="0" dirty="0">
                    <a:effectLst/>
                    <a:latin typeface="Calibri" panose="020F0502020204030204" pitchFamily="34" charset="0"/>
                    <a:ea typeface="Calibri" panose="020F0502020204030204" pitchFamily="34" charset="0"/>
                    <a:cs typeface="Arial" panose="020B0604020202020204" pitchFamily="34" charset="0"/>
                  </a:rPr>
                  <a:t> annealing SRF cavities at 300 Celsius for a few minutes resulted in a decomposition of the native oxide and resulted in the lowering of the BCS surface resistance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0" dirty="0">
                    <a:effectLst/>
                    <a:latin typeface="Calibri" panose="020F0502020204030204" pitchFamily="34" charset="0"/>
                    <a:ea typeface="Calibri" panose="020F0502020204030204" pitchFamily="34" charset="0"/>
                    <a:cs typeface="Arial" panose="020B0604020202020204" pitchFamily="34" charset="0"/>
                  </a:rPr>
                  <a:t>consistent with the effect of</a:t>
                </a:r>
                <a:r>
                  <a:rPr lang="en-US" sz="1800" b="0" baseline="0" dirty="0">
                    <a:effectLst/>
                    <a:latin typeface="Calibri" panose="020F0502020204030204" pitchFamily="34" charset="0"/>
                    <a:ea typeface="Calibri" panose="020F0502020204030204" pitchFamily="34" charset="0"/>
                    <a:cs typeface="Arial" panose="020B0604020202020204" pitchFamily="34" charset="0"/>
                  </a:rPr>
                  <a:t> impurity </a:t>
                </a:r>
                <a:r>
                  <a:rPr lang="en-US" sz="1800" b="0" dirty="0">
                    <a:effectLst/>
                    <a:latin typeface="Calibri" panose="020F0502020204030204" pitchFamily="34" charset="0"/>
                    <a:ea typeface="Calibri" panose="020F0502020204030204" pitchFamily="34" charset="0"/>
                    <a:cs typeface="Arial" panose="020B0604020202020204" pitchFamily="34" charset="0"/>
                  </a:rPr>
                  <a:t>alloying</a:t>
                </a:r>
                <a:r>
                  <a:rPr lang="en-US" sz="1800" baseline="0" dirty="0">
                    <a:effectLst/>
                    <a:latin typeface="Calibri" panose="020F0502020204030204" pitchFamily="34" charset="0"/>
                    <a:ea typeface="Calibri" panose="020F0502020204030204" pitchFamily="34" charset="0"/>
                    <a:cs typeface="Arial" panose="020B0604020202020204" pitchFamily="34" charset="0"/>
                  </a:rPr>
                  <a:t>. However, it was found that the </a:t>
                </a:r>
                <a:r>
                  <a:rPr lang="en-US" sz="1800" dirty="0">
                    <a:effectLst/>
                    <a:latin typeface="Calibri" panose="020F0502020204030204" pitchFamily="34" charset="0"/>
                    <a:ea typeface="Calibri" panose="020F0502020204030204" pitchFamily="34" charset="0"/>
                    <a:cs typeface="Arial" panose="020B0604020202020204" pitchFamily="34" charset="0"/>
                  </a:rPr>
                  <a:t>residual resistance increased substantially;</a:t>
                </a:r>
                <a:r>
                  <a:rPr lang="en-US" sz="1800" b="0" baseline="0" dirty="0">
                    <a:effectLst/>
                    <a:latin typeface="Calibri" panose="020F0502020204030204" pitchFamily="34" charset="0"/>
                    <a:ea typeface="Calibri" panose="020F0502020204030204" pitchFamily="34" charset="0"/>
                    <a:cs typeface="Arial" panose="020B0604020202020204" pitchFamily="34" charset="0"/>
                  </a:rPr>
                  <a:t> </a:t>
                </a:r>
                <a:r>
                  <a:rPr lang="en-US" sz="1800" b="0" dirty="0">
                    <a:effectLst/>
                    <a:latin typeface="Calibri" panose="020F0502020204030204" pitchFamily="34" charset="0"/>
                    <a:ea typeface="Calibri" panose="020F0502020204030204" pitchFamily="34" charset="0"/>
                    <a:cs typeface="Arial" panose="020B0604020202020204" pitchFamily="34" charset="0"/>
                  </a:rPr>
                  <a:t>effectively washing out any benefit of </a:t>
                </a:r>
                <a14:m>
                  <m:oMath xmlns:m="http://schemas.openxmlformats.org/officeDocument/2006/math">
                    <m:r>
                      <a:rPr lang="en-US" sz="1800" b="0" i="1" smtClean="0">
                        <a:effectLst/>
                        <a:latin typeface="Cambria Math" panose="02040503050406030204" pitchFamily="18" charset="0"/>
                      </a:rPr>
                      <m:t>𝐵𝐶𝑆</m:t>
                    </m:r>
                  </m:oMath>
                </a14:m>
                <a:r>
                  <a:rPr lang="en-US" sz="1800" b="0" dirty="0">
                    <a:effectLst/>
                    <a:latin typeface="Calibri" panose="020F0502020204030204" pitchFamily="34" charset="0"/>
                    <a:ea typeface="Calibri" panose="020F0502020204030204" pitchFamily="34" charset="0"/>
                    <a:cs typeface="Arial" panose="020B0604020202020204" pitchFamily="34" charset="0"/>
                  </a:rPr>
                  <a:t> surface resistance reduction</a:t>
                </a:r>
                <a:r>
                  <a:rPr lang="en-US" sz="1800" b="0" baseline="0" dirty="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Times New Roman" panose="02020603050405020304" pitchFamily="18" charset="0"/>
                  <a:ea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previous</a:t>
                </a:r>
                <a:r>
                  <a:rPr lang="en-US" sz="1800" baseline="0" dirty="0">
                    <a:effectLst/>
                    <a:latin typeface="Calibri" panose="020F0502020204030204" pitchFamily="34" charset="0"/>
                    <a:ea typeface="Calibri" panose="020F0502020204030204" pitchFamily="34" charset="0"/>
                    <a:cs typeface="Arial" panose="020B0604020202020204" pitchFamily="34" charset="0"/>
                  </a:rPr>
                  <a:t> works</a:t>
                </a:r>
                <a:r>
                  <a:rPr lang="en-US" sz="1800" dirty="0">
                    <a:effectLst/>
                    <a:latin typeface="Calibri" panose="020F0502020204030204" pitchFamily="34" charset="0"/>
                    <a:ea typeface="Calibri" panose="020F0502020204030204" pitchFamily="34" charset="0"/>
                    <a:cs typeface="Arial" panose="020B0604020202020204" pitchFamily="34" charset="0"/>
                  </a:rPr>
                  <a:t>, vacuum</a:t>
                </a:r>
                <a:r>
                  <a:rPr lang="en-US" sz="1800" baseline="0" dirty="0">
                    <a:effectLst/>
                    <a:latin typeface="Calibri" panose="020F0502020204030204" pitchFamily="34" charset="0"/>
                    <a:ea typeface="Calibri" panose="020F0502020204030204" pitchFamily="34" charset="0"/>
                    <a:cs typeface="Arial" panose="020B0604020202020204" pitchFamily="34" charset="0"/>
                  </a:rPr>
                  <a:t> annealing SRF cavities at 300 Celsius for a few minutes resulted in a decomposition of the native oxide and resulted in the lowering of the BCS surface resistance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0" dirty="0">
                    <a:effectLst/>
                    <a:latin typeface="Calibri" panose="020F0502020204030204" pitchFamily="34" charset="0"/>
                    <a:ea typeface="Calibri" panose="020F0502020204030204" pitchFamily="34" charset="0"/>
                    <a:cs typeface="Arial" panose="020B0604020202020204" pitchFamily="34" charset="0"/>
                  </a:rPr>
                  <a:t>consistent with the effect of</a:t>
                </a:r>
                <a:r>
                  <a:rPr lang="en-US" sz="1800" b="0" baseline="0" dirty="0">
                    <a:effectLst/>
                    <a:latin typeface="Calibri" panose="020F0502020204030204" pitchFamily="34" charset="0"/>
                    <a:ea typeface="Calibri" panose="020F0502020204030204" pitchFamily="34" charset="0"/>
                    <a:cs typeface="Arial" panose="020B0604020202020204" pitchFamily="34" charset="0"/>
                  </a:rPr>
                  <a:t> impurity </a:t>
                </a:r>
                <a:r>
                  <a:rPr lang="en-US" sz="1800" b="0" dirty="0">
                    <a:effectLst/>
                    <a:latin typeface="Calibri" panose="020F0502020204030204" pitchFamily="34" charset="0"/>
                    <a:ea typeface="Calibri" panose="020F0502020204030204" pitchFamily="34" charset="0"/>
                    <a:cs typeface="Arial" panose="020B0604020202020204" pitchFamily="34" charset="0"/>
                  </a:rPr>
                  <a:t>alloying</a:t>
                </a:r>
                <a:r>
                  <a:rPr lang="en-US" sz="1800" baseline="0" dirty="0">
                    <a:effectLst/>
                    <a:latin typeface="Calibri" panose="020F0502020204030204" pitchFamily="34" charset="0"/>
                    <a:ea typeface="Calibri" panose="020F0502020204030204" pitchFamily="34" charset="0"/>
                    <a:cs typeface="Arial" panose="020B0604020202020204" pitchFamily="34" charset="0"/>
                  </a:rPr>
                  <a:t>. However, it was found that the </a:t>
                </a:r>
                <a:r>
                  <a:rPr lang="en-US" sz="1800" dirty="0">
                    <a:effectLst/>
                    <a:latin typeface="Calibri" panose="020F0502020204030204" pitchFamily="34" charset="0"/>
                    <a:ea typeface="Calibri" panose="020F0502020204030204" pitchFamily="34" charset="0"/>
                    <a:cs typeface="Arial" panose="020B0604020202020204" pitchFamily="34" charset="0"/>
                  </a:rPr>
                  <a:t>residual resistance increased substantially;</a:t>
                </a:r>
                <a:r>
                  <a:rPr lang="en-US" sz="1800" b="0" baseline="0" dirty="0">
                    <a:effectLst/>
                    <a:latin typeface="Calibri" panose="020F0502020204030204" pitchFamily="34" charset="0"/>
                    <a:ea typeface="Calibri" panose="020F0502020204030204" pitchFamily="34" charset="0"/>
                    <a:cs typeface="Arial" panose="020B0604020202020204" pitchFamily="34" charset="0"/>
                  </a:rPr>
                  <a:t> </a:t>
                </a:r>
                <a:r>
                  <a:rPr lang="en-US" sz="1800" b="0" dirty="0">
                    <a:effectLst/>
                    <a:latin typeface="Calibri" panose="020F0502020204030204" pitchFamily="34" charset="0"/>
                    <a:ea typeface="Calibri" panose="020F0502020204030204" pitchFamily="34" charset="0"/>
                    <a:cs typeface="Arial" panose="020B0604020202020204" pitchFamily="34" charset="0"/>
                  </a:rPr>
                  <a:t>effectively washing out any benefit of </a:t>
                </a:r>
                <a:r>
                  <a:rPr lang="en-US" sz="1800" b="0" i="0">
                    <a:effectLst/>
                    <a:latin typeface="Cambria Math" panose="02040503050406030204" pitchFamily="18" charset="0"/>
                  </a:rPr>
                  <a:t>𝐵𝐶𝑆</a:t>
                </a:r>
                <a:r>
                  <a:rPr lang="en-US" sz="1800" b="0" dirty="0">
                    <a:effectLst/>
                    <a:latin typeface="Calibri" panose="020F0502020204030204" pitchFamily="34" charset="0"/>
                    <a:ea typeface="Calibri" panose="020F0502020204030204" pitchFamily="34" charset="0"/>
                    <a:cs typeface="Arial" panose="020B0604020202020204" pitchFamily="34" charset="0"/>
                  </a:rPr>
                  <a:t> surface resistance reduction</a:t>
                </a:r>
                <a:r>
                  <a:rPr lang="en-US" sz="1800" b="0" baseline="0" dirty="0">
                    <a:effectLst/>
                    <a:latin typeface="Calibri" panose="020F0502020204030204" pitchFamily="34" charset="0"/>
                    <a:ea typeface="Calibri" panose="020F0502020204030204" pitchFamily="34" charset="0"/>
                    <a:cs typeface="Arial" panose="020B0604020202020204" pitchFamily="34" charset="0"/>
                  </a:rPr>
                  <a:t>.</a:t>
                </a:r>
                <a:endParaRPr lang="en-US" sz="1800" b="0" dirty="0">
                  <a:effectLst/>
                  <a:latin typeface="Times New Roman" panose="02020603050405020304" pitchFamily="18" charset="0"/>
                  <a:ea typeface="Calibri" panose="020F0502020204030204" pitchFamily="34" charset="0"/>
                </a:endParaRPr>
              </a:p>
            </p:txBody>
          </p:sp>
        </mc:Fallback>
      </mc:AlternateContent>
      <p:sp>
        <p:nvSpPr>
          <p:cNvPr id="4" name="Slide Number Placeholder 3"/>
          <p:cNvSpPr>
            <a:spLocks noGrp="1"/>
          </p:cNvSpPr>
          <p:nvPr>
            <p:ph type="sldNum" sz="quarter" idx="5"/>
          </p:nvPr>
        </p:nvSpPr>
        <p:spPr/>
        <p:txBody>
          <a:bodyPr/>
          <a:lstStyle/>
          <a:p>
            <a:fld id="{FBBF1341-3AFE-B447-A831-9671D6A7009B}" type="slidenum">
              <a:rPr lang="en-US" smtClean="0"/>
              <a:t>7</a:t>
            </a:fld>
            <a:endParaRPr lang="en-US"/>
          </a:p>
        </p:txBody>
      </p:sp>
    </p:spTree>
    <p:extLst>
      <p:ext uri="{BB962C8B-B14F-4D97-AF65-F5344CB8AC3E}">
        <p14:creationId xmlns:p14="http://schemas.microsoft.com/office/powerpoint/2010/main" val="382300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Later, experiments showed that vacuum annealing cavities around 100 °C improved performance by mitigating high field q slope. To describe the migration of oxygen, an oxide dissolution and diffusion model was introduced by </a:t>
            </a:r>
            <a:r>
              <a:rPr lang="en-US" sz="1200" kern="1200" dirty="0" err="1">
                <a:solidFill>
                  <a:schemeClr val="tx1"/>
                </a:solidFill>
                <a:effectLst/>
                <a:latin typeface="+mn-lt"/>
                <a:ea typeface="+mn-ea"/>
                <a:cs typeface="+mn-cs"/>
              </a:rPr>
              <a:t>Ciovati</a:t>
            </a:r>
            <a:r>
              <a:rPr lang="en-US" sz="1200" kern="1200" dirty="0">
                <a:solidFill>
                  <a:schemeClr val="tx1"/>
                </a:solidFill>
                <a:effectLst/>
                <a:latin typeface="+mn-lt"/>
                <a:ea typeface="+mn-ea"/>
                <a:cs typeface="+mn-cs"/>
              </a:rPr>
              <a:t> [44]  However, some dissolution and diffusion parameters in that model were too unconstrained for predictive O alloying for higher temperature vacuum heat treatments.</a:t>
            </a: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BBF1341-3AFE-B447-A831-9671D6A7009B}" type="slidenum">
              <a:rPr lang="en-US" smtClean="0"/>
              <a:t>8</a:t>
            </a:fld>
            <a:endParaRPr lang="en-US"/>
          </a:p>
        </p:txBody>
      </p:sp>
    </p:spTree>
    <p:extLst>
      <p:ext uri="{BB962C8B-B14F-4D97-AF65-F5344CB8AC3E}">
        <p14:creationId xmlns:p14="http://schemas.microsoft.com/office/powerpoint/2010/main" val="334429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going on? Which impurities are contributing to the alloying effects seen in RF measurements? To address this question directly, secondary ion mass spectrometry measurements can be taken to understand impurity concentrations as a function of depth into the material. It uses a primary ion beam that is accelerated towards the sample. The impact of which produces secondary ions which are then sent to a mass spectrometer for measurement. Here the secondary ion yield is dependent on a few things like the sample matrix, primary ion used and the ionization potential of the secondary ion. To properly quantify the impurity concentrations, we must go from the SIMS signal intensity and convert that to a concentration. This calibration can be achieved by measuring an implant standard of known impurity concentrations.</a:t>
            </a:r>
          </a:p>
        </p:txBody>
      </p:sp>
      <p:sp>
        <p:nvSpPr>
          <p:cNvPr id="4" name="Slide Number Placeholder 3"/>
          <p:cNvSpPr>
            <a:spLocks noGrp="1"/>
          </p:cNvSpPr>
          <p:nvPr>
            <p:ph type="sldNum" sz="quarter" idx="5"/>
          </p:nvPr>
        </p:nvSpPr>
        <p:spPr/>
        <p:txBody>
          <a:bodyPr/>
          <a:lstStyle/>
          <a:p>
            <a:fld id="{FBBF1341-3AFE-B447-A831-9671D6A7009B}" type="slidenum">
              <a:rPr lang="en-US" smtClean="0"/>
              <a:t>9</a:t>
            </a:fld>
            <a:endParaRPr lang="en-US"/>
          </a:p>
        </p:txBody>
      </p:sp>
    </p:spTree>
    <p:extLst>
      <p:ext uri="{BB962C8B-B14F-4D97-AF65-F5344CB8AC3E}">
        <p14:creationId xmlns:p14="http://schemas.microsoft.com/office/powerpoint/2010/main" val="1911673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3" name="Picture 12"/>
          <p:cNvPicPr>
            <a:picLocks noChangeAspect="1"/>
          </p:cNvPicPr>
          <p:nvPr userDrawn="1"/>
        </p:nvPicPr>
        <p:blipFill>
          <a:blip r:embed="rId3"/>
          <a:stretch>
            <a:fillRect/>
          </a:stretch>
        </p:blipFill>
        <p:spPr>
          <a:xfrm>
            <a:off x="0" y="0"/>
            <a:ext cx="12192000" cy="128270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7" name="Picture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8" name="Picture 1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9" name="Text Placeholder 4"/>
          <p:cNvSpPr>
            <a:spLocks noGrp="1"/>
          </p:cNvSpPr>
          <p:nvPr>
            <p:ph type="body" sz="quarter" idx="16" hasCustomPrompt="1"/>
          </p:nvPr>
        </p:nvSpPr>
        <p:spPr>
          <a:xfrm>
            <a:off x="3651306" y="5563165"/>
            <a:ext cx="5745192" cy="910001"/>
          </a:xfrm>
        </p:spPr>
        <p:txBody>
          <a:bodyPr>
            <a:noAutofit/>
          </a:bodyPr>
          <a:lstStyle>
            <a:lvl1pPr marL="0" indent="0">
              <a:buNone/>
              <a:defRPr lang="en-US" b="1" i="0" baseline="0" smtClean="0">
                <a:solidFill>
                  <a:schemeClr val="tx1"/>
                </a:solidFill>
                <a:effectLst/>
              </a:defRPr>
            </a:lvl1pPr>
          </a:lstStyle>
          <a:p>
            <a:pPr algn="ctr"/>
            <a:r>
              <a:rPr lang="en-US" sz="1800" b="1" i="0" dirty="0">
                <a:solidFill>
                  <a:srgbClr val="777777"/>
                </a:solidFill>
                <a:effectLst/>
                <a:latin typeface="Roboto Light"/>
              </a:rPr>
              <a:t>TTC/ARIES topical workshop on flux trapping and magnetic shielding</a:t>
            </a:r>
          </a:p>
          <a:p>
            <a:pPr algn="ctr"/>
            <a:r>
              <a:rPr lang="en-US" sz="1800" dirty="0"/>
              <a:t>November 8 – 9, 2018</a:t>
            </a:r>
          </a:p>
        </p:txBody>
      </p:sp>
    </p:spTree>
    <p:extLst>
      <p:ext uri="{BB962C8B-B14F-4D97-AF65-F5344CB8AC3E}">
        <p14:creationId xmlns:p14="http://schemas.microsoft.com/office/powerpoint/2010/main" val="42918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7" name="Picture 16"/>
          <p:cNvPicPr>
            <a:picLocks noChangeAspect="1"/>
          </p:cNvPicPr>
          <p:nvPr userDrawn="1"/>
        </p:nvPicPr>
        <p:blipFill>
          <a:blip r:embed="rId3"/>
          <a:stretch>
            <a:fillRect/>
          </a:stretch>
        </p:blipFill>
        <p:spPr>
          <a:xfrm>
            <a:off x="0" y="0"/>
            <a:ext cx="12192000" cy="128270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156700397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0397"/>
          </a:xfrm>
        </p:spPr>
        <p:txBody>
          <a:bodyPr>
            <a:normAutofit/>
          </a:bodyPr>
          <a:lstStyle>
            <a:lvl1pPr algn="ct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6" name="Rectangle 5"/>
          <p:cNvSpPr/>
          <p:nvPr userDrawn="1"/>
        </p:nvSpPr>
        <p:spPr>
          <a:xfrm>
            <a:off x="6070632" y="6542647"/>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838200" y="914401"/>
            <a:ext cx="10515600" cy="5262563"/>
          </a:xfrm>
        </p:spPr>
        <p:txBody>
          <a:bodyPr/>
          <a:lstStyle>
            <a:lvl1pPr marL="457200" indent="-457200">
              <a:defRPr/>
            </a:lvl1pPr>
            <a:lvl2pPr marL="914400" indent="-342900">
              <a:buFont typeface="Arial" panose="020B0604020202020204" pitchFamily="34" charset="0"/>
              <a:buChar char="̶"/>
              <a:defRPr/>
            </a:lvl2pPr>
            <a:lvl3pPr marL="1257300" indent="-342900">
              <a:defRPr/>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4"/>
          <p:cNvSpPr txBox="1">
            <a:spLocks/>
          </p:cNvSpPr>
          <p:nvPr userDrawn="1"/>
        </p:nvSpPr>
        <p:spPr>
          <a:xfrm>
            <a:off x="2933700" y="6571222"/>
            <a:ext cx="28448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JLAAC, </a:t>
            </a:r>
            <a:r>
              <a:rPr lang="en-US" sz="1000" dirty="0"/>
              <a:t>October 9-11, 2018 </a:t>
            </a:r>
            <a:endParaRPr lang="en-US" sz="1000" dirty="0">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9" name="Date Placeholder 14"/>
          <p:cNvSpPr>
            <a:spLocks noGrp="1"/>
          </p:cNvSpPr>
          <p:nvPr>
            <p:ph type="dt" sz="half" idx="18"/>
          </p:nvPr>
        </p:nvSpPr>
        <p:spPr>
          <a:xfrm>
            <a:off x="838200" y="6356352"/>
            <a:ext cx="2743200" cy="365125"/>
          </a:xfrm>
        </p:spPr>
        <p:txBody>
          <a:bodyPr/>
          <a:lstStyle/>
          <a:p>
            <a:r>
              <a:rPr lang="en-US" dirty="0"/>
              <a:t>November 8 - 9, 2018</a:t>
            </a:r>
          </a:p>
        </p:txBody>
      </p:sp>
      <p:sp>
        <p:nvSpPr>
          <p:cNvPr id="10" name="Footer Placeholder 15"/>
          <p:cNvSpPr>
            <a:spLocks noGrp="1"/>
          </p:cNvSpPr>
          <p:nvPr>
            <p:ph type="ftr" sz="quarter" idx="19"/>
          </p:nvPr>
        </p:nvSpPr>
        <p:spPr>
          <a:xfrm>
            <a:off x="4038600" y="6356352"/>
            <a:ext cx="4114800" cy="365125"/>
          </a:xfrm>
        </p:spPr>
        <p:txBody>
          <a:bodyPr/>
          <a:lstStyle/>
          <a:p>
            <a:r>
              <a:rPr lang="en-US"/>
              <a:t>2018 JLAAC Review</a:t>
            </a:r>
            <a:endParaRPr lang="en-US" dirty="0"/>
          </a:p>
        </p:txBody>
      </p:sp>
      <p:sp>
        <p:nvSpPr>
          <p:cNvPr id="11" name="Slide Number Placeholder 16"/>
          <p:cNvSpPr>
            <a:spLocks noGrp="1"/>
          </p:cNvSpPr>
          <p:nvPr>
            <p:ph type="sldNum" sz="quarter" idx="20"/>
          </p:nvPr>
        </p:nvSpPr>
        <p:spPr>
          <a:xfrm>
            <a:off x="8610600" y="6356352"/>
            <a:ext cx="2743200" cy="365125"/>
          </a:xfrm>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23743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0"/>
          </p:nvPr>
        </p:nvSpPr>
        <p:spPr/>
        <p:txBody>
          <a:bodyPr/>
          <a:lstStyle/>
          <a:p>
            <a:r>
              <a:rPr lang="en-US" dirty="0"/>
              <a:t>November 8 - 9, 2018</a:t>
            </a:r>
          </a:p>
        </p:txBody>
      </p:sp>
      <p:sp>
        <p:nvSpPr>
          <p:cNvPr id="12" name="Footer Placeholder 11"/>
          <p:cNvSpPr>
            <a:spLocks noGrp="1"/>
          </p:cNvSpPr>
          <p:nvPr>
            <p:ph type="ftr" sz="quarter" idx="11"/>
          </p:nvPr>
        </p:nvSpPr>
        <p:spPr/>
        <p:txBody>
          <a:bodyPr/>
          <a:lstStyle>
            <a:lvl1pPr>
              <a:defRPr b="0">
                <a:latin typeface="Arial" panose="020B0604020202020204" pitchFamily="34" charset="0"/>
                <a:cs typeface="Arial" panose="020B0604020202020204" pitchFamily="34" charset="0"/>
              </a:defRPr>
            </a:lvl1pPr>
          </a:lstStyle>
          <a:p>
            <a:r>
              <a:rPr lang="en-US" dirty="0">
                <a:solidFill>
                  <a:srgbClr val="777777"/>
                </a:solidFill>
              </a:rPr>
              <a:t>TTC/ARIES topical workshop</a:t>
            </a:r>
          </a:p>
        </p:txBody>
      </p:sp>
      <p:sp>
        <p:nvSpPr>
          <p:cNvPr id="13" name="Slide Number Placeholder 12"/>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6396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4"/>
          </p:nvPr>
        </p:nvSpPr>
        <p:spPr/>
        <p:txBody>
          <a:bodyPr/>
          <a:lstStyle/>
          <a:p>
            <a:r>
              <a:rPr lang="en-US" dirty="0"/>
              <a:t>November 8 - 9, 2018</a:t>
            </a:r>
          </a:p>
        </p:txBody>
      </p:sp>
      <p:sp>
        <p:nvSpPr>
          <p:cNvPr id="13" name="Footer Placeholder 12"/>
          <p:cNvSpPr>
            <a:spLocks noGrp="1"/>
          </p:cNvSpPr>
          <p:nvPr>
            <p:ph type="ftr" sz="quarter" idx="15"/>
          </p:nvPr>
        </p:nvSpPr>
        <p:spPr>
          <a:xfrm>
            <a:off x="4038600" y="6347749"/>
            <a:ext cx="4114800" cy="365125"/>
          </a:xfrm>
        </p:spPr>
        <p:txBody>
          <a:bodyPr/>
          <a:lstStyle/>
          <a:p>
            <a:r>
              <a:rPr lang="en-US" dirty="0">
                <a:solidFill>
                  <a:srgbClr val="777777"/>
                </a:solidFill>
              </a:rPr>
              <a:t>TTC/ARIES topical workshop</a:t>
            </a:r>
          </a:p>
        </p:txBody>
      </p:sp>
      <p:sp>
        <p:nvSpPr>
          <p:cNvPr id="14" name="Slide Number Placeholder 13"/>
          <p:cNvSpPr>
            <a:spLocks noGrp="1"/>
          </p:cNvSpPr>
          <p:nvPr>
            <p:ph type="sldNum" sz="quarter" idx="16"/>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65200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dirty="0"/>
              <a:t>November 8 - 9, 2018</a:t>
            </a:r>
          </a:p>
        </p:txBody>
      </p:sp>
      <p:sp>
        <p:nvSpPr>
          <p:cNvPr id="14" name="Footer Placeholder 13"/>
          <p:cNvSpPr>
            <a:spLocks noGrp="1"/>
          </p:cNvSpPr>
          <p:nvPr>
            <p:ph type="ftr" sz="quarter" idx="16"/>
          </p:nvPr>
        </p:nvSpPr>
        <p:spPr/>
        <p:txBody>
          <a:bodyPr/>
          <a:lstStyle/>
          <a:p>
            <a:r>
              <a:rPr lang="en-US" dirty="0">
                <a:solidFill>
                  <a:srgbClr val="777777"/>
                </a:solidFill>
              </a:rPr>
              <a:t>TTC/ARIES topical workshop</a:t>
            </a:r>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45379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dirty="0"/>
              <a:t>November 8 - 9, 2018</a:t>
            </a:r>
          </a:p>
        </p:txBody>
      </p:sp>
      <p:sp>
        <p:nvSpPr>
          <p:cNvPr id="14" name="Footer Placeholder 13"/>
          <p:cNvSpPr>
            <a:spLocks noGrp="1"/>
          </p:cNvSpPr>
          <p:nvPr>
            <p:ph type="ftr" sz="quarter" idx="16"/>
          </p:nvPr>
        </p:nvSpPr>
        <p:spPr/>
        <p:txBody>
          <a:bodyPr/>
          <a:lstStyle/>
          <a:p>
            <a:r>
              <a:rPr lang="en-US" dirty="0">
                <a:solidFill>
                  <a:srgbClr val="777777"/>
                </a:solidFill>
              </a:rPr>
              <a:t>TTC/ARIES topical workshop</a:t>
            </a:r>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2548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dirty="0"/>
              <a:t>November 8 - 9, 2018</a:t>
            </a:r>
          </a:p>
        </p:txBody>
      </p:sp>
      <p:sp>
        <p:nvSpPr>
          <p:cNvPr id="14" name="Footer Placeholder 13"/>
          <p:cNvSpPr>
            <a:spLocks noGrp="1"/>
          </p:cNvSpPr>
          <p:nvPr>
            <p:ph type="ftr" sz="quarter" idx="17"/>
          </p:nvPr>
        </p:nvSpPr>
        <p:spPr/>
        <p:txBody>
          <a:bodyPr/>
          <a:lstStyle/>
          <a:p>
            <a:r>
              <a:rPr lang="en-US" dirty="0">
                <a:solidFill>
                  <a:srgbClr val="777777"/>
                </a:solidFill>
              </a:rPr>
              <a:t>TTC/ARIES topical workshop</a:t>
            </a:r>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057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dirty="0"/>
              <a:t>November 8 - 9, 2018</a:t>
            </a:r>
          </a:p>
        </p:txBody>
      </p:sp>
      <p:sp>
        <p:nvSpPr>
          <p:cNvPr id="14" name="Footer Placeholder 13"/>
          <p:cNvSpPr>
            <a:spLocks noGrp="1"/>
          </p:cNvSpPr>
          <p:nvPr>
            <p:ph type="ftr" sz="quarter" idx="17"/>
          </p:nvPr>
        </p:nvSpPr>
        <p:spPr/>
        <p:txBody>
          <a:bodyPr/>
          <a:lstStyle/>
          <a:p>
            <a:r>
              <a:rPr lang="en-US"/>
              <a:t>2018 JLAAC Review</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513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dirty="0"/>
              <a:t>November 8 - 9, 2018</a:t>
            </a:r>
          </a:p>
        </p:txBody>
      </p:sp>
      <p:sp>
        <p:nvSpPr>
          <p:cNvPr id="16" name="Footer Placeholder 15"/>
          <p:cNvSpPr>
            <a:spLocks noGrp="1"/>
          </p:cNvSpPr>
          <p:nvPr>
            <p:ph type="ftr" sz="quarter" idx="19"/>
          </p:nvPr>
        </p:nvSpPr>
        <p:spPr/>
        <p:txBody>
          <a:bodyPr/>
          <a:lstStyle/>
          <a:p>
            <a:r>
              <a:rPr lang="en-US"/>
              <a:t>2018 JLAAC Review</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5967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dirty="0"/>
              <a:t>November 8 - 9, 2018</a:t>
            </a:r>
          </a:p>
        </p:txBody>
      </p:sp>
      <p:sp>
        <p:nvSpPr>
          <p:cNvPr id="16" name="Footer Placeholder 15"/>
          <p:cNvSpPr>
            <a:spLocks noGrp="1"/>
          </p:cNvSpPr>
          <p:nvPr>
            <p:ph type="ftr" sz="quarter" idx="19"/>
          </p:nvPr>
        </p:nvSpPr>
        <p:spPr/>
        <p:txBody>
          <a:bodyPr/>
          <a:lstStyle/>
          <a:p>
            <a:r>
              <a:rPr lang="en-US"/>
              <a:t>2018 JLAAC Review</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9685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dirty="0"/>
              <a:t>November 8 - 9, 2018</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solidFill>
                  <a:srgbClr val="777777"/>
                </a:solidFill>
              </a:rPr>
              <a:t>TTC/ARIES topical workshop</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8" r:id="rId1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e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0.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cameca.com/products/sims/technique" TargetMode="External"/><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cameca.com/instruments-for-research/ims7fgeo.aspx" TargetMode="Externa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7625" y="297258"/>
            <a:ext cx="10583064" cy="617838"/>
          </a:xfrm>
        </p:spPr>
        <p:txBody>
          <a:bodyPr anchor="ctr" anchorCtr="0"/>
          <a:lstStyle/>
          <a:p>
            <a:pPr algn="ctr"/>
            <a:r>
              <a:rPr lang="en-US" sz="3600" b="0" i="0" dirty="0">
                <a:solidFill>
                  <a:srgbClr val="000000"/>
                </a:solidFill>
                <a:effectLst/>
                <a:latin typeface="Arial" panose="020B0604020202020204" pitchFamily="34" charset="0"/>
              </a:rPr>
              <a:t>Surface Resistance </a:t>
            </a:r>
            <a:r>
              <a:rPr lang="en-US" sz="3600" b="0" dirty="0">
                <a:solidFill>
                  <a:srgbClr val="000000"/>
                </a:solidFill>
                <a:latin typeface="Arial" panose="020B0604020202020204" pitchFamily="34" charset="0"/>
              </a:rPr>
              <a:t>T</a:t>
            </a:r>
            <a:r>
              <a:rPr lang="en-US" sz="3600" b="0" i="0" dirty="0">
                <a:solidFill>
                  <a:srgbClr val="000000"/>
                </a:solidFill>
                <a:effectLst/>
                <a:latin typeface="Arial" panose="020B0604020202020204" pitchFamily="34" charset="0"/>
              </a:rPr>
              <a:t>uning of Nb via Thermal Diffusion of Its </a:t>
            </a:r>
            <a:r>
              <a:rPr lang="en-US" sz="3600" b="0" dirty="0">
                <a:solidFill>
                  <a:srgbClr val="000000"/>
                </a:solidFill>
                <a:latin typeface="Arial" panose="020B0604020202020204" pitchFamily="34" charset="0"/>
              </a:rPr>
              <a:t>N</a:t>
            </a:r>
            <a:r>
              <a:rPr lang="en-US" sz="3600" b="0" i="0" dirty="0">
                <a:solidFill>
                  <a:srgbClr val="000000"/>
                </a:solidFill>
                <a:effectLst/>
                <a:latin typeface="Arial" panose="020B0604020202020204" pitchFamily="34" charset="0"/>
              </a:rPr>
              <a:t>ative Oxide</a:t>
            </a:r>
            <a:endParaRPr lang="en-US" sz="3600" dirty="0">
              <a:latin typeface="Arial" panose="020B0604020202020204" pitchFamily="34" charset="0"/>
            </a:endParaRPr>
          </a:p>
        </p:txBody>
      </p:sp>
      <p:sp>
        <p:nvSpPr>
          <p:cNvPr id="3" name="Subtitle 2"/>
          <p:cNvSpPr>
            <a:spLocks noGrp="1"/>
          </p:cNvSpPr>
          <p:nvPr>
            <p:ph type="subTitle" idx="1"/>
          </p:nvPr>
        </p:nvSpPr>
        <p:spPr>
          <a:xfrm>
            <a:off x="-56006" y="1720793"/>
            <a:ext cx="5875975" cy="3246670"/>
          </a:xfrm>
        </p:spPr>
        <p:txBody>
          <a:bodyPr>
            <a:normAutofit/>
          </a:bodyPr>
          <a:lstStyle/>
          <a:p>
            <a:pPr algn="ctr"/>
            <a:endParaRPr lang="en-US" sz="2400" dirty="0"/>
          </a:p>
          <a:p>
            <a:pPr algn="ctr"/>
            <a:endParaRPr lang="en-US" sz="2400" dirty="0"/>
          </a:p>
          <a:p>
            <a:pPr algn="ctr"/>
            <a:r>
              <a:rPr lang="en-US" sz="2400" dirty="0"/>
              <a:t>Eric Lechner</a:t>
            </a:r>
          </a:p>
        </p:txBody>
      </p:sp>
      <p:sp>
        <p:nvSpPr>
          <p:cNvPr id="11" name="Text Placeholder 4"/>
          <p:cNvSpPr>
            <a:spLocks noGrp="1"/>
          </p:cNvSpPr>
          <p:nvPr>
            <p:ph type="body" sz="quarter" idx="16" hasCustomPrompt="1"/>
          </p:nvPr>
        </p:nvSpPr>
        <p:spPr>
          <a:xfrm>
            <a:off x="3651306" y="5317979"/>
            <a:ext cx="5745192" cy="910001"/>
          </a:xfrm>
        </p:spPr>
        <p:txBody>
          <a:bodyPr>
            <a:noAutofit/>
          </a:bodyPr>
          <a:lstStyle>
            <a:lvl1pPr marL="0" indent="0">
              <a:buNone/>
              <a:defRPr lang="en-US" b="1" i="0" baseline="0" smtClean="0">
                <a:solidFill>
                  <a:schemeClr val="tx1"/>
                </a:solidFill>
                <a:effectLst/>
              </a:defRPr>
            </a:lvl1pPr>
          </a:lstStyle>
          <a:p>
            <a:pPr algn="ctr"/>
            <a:r>
              <a:rPr lang="en-US" sz="1800" b="1" i="0" dirty="0">
                <a:solidFill>
                  <a:srgbClr val="777777"/>
                </a:solidFill>
                <a:effectLst/>
                <a:latin typeface="Roboto Light"/>
              </a:rPr>
              <a:t>Accelerator Seminar</a:t>
            </a:r>
          </a:p>
          <a:p>
            <a:pPr algn="ctr"/>
            <a:r>
              <a:rPr lang="en-US" sz="1800" dirty="0"/>
              <a:t>June 3, 2021</a:t>
            </a:r>
          </a:p>
        </p:txBody>
      </p:sp>
      <p:sp>
        <p:nvSpPr>
          <p:cNvPr id="5" name="Slide Number Placeholder 5">
            <a:extLst>
              <a:ext uri="{FF2B5EF4-FFF2-40B4-BE49-F238E27FC236}">
                <a16:creationId xmlns:a16="http://schemas.microsoft.com/office/drawing/2014/main" id="{014F88AB-4D04-48D5-8F51-49B5E3B4E25D}"/>
              </a:ext>
            </a:extLst>
          </p:cNvPr>
          <p:cNvSpPr txBox="1">
            <a:spLocks/>
          </p:cNvSpPr>
          <p:nvPr/>
        </p:nvSpPr>
        <p:spPr>
          <a:xfrm>
            <a:off x="9151620" y="63337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1C93C-5050-FC42-8F10-D22D4F119D13}" type="slidenum">
              <a:rPr lang="en-US" smtClean="0"/>
              <a:pPr/>
              <a:t>1</a:t>
            </a:fld>
            <a:endParaRPr lang="en-US" dirty="0"/>
          </a:p>
        </p:txBody>
      </p:sp>
      <p:grpSp>
        <p:nvGrpSpPr>
          <p:cNvPr id="19" name="Group 18">
            <a:extLst>
              <a:ext uri="{FF2B5EF4-FFF2-40B4-BE49-F238E27FC236}">
                <a16:creationId xmlns:a16="http://schemas.microsoft.com/office/drawing/2014/main" id="{83103311-261A-4D94-AB80-7441BC834F33}"/>
              </a:ext>
            </a:extLst>
          </p:cNvPr>
          <p:cNvGrpSpPr/>
          <p:nvPr/>
        </p:nvGrpSpPr>
        <p:grpSpPr>
          <a:xfrm>
            <a:off x="4229924" y="1846743"/>
            <a:ext cx="7518894" cy="3471236"/>
            <a:chOff x="4587569" y="1888796"/>
            <a:chExt cx="7518894" cy="3471236"/>
          </a:xfrm>
        </p:grpSpPr>
        <p:grpSp>
          <p:nvGrpSpPr>
            <p:cNvPr id="9" name="Group 8">
              <a:extLst>
                <a:ext uri="{FF2B5EF4-FFF2-40B4-BE49-F238E27FC236}">
                  <a16:creationId xmlns:a16="http://schemas.microsoft.com/office/drawing/2014/main" id="{989F27E9-1B96-4A99-85C1-2F1F207298E6}"/>
                </a:ext>
              </a:extLst>
            </p:cNvPr>
            <p:cNvGrpSpPr/>
            <p:nvPr/>
          </p:nvGrpSpPr>
          <p:grpSpPr>
            <a:xfrm>
              <a:off x="4645151" y="1888796"/>
              <a:ext cx="7461312" cy="3471236"/>
              <a:chOff x="2811271" y="1756084"/>
              <a:chExt cx="7461312" cy="3471236"/>
            </a:xfrm>
          </p:grpSpPr>
          <p:pic>
            <p:nvPicPr>
              <p:cNvPr id="14" name="Picture 13" descr="Chart&#10;&#10;Description automatically generated">
                <a:extLst>
                  <a:ext uri="{FF2B5EF4-FFF2-40B4-BE49-F238E27FC236}">
                    <a16:creationId xmlns:a16="http://schemas.microsoft.com/office/drawing/2014/main" id="{2E746263-868D-4DDB-9140-3AD21F2500C5}"/>
                  </a:ext>
                </a:extLst>
              </p:cNvPr>
              <p:cNvPicPr/>
              <p:nvPr/>
            </p:nvPicPr>
            <p:blipFill>
              <a:blip r:embed="rId3" cstate="email">
                <a:extLst>
                  <a:ext uri="{28A0092B-C50C-407E-A947-70E740481C1C}">
                    <a14:useLocalDpi xmlns:a14="http://schemas.microsoft.com/office/drawing/2010/main"/>
                  </a:ext>
                </a:extLst>
              </a:blip>
              <a:stretch>
                <a:fillRect/>
              </a:stretch>
            </p:blipFill>
            <p:spPr>
              <a:xfrm>
                <a:off x="5988736" y="1756084"/>
                <a:ext cx="4283847" cy="3456142"/>
              </a:xfrm>
              <a:prstGeom prst="rect">
                <a:avLst/>
              </a:prstGeom>
            </p:spPr>
          </p:pic>
          <p:pic>
            <p:nvPicPr>
              <p:cNvPr id="16" name="Picture 15" descr="Chart&#10;&#10;Description automatically generated">
                <a:extLst>
                  <a:ext uri="{FF2B5EF4-FFF2-40B4-BE49-F238E27FC236}">
                    <a16:creationId xmlns:a16="http://schemas.microsoft.com/office/drawing/2014/main" id="{A8892338-0D15-455B-9086-0120C79E3263}"/>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2811271" y="2162995"/>
                <a:ext cx="3205296" cy="3064325"/>
              </a:xfrm>
              <a:prstGeom prst="rect">
                <a:avLst/>
              </a:prstGeom>
            </p:spPr>
          </p:pic>
        </p:grpSp>
        <p:sp>
          <p:nvSpPr>
            <p:cNvPr id="10" name="TextBox 9">
              <a:extLst>
                <a:ext uri="{FF2B5EF4-FFF2-40B4-BE49-F238E27FC236}">
                  <a16:creationId xmlns:a16="http://schemas.microsoft.com/office/drawing/2014/main" id="{C6B4F7AE-3206-4750-AF3F-81482A18C44D}"/>
                </a:ext>
              </a:extLst>
            </p:cNvPr>
            <p:cNvSpPr txBox="1"/>
            <p:nvPr/>
          </p:nvSpPr>
          <p:spPr>
            <a:xfrm rot="16200000">
              <a:off x="4563043" y="4361646"/>
              <a:ext cx="372218"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O </a:t>
              </a:r>
            </a:p>
          </p:txBody>
        </p:sp>
      </p:grpSp>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F35B-CE0D-473C-80F4-2008192164C6}"/>
              </a:ext>
            </a:extLst>
          </p:cNvPr>
          <p:cNvSpPr>
            <a:spLocks noGrp="1"/>
          </p:cNvSpPr>
          <p:nvPr>
            <p:ph type="title"/>
          </p:nvPr>
        </p:nvSpPr>
        <p:spPr/>
        <p:txBody>
          <a:bodyPr/>
          <a:lstStyle/>
          <a:p>
            <a:r>
              <a:rPr lang="en-US" dirty="0"/>
              <a:t>SIMS Results – Sample Preparation</a:t>
            </a:r>
          </a:p>
        </p:txBody>
      </p:sp>
      <p:sp>
        <p:nvSpPr>
          <p:cNvPr id="6" name="Slide Number Placeholder 5">
            <a:extLst>
              <a:ext uri="{FF2B5EF4-FFF2-40B4-BE49-F238E27FC236}">
                <a16:creationId xmlns:a16="http://schemas.microsoft.com/office/drawing/2014/main" id="{CCBBB8F5-D6A0-47F5-ABC7-80B291F68A2D}"/>
              </a:ext>
            </a:extLst>
          </p:cNvPr>
          <p:cNvSpPr>
            <a:spLocks noGrp="1"/>
          </p:cNvSpPr>
          <p:nvPr>
            <p:ph type="sldNum" sz="quarter" idx="12"/>
          </p:nvPr>
        </p:nvSpPr>
        <p:spPr/>
        <p:txBody>
          <a:bodyPr/>
          <a:lstStyle/>
          <a:p>
            <a:fld id="{07E1C93C-5050-FC42-8F10-D22D4F119D13}" type="slidenum">
              <a:rPr lang="en-US" smtClean="0"/>
              <a:pPr/>
              <a:t>10</a:t>
            </a:fld>
            <a:endParaRPr lang="en-US" dirty="0"/>
          </a:p>
        </p:txBody>
      </p:sp>
      <p:grpSp>
        <p:nvGrpSpPr>
          <p:cNvPr id="7" name="Group 6">
            <a:extLst>
              <a:ext uri="{FF2B5EF4-FFF2-40B4-BE49-F238E27FC236}">
                <a16:creationId xmlns:a16="http://schemas.microsoft.com/office/drawing/2014/main" id="{EE50379D-D6B4-4FD3-B3C6-C5E82D7601D2}"/>
              </a:ext>
            </a:extLst>
          </p:cNvPr>
          <p:cNvGrpSpPr/>
          <p:nvPr/>
        </p:nvGrpSpPr>
        <p:grpSpPr>
          <a:xfrm>
            <a:off x="1810092" y="1769471"/>
            <a:ext cx="2301335" cy="3754348"/>
            <a:chOff x="2099245" y="1522513"/>
            <a:chExt cx="2301335" cy="3754348"/>
          </a:xfrm>
        </p:grpSpPr>
        <p:sp>
          <p:nvSpPr>
            <p:cNvPr id="8" name="TextBox 7">
              <a:extLst>
                <a:ext uri="{FF2B5EF4-FFF2-40B4-BE49-F238E27FC236}">
                  <a16:creationId xmlns:a16="http://schemas.microsoft.com/office/drawing/2014/main" id="{2B61CF22-0639-4E67-9A74-EAE5D24C3DA3}"/>
                </a:ext>
              </a:extLst>
            </p:cNvPr>
            <p:cNvSpPr txBox="1"/>
            <p:nvPr/>
          </p:nvSpPr>
          <p:spPr>
            <a:xfrm>
              <a:off x="2779018" y="3231528"/>
              <a:ext cx="941796" cy="369332"/>
            </a:xfrm>
            <a:prstGeom prst="rect">
              <a:avLst/>
            </a:prstGeom>
            <a:noFill/>
            <a:ln w="38100">
              <a:solidFill>
                <a:schemeClr val="tx1"/>
              </a:solidFill>
            </a:ln>
          </p:spPr>
          <p:txBody>
            <a:bodyPr wrap="none" rtlCol="0">
              <a:spAutoFit/>
            </a:bodyPr>
            <a:lstStyle/>
            <a:p>
              <a:pPr algn="ctr"/>
              <a:r>
                <a:rPr lang="en-US" dirty="0"/>
                <a:t>H-degas</a:t>
              </a:r>
            </a:p>
          </p:txBody>
        </p:sp>
        <p:cxnSp>
          <p:nvCxnSpPr>
            <p:cNvPr id="9" name="Straight Arrow Connector 8">
              <a:extLst>
                <a:ext uri="{FF2B5EF4-FFF2-40B4-BE49-F238E27FC236}">
                  <a16:creationId xmlns:a16="http://schemas.microsoft.com/office/drawing/2014/main" id="{F7C1C87F-9C82-499F-861C-B3E3C0D68162}"/>
                </a:ext>
              </a:extLst>
            </p:cNvPr>
            <p:cNvCxnSpPr>
              <a:cxnSpLocks/>
            </p:cNvCxnSpPr>
            <p:nvPr/>
          </p:nvCxnSpPr>
          <p:spPr>
            <a:xfrm>
              <a:off x="3249915" y="1986480"/>
              <a:ext cx="0" cy="31857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65A10C-2647-4A44-89F8-FC813A659A25}"/>
                </a:ext>
              </a:extLst>
            </p:cNvPr>
            <p:cNvSpPr txBox="1"/>
            <p:nvPr/>
          </p:nvSpPr>
          <p:spPr>
            <a:xfrm>
              <a:off x="2590120" y="2379367"/>
              <a:ext cx="1319592" cy="369332"/>
            </a:xfrm>
            <a:prstGeom prst="rect">
              <a:avLst/>
            </a:prstGeom>
            <a:noFill/>
            <a:ln w="38100">
              <a:solidFill>
                <a:schemeClr val="tx1"/>
              </a:solidFill>
            </a:ln>
          </p:spPr>
          <p:txBody>
            <a:bodyPr wrap="none" rtlCol="0">
              <a:spAutoFit/>
            </a:bodyPr>
            <a:lstStyle/>
            <a:p>
              <a:pPr algn="ctr"/>
              <a:r>
                <a:rPr lang="en-US" dirty="0"/>
                <a:t>Nano-polish</a:t>
              </a:r>
            </a:p>
          </p:txBody>
        </p:sp>
        <p:sp>
          <p:nvSpPr>
            <p:cNvPr id="11" name="TextBox 10">
              <a:extLst>
                <a:ext uri="{FF2B5EF4-FFF2-40B4-BE49-F238E27FC236}">
                  <a16:creationId xmlns:a16="http://schemas.microsoft.com/office/drawing/2014/main" id="{245F1085-854E-42A9-AAC3-E37D2AC960AC}"/>
                </a:ext>
              </a:extLst>
            </p:cNvPr>
            <p:cNvSpPr txBox="1"/>
            <p:nvPr/>
          </p:nvSpPr>
          <p:spPr>
            <a:xfrm>
              <a:off x="2099245" y="1522513"/>
              <a:ext cx="2301335" cy="369332"/>
            </a:xfrm>
            <a:prstGeom prst="rect">
              <a:avLst/>
            </a:prstGeom>
            <a:noFill/>
            <a:ln w="38100">
              <a:solidFill>
                <a:schemeClr val="tx1"/>
              </a:solidFill>
            </a:ln>
          </p:spPr>
          <p:txBody>
            <a:bodyPr wrap="none" rtlCol="0">
              <a:spAutoFit/>
            </a:bodyPr>
            <a:lstStyle/>
            <a:p>
              <a:pPr algn="ctr"/>
              <a:r>
                <a:rPr lang="en-US" dirty="0"/>
                <a:t>Anneal (Grain Growth)</a:t>
              </a:r>
            </a:p>
          </p:txBody>
        </p:sp>
        <p:cxnSp>
          <p:nvCxnSpPr>
            <p:cNvPr id="12" name="Straight Arrow Connector 11">
              <a:extLst>
                <a:ext uri="{FF2B5EF4-FFF2-40B4-BE49-F238E27FC236}">
                  <a16:creationId xmlns:a16="http://schemas.microsoft.com/office/drawing/2014/main" id="{67BFB08C-6EAF-4F14-82B4-A062CE6E4483}"/>
                </a:ext>
              </a:extLst>
            </p:cNvPr>
            <p:cNvCxnSpPr>
              <a:cxnSpLocks/>
            </p:cNvCxnSpPr>
            <p:nvPr/>
          </p:nvCxnSpPr>
          <p:spPr>
            <a:xfrm>
              <a:off x="3249914" y="2837552"/>
              <a:ext cx="0" cy="30950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C48BC3-AC26-4133-8811-72AE2B88837F}"/>
                </a:ext>
              </a:extLst>
            </p:cNvPr>
            <p:cNvSpPr txBox="1"/>
            <p:nvPr/>
          </p:nvSpPr>
          <p:spPr>
            <a:xfrm>
              <a:off x="2529873" y="4055368"/>
              <a:ext cx="1399229" cy="369332"/>
            </a:xfrm>
            <a:prstGeom prst="rect">
              <a:avLst/>
            </a:prstGeom>
            <a:noFill/>
            <a:ln w="38100">
              <a:solidFill>
                <a:schemeClr val="tx1"/>
              </a:solidFill>
            </a:ln>
          </p:spPr>
          <p:txBody>
            <a:bodyPr wrap="none" rtlCol="0">
              <a:spAutoFit/>
            </a:bodyPr>
            <a:lstStyle/>
            <a:p>
              <a:pPr algn="ctr"/>
              <a:r>
                <a:rPr lang="en-US" dirty="0"/>
                <a:t>Electropolish</a:t>
              </a:r>
            </a:p>
          </p:txBody>
        </p:sp>
        <p:cxnSp>
          <p:nvCxnSpPr>
            <p:cNvPr id="14" name="Straight Arrow Connector 13">
              <a:extLst>
                <a:ext uri="{FF2B5EF4-FFF2-40B4-BE49-F238E27FC236}">
                  <a16:creationId xmlns:a16="http://schemas.microsoft.com/office/drawing/2014/main" id="{D93DF0A1-426C-4E1C-84AD-A45179EF3B91}"/>
                </a:ext>
              </a:extLst>
            </p:cNvPr>
            <p:cNvCxnSpPr>
              <a:cxnSpLocks/>
            </p:cNvCxnSpPr>
            <p:nvPr/>
          </p:nvCxnSpPr>
          <p:spPr>
            <a:xfrm>
              <a:off x="3255187" y="3678993"/>
              <a:ext cx="0" cy="30245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E65E212-3B58-4B6E-8A08-5E4B1615D7E8}"/>
                </a:ext>
              </a:extLst>
            </p:cNvPr>
            <p:cNvSpPr txBox="1"/>
            <p:nvPr/>
          </p:nvSpPr>
          <p:spPr>
            <a:xfrm>
              <a:off x="2399361" y="4907529"/>
              <a:ext cx="1701108" cy="369332"/>
            </a:xfrm>
            <a:prstGeom prst="rect">
              <a:avLst/>
            </a:prstGeom>
            <a:noFill/>
            <a:ln w="38100">
              <a:solidFill>
                <a:schemeClr val="tx1"/>
              </a:solidFill>
            </a:ln>
          </p:spPr>
          <p:txBody>
            <a:bodyPr wrap="none" rtlCol="0">
              <a:spAutoFit/>
            </a:bodyPr>
            <a:lstStyle/>
            <a:p>
              <a:pPr algn="ctr"/>
              <a:r>
                <a:rPr lang="en-US" dirty="0"/>
                <a:t>Vacuum Anneal</a:t>
              </a:r>
            </a:p>
          </p:txBody>
        </p:sp>
        <p:cxnSp>
          <p:nvCxnSpPr>
            <p:cNvPr id="16" name="Straight Arrow Connector 15">
              <a:extLst>
                <a:ext uri="{FF2B5EF4-FFF2-40B4-BE49-F238E27FC236}">
                  <a16:creationId xmlns:a16="http://schemas.microsoft.com/office/drawing/2014/main" id="{2C21F23A-127C-4AE0-8205-41AC1E3E9C09}"/>
                </a:ext>
              </a:extLst>
            </p:cNvPr>
            <p:cNvCxnSpPr>
              <a:cxnSpLocks/>
            </p:cNvCxnSpPr>
            <p:nvPr/>
          </p:nvCxnSpPr>
          <p:spPr>
            <a:xfrm>
              <a:off x="3249914" y="4475283"/>
              <a:ext cx="0" cy="3443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D78C658-7555-47F7-A16B-C446C433EC85}"/>
              </a:ext>
            </a:extLst>
          </p:cNvPr>
          <p:cNvGrpSpPr/>
          <p:nvPr/>
        </p:nvGrpSpPr>
        <p:grpSpPr>
          <a:xfrm>
            <a:off x="5913341" y="940479"/>
            <a:ext cx="4334468" cy="2904487"/>
            <a:chOff x="5759492" y="821349"/>
            <a:chExt cx="5203783" cy="3487007"/>
          </a:xfrm>
        </p:grpSpPr>
        <p:pic>
          <p:nvPicPr>
            <p:cNvPr id="4" name="Picture 3">
              <a:extLst>
                <a:ext uri="{FF2B5EF4-FFF2-40B4-BE49-F238E27FC236}">
                  <a16:creationId xmlns:a16="http://schemas.microsoft.com/office/drawing/2014/main" id="{52E9815C-A98A-485A-813A-8339E0F725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7925" y="821349"/>
              <a:ext cx="4705350" cy="2886075"/>
            </a:xfrm>
            <a:prstGeom prst="rect">
              <a:avLst/>
            </a:prstGeom>
          </p:spPr>
        </p:pic>
        <p:cxnSp>
          <p:nvCxnSpPr>
            <p:cNvPr id="18" name="Straight Arrow Connector 17">
              <a:extLst>
                <a:ext uri="{FF2B5EF4-FFF2-40B4-BE49-F238E27FC236}">
                  <a16:creationId xmlns:a16="http://schemas.microsoft.com/office/drawing/2014/main" id="{0DCF26CD-6502-4D9D-B523-B5A833C6A90B}"/>
                </a:ext>
              </a:extLst>
            </p:cNvPr>
            <p:cNvCxnSpPr/>
            <p:nvPr/>
          </p:nvCxnSpPr>
          <p:spPr>
            <a:xfrm flipV="1">
              <a:off x="6128823" y="891238"/>
              <a:ext cx="0" cy="278062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69DD039-7DDD-4FFA-93F3-28519B0877BF}"/>
                </a:ext>
              </a:extLst>
            </p:cNvPr>
            <p:cNvCxnSpPr>
              <a:cxnSpLocks/>
            </p:cNvCxnSpPr>
            <p:nvPr/>
          </p:nvCxnSpPr>
          <p:spPr>
            <a:xfrm flipV="1">
              <a:off x="6392983" y="3847847"/>
              <a:ext cx="44704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3A0BCEE-25DE-45E8-9EB3-FE68FE01D4BE}"/>
                </a:ext>
              </a:extLst>
            </p:cNvPr>
            <p:cNvSpPr txBox="1"/>
            <p:nvPr/>
          </p:nvSpPr>
          <p:spPr>
            <a:xfrm>
              <a:off x="8418410" y="3939024"/>
              <a:ext cx="840295" cy="369332"/>
            </a:xfrm>
            <a:prstGeom prst="rect">
              <a:avLst/>
            </a:prstGeom>
            <a:noFill/>
          </p:spPr>
          <p:txBody>
            <a:bodyPr wrap="none" rtlCol="0">
              <a:spAutoFit/>
            </a:bodyPr>
            <a:lstStyle/>
            <a:p>
              <a:r>
                <a:rPr lang="en-US" dirty="0"/>
                <a:t>10 mm</a:t>
              </a:r>
            </a:p>
          </p:txBody>
        </p:sp>
        <p:sp>
          <p:nvSpPr>
            <p:cNvPr id="22" name="TextBox 21">
              <a:extLst>
                <a:ext uri="{FF2B5EF4-FFF2-40B4-BE49-F238E27FC236}">
                  <a16:creationId xmlns:a16="http://schemas.microsoft.com/office/drawing/2014/main" id="{AF6FC299-C3A7-4BCA-B497-A2DA5315C86F}"/>
                </a:ext>
              </a:extLst>
            </p:cNvPr>
            <p:cNvSpPr txBox="1"/>
            <p:nvPr/>
          </p:nvSpPr>
          <p:spPr>
            <a:xfrm rot="16200000">
              <a:off x="5582520" y="2013351"/>
              <a:ext cx="723275" cy="369332"/>
            </a:xfrm>
            <a:prstGeom prst="rect">
              <a:avLst/>
            </a:prstGeom>
            <a:noFill/>
          </p:spPr>
          <p:txBody>
            <a:bodyPr wrap="none" rtlCol="0">
              <a:spAutoFit/>
            </a:bodyPr>
            <a:lstStyle/>
            <a:p>
              <a:r>
                <a:rPr lang="en-US" dirty="0"/>
                <a:t>6 mm</a:t>
              </a:r>
            </a:p>
          </p:txBody>
        </p:sp>
      </p:grpSp>
      <p:pic>
        <p:nvPicPr>
          <p:cNvPr id="25" name="Picture 24">
            <a:extLst>
              <a:ext uri="{FF2B5EF4-FFF2-40B4-BE49-F238E27FC236}">
                <a16:creationId xmlns:a16="http://schemas.microsoft.com/office/drawing/2014/main" id="{0198E10D-C1A6-4518-A3E6-4BA8DBF72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319060" y="3592757"/>
            <a:ext cx="1967488" cy="3060141"/>
          </a:xfrm>
          <a:prstGeom prst="rect">
            <a:avLst/>
          </a:prstGeom>
        </p:spPr>
      </p:pic>
    </p:spTree>
    <p:extLst>
      <p:ext uri="{BB962C8B-B14F-4D97-AF65-F5344CB8AC3E}">
        <p14:creationId xmlns:p14="http://schemas.microsoft.com/office/powerpoint/2010/main" val="242469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F35B-CE0D-473C-80F4-2008192164C6}"/>
              </a:ext>
            </a:extLst>
          </p:cNvPr>
          <p:cNvSpPr>
            <a:spLocks noGrp="1"/>
          </p:cNvSpPr>
          <p:nvPr>
            <p:ph type="title"/>
          </p:nvPr>
        </p:nvSpPr>
        <p:spPr/>
        <p:txBody>
          <a:bodyPr/>
          <a:lstStyle/>
          <a:p>
            <a:r>
              <a:rPr lang="en-US" dirty="0"/>
              <a:t>SIMS Results – Shallow Depth Profile</a:t>
            </a:r>
          </a:p>
        </p:txBody>
      </p:sp>
      <p:sp>
        <p:nvSpPr>
          <p:cNvPr id="6" name="Slide Number Placeholder 5">
            <a:extLst>
              <a:ext uri="{FF2B5EF4-FFF2-40B4-BE49-F238E27FC236}">
                <a16:creationId xmlns:a16="http://schemas.microsoft.com/office/drawing/2014/main" id="{CCBBB8F5-D6A0-47F5-ABC7-80B291F68A2D}"/>
              </a:ext>
            </a:extLst>
          </p:cNvPr>
          <p:cNvSpPr>
            <a:spLocks noGrp="1"/>
          </p:cNvSpPr>
          <p:nvPr>
            <p:ph type="sldNum" sz="quarter" idx="12"/>
          </p:nvPr>
        </p:nvSpPr>
        <p:spPr/>
        <p:txBody>
          <a:bodyPr/>
          <a:lstStyle/>
          <a:p>
            <a:fld id="{07E1C93C-5050-FC42-8F10-D22D4F119D13}" type="slidenum">
              <a:rPr lang="en-US" smtClean="0"/>
              <a:pPr/>
              <a:t>11</a:t>
            </a:fld>
            <a:endParaRPr lang="en-US" dirty="0"/>
          </a:p>
        </p:txBody>
      </p:sp>
      <p:pic>
        <p:nvPicPr>
          <p:cNvPr id="22" name="Picture 21">
            <a:extLst>
              <a:ext uri="{FF2B5EF4-FFF2-40B4-BE49-F238E27FC236}">
                <a16:creationId xmlns:a16="http://schemas.microsoft.com/office/drawing/2014/main" id="{0EC56F45-B0A0-4698-BE8B-483536189AE3}"/>
              </a:ext>
            </a:extLst>
          </p:cNvPr>
          <p:cNvPicPr/>
          <p:nvPr/>
        </p:nvPicPr>
        <p:blipFill>
          <a:blip r:embed="rId3" cstate="email">
            <a:extLst>
              <a:ext uri="{28A0092B-C50C-407E-A947-70E740481C1C}">
                <a14:useLocalDpi xmlns:a14="http://schemas.microsoft.com/office/drawing/2010/main"/>
              </a:ext>
            </a:extLst>
          </a:blip>
          <a:stretch>
            <a:fillRect/>
          </a:stretch>
        </p:blipFill>
        <p:spPr>
          <a:xfrm>
            <a:off x="6286850" y="1569482"/>
            <a:ext cx="4647499" cy="3488690"/>
          </a:xfrm>
          <a:prstGeom prst="rect">
            <a:avLst/>
          </a:prstGeom>
        </p:spPr>
      </p:pic>
      <p:sp>
        <p:nvSpPr>
          <p:cNvPr id="5" name="TextBox 4">
            <a:extLst>
              <a:ext uri="{FF2B5EF4-FFF2-40B4-BE49-F238E27FC236}">
                <a16:creationId xmlns:a16="http://schemas.microsoft.com/office/drawing/2014/main" id="{83A3EF29-5CBC-49BE-B4AF-0DC5D684DDA5}"/>
              </a:ext>
            </a:extLst>
          </p:cNvPr>
          <p:cNvSpPr txBox="1"/>
          <p:nvPr/>
        </p:nvSpPr>
        <p:spPr>
          <a:xfrm>
            <a:off x="924910" y="2273300"/>
            <a:ext cx="509311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Clean Nb should have C,N,O impurity concentrations at ~0.005 at. % </a:t>
            </a:r>
          </a:p>
          <a:p>
            <a:pPr marL="285750" indent="-285750">
              <a:buFont typeface="Arial" panose="020B0604020202020204" pitchFamily="34" charset="0"/>
              <a:buChar char="•"/>
            </a:pPr>
            <a:r>
              <a:rPr lang="en-US" dirty="0"/>
              <a:t>After vacuum annealing at 300 C for 2.3 hr we find a large enhancement in O.</a:t>
            </a:r>
          </a:p>
          <a:p>
            <a:pPr marL="285750" indent="-285750">
              <a:buFont typeface="Arial" panose="020B0604020202020204" pitchFamily="34" charset="0"/>
              <a:buChar char="•"/>
            </a:pPr>
            <a:r>
              <a:rPr lang="en-US" dirty="0"/>
              <a:t>C and N have diffusion coefficients 2-3 orders of magnitude less than O</a:t>
            </a:r>
          </a:p>
        </p:txBody>
      </p:sp>
      <p:sp>
        <p:nvSpPr>
          <p:cNvPr id="25" name="TextBox 24">
            <a:extLst>
              <a:ext uri="{FF2B5EF4-FFF2-40B4-BE49-F238E27FC236}">
                <a16:creationId xmlns:a16="http://schemas.microsoft.com/office/drawing/2014/main" id="{0FEE9CAB-EBE2-4C1D-BBF8-FC9BF712EC2F}"/>
              </a:ext>
            </a:extLst>
          </p:cNvPr>
          <p:cNvSpPr txBox="1"/>
          <p:nvPr/>
        </p:nvSpPr>
        <p:spPr>
          <a:xfrm>
            <a:off x="8065884" y="1569482"/>
            <a:ext cx="6121694"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rPr>
              <a:t>300 °C/2.3 hours </a:t>
            </a:r>
            <a:endParaRPr lang="en-US" sz="1200" dirty="0"/>
          </a:p>
        </p:txBody>
      </p:sp>
    </p:spTree>
    <p:extLst>
      <p:ext uri="{BB962C8B-B14F-4D97-AF65-F5344CB8AC3E}">
        <p14:creationId xmlns:p14="http://schemas.microsoft.com/office/powerpoint/2010/main" val="73115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224839"/>
            <a:ext cx="11285837" cy="487490"/>
          </a:xfrm>
        </p:spPr>
        <p:txBody>
          <a:bodyPr/>
          <a:lstStyle/>
          <a:p>
            <a:pPr marL="285750" indent="-285750">
              <a:buFont typeface="Arial" panose="020B0604020202020204" pitchFamily="34" charset="0"/>
              <a:buChar char="•"/>
            </a:pPr>
            <a:r>
              <a:rPr lang="en-US" dirty="0" err="1"/>
              <a:t>Ciovati’s</a:t>
            </a:r>
            <a:r>
              <a:rPr lang="en-US" dirty="0"/>
              <a:t> Native Oxide Dissolution and Diffusion Model </a:t>
            </a:r>
          </a:p>
        </p:txBody>
      </p:sp>
      <p:sp>
        <p:nvSpPr>
          <p:cNvPr id="15" name="Slide Number Placeholder 5">
            <a:extLst>
              <a:ext uri="{FF2B5EF4-FFF2-40B4-BE49-F238E27FC236}">
                <a16:creationId xmlns:a16="http://schemas.microsoft.com/office/drawing/2014/main" id="{6153D278-0705-4B96-8366-C3941406CC6F}"/>
              </a:ext>
            </a:extLst>
          </p:cNvPr>
          <p:cNvSpPr>
            <a:spLocks noGrp="1"/>
          </p:cNvSpPr>
          <p:nvPr>
            <p:ph type="sldNum" sz="quarter" idx="12"/>
          </p:nvPr>
        </p:nvSpPr>
        <p:spPr>
          <a:xfrm>
            <a:off x="8610600" y="6340652"/>
            <a:ext cx="2743200" cy="365125"/>
          </a:xfrm>
        </p:spPr>
        <p:txBody>
          <a:bodyPr/>
          <a:lstStyle/>
          <a:p>
            <a:fld id="{07E1C93C-5050-FC42-8F10-D22D4F119D13}" type="slidenum">
              <a:rPr lang="en-US" smtClean="0"/>
              <a:pPr/>
              <a:t>12</a:t>
            </a:fld>
            <a:endParaRPr lang="en-US" dirty="0"/>
          </a:p>
        </p:txBody>
      </p:sp>
      <p:pic>
        <p:nvPicPr>
          <p:cNvPr id="1026" name="Picture 2">
            <a:extLst>
              <a:ext uri="{FF2B5EF4-FFF2-40B4-BE49-F238E27FC236}">
                <a16:creationId xmlns:a16="http://schemas.microsoft.com/office/drawing/2014/main" id="{B4366BC3-CEFC-4962-902A-FCC0BD9BCD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0644" y="837927"/>
            <a:ext cx="1628775" cy="2438400"/>
          </a:xfrm>
          <a:prstGeom prst="rect">
            <a:avLst/>
          </a:prstGeom>
          <a:noFill/>
          <a:ln w="38100">
            <a:solidFill>
              <a:schemeClr val="tx1"/>
            </a:solidFill>
          </a:ln>
        </p:spPr>
      </p:pic>
      <p:grpSp>
        <p:nvGrpSpPr>
          <p:cNvPr id="11" name="Group 10">
            <a:extLst>
              <a:ext uri="{FF2B5EF4-FFF2-40B4-BE49-F238E27FC236}">
                <a16:creationId xmlns:a16="http://schemas.microsoft.com/office/drawing/2014/main" id="{1A34C439-8031-4838-8795-7569865960AF}"/>
              </a:ext>
            </a:extLst>
          </p:cNvPr>
          <p:cNvGrpSpPr/>
          <p:nvPr/>
        </p:nvGrpSpPr>
        <p:grpSpPr>
          <a:xfrm>
            <a:off x="3830831" y="819595"/>
            <a:ext cx="2724196" cy="2438400"/>
            <a:chOff x="2219062" y="1757680"/>
            <a:chExt cx="3785498" cy="3388360"/>
          </a:xfrm>
        </p:grpSpPr>
        <p:sp>
          <p:nvSpPr>
            <p:cNvPr id="7" name="Rectangle 6">
              <a:extLst>
                <a:ext uri="{FF2B5EF4-FFF2-40B4-BE49-F238E27FC236}">
                  <a16:creationId xmlns:a16="http://schemas.microsoft.com/office/drawing/2014/main" id="{2C9AAE31-4911-4D50-AE41-5153A31D2752}"/>
                </a:ext>
              </a:extLst>
            </p:cNvPr>
            <p:cNvSpPr/>
            <p:nvPr/>
          </p:nvSpPr>
          <p:spPr>
            <a:xfrm rot="16200000">
              <a:off x="990152" y="2986590"/>
              <a:ext cx="3388360" cy="93053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*Nb</a:t>
              </a:r>
              <a:r>
                <a:rPr lang="en-US" baseline="-25000" dirty="0">
                  <a:solidFill>
                    <a:schemeClr val="tx1"/>
                  </a:solidFill>
                </a:rPr>
                <a:t>2</a:t>
              </a:r>
              <a:r>
                <a:rPr lang="en-US" dirty="0">
                  <a:solidFill>
                    <a:schemeClr val="tx1"/>
                  </a:solidFill>
                </a:rPr>
                <a:t>O</a:t>
              </a:r>
              <a:r>
                <a:rPr lang="en-US" baseline="-25000" dirty="0">
                  <a:solidFill>
                    <a:schemeClr val="tx1"/>
                  </a:solidFill>
                </a:rPr>
                <a:t>5</a:t>
              </a:r>
            </a:p>
          </p:txBody>
        </p:sp>
        <p:sp>
          <p:nvSpPr>
            <p:cNvPr id="26" name="Rectangle 25">
              <a:extLst>
                <a:ext uri="{FF2B5EF4-FFF2-40B4-BE49-F238E27FC236}">
                  <a16:creationId xmlns:a16="http://schemas.microsoft.com/office/drawing/2014/main" id="{77043FA5-74C8-44EF-AFBC-163D07195085}"/>
                </a:ext>
              </a:extLst>
            </p:cNvPr>
            <p:cNvSpPr/>
            <p:nvPr/>
          </p:nvSpPr>
          <p:spPr>
            <a:xfrm>
              <a:off x="3469640" y="1757680"/>
              <a:ext cx="2534920" cy="338836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Nb</a:t>
              </a:r>
            </a:p>
          </p:txBody>
        </p:sp>
        <p:sp>
          <p:nvSpPr>
            <p:cNvPr id="27" name="Rectangle 26">
              <a:extLst>
                <a:ext uri="{FF2B5EF4-FFF2-40B4-BE49-F238E27FC236}">
                  <a16:creationId xmlns:a16="http://schemas.microsoft.com/office/drawing/2014/main" id="{2E526B1E-A8A3-4865-B35B-B612CB6CFB77}"/>
                </a:ext>
              </a:extLst>
            </p:cNvPr>
            <p:cNvSpPr/>
            <p:nvPr/>
          </p:nvSpPr>
          <p:spPr>
            <a:xfrm rot="16200000">
              <a:off x="1615440" y="3291841"/>
              <a:ext cx="3388360" cy="3200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NbO</a:t>
              </a:r>
              <a:r>
                <a:rPr lang="en-US" baseline="-25000" dirty="0" err="1">
                  <a:solidFill>
                    <a:schemeClr val="tx1"/>
                  </a:solidFill>
                </a:rPr>
                <a:t>x</a:t>
              </a:r>
              <a:endParaRPr lang="en-US" baseline="-25000" dirty="0">
                <a:solidFill>
                  <a:schemeClr val="tx1"/>
                </a:solidFill>
              </a:endParaRPr>
            </a:p>
          </p:txBody>
        </p:sp>
      </p:grpSp>
      <p:cxnSp>
        <p:nvCxnSpPr>
          <p:cNvPr id="17" name="Straight Arrow Connector 16">
            <a:extLst>
              <a:ext uri="{FF2B5EF4-FFF2-40B4-BE49-F238E27FC236}">
                <a16:creationId xmlns:a16="http://schemas.microsoft.com/office/drawing/2014/main" id="{C8547E89-5561-47D1-A0E9-4015CD16355F}"/>
              </a:ext>
            </a:extLst>
          </p:cNvPr>
          <p:cNvCxnSpPr>
            <a:cxnSpLocks/>
          </p:cNvCxnSpPr>
          <p:nvPr/>
        </p:nvCxnSpPr>
        <p:spPr>
          <a:xfrm>
            <a:off x="6800567" y="2275119"/>
            <a:ext cx="7850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2D2BED-88C3-4622-B0B2-29DDFD649A25}"/>
              </a:ext>
            </a:extLst>
          </p:cNvPr>
          <p:cNvSpPr txBox="1"/>
          <p:nvPr/>
        </p:nvSpPr>
        <p:spPr>
          <a:xfrm>
            <a:off x="3695448" y="3257995"/>
            <a:ext cx="1445780" cy="276999"/>
          </a:xfrm>
          <a:prstGeom prst="rect">
            <a:avLst/>
          </a:prstGeom>
          <a:noFill/>
        </p:spPr>
        <p:txBody>
          <a:bodyPr wrap="none" rtlCol="0">
            <a:spAutoFit/>
          </a:bodyPr>
          <a:lstStyle/>
          <a:p>
            <a:r>
              <a:rPr lang="en-US" sz="1200" dirty="0"/>
              <a:t>*Oxides not to scale</a:t>
            </a:r>
          </a:p>
        </p:txBody>
      </p:sp>
      <p:sp>
        <p:nvSpPr>
          <p:cNvPr id="19" name="TextBox 18">
            <a:extLst>
              <a:ext uri="{FF2B5EF4-FFF2-40B4-BE49-F238E27FC236}">
                <a16:creationId xmlns:a16="http://schemas.microsoft.com/office/drawing/2014/main" id="{8688F7D0-9C46-44AD-801F-BAD12AB658C1}"/>
              </a:ext>
            </a:extLst>
          </p:cNvPr>
          <p:cNvSpPr txBox="1"/>
          <p:nvPr/>
        </p:nvSpPr>
        <p:spPr>
          <a:xfrm>
            <a:off x="6966074" y="1944788"/>
            <a:ext cx="314510" cy="369332"/>
          </a:xfrm>
          <a:prstGeom prst="rect">
            <a:avLst/>
          </a:prstGeom>
          <a:noFill/>
        </p:spPr>
        <p:txBody>
          <a:bodyPr wrap="none" rtlCol="0">
            <a:spAutoFit/>
          </a:bodyPr>
          <a:lstStyle/>
          <a:p>
            <a:r>
              <a:rPr lang="el-GR" dirty="0"/>
              <a:t>Δ</a:t>
            </a:r>
            <a:endParaRPr lang="en-US" dirty="0"/>
          </a:p>
        </p:txBody>
      </p:sp>
      <p:grpSp>
        <p:nvGrpSpPr>
          <p:cNvPr id="28" name="Group 27">
            <a:extLst>
              <a:ext uri="{FF2B5EF4-FFF2-40B4-BE49-F238E27FC236}">
                <a16:creationId xmlns:a16="http://schemas.microsoft.com/office/drawing/2014/main" id="{17AF35E0-4663-4100-80A1-61F61358972B}"/>
              </a:ext>
            </a:extLst>
          </p:cNvPr>
          <p:cNvGrpSpPr/>
          <p:nvPr/>
        </p:nvGrpSpPr>
        <p:grpSpPr>
          <a:xfrm>
            <a:off x="7905424" y="825722"/>
            <a:ext cx="2339827" cy="2438400"/>
            <a:chOff x="2753175" y="1757680"/>
            <a:chExt cx="3251385" cy="3388360"/>
          </a:xfrm>
        </p:grpSpPr>
        <p:sp>
          <p:nvSpPr>
            <p:cNvPr id="29" name="Rectangle 28">
              <a:extLst>
                <a:ext uri="{FF2B5EF4-FFF2-40B4-BE49-F238E27FC236}">
                  <a16:creationId xmlns:a16="http://schemas.microsoft.com/office/drawing/2014/main" id="{62E5D76A-29E3-4F96-8AE5-96F86F19F438}"/>
                </a:ext>
              </a:extLst>
            </p:cNvPr>
            <p:cNvSpPr/>
            <p:nvPr/>
          </p:nvSpPr>
          <p:spPr>
            <a:xfrm rot="16200000">
              <a:off x="1257209" y="3253646"/>
              <a:ext cx="3388360" cy="39642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Nb</a:t>
              </a:r>
              <a:r>
                <a:rPr lang="en-US" baseline="-25000" dirty="0">
                  <a:solidFill>
                    <a:schemeClr val="tx1"/>
                  </a:solidFill>
                </a:rPr>
                <a:t>2</a:t>
              </a:r>
              <a:r>
                <a:rPr lang="en-US" dirty="0">
                  <a:solidFill>
                    <a:schemeClr val="tx1"/>
                  </a:solidFill>
                </a:rPr>
                <a:t>O</a:t>
              </a:r>
              <a:r>
                <a:rPr lang="en-US" baseline="-25000" dirty="0">
                  <a:solidFill>
                    <a:schemeClr val="tx1"/>
                  </a:solidFill>
                </a:rPr>
                <a:t>5</a:t>
              </a:r>
            </a:p>
          </p:txBody>
        </p:sp>
        <p:sp>
          <p:nvSpPr>
            <p:cNvPr id="30" name="Rectangle 29">
              <a:extLst>
                <a:ext uri="{FF2B5EF4-FFF2-40B4-BE49-F238E27FC236}">
                  <a16:creationId xmlns:a16="http://schemas.microsoft.com/office/drawing/2014/main" id="{6540522B-04D9-4031-A723-0E110558421F}"/>
                </a:ext>
              </a:extLst>
            </p:cNvPr>
            <p:cNvSpPr/>
            <p:nvPr/>
          </p:nvSpPr>
          <p:spPr>
            <a:xfrm>
              <a:off x="3469640" y="1757680"/>
              <a:ext cx="2534920" cy="338836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Nb</a:t>
              </a:r>
            </a:p>
          </p:txBody>
        </p:sp>
        <p:sp>
          <p:nvSpPr>
            <p:cNvPr id="31" name="Rectangle 30">
              <a:extLst>
                <a:ext uri="{FF2B5EF4-FFF2-40B4-BE49-F238E27FC236}">
                  <a16:creationId xmlns:a16="http://schemas.microsoft.com/office/drawing/2014/main" id="{1F4AF9AF-8E6A-4637-9992-5E4D9EAEB675}"/>
                </a:ext>
              </a:extLst>
            </p:cNvPr>
            <p:cNvSpPr/>
            <p:nvPr/>
          </p:nvSpPr>
          <p:spPr>
            <a:xfrm rot="16200000">
              <a:off x="1615440" y="3291841"/>
              <a:ext cx="3388360" cy="3200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NbO</a:t>
              </a:r>
              <a:r>
                <a:rPr lang="en-US" baseline="-25000" dirty="0" err="1">
                  <a:solidFill>
                    <a:schemeClr val="tx1"/>
                  </a:solidFill>
                </a:rPr>
                <a:t>x</a:t>
              </a:r>
              <a:endParaRPr lang="en-US" baseline="-25000" dirty="0">
                <a:solidFill>
                  <a:schemeClr val="tx1"/>
                </a:solidFill>
              </a:endParaRPr>
            </a:p>
          </p:txBody>
        </p:sp>
      </p:grpSp>
      <p:sp>
        <p:nvSpPr>
          <p:cNvPr id="1024" name="TextBox 1023">
            <a:extLst>
              <a:ext uri="{FF2B5EF4-FFF2-40B4-BE49-F238E27FC236}">
                <a16:creationId xmlns:a16="http://schemas.microsoft.com/office/drawing/2014/main" id="{9FC272BA-AC82-48E0-B418-82EEA4BB0089}"/>
              </a:ext>
            </a:extLst>
          </p:cNvPr>
          <p:cNvSpPr txBox="1"/>
          <p:nvPr/>
        </p:nvSpPr>
        <p:spPr>
          <a:xfrm>
            <a:off x="8407492" y="957023"/>
            <a:ext cx="251992" cy="215444"/>
          </a:xfrm>
          <a:prstGeom prst="rect">
            <a:avLst/>
          </a:prstGeom>
          <a:noFill/>
        </p:spPr>
        <p:txBody>
          <a:bodyPr wrap="none" rtlCol="0">
            <a:spAutoFit/>
          </a:bodyPr>
          <a:lstStyle/>
          <a:p>
            <a:r>
              <a:rPr lang="en-US" sz="800" dirty="0">
                <a:solidFill>
                  <a:srgbClr val="FF33CC"/>
                </a:solidFill>
              </a:rPr>
              <a:t>O</a:t>
            </a:r>
          </a:p>
        </p:txBody>
      </p:sp>
      <p:sp>
        <p:nvSpPr>
          <p:cNvPr id="38" name="TextBox 37">
            <a:extLst>
              <a:ext uri="{FF2B5EF4-FFF2-40B4-BE49-F238E27FC236}">
                <a16:creationId xmlns:a16="http://schemas.microsoft.com/office/drawing/2014/main" id="{EED106C4-CE89-4607-810D-03AAF8E77977}"/>
              </a:ext>
            </a:extLst>
          </p:cNvPr>
          <p:cNvSpPr txBox="1"/>
          <p:nvPr/>
        </p:nvSpPr>
        <p:spPr>
          <a:xfrm>
            <a:off x="8559892" y="1109423"/>
            <a:ext cx="251992" cy="215444"/>
          </a:xfrm>
          <a:prstGeom prst="rect">
            <a:avLst/>
          </a:prstGeom>
          <a:noFill/>
        </p:spPr>
        <p:txBody>
          <a:bodyPr wrap="none" rtlCol="0">
            <a:spAutoFit/>
          </a:bodyPr>
          <a:lstStyle/>
          <a:p>
            <a:r>
              <a:rPr lang="en-US" sz="800" dirty="0">
                <a:solidFill>
                  <a:srgbClr val="FF33CC"/>
                </a:solidFill>
              </a:rPr>
              <a:t>O</a:t>
            </a:r>
          </a:p>
        </p:txBody>
      </p:sp>
      <p:sp>
        <p:nvSpPr>
          <p:cNvPr id="39" name="TextBox 38">
            <a:extLst>
              <a:ext uri="{FF2B5EF4-FFF2-40B4-BE49-F238E27FC236}">
                <a16:creationId xmlns:a16="http://schemas.microsoft.com/office/drawing/2014/main" id="{B703D9E0-B4F4-4DEB-BD31-7E8EBB61ECB3}"/>
              </a:ext>
            </a:extLst>
          </p:cNvPr>
          <p:cNvSpPr txBox="1"/>
          <p:nvPr/>
        </p:nvSpPr>
        <p:spPr>
          <a:xfrm>
            <a:off x="8647183" y="1499230"/>
            <a:ext cx="251992" cy="215444"/>
          </a:xfrm>
          <a:prstGeom prst="rect">
            <a:avLst/>
          </a:prstGeom>
          <a:noFill/>
        </p:spPr>
        <p:txBody>
          <a:bodyPr wrap="none" rtlCol="0">
            <a:spAutoFit/>
          </a:bodyPr>
          <a:lstStyle/>
          <a:p>
            <a:r>
              <a:rPr lang="en-US" sz="800" dirty="0">
                <a:solidFill>
                  <a:srgbClr val="FF33CC"/>
                </a:solidFill>
              </a:rPr>
              <a:t>O</a:t>
            </a:r>
          </a:p>
        </p:txBody>
      </p:sp>
      <p:sp>
        <p:nvSpPr>
          <p:cNvPr id="40" name="TextBox 39">
            <a:extLst>
              <a:ext uri="{FF2B5EF4-FFF2-40B4-BE49-F238E27FC236}">
                <a16:creationId xmlns:a16="http://schemas.microsoft.com/office/drawing/2014/main" id="{21247931-50FD-4CC5-986E-CD88C56219BB}"/>
              </a:ext>
            </a:extLst>
          </p:cNvPr>
          <p:cNvSpPr txBox="1"/>
          <p:nvPr/>
        </p:nvSpPr>
        <p:spPr>
          <a:xfrm>
            <a:off x="8524606" y="1360619"/>
            <a:ext cx="251992" cy="215444"/>
          </a:xfrm>
          <a:prstGeom prst="rect">
            <a:avLst/>
          </a:prstGeom>
          <a:noFill/>
        </p:spPr>
        <p:txBody>
          <a:bodyPr wrap="none" rtlCol="0">
            <a:spAutoFit/>
          </a:bodyPr>
          <a:lstStyle/>
          <a:p>
            <a:r>
              <a:rPr lang="en-US" sz="800" dirty="0">
                <a:solidFill>
                  <a:srgbClr val="FF33CC"/>
                </a:solidFill>
              </a:rPr>
              <a:t>O</a:t>
            </a:r>
          </a:p>
        </p:txBody>
      </p:sp>
      <p:sp>
        <p:nvSpPr>
          <p:cNvPr id="41" name="TextBox 40">
            <a:extLst>
              <a:ext uri="{FF2B5EF4-FFF2-40B4-BE49-F238E27FC236}">
                <a16:creationId xmlns:a16="http://schemas.microsoft.com/office/drawing/2014/main" id="{E70EDB7F-E23C-4BA0-9406-C3F62B3F346E}"/>
              </a:ext>
            </a:extLst>
          </p:cNvPr>
          <p:cNvSpPr txBox="1"/>
          <p:nvPr/>
        </p:nvSpPr>
        <p:spPr>
          <a:xfrm>
            <a:off x="8420291" y="1235021"/>
            <a:ext cx="251992" cy="215444"/>
          </a:xfrm>
          <a:prstGeom prst="rect">
            <a:avLst/>
          </a:prstGeom>
          <a:noFill/>
        </p:spPr>
        <p:txBody>
          <a:bodyPr wrap="none" rtlCol="0">
            <a:spAutoFit/>
          </a:bodyPr>
          <a:lstStyle/>
          <a:p>
            <a:r>
              <a:rPr lang="en-US" sz="800" dirty="0">
                <a:solidFill>
                  <a:srgbClr val="FF33CC"/>
                </a:solidFill>
              </a:rPr>
              <a:t>O</a:t>
            </a:r>
          </a:p>
        </p:txBody>
      </p:sp>
      <p:sp>
        <p:nvSpPr>
          <p:cNvPr id="42" name="TextBox 41">
            <a:extLst>
              <a:ext uri="{FF2B5EF4-FFF2-40B4-BE49-F238E27FC236}">
                <a16:creationId xmlns:a16="http://schemas.microsoft.com/office/drawing/2014/main" id="{B77C42AF-EC65-490A-8EE2-48AB775C8B46}"/>
              </a:ext>
            </a:extLst>
          </p:cNvPr>
          <p:cNvSpPr txBox="1"/>
          <p:nvPr/>
        </p:nvSpPr>
        <p:spPr>
          <a:xfrm>
            <a:off x="8399715" y="1140312"/>
            <a:ext cx="251992" cy="215444"/>
          </a:xfrm>
          <a:prstGeom prst="rect">
            <a:avLst/>
          </a:prstGeom>
          <a:noFill/>
        </p:spPr>
        <p:txBody>
          <a:bodyPr wrap="none" rtlCol="0">
            <a:spAutoFit/>
          </a:bodyPr>
          <a:lstStyle/>
          <a:p>
            <a:r>
              <a:rPr lang="en-US" sz="800" dirty="0">
                <a:solidFill>
                  <a:srgbClr val="FF33CC"/>
                </a:solidFill>
              </a:rPr>
              <a:t>O</a:t>
            </a:r>
          </a:p>
        </p:txBody>
      </p:sp>
      <p:sp>
        <p:nvSpPr>
          <p:cNvPr id="43" name="TextBox 42">
            <a:extLst>
              <a:ext uri="{FF2B5EF4-FFF2-40B4-BE49-F238E27FC236}">
                <a16:creationId xmlns:a16="http://schemas.microsoft.com/office/drawing/2014/main" id="{993F6377-8674-4EFC-82F2-7F1B53C360C2}"/>
              </a:ext>
            </a:extLst>
          </p:cNvPr>
          <p:cNvSpPr txBox="1"/>
          <p:nvPr/>
        </p:nvSpPr>
        <p:spPr>
          <a:xfrm>
            <a:off x="8487006" y="1530119"/>
            <a:ext cx="251992" cy="215444"/>
          </a:xfrm>
          <a:prstGeom prst="rect">
            <a:avLst/>
          </a:prstGeom>
          <a:noFill/>
        </p:spPr>
        <p:txBody>
          <a:bodyPr wrap="none" rtlCol="0">
            <a:spAutoFit/>
          </a:bodyPr>
          <a:lstStyle/>
          <a:p>
            <a:r>
              <a:rPr lang="en-US" sz="800" dirty="0">
                <a:solidFill>
                  <a:srgbClr val="FF33CC"/>
                </a:solidFill>
              </a:rPr>
              <a:t>O</a:t>
            </a:r>
          </a:p>
        </p:txBody>
      </p:sp>
      <p:sp>
        <p:nvSpPr>
          <p:cNvPr id="44" name="TextBox 43">
            <a:extLst>
              <a:ext uri="{FF2B5EF4-FFF2-40B4-BE49-F238E27FC236}">
                <a16:creationId xmlns:a16="http://schemas.microsoft.com/office/drawing/2014/main" id="{39319F61-AEC2-4809-B27D-2A7E2FD54FA5}"/>
              </a:ext>
            </a:extLst>
          </p:cNvPr>
          <p:cNvSpPr txBox="1"/>
          <p:nvPr/>
        </p:nvSpPr>
        <p:spPr>
          <a:xfrm>
            <a:off x="8364429" y="1391508"/>
            <a:ext cx="251992" cy="215444"/>
          </a:xfrm>
          <a:prstGeom prst="rect">
            <a:avLst/>
          </a:prstGeom>
          <a:noFill/>
        </p:spPr>
        <p:txBody>
          <a:bodyPr wrap="none" rtlCol="0">
            <a:spAutoFit/>
          </a:bodyPr>
          <a:lstStyle/>
          <a:p>
            <a:r>
              <a:rPr lang="en-US" sz="800" dirty="0">
                <a:solidFill>
                  <a:srgbClr val="FF33CC"/>
                </a:solidFill>
              </a:rPr>
              <a:t>O</a:t>
            </a:r>
          </a:p>
        </p:txBody>
      </p:sp>
      <p:sp>
        <p:nvSpPr>
          <p:cNvPr id="45" name="TextBox 44">
            <a:extLst>
              <a:ext uri="{FF2B5EF4-FFF2-40B4-BE49-F238E27FC236}">
                <a16:creationId xmlns:a16="http://schemas.microsoft.com/office/drawing/2014/main" id="{638D54A9-9766-49F8-AA83-77E82B0AAFEA}"/>
              </a:ext>
            </a:extLst>
          </p:cNvPr>
          <p:cNvSpPr txBox="1"/>
          <p:nvPr/>
        </p:nvSpPr>
        <p:spPr>
          <a:xfrm>
            <a:off x="8525830" y="1450465"/>
            <a:ext cx="251992" cy="215444"/>
          </a:xfrm>
          <a:prstGeom prst="rect">
            <a:avLst/>
          </a:prstGeom>
          <a:noFill/>
        </p:spPr>
        <p:txBody>
          <a:bodyPr wrap="none" rtlCol="0">
            <a:spAutoFit/>
          </a:bodyPr>
          <a:lstStyle/>
          <a:p>
            <a:r>
              <a:rPr lang="en-US" sz="800" dirty="0">
                <a:solidFill>
                  <a:srgbClr val="FF33CC"/>
                </a:solidFill>
              </a:rPr>
              <a:t>O</a:t>
            </a:r>
          </a:p>
        </p:txBody>
      </p:sp>
      <p:sp>
        <p:nvSpPr>
          <p:cNvPr id="46" name="TextBox 45">
            <a:extLst>
              <a:ext uri="{FF2B5EF4-FFF2-40B4-BE49-F238E27FC236}">
                <a16:creationId xmlns:a16="http://schemas.microsoft.com/office/drawing/2014/main" id="{2FCECE42-9224-4322-AEAE-397AC7448996}"/>
              </a:ext>
            </a:extLst>
          </p:cNvPr>
          <p:cNvSpPr txBox="1"/>
          <p:nvPr/>
        </p:nvSpPr>
        <p:spPr>
          <a:xfrm>
            <a:off x="8613121" y="1840272"/>
            <a:ext cx="251992" cy="215444"/>
          </a:xfrm>
          <a:prstGeom prst="rect">
            <a:avLst/>
          </a:prstGeom>
          <a:noFill/>
        </p:spPr>
        <p:txBody>
          <a:bodyPr wrap="none" rtlCol="0">
            <a:spAutoFit/>
          </a:bodyPr>
          <a:lstStyle/>
          <a:p>
            <a:r>
              <a:rPr lang="en-US" sz="800" dirty="0">
                <a:solidFill>
                  <a:srgbClr val="FF33CC"/>
                </a:solidFill>
              </a:rPr>
              <a:t>O</a:t>
            </a:r>
          </a:p>
        </p:txBody>
      </p:sp>
      <p:sp>
        <p:nvSpPr>
          <p:cNvPr id="47" name="TextBox 46">
            <a:extLst>
              <a:ext uri="{FF2B5EF4-FFF2-40B4-BE49-F238E27FC236}">
                <a16:creationId xmlns:a16="http://schemas.microsoft.com/office/drawing/2014/main" id="{6F3BF38A-74E4-41CB-8677-C203EB28F807}"/>
              </a:ext>
            </a:extLst>
          </p:cNvPr>
          <p:cNvSpPr txBox="1"/>
          <p:nvPr/>
        </p:nvSpPr>
        <p:spPr>
          <a:xfrm>
            <a:off x="8490544" y="1701661"/>
            <a:ext cx="251992" cy="215444"/>
          </a:xfrm>
          <a:prstGeom prst="rect">
            <a:avLst/>
          </a:prstGeom>
          <a:noFill/>
        </p:spPr>
        <p:txBody>
          <a:bodyPr wrap="none" rtlCol="0">
            <a:spAutoFit/>
          </a:bodyPr>
          <a:lstStyle/>
          <a:p>
            <a:r>
              <a:rPr lang="en-US" sz="800" dirty="0">
                <a:solidFill>
                  <a:srgbClr val="FF33CC"/>
                </a:solidFill>
              </a:rPr>
              <a:t>O</a:t>
            </a:r>
          </a:p>
        </p:txBody>
      </p:sp>
      <p:sp>
        <p:nvSpPr>
          <p:cNvPr id="48" name="TextBox 47">
            <a:extLst>
              <a:ext uri="{FF2B5EF4-FFF2-40B4-BE49-F238E27FC236}">
                <a16:creationId xmlns:a16="http://schemas.microsoft.com/office/drawing/2014/main" id="{D1EF367B-CFE3-4EE8-B996-78A939FA4318}"/>
              </a:ext>
            </a:extLst>
          </p:cNvPr>
          <p:cNvSpPr txBox="1"/>
          <p:nvPr/>
        </p:nvSpPr>
        <p:spPr>
          <a:xfrm>
            <a:off x="8424440" y="1566077"/>
            <a:ext cx="251992" cy="215444"/>
          </a:xfrm>
          <a:prstGeom prst="rect">
            <a:avLst/>
          </a:prstGeom>
          <a:noFill/>
        </p:spPr>
        <p:txBody>
          <a:bodyPr wrap="none" rtlCol="0">
            <a:spAutoFit/>
          </a:bodyPr>
          <a:lstStyle/>
          <a:p>
            <a:r>
              <a:rPr lang="en-US" sz="800" dirty="0">
                <a:solidFill>
                  <a:srgbClr val="FF33CC"/>
                </a:solidFill>
              </a:rPr>
              <a:t>O</a:t>
            </a:r>
          </a:p>
        </p:txBody>
      </p:sp>
      <p:sp>
        <p:nvSpPr>
          <p:cNvPr id="49" name="TextBox 48">
            <a:extLst>
              <a:ext uri="{FF2B5EF4-FFF2-40B4-BE49-F238E27FC236}">
                <a16:creationId xmlns:a16="http://schemas.microsoft.com/office/drawing/2014/main" id="{45EEB7F4-E748-406E-BAEE-252F4F7307B2}"/>
              </a:ext>
            </a:extLst>
          </p:cNvPr>
          <p:cNvSpPr txBox="1"/>
          <p:nvPr/>
        </p:nvSpPr>
        <p:spPr>
          <a:xfrm>
            <a:off x="8511731" y="1955884"/>
            <a:ext cx="251992" cy="215444"/>
          </a:xfrm>
          <a:prstGeom prst="rect">
            <a:avLst/>
          </a:prstGeom>
          <a:noFill/>
        </p:spPr>
        <p:txBody>
          <a:bodyPr wrap="none" rtlCol="0">
            <a:spAutoFit/>
          </a:bodyPr>
          <a:lstStyle/>
          <a:p>
            <a:r>
              <a:rPr lang="en-US" sz="800" dirty="0">
                <a:solidFill>
                  <a:srgbClr val="FF33CC"/>
                </a:solidFill>
              </a:rPr>
              <a:t>O</a:t>
            </a:r>
          </a:p>
        </p:txBody>
      </p:sp>
      <p:sp>
        <p:nvSpPr>
          <p:cNvPr id="50" name="TextBox 49">
            <a:extLst>
              <a:ext uri="{FF2B5EF4-FFF2-40B4-BE49-F238E27FC236}">
                <a16:creationId xmlns:a16="http://schemas.microsoft.com/office/drawing/2014/main" id="{986CC38D-F47C-4FF7-868C-19426B862F27}"/>
              </a:ext>
            </a:extLst>
          </p:cNvPr>
          <p:cNvSpPr txBox="1"/>
          <p:nvPr/>
        </p:nvSpPr>
        <p:spPr>
          <a:xfrm>
            <a:off x="8389154" y="1817273"/>
            <a:ext cx="251992" cy="215444"/>
          </a:xfrm>
          <a:prstGeom prst="rect">
            <a:avLst/>
          </a:prstGeom>
          <a:noFill/>
        </p:spPr>
        <p:txBody>
          <a:bodyPr wrap="none" rtlCol="0">
            <a:spAutoFit/>
          </a:bodyPr>
          <a:lstStyle/>
          <a:p>
            <a:r>
              <a:rPr lang="en-US" sz="800" dirty="0">
                <a:solidFill>
                  <a:srgbClr val="FF33CC"/>
                </a:solidFill>
              </a:rPr>
              <a:t>O</a:t>
            </a:r>
          </a:p>
        </p:txBody>
      </p:sp>
      <p:sp>
        <p:nvSpPr>
          <p:cNvPr id="51" name="TextBox 50">
            <a:extLst>
              <a:ext uri="{FF2B5EF4-FFF2-40B4-BE49-F238E27FC236}">
                <a16:creationId xmlns:a16="http://schemas.microsoft.com/office/drawing/2014/main" id="{1E47EC18-A3AA-4D45-BF5B-BD094D18B55E}"/>
              </a:ext>
            </a:extLst>
          </p:cNvPr>
          <p:cNvSpPr txBox="1"/>
          <p:nvPr/>
        </p:nvSpPr>
        <p:spPr>
          <a:xfrm>
            <a:off x="8392660" y="1981998"/>
            <a:ext cx="251992" cy="215444"/>
          </a:xfrm>
          <a:prstGeom prst="rect">
            <a:avLst/>
          </a:prstGeom>
          <a:noFill/>
        </p:spPr>
        <p:txBody>
          <a:bodyPr wrap="none" rtlCol="0">
            <a:spAutoFit/>
          </a:bodyPr>
          <a:lstStyle/>
          <a:p>
            <a:r>
              <a:rPr lang="en-US" sz="800" dirty="0">
                <a:solidFill>
                  <a:srgbClr val="FF33CC"/>
                </a:solidFill>
              </a:rPr>
              <a:t>O</a:t>
            </a:r>
          </a:p>
        </p:txBody>
      </p:sp>
      <p:sp>
        <p:nvSpPr>
          <p:cNvPr id="52" name="TextBox 51">
            <a:extLst>
              <a:ext uri="{FF2B5EF4-FFF2-40B4-BE49-F238E27FC236}">
                <a16:creationId xmlns:a16="http://schemas.microsoft.com/office/drawing/2014/main" id="{AE25BC62-C217-439A-8497-8E2F97FC3C4B}"/>
              </a:ext>
            </a:extLst>
          </p:cNvPr>
          <p:cNvSpPr txBox="1"/>
          <p:nvPr/>
        </p:nvSpPr>
        <p:spPr>
          <a:xfrm>
            <a:off x="8479951" y="2371805"/>
            <a:ext cx="251992" cy="215444"/>
          </a:xfrm>
          <a:prstGeom prst="rect">
            <a:avLst/>
          </a:prstGeom>
          <a:noFill/>
        </p:spPr>
        <p:txBody>
          <a:bodyPr wrap="none" rtlCol="0">
            <a:spAutoFit/>
          </a:bodyPr>
          <a:lstStyle/>
          <a:p>
            <a:r>
              <a:rPr lang="en-US" sz="800" dirty="0">
                <a:solidFill>
                  <a:srgbClr val="FF33CC"/>
                </a:solidFill>
              </a:rPr>
              <a:t>O</a:t>
            </a:r>
          </a:p>
        </p:txBody>
      </p:sp>
      <p:sp>
        <p:nvSpPr>
          <p:cNvPr id="53" name="TextBox 52">
            <a:extLst>
              <a:ext uri="{FF2B5EF4-FFF2-40B4-BE49-F238E27FC236}">
                <a16:creationId xmlns:a16="http://schemas.microsoft.com/office/drawing/2014/main" id="{51FDEAFA-687D-4378-9605-FF8507DD5E4C}"/>
              </a:ext>
            </a:extLst>
          </p:cNvPr>
          <p:cNvSpPr txBox="1"/>
          <p:nvPr/>
        </p:nvSpPr>
        <p:spPr>
          <a:xfrm>
            <a:off x="8357374" y="2233194"/>
            <a:ext cx="251992" cy="215444"/>
          </a:xfrm>
          <a:prstGeom prst="rect">
            <a:avLst/>
          </a:prstGeom>
          <a:noFill/>
        </p:spPr>
        <p:txBody>
          <a:bodyPr wrap="none" rtlCol="0">
            <a:spAutoFit/>
          </a:bodyPr>
          <a:lstStyle/>
          <a:p>
            <a:r>
              <a:rPr lang="en-US" sz="800" dirty="0">
                <a:solidFill>
                  <a:srgbClr val="FF33CC"/>
                </a:solidFill>
              </a:rPr>
              <a:t>O</a:t>
            </a:r>
          </a:p>
        </p:txBody>
      </p:sp>
      <p:sp>
        <p:nvSpPr>
          <p:cNvPr id="54" name="TextBox 53">
            <a:extLst>
              <a:ext uri="{FF2B5EF4-FFF2-40B4-BE49-F238E27FC236}">
                <a16:creationId xmlns:a16="http://schemas.microsoft.com/office/drawing/2014/main" id="{40F3059D-6350-43B7-BEE1-A56CC4631E8A}"/>
              </a:ext>
            </a:extLst>
          </p:cNvPr>
          <p:cNvSpPr txBox="1"/>
          <p:nvPr/>
        </p:nvSpPr>
        <p:spPr>
          <a:xfrm>
            <a:off x="8470183" y="2585293"/>
            <a:ext cx="251992" cy="215444"/>
          </a:xfrm>
          <a:prstGeom prst="rect">
            <a:avLst/>
          </a:prstGeom>
          <a:noFill/>
        </p:spPr>
        <p:txBody>
          <a:bodyPr wrap="none" rtlCol="0">
            <a:spAutoFit/>
          </a:bodyPr>
          <a:lstStyle/>
          <a:p>
            <a:r>
              <a:rPr lang="en-US" sz="800" dirty="0">
                <a:solidFill>
                  <a:srgbClr val="FF33CC"/>
                </a:solidFill>
              </a:rPr>
              <a:t>O</a:t>
            </a:r>
          </a:p>
        </p:txBody>
      </p:sp>
      <p:sp>
        <p:nvSpPr>
          <p:cNvPr id="55" name="TextBox 54">
            <a:extLst>
              <a:ext uri="{FF2B5EF4-FFF2-40B4-BE49-F238E27FC236}">
                <a16:creationId xmlns:a16="http://schemas.microsoft.com/office/drawing/2014/main" id="{1918F42C-1123-4F7F-9571-E20741D4F961}"/>
              </a:ext>
            </a:extLst>
          </p:cNvPr>
          <p:cNvSpPr txBox="1"/>
          <p:nvPr/>
        </p:nvSpPr>
        <p:spPr>
          <a:xfrm>
            <a:off x="8557474" y="2975100"/>
            <a:ext cx="251992" cy="215444"/>
          </a:xfrm>
          <a:prstGeom prst="rect">
            <a:avLst/>
          </a:prstGeom>
          <a:noFill/>
        </p:spPr>
        <p:txBody>
          <a:bodyPr wrap="none" rtlCol="0">
            <a:spAutoFit/>
          </a:bodyPr>
          <a:lstStyle/>
          <a:p>
            <a:r>
              <a:rPr lang="en-US" sz="800" dirty="0">
                <a:solidFill>
                  <a:srgbClr val="FF33CC"/>
                </a:solidFill>
              </a:rPr>
              <a:t>O</a:t>
            </a:r>
          </a:p>
        </p:txBody>
      </p:sp>
      <p:sp>
        <p:nvSpPr>
          <p:cNvPr id="56" name="TextBox 55">
            <a:extLst>
              <a:ext uri="{FF2B5EF4-FFF2-40B4-BE49-F238E27FC236}">
                <a16:creationId xmlns:a16="http://schemas.microsoft.com/office/drawing/2014/main" id="{D437B85F-7FCC-4BD2-BECF-0AA0A2E6B0BB}"/>
              </a:ext>
            </a:extLst>
          </p:cNvPr>
          <p:cNvSpPr txBox="1"/>
          <p:nvPr/>
        </p:nvSpPr>
        <p:spPr>
          <a:xfrm>
            <a:off x="8434897" y="2836489"/>
            <a:ext cx="251992" cy="215444"/>
          </a:xfrm>
          <a:prstGeom prst="rect">
            <a:avLst/>
          </a:prstGeom>
          <a:noFill/>
        </p:spPr>
        <p:txBody>
          <a:bodyPr wrap="none" rtlCol="0">
            <a:spAutoFit/>
          </a:bodyPr>
          <a:lstStyle/>
          <a:p>
            <a:r>
              <a:rPr lang="en-US" sz="800" dirty="0">
                <a:solidFill>
                  <a:srgbClr val="FF33CC"/>
                </a:solidFill>
              </a:rPr>
              <a:t>O</a:t>
            </a:r>
          </a:p>
        </p:txBody>
      </p:sp>
      <p:sp>
        <p:nvSpPr>
          <p:cNvPr id="57" name="TextBox 56">
            <a:extLst>
              <a:ext uri="{FF2B5EF4-FFF2-40B4-BE49-F238E27FC236}">
                <a16:creationId xmlns:a16="http://schemas.microsoft.com/office/drawing/2014/main" id="{F7540184-9F45-470C-9E7D-7606D544D629}"/>
              </a:ext>
            </a:extLst>
          </p:cNvPr>
          <p:cNvSpPr txBox="1"/>
          <p:nvPr/>
        </p:nvSpPr>
        <p:spPr>
          <a:xfrm>
            <a:off x="8455577" y="2219869"/>
            <a:ext cx="251992" cy="215444"/>
          </a:xfrm>
          <a:prstGeom prst="rect">
            <a:avLst/>
          </a:prstGeom>
          <a:noFill/>
        </p:spPr>
        <p:txBody>
          <a:bodyPr wrap="none" rtlCol="0">
            <a:spAutoFit/>
          </a:bodyPr>
          <a:lstStyle/>
          <a:p>
            <a:r>
              <a:rPr lang="en-US" sz="800" dirty="0">
                <a:solidFill>
                  <a:srgbClr val="FF33CC"/>
                </a:solidFill>
              </a:rPr>
              <a:t>O</a:t>
            </a:r>
          </a:p>
        </p:txBody>
      </p:sp>
      <p:sp>
        <p:nvSpPr>
          <p:cNvPr id="58" name="TextBox 57">
            <a:extLst>
              <a:ext uri="{FF2B5EF4-FFF2-40B4-BE49-F238E27FC236}">
                <a16:creationId xmlns:a16="http://schemas.microsoft.com/office/drawing/2014/main" id="{40DCF3BC-E6CF-4D55-94D4-6F5F83929A1B}"/>
              </a:ext>
            </a:extLst>
          </p:cNvPr>
          <p:cNvSpPr txBox="1"/>
          <p:nvPr/>
        </p:nvSpPr>
        <p:spPr>
          <a:xfrm>
            <a:off x="8542868" y="2609676"/>
            <a:ext cx="251992" cy="215444"/>
          </a:xfrm>
          <a:prstGeom prst="rect">
            <a:avLst/>
          </a:prstGeom>
          <a:noFill/>
        </p:spPr>
        <p:txBody>
          <a:bodyPr wrap="none" rtlCol="0">
            <a:spAutoFit/>
          </a:bodyPr>
          <a:lstStyle/>
          <a:p>
            <a:r>
              <a:rPr lang="en-US" sz="800" dirty="0">
                <a:solidFill>
                  <a:srgbClr val="FF33CC"/>
                </a:solidFill>
              </a:rPr>
              <a:t>O</a:t>
            </a:r>
          </a:p>
        </p:txBody>
      </p:sp>
      <p:sp>
        <p:nvSpPr>
          <p:cNvPr id="59" name="TextBox 58">
            <a:extLst>
              <a:ext uri="{FF2B5EF4-FFF2-40B4-BE49-F238E27FC236}">
                <a16:creationId xmlns:a16="http://schemas.microsoft.com/office/drawing/2014/main" id="{C0F13027-940C-4E1C-876A-C6869B726F21}"/>
              </a:ext>
            </a:extLst>
          </p:cNvPr>
          <p:cNvSpPr txBox="1"/>
          <p:nvPr/>
        </p:nvSpPr>
        <p:spPr>
          <a:xfrm>
            <a:off x="8420291" y="2471065"/>
            <a:ext cx="251992" cy="215444"/>
          </a:xfrm>
          <a:prstGeom prst="rect">
            <a:avLst/>
          </a:prstGeom>
          <a:noFill/>
        </p:spPr>
        <p:txBody>
          <a:bodyPr wrap="none" rtlCol="0">
            <a:spAutoFit/>
          </a:bodyPr>
          <a:lstStyle/>
          <a:p>
            <a:r>
              <a:rPr lang="en-US" sz="800" dirty="0">
                <a:solidFill>
                  <a:srgbClr val="FF33CC"/>
                </a:solidFill>
              </a:rPr>
              <a:t>O</a:t>
            </a:r>
          </a:p>
        </p:txBody>
      </p:sp>
      <p:sp>
        <p:nvSpPr>
          <p:cNvPr id="60" name="TextBox 59">
            <a:extLst>
              <a:ext uri="{FF2B5EF4-FFF2-40B4-BE49-F238E27FC236}">
                <a16:creationId xmlns:a16="http://schemas.microsoft.com/office/drawing/2014/main" id="{0D758CA0-81AD-4B32-AF81-EEFA92909E28}"/>
              </a:ext>
            </a:extLst>
          </p:cNvPr>
          <p:cNvSpPr txBox="1"/>
          <p:nvPr/>
        </p:nvSpPr>
        <p:spPr>
          <a:xfrm>
            <a:off x="8441291" y="2407763"/>
            <a:ext cx="251992" cy="215444"/>
          </a:xfrm>
          <a:prstGeom prst="rect">
            <a:avLst/>
          </a:prstGeom>
          <a:noFill/>
        </p:spPr>
        <p:txBody>
          <a:bodyPr wrap="none" rtlCol="0">
            <a:spAutoFit/>
          </a:bodyPr>
          <a:lstStyle/>
          <a:p>
            <a:r>
              <a:rPr lang="en-US" sz="800" dirty="0">
                <a:solidFill>
                  <a:srgbClr val="FF33CC"/>
                </a:solidFill>
              </a:rPr>
              <a:t>O</a:t>
            </a:r>
          </a:p>
        </p:txBody>
      </p:sp>
      <p:sp>
        <p:nvSpPr>
          <p:cNvPr id="61" name="TextBox 60">
            <a:extLst>
              <a:ext uri="{FF2B5EF4-FFF2-40B4-BE49-F238E27FC236}">
                <a16:creationId xmlns:a16="http://schemas.microsoft.com/office/drawing/2014/main" id="{4BE91E68-00C7-4E66-8B1F-F1172E751CF3}"/>
              </a:ext>
            </a:extLst>
          </p:cNvPr>
          <p:cNvSpPr txBox="1"/>
          <p:nvPr/>
        </p:nvSpPr>
        <p:spPr>
          <a:xfrm>
            <a:off x="8528582" y="2797570"/>
            <a:ext cx="251992" cy="215444"/>
          </a:xfrm>
          <a:prstGeom prst="rect">
            <a:avLst/>
          </a:prstGeom>
          <a:noFill/>
        </p:spPr>
        <p:txBody>
          <a:bodyPr wrap="none" rtlCol="0">
            <a:spAutoFit/>
          </a:bodyPr>
          <a:lstStyle/>
          <a:p>
            <a:r>
              <a:rPr lang="en-US" sz="800" dirty="0">
                <a:solidFill>
                  <a:srgbClr val="FF33CC"/>
                </a:solidFill>
              </a:rPr>
              <a:t>O</a:t>
            </a:r>
          </a:p>
        </p:txBody>
      </p:sp>
      <p:sp>
        <p:nvSpPr>
          <p:cNvPr id="62" name="TextBox 61">
            <a:extLst>
              <a:ext uri="{FF2B5EF4-FFF2-40B4-BE49-F238E27FC236}">
                <a16:creationId xmlns:a16="http://schemas.microsoft.com/office/drawing/2014/main" id="{3B4DD2A7-B73D-4285-9EF3-E2C0FF842A20}"/>
              </a:ext>
            </a:extLst>
          </p:cNvPr>
          <p:cNvSpPr txBox="1"/>
          <p:nvPr/>
        </p:nvSpPr>
        <p:spPr>
          <a:xfrm>
            <a:off x="8406005" y="2658959"/>
            <a:ext cx="251992" cy="215444"/>
          </a:xfrm>
          <a:prstGeom prst="rect">
            <a:avLst/>
          </a:prstGeom>
          <a:noFill/>
        </p:spPr>
        <p:txBody>
          <a:bodyPr wrap="none" rtlCol="0">
            <a:spAutoFit/>
          </a:bodyPr>
          <a:lstStyle/>
          <a:p>
            <a:r>
              <a:rPr lang="en-US" sz="800" dirty="0">
                <a:solidFill>
                  <a:srgbClr val="FF33CC"/>
                </a:solidFill>
              </a:rPr>
              <a:t>O</a:t>
            </a:r>
          </a:p>
        </p:txBody>
      </p:sp>
      <p:sp>
        <p:nvSpPr>
          <p:cNvPr id="63" name="TextBox 62">
            <a:extLst>
              <a:ext uri="{FF2B5EF4-FFF2-40B4-BE49-F238E27FC236}">
                <a16:creationId xmlns:a16="http://schemas.microsoft.com/office/drawing/2014/main" id="{CEA23199-843A-4AB7-94B1-AFB794DBA143}"/>
              </a:ext>
            </a:extLst>
          </p:cNvPr>
          <p:cNvSpPr txBox="1"/>
          <p:nvPr/>
        </p:nvSpPr>
        <p:spPr>
          <a:xfrm>
            <a:off x="8593691" y="1893364"/>
            <a:ext cx="251992" cy="215444"/>
          </a:xfrm>
          <a:prstGeom prst="rect">
            <a:avLst/>
          </a:prstGeom>
          <a:noFill/>
        </p:spPr>
        <p:txBody>
          <a:bodyPr wrap="none" rtlCol="0">
            <a:spAutoFit/>
          </a:bodyPr>
          <a:lstStyle/>
          <a:p>
            <a:r>
              <a:rPr lang="en-US" sz="800" dirty="0">
                <a:solidFill>
                  <a:srgbClr val="FF33CC"/>
                </a:solidFill>
              </a:rPr>
              <a:t>O</a:t>
            </a:r>
          </a:p>
        </p:txBody>
      </p:sp>
      <p:sp>
        <p:nvSpPr>
          <p:cNvPr id="64" name="TextBox 63">
            <a:extLst>
              <a:ext uri="{FF2B5EF4-FFF2-40B4-BE49-F238E27FC236}">
                <a16:creationId xmlns:a16="http://schemas.microsoft.com/office/drawing/2014/main" id="{F35FA902-910B-45DB-BADD-5CDF4D5B0715}"/>
              </a:ext>
            </a:extLst>
          </p:cNvPr>
          <p:cNvSpPr txBox="1"/>
          <p:nvPr/>
        </p:nvSpPr>
        <p:spPr>
          <a:xfrm>
            <a:off x="8680982" y="2283171"/>
            <a:ext cx="251992" cy="215444"/>
          </a:xfrm>
          <a:prstGeom prst="rect">
            <a:avLst/>
          </a:prstGeom>
          <a:noFill/>
        </p:spPr>
        <p:txBody>
          <a:bodyPr wrap="none" rtlCol="0">
            <a:spAutoFit/>
          </a:bodyPr>
          <a:lstStyle/>
          <a:p>
            <a:r>
              <a:rPr lang="en-US" sz="800" dirty="0">
                <a:solidFill>
                  <a:srgbClr val="FF33CC"/>
                </a:solidFill>
              </a:rPr>
              <a:t>O</a:t>
            </a:r>
          </a:p>
        </p:txBody>
      </p:sp>
      <p:sp>
        <p:nvSpPr>
          <p:cNvPr id="65" name="TextBox 64">
            <a:extLst>
              <a:ext uri="{FF2B5EF4-FFF2-40B4-BE49-F238E27FC236}">
                <a16:creationId xmlns:a16="http://schemas.microsoft.com/office/drawing/2014/main" id="{6B80B66F-BC64-48C6-BFBD-093B22D45465}"/>
              </a:ext>
            </a:extLst>
          </p:cNvPr>
          <p:cNvSpPr txBox="1"/>
          <p:nvPr/>
        </p:nvSpPr>
        <p:spPr>
          <a:xfrm>
            <a:off x="8558405" y="2144560"/>
            <a:ext cx="251992" cy="215444"/>
          </a:xfrm>
          <a:prstGeom prst="rect">
            <a:avLst/>
          </a:prstGeom>
          <a:noFill/>
        </p:spPr>
        <p:txBody>
          <a:bodyPr wrap="none" rtlCol="0">
            <a:spAutoFit/>
          </a:bodyPr>
          <a:lstStyle/>
          <a:p>
            <a:r>
              <a:rPr lang="en-US" sz="800" dirty="0">
                <a:solidFill>
                  <a:srgbClr val="FF33CC"/>
                </a:solidFill>
              </a:rPr>
              <a:t>O</a:t>
            </a:r>
          </a:p>
        </p:txBody>
      </p:sp>
      <p:sp>
        <p:nvSpPr>
          <p:cNvPr id="66" name="TextBox 65">
            <a:extLst>
              <a:ext uri="{FF2B5EF4-FFF2-40B4-BE49-F238E27FC236}">
                <a16:creationId xmlns:a16="http://schemas.microsoft.com/office/drawing/2014/main" id="{88224E76-ECA3-46EC-9DC9-7506CCA23600}"/>
              </a:ext>
            </a:extLst>
          </p:cNvPr>
          <p:cNvSpPr txBox="1"/>
          <p:nvPr/>
        </p:nvSpPr>
        <p:spPr>
          <a:xfrm>
            <a:off x="8741788" y="2425193"/>
            <a:ext cx="251992" cy="215444"/>
          </a:xfrm>
          <a:prstGeom prst="rect">
            <a:avLst/>
          </a:prstGeom>
          <a:noFill/>
        </p:spPr>
        <p:txBody>
          <a:bodyPr wrap="none" rtlCol="0">
            <a:spAutoFit/>
          </a:bodyPr>
          <a:lstStyle/>
          <a:p>
            <a:r>
              <a:rPr lang="en-US" sz="800" dirty="0">
                <a:solidFill>
                  <a:srgbClr val="FF33CC"/>
                </a:solidFill>
              </a:rPr>
              <a:t>O</a:t>
            </a:r>
          </a:p>
        </p:txBody>
      </p:sp>
      <p:sp>
        <p:nvSpPr>
          <p:cNvPr id="67" name="TextBox 66">
            <a:extLst>
              <a:ext uri="{FF2B5EF4-FFF2-40B4-BE49-F238E27FC236}">
                <a16:creationId xmlns:a16="http://schemas.microsoft.com/office/drawing/2014/main" id="{5C415B5D-C953-421D-8504-BF7C955F5E7E}"/>
              </a:ext>
            </a:extLst>
          </p:cNvPr>
          <p:cNvSpPr txBox="1"/>
          <p:nvPr/>
        </p:nvSpPr>
        <p:spPr>
          <a:xfrm>
            <a:off x="8829079" y="2815000"/>
            <a:ext cx="251992" cy="215444"/>
          </a:xfrm>
          <a:prstGeom prst="rect">
            <a:avLst/>
          </a:prstGeom>
          <a:noFill/>
        </p:spPr>
        <p:txBody>
          <a:bodyPr wrap="none" rtlCol="0">
            <a:spAutoFit/>
          </a:bodyPr>
          <a:lstStyle/>
          <a:p>
            <a:r>
              <a:rPr lang="en-US" sz="800" dirty="0">
                <a:solidFill>
                  <a:srgbClr val="FF33CC"/>
                </a:solidFill>
              </a:rPr>
              <a:t>O</a:t>
            </a:r>
          </a:p>
        </p:txBody>
      </p:sp>
      <p:sp>
        <p:nvSpPr>
          <p:cNvPr id="68" name="TextBox 67">
            <a:extLst>
              <a:ext uri="{FF2B5EF4-FFF2-40B4-BE49-F238E27FC236}">
                <a16:creationId xmlns:a16="http://schemas.microsoft.com/office/drawing/2014/main" id="{BCBBBFE9-5C57-4D1C-A02C-B3175AF18A74}"/>
              </a:ext>
            </a:extLst>
          </p:cNvPr>
          <p:cNvSpPr txBox="1"/>
          <p:nvPr/>
        </p:nvSpPr>
        <p:spPr>
          <a:xfrm>
            <a:off x="8706502" y="2676389"/>
            <a:ext cx="251992" cy="215444"/>
          </a:xfrm>
          <a:prstGeom prst="rect">
            <a:avLst/>
          </a:prstGeom>
          <a:noFill/>
        </p:spPr>
        <p:txBody>
          <a:bodyPr wrap="none" rtlCol="0">
            <a:spAutoFit/>
          </a:bodyPr>
          <a:lstStyle/>
          <a:p>
            <a:r>
              <a:rPr lang="en-US" sz="800" dirty="0">
                <a:solidFill>
                  <a:srgbClr val="FF33CC"/>
                </a:solidFill>
              </a:rPr>
              <a:t>O</a:t>
            </a:r>
          </a:p>
        </p:txBody>
      </p:sp>
      <p:sp>
        <p:nvSpPr>
          <p:cNvPr id="69" name="TextBox 68">
            <a:extLst>
              <a:ext uri="{FF2B5EF4-FFF2-40B4-BE49-F238E27FC236}">
                <a16:creationId xmlns:a16="http://schemas.microsoft.com/office/drawing/2014/main" id="{4F4CFD99-2F09-4608-A6CA-F4A209466633}"/>
              </a:ext>
            </a:extLst>
          </p:cNvPr>
          <p:cNvSpPr txBox="1"/>
          <p:nvPr/>
        </p:nvSpPr>
        <p:spPr>
          <a:xfrm>
            <a:off x="8822627" y="1586356"/>
            <a:ext cx="251992" cy="215444"/>
          </a:xfrm>
          <a:prstGeom prst="rect">
            <a:avLst/>
          </a:prstGeom>
          <a:noFill/>
        </p:spPr>
        <p:txBody>
          <a:bodyPr wrap="none" rtlCol="0">
            <a:spAutoFit/>
          </a:bodyPr>
          <a:lstStyle/>
          <a:p>
            <a:r>
              <a:rPr lang="en-US" sz="800" dirty="0">
                <a:solidFill>
                  <a:srgbClr val="FF33CC"/>
                </a:solidFill>
              </a:rPr>
              <a:t>O</a:t>
            </a:r>
          </a:p>
        </p:txBody>
      </p:sp>
      <p:sp>
        <p:nvSpPr>
          <p:cNvPr id="70" name="TextBox 69">
            <a:extLst>
              <a:ext uri="{FF2B5EF4-FFF2-40B4-BE49-F238E27FC236}">
                <a16:creationId xmlns:a16="http://schemas.microsoft.com/office/drawing/2014/main" id="{F7AA613D-E51B-4E90-B86C-EE12D14BBC85}"/>
              </a:ext>
            </a:extLst>
          </p:cNvPr>
          <p:cNvSpPr txBox="1"/>
          <p:nvPr/>
        </p:nvSpPr>
        <p:spPr>
          <a:xfrm>
            <a:off x="8909918" y="1976163"/>
            <a:ext cx="251992" cy="215444"/>
          </a:xfrm>
          <a:prstGeom prst="rect">
            <a:avLst/>
          </a:prstGeom>
          <a:noFill/>
        </p:spPr>
        <p:txBody>
          <a:bodyPr wrap="none" rtlCol="0">
            <a:spAutoFit/>
          </a:bodyPr>
          <a:lstStyle/>
          <a:p>
            <a:r>
              <a:rPr lang="en-US" sz="800" dirty="0">
                <a:solidFill>
                  <a:srgbClr val="FF33CC"/>
                </a:solidFill>
              </a:rPr>
              <a:t>O</a:t>
            </a:r>
          </a:p>
        </p:txBody>
      </p:sp>
      <p:sp>
        <p:nvSpPr>
          <p:cNvPr id="71" name="TextBox 70">
            <a:extLst>
              <a:ext uri="{FF2B5EF4-FFF2-40B4-BE49-F238E27FC236}">
                <a16:creationId xmlns:a16="http://schemas.microsoft.com/office/drawing/2014/main" id="{1B7DD692-C3E4-4D9B-978D-7D9B144FE8E2}"/>
              </a:ext>
            </a:extLst>
          </p:cNvPr>
          <p:cNvSpPr txBox="1"/>
          <p:nvPr/>
        </p:nvSpPr>
        <p:spPr>
          <a:xfrm>
            <a:off x="8787341" y="1837552"/>
            <a:ext cx="251992" cy="215444"/>
          </a:xfrm>
          <a:prstGeom prst="rect">
            <a:avLst/>
          </a:prstGeom>
          <a:noFill/>
        </p:spPr>
        <p:txBody>
          <a:bodyPr wrap="none" rtlCol="0">
            <a:spAutoFit/>
          </a:bodyPr>
          <a:lstStyle/>
          <a:p>
            <a:r>
              <a:rPr lang="en-US" sz="800" dirty="0">
                <a:solidFill>
                  <a:srgbClr val="FF33CC"/>
                </a:solidFill>
              </a:rPr>
              <a:t>O</a:t>
            </a:r>
          </a:p>
        </p:txBody>
      </p:sp>
      <p:sp>
        <p:nvSpPr>
          <p:cNvPr id="72" name="TextBox 71">
            <a:extLst>
              <a:ext uri="{FF2B5EF4-FFF2-40B4-BE49-F238E27FC236}">
                <a16:creationId xmlns:a16="http://schemas.microsoft.com/office/drawing/2014/main" id="{C5B16418-4F5F-45A5-ABC2-E33053E84504}"/>
              </a:ext>
            </a:extLst>
          </p:cNvPr>
          <p:cNvSpPr txBox="1"/>
          <p:nvPr/>
        </p:nvSpPr>
        <p:spPr>
          <a:xfrm>
            <a:off x="8665312" y="838449"/>
            <a:ext cx="251992" cy="215444"/>
          </a:xfrm>
          <a:prstGeom prst="rect">
            <a:avLst/>
          </a:prstGeom>
          <a:noFill/>
        </p:spPr>
        <p:txBody>
          <a:bodyPr wrap="none" rtlCol="0">
            <a:spAutoFit/>
          </a:bodyPr>
          <a:lstStyle/>
          <a:p>
            <a:r>
              <a:rPr lang="en-US" sz="800" dirty="0">
                <a:solidFill>
                  <a:srgbClr val="FF33CC"/>
                </a:solidFill>
              </a:rPr>
              <a:t>O</a:t>
            </a:r>
          </a:p>
        </p:txBody>
      </p:sp>
      <p:sp>
        <p:nvSpPr>
          <p:cNvPr id="73" name="TextBox 72">
            <a:extLst>
              <a:ext uri="{FF2B5EF4-FFF2-40B4-BE49-F238E27FC236}">
                <a16:creationId xmlns:a16="http://schemas.microsoft.com/office/drawing/2014/main" id="{4711F43F-88FF-4047-AFC6-B182B44BA1AC}"/>
              </a:ext>
            </a:extLst>
          </p:cNvPr>
          <p:cNvSpPr txBox="1"/>
          <p:nvPr/>
        </p:nvSpPr>
        <p:spPr>
          <a:xfrm>
            <a:off x="8752603" y="1228256"/>
            <a:ext cx="251992" cy="215444"/>
          </a:xfrm>
          <a:prstGeom prst="rect">
            <a:avLst/>
          </a:prstGeom>
          <a:noFill/>
        </p:spPr>
        <p:txBody>
          <a:bodyPr wrap="none" rtlCol="0">
            <a:spAutoFit/>
          </a:bodyPr>
          <a:lstStyle/>
          <a:p>
            <a:r>
              <a:rPr lang="en-US" sz="800" dirty="0">
                <a:solidFill>
                  <a:srgbClr val="FF33CC"/>
                </a:solidFill>
              </a:rPr>
              <a:t>O</a:t>
            </a:r>
          </a:p>
        </p:txBody>
      </p:sp>
      <p:sp>
        <p:nvSpPr>
          <p:cNvPr id="74" name="TextBox 73">
            <a:extLst>
              <a:ext uri="{FF2B5EF4-FFF2-40B4-BE49-F238E27FC236}">
                <a16:creationId xmlns:a16="http://schemas.microsoft.com/office/drawing/2014/main" id="{259B8C0B-4062-4135-A056-66213E4F3CB0}"/>
              </a:ext>
            </a:extLst>
          </p:cNvPr>
          <p:cNvSpPr txBox="1"/>
          <p:nvPr/>
        </p:nvSpPr>
        <p:spPr>
          <a:xfrm>
            <a:off x="8630026" y="1089645"/>
            <a:ext cx="251992" cy="215444"/>
          </a:xfrm>
          <a:prstGeom prst="rect">
            <a:avLst/>
          </a:prstGeom>
          <a:noFill/>
        </p:spPr>
        <p:txBody>
          <a:bodyPr wrap="none" rtlCol="0">
            <a:spAutoFit/>
          </a:bodyPr>
          <a:lstStyle/>
          <a:p>
            <a:r>
              <a:rPr lang="en-US" sz="800" dirty="0">
                <a:solidFill>
                  <a:srgbClr val="FF33CC"/>
                </a:solidFill>
              </a:rPr>
              <a:t>O</a:t>
            </a:r>
          </a:p>
        </p:txBody>
      </p:sp>
      <p:sp>
        <p:nvSpPr>
          <p:cNvPr id="1025" name="TextBox 1024">
            <a:extLst>
              <a:ext uri="{FF2B5EF4-FFF2-40B4-BE49-F238E27FC236}">
                <a16:creationId xmlns:a16="http://schemas.microsoft.com/office/drawing/2014/main" id="{B284C725-5FBE-4E1C-A684-6F6A761461E1}"/>
              </a:ext>
            </a:extLst>
          </p:cNvPr>
          <p:cNvSpPr txBox="1"/>
          <p:nvPr/>
        </p:nvSpPr>
        <p:spPr>
          <a:xfrm>
            <a:off x="6675073" y="2321270"/>
            <a:ext cx="1211021" cy="369332"/>
          </a:xfrm>
          <a:prstGeom prst="rect">
            <a:avLst/>
          </a:prstGeom>
          <a:noFill/>
        </p:spPr>
        <p:txBody>
          <a:bodyPr wrap="square" rtlCol="0">
            <a:spAutoFit/>
          </a:bodyPr>
          <a:lstStyle/>
          <a:p>
            <a:r>
              <a:rPr lang="en-US" dirty="0"/>
              <a:t>Add heat</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885701C2-1949-4172-B542-928BDB48E13F}"/>
                  </a:ext>
                </a:extLst>
              </p:cNvPr>
              <p:cNvSpPr txBox="1"/>
              <p:nvPr/>
            </p:nvSpPr>
            <p:spPr>
              <a:xfrm>
                <a:off x="973309" y="4260118"/>
                <a:ext cx="6121400"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𝑐</m:t>
                          </m:r>
                          <m:d>
                            <m:dPr>
                              <m:sepChr m:val=","/>
                              <m:ctrlPr>
                                <a:rPr lang="en-US" i="1">
                                  <a:latin typeface="Cambria Math" panose="02040503050406030204" pitchFamily="18" charset="0"/>
                                </a:rPr>
                              </m:ctrlPr>
                            </m:dPr>
                            <m:e>
                              <m:r>
                                <a:rPr lang="en-US" i="1">
                                  <a:latin typeface="Cambria Math" panose="02040503050406030204" pitchFamily="18" charset="0"/>
                                </a:rPr>
                                <m:t>𝑥</m:t>
                              </m:r>
                            </m:e>
                            <m:e>
                              <m:r>
                                <a:rPr lang="en-US" i="1">
                                  <a:latin typeface="Cambria Math" panose="02040503050406030204" pitchFamily="18" charset="0"/>
                                </a:rPr>
                                <m:t>𝑡</m:t>
                              </m:r>
                            </m:e>
                          </m:d>
                        </m:num>
                        <m:den>
                          <m:r>
                            <a:rPr lang="en-US" i="0">
                              <a:latin typeface="Cambria Math" panose="02040503050406030204" pitchFamily="18" charset="0"/>
                            </a:rPr>
                            <m:t>𝜕</m:t>
                          </m:r>
                          <m:r>
                            <a:rPr lang="en-US" i="1">
                              <a:latin typeface="Cambria Math" panose="02040503050406030204" pitchFamily="18" charset="0"/>
                            </a:rPr>
                            <m:t>𝑡</m:t>
                          </m:r>
                        </m:den>
                      </m:f>
                      <m:r>
                        <a:rPr lang="en-US" i="0">
                          <a:latin typeface="Cambria Math" panose="02040503050406030204" pitchFamily="18" charset="0"/>
                        </a:rPr>
                        <m:t>=</m:t>
                      </m:r>
                      <m:r>
                        <a:rPr lang="en-US" i="1">
                          <a:latin typeface="Cambria Math" panose="02040503050406030204" pitchFamily="18" charset="0"/>
                        </a:rPr>
                        <m:t>𝐷</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𝑇</m:t>
                          </m:r>
                        </m:e>
                      </m:d>
                      <m:f>
                        <m:fPr>
                          <m:ctrlPr>
                            <a:rPr lang="en-US" i="1">
                              <a:solidFill>
                                <a:srgbClr val="836967"/>
                              </a:solidFill>
                              <a:latin typeface="Cambria Math" panose="02040503050406030204" pitchFamily="18" charset="0"/>
                            </a:rPr>
                          </m:ctrlPr>
                        </m:fPr>
                        <m:num>
                          <m:sSup>
                            <m:sSupPr>
                              <m:ctrlPr>
                                <a:rPr lang="en-US" b="0" i="1" smtClean="0">
                                  <a:latin typeface="Cambria Math" panose="02040503050406030204" pitchFamily="18" charset="0"/>
                                </a:rPr>
                              </m:ctrlPr>
                            </m:sSupPr>
                            <m:e>
                              <m:r>
                                <a:rPr lang="en-US" i="0">
                                  <a:latin typeface="Cambria Math" panose="02040503050406030204" pitchFamily="18" charset="0"/>
                                </a:rPr>
                                <m:t>𝜕</m:t>
                              </m:r>
                            </m:e>
                            <m:sup>
                              <m:r>
                                <a:rPr lang="en-US" b="0" i="0" smtClean="0">
                                  <a:latin typeface="Cambria Math" panose="02040503050406030204" pitchFamily="18" charset="0"/>
                                </a:rPr>
                                <m:t>2</m:t>
                              </m:r>
                            </m:sup>
                          </m:sSup>
                          <m:r>
                            <a:rPr lang="en-US" i="1">
                              <a:latin typeface="Cambria Math" panose="02040503050406030204" pitchFamily="18" charset="0"/>
                            </a:rPr>
                            <m:t>𝑐</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𝑡</m:t>
                              </m:r>
                            </m:e>
                          </m:d>
                        </m:num>
                        <m:den>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den>
                      </m:f>
                      <m:r>
                        <a:rPr lang="en-US" i="0">
                          <a:latin typeface="Cambria Math" panose="02040503050406030204" pitchFamily="18" charset="0"/>
                        </a:rPr>
                        <m:t>+</m:t>
                      </m:r>
                      <m:r>
                        <a:rPr lang="en-US" i="1">
                          <a:latin typeface="Cambria Math" panose="02040503050406030204" pitchFamily="18" charset="0"/>
                        </a:rPr>
                        <m:t>𝑞</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𝑇</m:t>
                          </m:r>
                        </m:e>
                      </m:d>
                      <m:r>
                        <a:rPr lang="en-US" i="0">
                          <a:latin typeface="Cambria Math" panose="02040503050406030204" pitchFamily="18" charset="0"/>
                        </a:rPr>
                        <m:t>.</m:t>
                      </m:r>
                    </m:oMath>
                  </m:oMathPara>
                </a14:m>
                <a:endParaRPr lang="en-US" dirty="0"/>
              </a:p>
            </p:txBody>
          </p:sp>
        </mc:Choice>
        <mc:Fallback xmlns="">
          <p:sp>
            <p:nvSpPr>
              <p:cNvPr id="99" name="TextBox 98">
                <a:extLst>
                  <a:ext uri="{FF2B5EF4-FFF2-40B4-BE49-F238E27FC236}">
                    <a16:creationId xmlns:a16="http://schemas.microsoft.com/office/drawing/2014/main" id="{885701C2-1949-4172-B542-928BDB48E13F}"/>
                  </a:ext>
                </a:extLst>
              </p:cNvPr>
              <p:cNvSpPr txBox="1">
                <a:spLocks noRot="1" noChangeAspect="1" noMove="1" noResize="1" noEditPoints="1" noAdjustHandles="1" noChangeArrowheads="1" noChangeShapeType="1" noTextEdit="1"/>
              </p:cNvSpPr>
              <p:nvPr/>
            </p:nvSpPr>
            <p:spPr>
              <a:xfrm>
                <a:off x="973309" y="4260118"/>
                <a:ext cx="6121400" cy="6481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68F50B2-A44F-4AD7-A556-2A250D415DBC}"/>
                  </a:ext>
                </a:extLst>
              </p:cNvPr>
              <p:cNvSpPr txBox="1"/>
              <p:nvPr/>
            </p:nvSpPr>
            <p:spPr>
              <a:xfrm>
                <a:off x="155434" y="5392416"/>
                <a:ext cx="7861327" cy="532582"/>
              </a:xfrm>
              <a:prstGeom prst="rect">
                <a:avLst/>
              </a:prstGeom>
              <a:noFill/>
            </p:spPr>
            <p:txBody>
              <a:bodyPr wrap="square">
                <a:spAutoFit/>
              </a:bodyPr>
              <a:lstStyle/>
              <a:p>
                <a14:m>
                  <m:oMath xmlns:m="http://schemas.openxmlformats.org/officeDocument/2006/math">
                    <m:r>
                      <a:rPr lang="en-US" i="1" smtClean="0">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𝜋</m:t>
                            </m:r>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m:t>
                        </m:r>
                      </m:sub>
                    </m:sSub>
                  </m:oMath>
                </a14:m>
                <a:r>
                  <a:rPr lang="en-US" dirty="0">
                    <a:ea typeface="Calibri" panose="020F0502020204030204" pitchFamily="34" charset="0"/>
                    <a:cs typeface="Arial" panose="020B060402020202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cs typeface="Arial" panose="020B0604020202020204" pitchFamily="34" charset="0"/>
                      </a:rPr>
                      <m:t>−</m:t>
                    </m:r>
                    <m:r>
                      <a:rPr lang="en-US" b="0" i="1" smtClean="0">
                        <a:latin typeface="Cambria Math" panose="02040503050406030204" pitchFamily="18" charset="0"/>
                        <a:ea typeface="Calibri" panose="020F0502020204030204" pitchFamily="34" charset="0"/>
                        <a:cs typeface="Arial" panose="020B0604020202020204" pitchFamily="34" charset="0"/>
                      </a:rPr>
                      <m:t>𝑠𝑢𝑝𝑒𝑟𝑓𝑖𝑐𝑖𝑎𝑙</m:t>
                    </m:r>
                    <m:r>
                      <a:rPr lang="en-US" b="0" i="1" smtClean="0">
                        <a:latin typeface="Cambria Math" panose="02040503050406030204" pitchFamily="18" charset="0"/>
                        <a:ea typeface="Calibri" panose="020F0502020204030204" pitchFamily="34" charset="0"/>
                        <a:cs typeface="Arial" panose="020B0604020202020204" pitchFamily="34" charset="0"/>
                      </a:rPr>
                      <m:t> </m:t>
                    </m:r>
                    <m:r>
                      <a:rPr lang="en-US" b="0" i="1" smtClean="0">
                        <a:latin typeface="Cambria Math" panose="02040503050406030204" pitchFamily="18" charset="0"/>
                        <a:ea typeface="Calibri" panose="020F0502020204030204" pitchFamily="34" charset="0"/>
                        <a:cs typeface="Arial" panose="020B0604020202020204" pitchFamily="34" charset="0"/>
                      </a:rPr>
                      <m:t>𝑑𝑖𝑠𝑠𝑜𝑙𝑣𝑒𝑑</m:t>
                    </m:r>
                    <m:r>
                      <a:rPr lang="en-US" b="0" i="1" smtClean="0">
                        <a:latin typeface="Cambria Math" panose="02040503050406030204" pitchFamily="18" charset="0"/>
                        <a:ea typeface="Calibri" panose="020F0502020204030204" pitchFamily="34" charset="0"/>
                        <a:cs typeface="Arial" panose="020B0604020202020204" pitchFamily="34" charset="0"/>
                      </a:rPr>
                      <m:t> </m:t>
                    </m:r>
                    <m:r>
                      <a:rPr lang="en-US" b="0" i="1" smtClean="0">
                        <a:latin typeface="Cambria Math" panose="02040503050406030204" pitchFamily="18" charset="0"/>
                        <a:ea typeface="Calibri" panose="020F0502020204030204" pitchFamily="34" charset="0"/>
                        <a:cs typeface="Arial" panose="020B0604020202020204" pitchFamily="34" charset="0"/>
                      </a:rPr>
                      <m:t>𝑜𝑥𝑦𝑔𝑒𝑛</m:t>
                    </m:r>
                  </m:oMath>
                </a14:m>
                <a:endParaRPr lang="en-US" dirty="0"/>
              </a:p>
            </p:txBody>
          </p:sp>
        </mc:Choice>
        <mc:Fallback xmlns="">
          <p:sp>
            <p:nvSpPr>
              <p:cNvPr id="109" name="TextBox 108">
                <a:extLst>
                  <a:ext uri="{FF2B5EF4-FFF2-40B4-BE49-F238E27FC236}">
                    <a16:creationId xmlns:a16="http://schemas.microsoft.com/office/drawing/2014/main" id="{268F50B2-A44F-4AD7-A556-2A250D415DBC}"/>
                  </a:ext>
                </a:extLst>
              </p:cNvPr>
              <p:cNvSpPr txBox="1">
                <a:spLocks noRot="1" noChangeAspect="1" noMove="1" noResize="1" noEditPoints="1" noAdjustHandles="1" noChangeArrowheads="1" noChangeShapeType="1" noTextEdit="1"/>
              </p:cNvSpPr>
              <p:nvPr/>
            </p:nvSpPr>
            <p:spPr>
              <a:xfrm>
                <a:off x="155434" y="5392416"/>
                <a:ext cx="7861327" cy="532582"/>
              </a:xfrm>
              <a:prstGeom prst="rect">
                <a:avLst/>
              </a:prstGeom>
              <a:blipFill>
                <a:blip r:embed="rId5"/>
                <a:stretch>
                  <a:fillRect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5E35E48F-BC85-4056-A45A-005B62BDCB69}"/>
                  </a:ext>
                </a:extLst>
              </p:cNvPr>
              <p:cNvSpPr txBox="1"/>
              <p:nvPr/>
            </p:nvSpPr>
            <p:spPr>
              <a:xfrm>
                <a:off x="169726" y="5831531"/>
                <a:ext cx="7378086" cy="783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Arial" panose="020B0604020202020204" pitchFamily="34" charset="0"/>
                        </a:rPr>
                        <m:t>𝑢</m:t>
                      </m:r>
                      <m:d>
                        <m:dPr>
                          <m:ctrlPr>
                            <a:rPr lang="en-US" sz="1800"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Arial" panose="020B0604020202020204" pitchFamily="34" charset="0"/>
                            </a:rPr>
                            <m:t>𝑥</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m:t>
                          </m:r>
                        </m:e>
                      </m:d>
                      <m:r>
                        <a:rPr lang="en-US"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rPr>
                          </m:ctrlPr>
                        </m:fPr>
                        <m:num>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Arial" panose="020B0604020202020204" pitchFamily="34" charset="0"/>
                                </a:rPr>
                                <m:t>𝑢</m:t>
                              </m:r>
                            </m:e>
                            <m:sub>
                              <m:r>
                                <a:rPr lang="en-US" sz="1800" i="1">
                                  <a:effectLst/>
                                  <a:latin typeface="Cambria Math" panose="02040503050406030204" pitchFamily="18" charset="0"/>
                                  <a:ea typeface="Calibri" panose="020F0502020204030204" pitchFamily="34" charset="0"/>
                                  <a:cs typeface="Arial" panose="020B0604020202020204" pitchFamily="34" charset="0"/>
                                </a:rPr>
                                <m:t>0</m:t>
                              </m:r>
                            </m:sub>
                          </m:sSub>
                        </m:num>
                        <m:den>
                          <m:rad>
                            <m:radPr>
                              <m:degHide m:val="on"/>
                              <m:ctrlPr>
                                <a:rPr lang="en-US" sz="1800" i="1">
                                  <a:effectLst/>
                                  <a:latin typeface="Cambria Math" panose="02040503050406030204" pitchFamily="18" charset="0"/>
                                </a:rPr>
                              </m:ctrlPr>
                            </m:radPr>
                            <m:deg/>
                            <m:e>
                              <m:r>
                                <a:rPr lang="en-US" sz="1800" i="1">
                                  <a:effectLst/>
                                  <a:latin typeface="Cambria Math" panose="02040503050406030204" pitchFamily="18" charset="0"/>
                                  <a:ea typeface="Calibri" panose="020F0502020204030204" pitchFamily="34" charset="0"/>
                                  <a:cs typeface="Arial" panose="020B0604020202020204" pitchFamily="34" charset="0"/>
                                </a:rPr>
                                <m:t>𝜋</m:t>
                              </m:r>
                              <m:r>
                                <a:rPr lang="en-US" sz="1800" i="1">
                                  <a:effectLst/>
                                  <a:latin typeface="Cambria Math" panose="02040503050406030204" pitchFamily="18" charset="0"/>
                                  <a:ea typeface="Calibri" panose="020F0502020204030204" pitchFamily="34" charset="0"/>
                                  <a:cs typeface="Arial" panose="020B0604020202020204" pitchFamily="34" charset="0"/>
                                </a:rPr>
                                <m:t>𝐷</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𝑇</m:t>
                              </m:r>
                              <m:r>
                                <a:rPr lang="en-US" sz="1800" i="1">
                                  <a:effectLst/>
                                  <a:latin typeface="Cambria Math" panose="02040503050406030204" pitchFamily="18" charset="0"/>
                                  <a:ea typeface="Calibri" panose="020F0502020204030204" pitchFamily="34" charset="0"/>
                                  <a:cs typeface="Arial" panose="020B0604020202020204" pitchFamily="34" charset="0"/>
                                </a:rPr>
                                <m:t>)</m:t>
                              </m:r>
                            </m:e>
                          </m:rad>
                        </m:den>
                      </m:f>
                      <m:nary>
                        <m:naryPr>
                          <m:limLoc m:val="subSup"/>
                          <m:ctrlPr>
                            <a:rPr lang="en-US" sz="1800" i="1">
                              <a:effectLst/>
                              <a:latin typeface="Cambria Math" panose="02040503050406030204" pitchFamily="18" charset="0"/>
                            </a:rPr>
                          </m:ctrlPr>
                        </m:naryPr>
                        <m:sub>
                          <m:r>
                            <a:rPr lang="en-US" sz="1800" i="1">
                              <a:effectLst/>
                              <a:latin typeface="Cambria Math" panose="02040503050406030204" pitchFamily="18" charset="0"/>
                              <a:ea typeface="Calibri" panose="020F0502020204030204" pitchFamily="34" charset="0"/>
                              <a:cs typeface="Arial" panose="020B0604020202020204" pitchFamily="34" charset="0"/>
                            </a:rPr>
                            <m:t>0</m:t>
                          </m:r>
                        </m:sub>
                        <m:sup>
                          <m:r>
                            <a:rPr lang="en-US" sz="1800" i="1">
                              <a:effectLst/>
                              <a:latin typeface="Cambria Math" panose="02040503050406030204" pitchFamily="18" charset="0"/>
                              <a:ea typeface="Calibri" panose="020F0502020204030204" pitchFamily="34" charset="0"/>
                              <a:cs typeface="Arial" panose="020B0604020202020204" pitchFamily="34" charset="0"/>
                            </a:rPr>
                            <m:t>𝑡</m:t>
                          </m:r>
                        </m:sup>
                        <m:e>
                          <m:f>
                            <m:fPr>
                              <m:ctrlPr>
                                <a:rPr lang="en-US" sz="1800"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Arial" panose="020B0604020202020204" pitchFamily="34" charset="0"/>
                                </a:rPr>
                                <m:t>𝑘</m:t>
                              </m:r>
                              <m:d>
                                <m:dPr>
                                  <m:ctrlPr>
                                    <a:rPr lang="en-US" sz="1800"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d>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Arial" panose="020B0604020202020204" pitchFamily="34" charset="0"/>
                                    </a:rPr>
                                    <m:t>𝑒</m:t>
                                  </m:r>
                                </m:e>
                                <m:sup>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𝑘</m:t>
                                  </m:r>
                                  <m:d>
                                    <m:dPr>
                                      <m:ctrlPr>
                                        <a:rPr lang="en-US" sz="1800"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Arial" panose="020B0604020202020204" pitchFamily="34" charset="0"/>
                                        </a:rPr>
                                        <m:t>𝑇</m:t>
                                      </m:r>
                                    </m:e>
                                  </m:d>
                                  <m:r>
                                    <a:rPr lang="en-US" sz="1800" i="1">
                                      <a:effectLst/>
                                      <a:latin typeface="Cambria Math" panose="02040503050406030204" pitchFamily="18" charset="0"/>
                                      <a:ea typeface="Calibri" panose="020F0502020204030204" pitchFamily="34" charset="0"/>
                                      <a:cs typeface="Arial" panose="020B0604020202020204" pitchFamily="34" charset="0"/>
                                    </a:rPr>
                                    <m:t>𝑠</m:t>
                                  </m:r>
                                </m:sup>
                              </m:sSup>
                            </m:num>
                            <m:den>
                              <m:rad>
                                <m:radPr>
                                  <m:degHide m:val="on"/>
                                  <m:ctrlPr>
                                    <a:rPr lang="en-US" sz="1800" i="1">
                                      <a:effectLst/>
                                      <a:latin typeface="Cambria Math" panose="02040503050406030204" pitchFamily="18" charset="0"/>
                                    </a:rPr>
                                  </m:ctrlPr>
                                </m:radPr>
                                <m:deg/>
                                <m:e>
                                  <m:r>
                                    <a:rPr lang="en-US" sz="1800" i="1">
                                      <a:effectLst/>
                                      <a:latin typeface="Cambria Math" panose="02040503050406030204" pitchFamily="18" charset="0"/>
                                      <a:ea typeface="Calibri" panose="020F0502020204030204" pitchFamily="34" charset="0"/>
                                      <a:cs typeface="Arial" panose="020B0604020202020204" pitchFamily="34" charset="0"/>
                                    </a:rPr>
                                    <m:t>𝑡</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𝑠</m:t>
                                  </m:r>
                                </m:e>
                              </m:rad>
                            </m:den>
                          </m:f>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Arial" panose="020B0604020202020204" pitchFamily="34" charset="0"/>
                                </a:rPr>
                                <m:t>𝑒</m:t>
                              </m:r>
                            </m:e>
                            <m:sup>
                              <m:r>
                                <a:rPr lang="en-US" sz="18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Arial" panose="020B0604020202020204" pitchFamily="34" charset="0"/>
                                    </a:rPr>
                                    <m:t>𝑥</m:t>
                                  </m:r>
                                </m:e>
                                <m:sup>
                                  <m:r>
                                    <a:rPr lang="en-US" sz="1800" i="1">
                                      <a:effectLst/>
                                      <a:latin typeface="Cambria Math" panose="02040503050406030204" pitchFamily="18" charset="0"/>
                                      <a:ea typeface="Calibri" panose="020F0502020204030204" pitchFamily="34" charset="0"/>
                                      <a:cs typeface="Arial" panose="020B0604020202020204" pitchFamily="34" charset="0"/>
                                    </a:rPr>
                                    <m:t>2</m:t>
                                  </m:r>
                                </m:sup>
                              </m:sSup>
                              <m:r>
                                <a:rPr lang="en-US" sz="1800" i="1">
                                  <a:effectLst/>
                                  <a:latin typeface="Cambria Math" panose="02040503050406030204" pitchFamily="18" charset="0"/>
                                  <a:ea typeface="Calibri" panose="020F0502020204030204" pitchFamily="34" charset="0"/>
                                  <a:cs typeface="Arial" panose="020B0604020202020204" pitchFamily="34" charset="0"/>
                                </a:rPr>
                                <m:t>/(4</m:t>
                              </m:r>
                              <m:r>
                                <a:rPr lang="en-US" sz="1800" i="1">
                                  <a:effectLst/>
                                  <a:latin typeface="Cambria Math" panose="02040503050406030204" pitchFamily="18" charset="0"/>
                                  <a:ea typeface="Calibri" panose="020F0502020204030204" pitchFamily="34" charset="0"/>
                                  <a:cs typeface="Arial" panose="020B0604020202020204" pitchFamily="34" charset="0"/>
                                </a:rPr>
                                <m:t>𝐷</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𝑇</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𝑡</m:t>
                              </m:r>
                              <m:r>
                                <a:rPr lang="en-US" sz="1800" i="1">
                                  <a:effectLst/>
                                  <a:latin typeface="Cambria Math" panose="02040503050406030204" pitchFamily="18" charset="0"/>
                                  <a:ea typeface="Calibri" panose="020F0502020204030204" pitchFamily="34" charset="0"/>
                                  <a:cs typeface="Arial" panose="020B0604020202020204" pitchFamily="34" charset="0"/>
                                </a:rPr>
                                <m:t>−</m:t>
                              </m:r>
                              <m:r>
                                <a:rPr lang="en-US" sz="1800" i="1">
                                  <a:effectLst/>
                                  <a:latin typeface="Cambria Math" panose="02040503050406030204" pitchFamily="18" charset="0"/>
                                  <a:ea typeface="Calibri" panose="020F0502020204030204" pitchFamily="34" charset="0"/>
                                  <a:cs typeface="Arial" panose="020B0604020202020204" pitchFamily="34" charset="0"/>
                                </a:rPr>
                                <m:t>𝑠</m:t>
                              </m:r>
                              <m:r>
                                <a:rPr lang="en-US" sz="1800" i="1">
                                  <a:effectLst/>
                                  <a:latin typeface="Cambria Math" panose="02040503050406030204" pitchFamily="18" charset="0"/>
                                  <a:ea typeface="Calibri" panose="020F0502020204030204" pitchFamily="34" charset="0"/>
                                  <a:cs typeface="Arial" panose="020B0604020202020204" pitchFamily="34" charset="0"/>
                                </a:rPr>
                                <m:t>))</m:t>
                              </m:r>
                            </m:sup>
                          </m:sSup>
                          <m:r>
                            <a:rPr lang="en-US" sz="1800" i="1">
                              <a:effectLst/>
                              <a:latin typeface="Cambria Math" panose="02040503050406030204" pitchFamily="18" charset="0"/>
                              <a:ea typeface="Calibri" panose="020F0502020204030204" pitchFamily="34" charset="0"/>
                              <a:cs typeface="Arial" panose="020B0604020202020204" pitchFamily="34" charset="0"/>
                            </a:rPr>
                            <m:t>𝑑𝑠</m:t>
                          </m:r>
                        </m:e>
                      </m:nary>
                      <m:r>
                        <a:rPr lang="en-US" sz="1800" b="0" i="1" smtClean="0">
                          <a:effectLst/>
                          <a:latin typeface="Cambria Math" panose="02040503050406030204" pitchFamily="18" charset="0"/>
                          <a:ea typeface="Calibri" panose="020F0502020204030204" pitchFamily="34" charset="0"/>
                          <a:cs typeface="Arial" panose="020B0604020202020204" pitchFamily="34" charset="0"/>
                        </a:rPr>
                        <m:t> −</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𝑜𝑥𝑖𝑑𝑒</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 </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𝑑𝑖𝑠𝑠𝑜𝑙𝑢𝑡𝑖𝑜𝑛</m:t>
                      </m:r>
                    </m:oMath>
                  </m:oMathPara>
                </a14:m>
                <a:endParaRPr lang="en-US" dirty="0"/>
              </a:p>
            </p:txBody>
          </p:sp>
        </mc:Choice>
        <mc:Fallback xmlns="">
          <p:sp>
            <p:nvSpPr>
              <p:cNvPr id="113" name="TextBox 112">
                <a:extLst>
                  <a:ext uri="{FF2B5EF4-FFF2-40B4-BE49-F238E27FC236}">
                    <a16:creationId xmlns:a16="http://schemas.microsoft.com/office/drawing/2014/main" id="{5E35E48F-BC85-4056-A45A-005B62BDCB69}"/>
                  </a:ext>
                </a:extLst>
              </p:cNvPr>
              <p:cNvSpPr txBox="1">
                <a:spLocks noRot="1" noChangeAspect="1" noMove="1" noResize="1" noEditPoints="1" noAdjustHandles="1" noChangeArrowheads="1" noChangeShapeType="1" noTextEdit="1"/>
              </p:cNvSpPr>
              <p:nvPr/>
            </p:nvSpPr>
            <p:spPr>
              <a:xfrm>
                <a:off x="169726" y="5831531"/>
                <a:ext cx="7378086" cy="783869"/>
              </a:xfrm>
              <a:prstGeom prst="rect">
                <a:avLst/>
              </a:prstGeom>
              <a:blipFill>
                <a:blip r:embed="rId6"/>
                <a:stretch>
                  <a:fillRect/>
                </a:stretch>
              </a:blipFill>
            </p:spPr>
            <p:txBody>
              <a:bodyPr/>
              <a:lstStyle/>
              <a:p>
                <a:r>
                  <a:rPr lang="en-US">
                    <a:noFill/>
                  </a:rPr>
                  <a:t> </a:t>
                </a:r>
              </a:p>
            </p:txBody>
          </p:sp>
        </mc:Fallback>
      </mc:AlternateContent>
      <p:grpSp>
        <p:nvGrpSpPr>
          <p:cNvPr id="1043" name="Group 1042">
            <a:extLst>
              <a:ext uri="{FF2B5EF4-FFF2-40B4-BE49-F238E27FC236}">
                <a16:creationId xmlns:a16="http://schemas.microsoft.com/office/drawing/2014/main" id="{2635227F-4C33-4D00-9937-9462F0B74966}"/>
              </a:ext>
            </a:extLst>
          </p:cNvPr>
          <p:cNvGrpSpPr/>
          <p:nvPr/>
        </p:nvGrpSpPr>
        <p:grpSpPr>
          <a:xfrm>
            <a:off x="6524020" y="5385451"/>
            <a:ext cx="6779013" cy="662726"/>
            <a:chOff x="4985230" y="3742774"/>
            <a:chExt cx="6779013" cy="662726"/>
          </a:xfrm>
        </p:grpSpPr>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3B49CAAF-8DD4-42F9-B4F9-2A767D23033E}"/>
                    </a:ext>
                  </a:extLst>
                </p:cNvPr>
                <p:cNvSpPr txBox="1"/>
                <p:nvPr/>
              </p:nvSpPr>
              <p:spPr>
                <a:xfrm>
                  <a:off x="5081503" y="4019048"/>
                  <a:ext cx="6682740" cy="38645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𝑇</m:t>
                            </m:r>
                          </m:e>
                        </m:d>
                        <m:r>
                          <a:rPr lang="en-US" i="0">
                            <a:latin typeface="Cambria Math" panose="02040503050406030204" pitchFamily="18" charset="0"/>
                          </a:rPr>
                          <m:t>=</m:t>
                        </m:r>
                        <m:r>
                          <a:rPr lang="en-US" i="1">
                            <a:latin typeface="Cambria Math" panose="02040503050406030204" pitchFamily="18" charset="0"/>
                          </a:rPr>
                          <m:t>𝐴</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𝑎𝑘</m:t>
                                    </m:r>
                                  </m:sub>
                                </m:sSub>
                              </m:num>
                              <m:den>
                                <m:r>
                                  <a:rPr lang="en-US" i="1">
                                    <a:latin typeface="Cambria Math" panose="02040503050406030204" pitchFamily="18" charset="0"/>
                                  </a:rPr>
                                  <m:t>𝑅</m:t>
                                </m:r>
                              </m:den>
                            </m:f>
                            <m:r>
                              <a:rPr lang="en-US" i="1">
                                <a:latin typeface="Cambria Math" panose="02040503050406030204" pitchFamily="18" charset="0"/>
                              </a:rPr>
                              <m:t>𝑇</m:t>
                            </m:r>
                          </m:sup>
                        </m:sSup>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𝑜𝑥</m:t>
                        </m:r>
                        <m:r>
                          <a:rPr lang="en-US" b="0" i="1" smtClean="0">
                            <a:latin typeface="Cambria Math" panose="02040503050406030204" pitchFamily="18" charset="0"/>
                          </a:rPr>
                          <m:t>𝑖𝑑𝑒</m:t>
                        </m:r>
                        <m:r>
                          <a:rPr lang="en-US" b="0" i="1" smtClean="0">
                            <a:latin typeface="Cambria Math" panose="02040503050406030204" pitchFamily="18" charset="0"/>
                          </a:rPr>
                          <m:t> </m:t>
                        </m:r>
                        <m:r>
                          <a:rPr lang="en-US" b="0" i="1" smtClean="0">
                            <a:latin typeface="Cambria Math" panose="02040503050406030204" pitchFamily="18" charset="0"/>
                          </a:rPr>
                          <m:t>𝑑𝑖𝑠𝑠𝑜𝑙𝑢𝑡𝑖𝑜𝑛</m:t>
                        </m:r>
                      </m:oMath>
                    </m:oMathPara>
                  </a14:m>
                  <a:endParaRPr lang="en-US" dirty="0"/>
                </a:p>
              </p:txBody>
            </p:sp>
          </mc:Choice>
          <mc:Fallback xmlns="">
            <p:sp>
              <p:nvSpPr>
                <p:cNvPr id="115" name="TextBox 114">
                  <a:extLst>
                    <a:ext uri="{FF2B5EF4-FFF2-40B4-BE49-F238E27FC236}">
                      <a16:creationId xmlns:a16="http://schemas.microsoft.com/office/drawing/2014/main" id="{3B49CAAF-8DD4-42F9-B4F9-2A767D23033E}"/>
                    </a:ext>
                  </a:extLst>
                </p:cNvPr>
                <p:cNvSpPr txBox="1">
                  <a:spLocks noRot="1" noChangeAspect="1" noMove="1" noResize="1" noEditPoints="1" noAdjustHandles="1" noChangeArrowheads="1" noChangeShapeType="1" noTextEdit="1"/>
                </p:cNvSpPr>
                <p:nvPr/>
              </p:nvSpPr>
              <p:spPr>
                <a:xfrm>
                  <a:off x="5081503" y="4019048"/>
                  <a:ext cx="6682740" cy="386452"/>
                </a:xfrm>
                <a:prstGeom prst="rect">
                  <a:avLst/>
                </a:prstGeom>
                <a:blipFill>
                  <a:blip r:embed="rId7"/>
                  <a:stretch>
                    <a:fillRect t="-80952" b="-98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ACF7FB91-2CD3-4D01-A65C-534C1E31D509}"/>
                    </a:ext>
                  </a:extLst>
                </p:cNvPr>
                <p:cNvSpPr txBox="1"/>
                <p:nvPr/>
              </p:nvSpPr>
              <p:spPr>
                <a:xfrm>
                  <a:off x="4985230" y="3742774"/>
                  <a:ext cx="6682740" cy="3864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𝑇</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0">
                                <a:latin typeface="Cambria Math" panose="02040503050406030204" pitchFamily="18" charset="0"/>
                              </a:rPr>
                              <m:t>0</m:t>
                            </m:r>
                          </m:sub>
                        </m:s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𝑎𝐷</m:t>
                                    </m:r>
                                  </m:sub>
                                </m:sSub>
                              </m:num>
                              <m:den>
                                <m:r>
                                  <a:rPr lang="en-US" i="1">
                                    <a:latin typeface="Cambria Math" panose="02040503050406030204" pitchFamily="18" charset="0"/>
                                  </a:rPr>
                                  <m:t>𝑅</m:t>
                                </m:r>
                              </m:den>
                            </m:f>
                            <m:r>
                              <a:rPr lang="en-US" i="1">
                                <a:latin typeface="Cambria Math" panose="02040503050406030204" pitchFamily="18" charset="0"/>
                              </a:rPr>
                              <m:t>𝑇</m:t>
                            </m:r>
                          </m:sup>
                        </m:sSup>
                        <m:r>
                          <a:rPr lang="en-US" b="0" i="1" smtClean="0">
                            <a:latin typeface="Cambria Math" panose="02040503050406030204" pitchFamily="18" charset="0"/>
                          </a:rPr>
                          <m:t> −</m:t>
                        </m:r>
                        <m:r>
                          <a:rPr lang="en-US" b="0" i="1" smtClean="0">
                            <a:latin typeface="Cambria Math" panose="02040503050406030204" pitchFamily="18" charset="0"/>
                          </a:rPr>
                          <m:t>𝑜𝑥𝑦𝑔𝑒𝑛</m:t>
                        </m:r>
                        <m:r>
                          <a:rPr lang="en-US" b="0" i="1" smtClean="0">
                            <a:latin typeface="Cambria Math" panose="02040503050406030204" pitchFamily="18" charset="0"/>
                          </a:rPr>
                          <m:t> </m:t>
                        </m:r>
                        <m:r>
                          <a:rPr lang="en-US" b="0" i="1" smtClean="0">
                            <a:latin typeface="Cambria Math" panose="02040503050406030204" pitchFamily="18" charset="0"/>
                          </a:rPr>
                          <m:t>𝑑𝑖𝑓𝑓𝑢𝑠𝑖𝑜𝑛</m:t>
                        </m:r>
                      </m:oMath>
                    </m:oMathPara>
                  </a14:m>
                  <a:endParaRPr lang="en-US" dirty="0"/>
                </a:p>
              </p:txBody>
            </p:sp>
          </mc:Choice>
          <mc:Fallback xmlns="">
            <p:sp>
              <p:nvSpPr>
                <p:cNvPr id="117" name="TextBox 116">
                  <a:extLst>
                    <a:ext uri="{FF2B5EF4-FFF2-40B4-BE49-F238E27FC236}">
                      <a16:creationId xmlns:a16="http://schemas.microsoft.com/office/drawing/2014/main" id="{ACF7FB91-2CD3-4D01-A65C-534C1E31D509}"/>
                    </a:ext>
                  </a:extLst>
                </p:cNvPr>
                <p:cNvSpPr txBox="1">
                  <a:spLocks noRot="1" noChangeAspect="1" noMove="1" noResize="1" noEditPoints="1" noAdjustHandles="1" noChangeArrowheads="1" noChangeShapeType="1" noTextEdit="1"/>
                </p:cNvSpPr>
                <p:nvPr/>
              </p:nvSpPr>
              <p:spPr>
                <a:xfrm>
                  <a:off x="4985230" y="3742774"/>
                  <a:ext cx="6682740" cy="386452"/>
                </a:xfrm>
                <a:prstGeom prst="rect">
                  <a:avLst/>
                </a:prstGeom>
                <a:blipFill>
                  <a:blip r:embed="rId8"/>
                  <a:stretch>
                    <a:fillRect t="-79688" b="-95313"/>
                  </a:stretch>
                </a:blipFill>
              </p:spPr>
              <p:txBody>
                <a:bodyPr/>
                <a:lstStyle/>
                <a:p>
                  <a:r>
                    <a:rPr lang="en-US">
                      <a:noFill/>
                    </a:rPr>
                    <a:t> </a:t>
                  </a:r>
                </a:p>
              </p:txBody>
            </p:sp>
          </mc:Fallback>
        </mc:AlternateContent>
      </p:grpSp>
      <p:sp>
        <p:nvSpPr>
          <p:cNvPr id="119" name="TextBox 118">
            <a:extLst>
              <a:ext uri="{FF2B5EF4-FFF2-40B4-BE49-F238E27FC236}">
                <a16:creationId xmlns:a16="http://schemas.microsoft.com/office/drawing/2014/main" id="{94C9D809-0EAB-40F2-8E69-94390FFD6ACF}"/>
              </a:ext>
            </a:extLst>
          </p:cNvPr>
          <p:cNvSpPr txBox="1"/>
          <p:nvPr/>
        </p:nvSpPr>
        <p:spPr>
          <a:xfrm>
            <a:off x="8851923" y="5065571"/>
            <a:ext cx="2085314" cy="369332"/>
          </a:xfrm>
          <a:prstGeom prst="rect">
            <a:avLst/>
          </a:prstGeom>
          <a:noFill/>
        </p:spPr>
        <p:txBody>
          <a:bodyPr wrap="none" rtlCol="0">
            <a:spAutoFit/>
          </a:bodyPr>
          <a:lstStyle/>
          <a:p>
            <a:r>
              <a:rPr lang="en-US" u="sng" dirty="0"/>
              <a:t>Arrhenius equations</a:t>
            </a: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D79FB39A-E903-45F6-BB19-AD9BEF0C4A79}"/>
                  </a:ext>
                </a:extLst>
              </p:cNvPr>
              <p:cNvSpPr txBox="1"/>
              <p:nvPr/>
            </p:nvSpPr>
            <p:spPr>
              <a:xfrm>
                <a:off x="4767123" y="4390728"/>
                <a:ext cx="61264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𝑐</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𝑡</m:t>
                          </m:r>
                        </m:e>
                      </m:d>
                      <m:r>
                        <a:rPr lang="en-US" i="0">
                          <a:latin typeface="Cambria Math" panose="02040503050406030204" pitchFamily="18" charset="0"/>
                        </a:rPr>
                        <m:t>= </m:t>
                      </m:r>
                      <m:r>
                        <a:rPr lang="en-US" i="1">
                          <a:latin typeface="Cambria Math" panose="02040503050406030204" pitchFamily="18" charset="0"/>
                        </a:rPr>
                        <m:t>𝑣</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𝑢</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121" name="TextBox 120">
                <a:extLst>
                  <a:ext uri="{FF2B5EF4-FFF2-40B4-BE49-F238E27FC236}">
                    <a16:creationId xmlns:a16="http://schemas.microsoft.com/office/drawing/2014/main" id="{D79FB39A-E903-45F6-BB19-AD9BEF0C4A79}"/>
                  </a:ext>
                </a:extLst>
              </p:cNvPr>
              <p:cNvSpPr txBox="1">
                <a:spLocks noRot="1" noChangeAspect="1" noMove="1" noResize="1" noEditPoints="1" noAdjustHandles="1" noChangeArrowheads="1" noChangeShapeType="1" noTextEdit="1"/>
              </p:cNvSpPr>
              <p:nvPr/>
            </p:nvSpPr>
            <p:spPr>
              <a:xfrm>
                <a:off x="4767123" y="4390728"/>
                <a:ext cx="6126480" cy="369332"/>
              </a:xfrm>
              <a:prstGeom prst="rect">
                <a:avLst/>
              </a:prstGeom>
              <a:blipFill>
                <a:blip r:embed="rId9"/>
                <a:stretch>
                  <a:fillRect/>
                </a:stretch>
              </a:blipFill>
            </p:spPr>
            <p:txBody>
              <a:bodyPr/>
              <a:lstStyle/>
              <a:p>
                <a:r>
                  <a:rPr lang="en-US">
                    <a:noFill/>
                  </a:rPr>
                  <a:t> </a:t>
                </a:r>
              </a:p>
            </p:txBody>
          </p:sp>
        </mc:Fallback>
      </mc:AlternateContent>
      <p:sp>
        <p:nvSpPr>
          <p:cNvPr id="123" name="TextBox 122">
            <a:extLst>
              <a:ext uri="{FF2B5EF4-FFF2-40B4-BE49-F238E27FC236}">
                <a16:creationId xmlns:a16="http://schemas.microsoft.com/office/drawing/2014/main" id="{812F8C63-F281-4122-A155-2A1B14509758}"/>
              </a:ext>
            </a:extLst>
          </p:cNvPr>
          <p:cNvSpPr txBox="1"/>
          <p:nvPr/>
        </p:nvSpPr>
        <p:spPr>
          <a:xfrm>
            <a:off x="1924530" y="5046731"/>
            <a:ext cx="3435364" cy="369332"/>
          </a:xfrm>
          <a:prstGeom prst="rect">
            <a:avLst/>
          </a:prstGeom>
          <a:noFill/>
        </p:spPr>
        <p:txBody>
          <a:bodyPr wrap="none" rtlCol="0">
            <a:spAutoFit/>
          </a:bodyPr>
          <a:lstStyle/>
          <a:p>
            <a:r>
              <a:rPr lang="en-US" u="sng" dirty="0"/>
              <a:t>Solutions to the diffusion equation</a:t>
            </a:r>
          </a:p>
        </p:txBody>
      </p:sp>
      <p:sp>
        <p:nvSpPr>
          <p:cNvPr id="124" name="TextBox 123">
            <a:extLst>
              <a:ext uri="{FF2B5EF4-FFF2-40B4-BE49-F238E27FC236}">
                <a16:creationId xmlns:a16="http://schemas.microsoft.com/office/drawing/2014/main" id="{8853633E-8D95-494F-B5F5-69E65163F44C}"/>
              </a:ext>
            </a:extLst>
          </p:cNvPr>
          <p:cNvSpPr txBox="1"/>
          <p:nvPr/>
        </p:nvSpPr>
        <p:spPr>
          <a:xfrm>
            <a:off x="4525596" y="3887304"/>
            <a:ext cx="3870419" cy="369332"/>
          </a:xfrm>
          <a:prstGeom prst="rect">
            <a:avLst/>
          </a:prstGeom>
          <a:noFill/>
        </p:spPr>
        <p:txBody>
          <a:bodyPr wrap="none" rtlCol="0">
            <a:spAutoFit/>
          </a:bodyPr>
          <a:lstStyle/>
          <a:p>
            <a:r>
              <a:rPr lang="en-US" u="sng" dirty="0"/>
              <a:t>One-dimensional diffusion equation [1]</a:t>
            </a:r>
          </a:p>
        </p:txBody>
      </p:sp>
      <p:sp>
        <p:nvSpPr>
          <p:cNvPr id="128" name="TextBox 127">
            <a:extLst>
              <a:ext uri="{FF2B5EF4-FFF2-40B4-BE49-F238E27FC236}">
                <a16:creationId xmlns:a16="http://schemas.microsoft.com/office/drawing/2014/main" id="{0AA67CB1-F59A-4A64-B007-646BF1B8EE8B}"/>
              </a:ext>
            </a:extLst>
          </p:cNvPr>
          <p:cNvSpPr txBox="1"/>
          <p:nvPr/>
        </p:nvSpPr>
        <p:spPr>
          <a:xfrm>
            <a:off x="-65463" y="6598362"/>
            <a:ext cx="7281338" cy="276999"/>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[1] </a:t>
            </a:r>
            <a:r>
              <a:rPr lang="en-US" sz="1200" b="0" i="0" dirty="0" err="1">
                <a:solidFill>
                  <a:srgbClr val="222222"/>
                </a:solidFill>
                <a:effectLst/>
                <a:latin typeface="Arial" panose="020B0604020202020204" pitchFamily="34" charset="0"/>
              </a:rPr>
              <a:t>Ciovati</a:t>
            </a:r>
            <a:r>
              <a:rPr lang="en-US" sz="1200" b="0" i="0" dirty="0">
                <a:solidFill>
                  <a:srgbClr val="222222"/>
                </a:solidFill>
                <a:effectLst/>
                <a:latin typeface="Arial" panose="020B0604020202020204" pitchFamily="34" charset="0"/>
              </a:rPr>
              <a:t>, Gianluigi. </a:t>
            </a:r>
            <a:r>
              <a:rPr lang="en-US" sz="1200" b="0" i="1" dirty="0">
                <a:solidFill>
                  <a:srgbClr val="222222"/>
                </a:solidFill>
                <a:effectLst/>
                <a:latin typeface="Arial" panose="020B0604020202020204" pitchFamily="34" charset="0"/>
              </a:rPr>
              <a:t>Applied physics letters</a:t>
            </a:r>
            <a:r>
              <a:rPr lang="en-US" sz="1200" b="0" i="0" dirty="0">
                <a:solidFill>
                  <a:srgbClr val="222222"/>
                </a:solidFill>
                <a:effectLst/>
                <a:latin typeface="Arial" panose="020B0604020202020204" pitchFamily="34" charset="0"/>
              </a:rPr>
              <a:t> 89.2 (2006): 022507.</a:t>
            </a:r>
            <a:endParaRPr lang="en-US" sz="1200" dirty="0"/>
          </a:p>
        </p:txBody>
      </p:sp>
    </p:spTree>
    <p:extLst>
      <p:ext uri="{BB962C8B-B14F-4D97-AF65-F5344CB8AC3E}">
        <p14:creationId xmlns:p14="http://schemas.microsoft.com/office/powerpoint/2010/main" val="93105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fade">
                                      <p:cBhvr>
                                        <p:cTn id="26" dur="500"/>
                                        <p:tgtEl>
                                          <p:spTgt spid="10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
                                        </p:tgtEl>
                                        <p:attrNameLst>
                                          <p:attrName>style.visibility</p:attrName>
                                        </p:attrNameLst>
                                      </p:cBhvr>
                                      <p:to>
                                        <p:strVal val="visible"/>
                                      </p:to>
                                    </p:set>
                                    <p:animEffect transition="in" filter="fade">
                                      <p:cBhvr>
                                        <p:cTn id="34" dur="500"/>
                                        <p:tgtEl>
                                          <p:spTgt spid="10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500"/>
                                        <p:tgtEl>
                                          <p:spTgt spid="6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500"/>
                                        <p:tgtEl>
                                          <p:spTgt spid="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500"/>
                                        <p:tgtEl>
                                          <p:spTgt spid="6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500"/>
                                        <p:tgtEl>
                                          <p:spTgt spid="6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fade">
                                      <p:cBhvr>
                                        <p:cTn id="124" dur="500"/>
                                        <p:tgtEl>
                                          <p:spTgt spid="6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fade">
                                      <p:cBhvr>
                                        <p:cTn id="127" dur="500"/>
                                        <p:tgtEl>
                                          <p:spTgt spid="6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500"/>
                                        <p:tgtEl>
                                          <p:spTgt spid="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500"/>
                                        <p:tgtEl>
                                          <p:spTgt spid="7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500"/>
                                        <p:tgtEl>
                                          <p:spTgt spid="7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500"/>
                                        <p:tgtEl>
                                          <p:spTgt spid="7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fade">
                                      <p:cBhvr>
                                        <p:cTn id="142" dur="500"/>
                                        <p:tgtEl>
                                          <p:spTgt spid="7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fade">
                                      <p:cBhvr>
                                        <p:cTn id="145" dur="500"/>
                                        <p:tgtEl>
                                          <p:spTgt spid="7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24"/>
                                        </p:tgtEl>
                                        <p:attrNameLst>
                                          <p:attrName>style.visibility</p:attrName>
                                        </p:attrNameLst>
                                      </p:cBhvr>
                                      <p:to>
                                        <p:strVal val="visible"/>
                                      </p:to>
                                    </p:set>
                                    <p:animEffect transition="in" filter="fade">
                                      <p:cBhvr>
                                        <p:cTn id="150" dur="500"/>
                                        <p:tgtEl>
                                          <p:spTgt spid="12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99"/>
                                        </p:tgtEl>
                                        <p:attrNameLst>
                                          <p:attrName>style.visibility</p:attrName>
                                        </p:attrNameLst>
                                      </p:cBhvr>
                                      <p:to>
                                        <p:strVal val="visible"/>
                                      </p:to>
                                    </p:set>
                                    <p:animEffect transition="in" filter="fade">
                                      <p:cBhvr>
                                        <p:cTn id="153" dur="500"/>
                                        <p:tgtEl>
                                          <p:spTgt spid="9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21"/>
                                        </p:tgtEl>
                                        <p:attrNameLst>
                                          <p:attrName>style.visibility</p:attrName>
                                        </p:attrNameLst>
                                      </p:cBhvr>
                                      <p:to>
                                        <p:strVal val="visible"/>
                                      </p:to>
                                    </p:set>
                                    <p:animEffect transition="in" filter="fade">
                                      <p:cBhvr>
                                        <p:cTn id="156" dur="500"/>
                                        <p:tgtEl>
                                          <p:spTgt spid="12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23"/>
                                        </p:tgtEl>
                                        <p:attrNameLst>
                                          <p:attrName>style.visibility</p:attrName>
                                        </p:attrNameLst>
                                      </p:cBhvr>
                                      <p:to>
                                        <p:strVal val="visible"/>
                                      </p:to>
                                    </p:set>
                                    <p:animEffect transition="in" filter="fade">
                                      <p:cBhvr>
                                        <p:cTn id="161" dur="500"/>
                                        <p:tgtEl>
                                          <p:spTgt spid="123"/>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09"/>
                                        </p:tgtEl>
                                        <p:attrNameLst>
                                          <p:attrName>style.visibility</p:attrName>
                                        </p:attrNameLst>
                                      </p:cBhvr>
                                      <p:to>
                                        <p:strVal val="visible"/>
                                      </p:to>
                                    </p:set>
                                    <p:animEffect transition="in" filter="fade">
                                      <p:cBhvr>
                                        <p:cTn id="164" dur="500"/>
                                        <p:tgtEl>
                                          <p:spTgt spid="10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13"/>
                                        </p:tgtEl>
                                        <p:attrNameLst>
                                          <p:attrName>style.visibility</p:attrName>
                                        </p:attrNameLst>
                                      </p:cBhvr>
                                      <p:to>
                                        <p:strVal val="visible"/>
                                      </p:to>
                                    </p:set>
                                    <p:animEffect transition="in" filter="fade">
                                      <p:cBhvr>
                                        <p:cTn id="167" dur="500"/>
                                        <p:tgtEl>
                                          <p:spTgt spid="11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1043"/>
                                        </p:tgtEl>
                                        <p:attrNameLst>
                                          <p:attrName>style.visibility</p:attrName>
                                        </p:attrNameLst>
                                      </p:cBhvr>
                                      <p:to>
                                        <p:strVal val="visible"/>
                                      </p:to>
                                    </p:set>
                                    <p:animEffect transition="in" filter="fade">
                                      <p:cBhvr>
                                        <p:cTn id="172" dur="500"/>
                                        <p:tgtEl>
                                          <p:spTgt spid="104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19"/>
                                        </p:tgtEl>
                                        <p:attrNameLst>
                                          <p:attrName>style.visibility</p:attrName>
                                        </p:attrNameLst>
                                      </p:cBhvr>
                                      <p:to>
                                        <p:strVal val="visible"/>
                                      </p:to>
                                    </p:set>
                                    <p:animEffect transition="in" filter="fade">
                                      <p:cBhvr>
                                        <p:cTn id="17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024"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1025" grpId="0"/>
      <p:bldP spid="99" grpId="0"/>
      <p:bldP spid="109" grpId="0"/>
      <p:bldP spid="113" grpId="0"/>
      <p:bldP spid="119" grpId="0"/>
      <p:bldP spid="121" grpId="0"/>
      <p:bldP spid="123" grpId="0"/>
      <p:bldP spid="1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224839"/>
            <a:ext cx="11285837" cy="487490"/>
          </a:xfrm>
        </p:spPr>
        <p:txBody>
          <a:bodyPr/>
          <a:lstStyle/>
          <a:p>
            <a:pPr marL="285750" indent="-285750">
              <a:buFont typeface="Arial" panose="020B0604020202020204" pitchFamily="34" charset="0"/>
              <a:buChar char="•"/>
            </a:pPr>
            <a:r>
              <a:rPr lang="en-US" dirty="0" err="1"/>
              <a:t>Ciovati’s</a:t>
            </a:r>
            <a:r>
              <a:rPr lang="en-US" dirty="0"/>
              <a:t> Model – SIMS O Concentration Depth Profiles</a:t>
            </a:r>
          </a:p>
        </p:txBody>
      </p:sp>
      <p:sp>
        <p:nvSpPr>
          <p:cNvPr id="15" name="Slide Number Placeholder 5">
            <a:extLst>
              <a:ext uri="{FF2B5EF4-FFF2-40B4-BE49-F238E27FC236}">
                <a16:creationId xmlns:a16="http://schemas.microsoft.com/office/drawing/2014/main" id="{6153D278-0705-4B96-8366-C3941406CC6F}"/>
              </a:ext>
            </a:extLst>
          </p:cNvPr>
          <p:cNvSpPr>
            <a:spLocks noGrp="1"/>
          </p:cNvSpPr>
          <p:nvPr>
            <p:ph type="sldNum" sz="quarter" idx="12"/>
          </p:nvPr>
        </p:nvSpPr>
        <p:spPr>
          <a:xfrm>
            <a:off x="8610600" y="6340652"/>
            <a:ext cx="2743200" cy="365125"/>
          </a:xfrm>
        </p:spPr>
        <p:txBody>
          <a:bodyPr/>
          <a:lstStyle/>
          <a:p>
            <a:fld id="{07E1C93C-5050-FC42-8F10-D22D4F119D13}" type="slidenum">
              <a:rPr lang="en-US" smtClean="0"/>
              <a:pPr/>
              <a:t>13</a:t>
            </a:fld>
            <a:endParaRPr lang="en-US" dirty="0"/>
          </a:p>
        </p:txBody>
      </p:sp>
      <p:pic>
        <p:nvPicPr>
          <p:cNvPr id="75" name="Picture 74" descr="Chart&#10;&#10;Description automatically generated">
            <a:extLst>
              <a:ext uri="{FF2B5EF4-FFF2-40B4-BE49-F238E27FC236}">
                <a16:creationId xmlns:a16="http://schemas.microsoft.com/office/drawing/2014/main" id="{2C59E617-B740-4735-9B85-206A28601320}"/>
              </a:ext>
            </a:extLst>
          </p:cNvPr>
          <p:cNvPicPr/>
          <p:nvPr/>
        </p:nvPicPr>
        <p:blipFill>
          <a:blip r:embed="rId3" cstate="email">
            <a:extLst>
              <a:ext uri="{28A0092B-C50C-407E-A947-70E740481C1C}">
                <a14:useLocalDpi xmlns:a14="http://schemas.microsoft.com/office/drawing/2010/main"/>
              </a:ext>
            </a:extLst>
          </a:blip>
          <a:stretch>
            <a:fillRect/>
          </a:stretch>
        </p:blipFill>
        <p:spPr>
          <a:xfrm>
            <a:off x="523736" y="930328"/>
            <a:ext cx="11144527" cy="3429085"/>
          </a:xfrm>
          <a:prstGeom prst="rect">
            <a:avLst/>
          </a:prstGeom>
        </p:spPr>
      </p:pic>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89BCC7E-57AD-43FE-8D1B-022270B910A2}"/>
                  </a:ext>
                </a:extLst>
              </p:cNvPr>
              <p:cNvSpPr txBox="1"/>
              <p:nvPr/>
            </p:nvSpPr>
            <p:spPr>
              <a:xfrm>
                <a:off x="3069215" y="5052140"/>
                <a:ext cx="6120114" cy="369332"/>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𝑣</m:t>
                        </m:r>
                      </m:e>
                      <m:sub>
                        <m:r>
                          <a:rPr lang="en-US" sz="1800" i="1">
                            <a:effectLst/>
                            <a:latin typeface="Cambria Math" panose="02040503050406030204" pitchFamily="18" charset="0"/>
                            <a:ea typeface="Calibri" panose="020F0502020204030204" pitchFamily="34" charset="0"/>
                          </a:rPr>
                          <m:t>0</m:t>
                        </m:r>
                      </m:sub>
                    </m:sSub>
                  </m:oMath>
                </a14:m>
                <a:r>
                  <a:rPr lang="en-US" sz="1800" dirty="0">
                    <a:effectLst/>
                    <a:latin typeface="Times New Roman" panose="02020603050405020304" pitchFamily="18" charset="0"/>
                    <a:ea typeface="Calibri" panose="020F0502020204030204" pitchFamily="34" charset="0"/>
                  </a:rPr>
                  <a:t> = 8.4  O % nm</a:t>
                </a:r>
                <a:endParaRPr lang="en-US" dirty="0"/>
              </a:p>
            </p:txBody>
          </p:sp>
        </mc:Choice>
        <mc:Fallback xmlns="">
          <p:sp>
            <p:nvSpPr>
              <p:cNvPr id="76" name="TextBox 75">
                <a:extLst>
                  <a:ext uri="{FF2B5EF4-FFF2-40B4-BE49-F238E27FC236}">
                    <a16:creationId xmlns:a16="http://schemas.microsoft.com/office/drawing/2014/main" id="{789BCC7E-57AD-43FE-8D1B-022270B910A2}"/>
                  </a:ext>
                </a:extLst>
              </p:cNvPr>
              <p:cNvSpPr txBox="1">
                <a:spLocks noRot="1" noChangeAspect="1" noMove="1" noResize="1" noEditPoints="1" noAdjustHandles="1" noChangeArrowheads="1" noChangeShapeType="1" noTextEdit="1"/>
              </p:cNvSpPr>
              <p:nvPr/>
            </p:nvSpPr>
            <p:spPr>
              <a:xfrm>
                <a:off x="3069215" y="5052140"/>
                <a:ext cx="6120114" cy="369332"/>
              </a:xfrm>
              <a:prstGeom prst="rect">
                <a:avLst/>
              </a:prstGeom>
              <a:blipFill>
                <a:blip r:embed="rId4"/>
                <a:stretch>
                  <a:fillRect t="-116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E08D201F-DE7F-4B76-8F5E-A73E976F0026}"/>
                  </a:ext>
                </a:extLst>
              </p:cNvPr>
              <p:cNvSpPr txBox="1"/>
              <p:nvPr/>
            </p:nvSpPr>
            <p:spPr>
              <a:xfrm>
                <a:off x="3069215" y="5373673"/>
                <a:ext cx="6120114" cy="369332"/>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𝐸</m:t>
                        </m:r>
                      </m:e>
                      <m:sub>
                        <m:r>
                          <a:rPr lang="en-US" sz="1800" i="1">
                            <a:effectLst/>
                            <a:latin typeface="Cambria Math" panose="02040503050406030204" pitchFamily="18" charset="0"/>
                            <a:ea typeface="Calibri" panose="020F0502020204030204" pitchFamily="34" charset="0"/>
                          </a:rPr>
                          <m:t>𝑎𝐷</m:t>
                        </m:r>
                      </m:sub>
                    </m:sSub>
                  </m:oMath>
                </a14:m>
                <a:r>
                  <a:rPr lang="en-US" sz="1800" dirty="0">
                    <a:effectLst/>
                    <a:latin typeface="Times New Roman" panose="02020603050405020304" pitchFamily="18" charset="0"/>
                    <a:ea typeface="Calibri" panose="020F0502020204030204" pitchFamily="34" charset="0"/>
                  </a:rPr>
                  <a:t> = 119.8  kJ/mol </a:t>
                </a:r>
                <a:endParaRPr lang="en-US" dirty="0"/>
              </a:p>
            </p:txBody>
          </p:sp>
        </mc:Choice>
        <mc:Fallback xmlns="">
          <p:sp>
            <p:nvSpPr>
              <p:cNvPr id="77" name="TextBox 76">
                <a:extLst>
                  <a:ext uri="{FF2B5EF4-FFF2-40B4-BE49-F238E27FC236}">
                    <a16:creationId xmlns:a16="http://schemas.microsoft.com/office/drawing/2014/main" id="{E08D201F-DE7F-4B76-8F5E-A73E976F0026}"/>
                  </a:ext>
                </a:extLst>
              </p:cNvPr>
              <p:cNvSpPr txBox="1">
                <a:spLocks noRot="1" noChangeAspect="1" noMove="1" noResize="1" noEditPoints="1" noAdjustHandles="1" noChangeArrowheads="1" noChangeShapeType="1" noTextEdit="1"/>
              </p:cNvSpPr>
              <p:nvPr/>
            </p:nvSpPr>
            <p:spPr>
              <a:xfrm>
                <a:off x="3069215" y="5373673"/>
                <a:ext cx="6120114" cy="369332"/>
              </a:xfrm>
              <a:prstGeom prst="rect">
                <a:avLst/>
              </a:prstGeom>
              <a:blipFill>
                <a:blip r:embed="rId5"/>
                <a:stretch>
                  <a:fillRect t="-116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1E8E91F3-E2C9-43A4-9F15-6D7E136D9F23}"/>
                  </a:ext>
                </a:extLst>
              </p:cNvPr>
              <p:cNvSpPr txBox="1"/>
              <p:nvPr/>
            </p:nvSpPr>
            <p:spPr>
              <a:xfrm>
                <a:off x="3069215" y="5743005"/>
                <a:ext cx="6120114" cy="369332"/>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𝐷</m:t>
                        </m:r>
                      </m:e>
                      <m:sub>
                        <m:r>
                          <a:rPr lang="en-US" sz="1800" i="1">
                            <a:effectLst/>
                            <a:latin typeface="Cambria Math" panose="02040503050406030204" pitchFamily="18" charset="0"/>
                            <a:ea typeface="Calibri" panose="020F0502020204030204" pitchFamily="34" charset="0"/>
                          </a:rPr>
                          <m:t>0</m:t>
                        </m:r>
                      </m:sub>
                    </m:sSub>
                  </m:oMath>
                </a14:m>
                <a:r>
                  <a:rPr lang="en-US" sz="1800" dirty="0">
                    <a:effectLst/>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0.073 cm</a:t>
                </a:r>
                <a:r>
                  <a:rPr lang="en-US" sz="1800" baseline="30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/s </a:t>
                </a:r>
                <a:endParaRPr lang="en-US" dirty="0"/>
              </a:p>
            </p:txBody>
          </p:sp>
        </mc:Choice>
        <mc:Fallback xmlns="">
          <p:sp>
            <p:nvSpPr>
              <p:cNvPr id="78" name="TextBox 77">
                <a:extLst>
                  <a:ext uri="{FF2B5EF4-FFF2-40B4-BE49-F238E27FC236}">
                    <a16:creationId xmlns:a16="http://schemas.microsoft.com/office/drawing/2014/main" id="{1E8E91F3-E2C9-43A4-9F15-6D7E136D9F23}"/>
                  </a:ext>
                </a:extLst>
              </p:cNvPr>
              <p:cNvSpPr txBox="1">
                <a:spLocks noRot="1" noChangeAspect="1" noMove="1" noResize="1" noEditPoints="1" noAdjustHandles="1" noChangeArrowheads="1" noChangeShapeType="1" noTextEdit="1"/>
              </p:cNvSpPr>
              <p:nvPr/>
            </p:nvSpPr>
            <p:spPr>
              <a:xfrm>
                <a:off x="3069215" y="5743005"/>
                <a:ext cx="6120114" cy="369332"/>
              </a:xfrm>
              <a:prstGeom prst="rect">
                <a:avLst/>
              </a:prstGeom>
              <a:blipFill>
                <a:blip r:embed="rId6"/>
                <a:stretch>
                  <a:fillRect t="-9836"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939FAE37-21AC-4A55-BA38-BBCED5E0E7F6}"/>
                  </a:ext>
                </a:extLst>
              </p:cNvPr>
              <p:cNvSpPr txBox="1"/>
              <p:nvPr/>
            </p:nvSpPr>
            <p:spPr>
              <a:xfrm>
                <a:off x="1370148" y="4730607"/>
                <a:ext cx="61201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u="sng" smtClean="0">
                          <a:latin typeface="Cambria Math" panose="02040503050406030204" pitchFamily="18" charset="0"/>
                          <a:ea typeface="Calibri" panose="020F0502020204030204" pitchFamily="34" charset="0"/>
                          <a:cs typeface="Arial" panose="020B0604020202020204" pitchFamily="34" charset="0"/>
                        </a:rPr>
                        <m:t>𝑠𝑢𝑝𝑒𝑟𝑓𝑖𝑐𝑖𝑎𝑙</m:t>
                      </m:r>
                      <m:r>
                        <a:rPr lang="en-US" b="0" i="1" u="sng" smtClean="0">
                          <a:latin typeface="Cambria Math" panose="02040503050406030204" pitchFamily="18" charset="0"/>
                          <a:ea typeface="Calibri" panose="020F0502020204030204" pitchFamily="34" charset="0"/>
                          <a:cs typeface="Arial" panose="020B0604020202020204" pitchFamily="34" charset="0"/>
                        </a:rPr>
                        <m:t> </m:t>
                      </m:r>
                      <m:r>
                        <a:rPr lang="en-US" b="0" i="1" u="sng" smtClean="0">
                          <a:latin typeface="Cambria Math" panose="02040503050406030204" pitchFamily="18" charset="0"/>
                          <a:ea typeface="Calibri" panose="020F0502020204030204" pitchFamily="34" charset="0"/>
                          <a:cs typeface="Arial" panose="020B0604020202020204" pitchFamily="34" charset="0"/>
                        </a:rPr>
                        <m:t>𝑑𝑖𝑠𝑠𝑜𝑙𝑣𝑒𝑑</m:t>
                      </m:r>
                      <m:r>
                        <a:rPr lang="en-US" b="0" i="1" u="sng" smtClean="0">
                          <a:latin typeface="Cambria Math" panose="02040503050406030204" pitchFamily="18" charset="0"/>
                          <a:ea typeface="Calibri" panose="020F0502020204030204" pitchFamily="34" charset="0"/>
                          <a:cs typeface="Arial" panose="020B0604020202020204" pitchFamily="34" charset="0"/>
                        </a:rPr>
                        <m:t> </m:t>
                      </m:r>
                      <m:r>
                        <a:rPr lang="en-US" b="0" i="1" u="sng" smtClean="0">
                          <a:latin typeface="Cambria Math" panose="02040503050406030204" pitchFamily="18" charset="0"/>
                          <a:ea typeface="Calibri" panose="020F0502020204030204" pitchFamily="34" charset="0"/>
                          <a:cs typeface="Arial" panose="020B0604020202020204" pitchFamily="34" charset="0"/>
                        </a:rPr>
                        <m:t>𝑜𝑥𝑦𝑔𝑒𝑛</m:t>
                      </m:r>
                    </m:oMath>
                  </m:oMathPara>
                </a14:m>
                <a:endParaRPr lang="en-US" u="sng" dirty="0"/>
              </a:p>
            </p:txBody>
          </p:sp>
        </mc:Choice>
        <mc:Fallback xmlns="">
          <p:sp>
            <p:nvSpPr>
              <p:cNvPr id="79" name="TextBox 78">
                <a:extLst>
                  <a:ext uri="{FF2B5EF4-FFF2-40B4-BE49-F238E27FC236}">
                    <a16:creationId xmlns:a16="http://schemas.microsoft.com/office/drawing/2014/main" id="{939FAE37-21AC-4A55-BA38-BBCED5E0E7F6}"/>
                  </a:ext>
                </a:extLst>
              </p:cNvPr>
              <p:cNvSpPr txBox="1">
                <a:spLocks noRot="1" noChangeAspect="1" noMove="1" noResize="1" noEditPoints="1" noAdjustHandles="1" noChangeArrowheads="1" noChangeShapeType="1" noTextEdit="1"/>
              </p:cNvSpPr>
              <p:nvPr/>
            </p:nvSpPr>
            <p:spPr>
              <a:xfrm>
                <a:off x="1370148" y="4730607"/>
                <a:ext cx="6120114" cy="369332"/>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2B1036C-0BC7-472B-97D2-10770B25C964}"/>
                  </a:ext>
                </a:extLst>
              </p:cNvPr>
              <p:cNvSpPr txBox="1"/>
              <p:nvPr/>
            </p:nvSpPr>
            <p:spPr>
              <a:xfrm>
                <a:off x="5279739" y="4731665"/>
                <a:ext cx="61201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u="sng" smtClean="0">
                          <a:effectLst/>
                          <a:latin typeface="Cambria Math" panose="02040503050406030204" pitchFamily="18" charset="0"/>
                          <a:ea typeface="Calibri" panose="020F0502020204030204" pitchFamily="34" charset="0"/>
                          <a:cs typeface="Arial" panose="020B0604020202020204" pitchFamily="34" charset="0"/>
                        </a:rPr>
                        <m:t>𝑜𝑥𝑖𝑑𝑒</m:t>
                      </m:r>
                      <m:r>
                        <a:rPr lang="en-US" sz="1800" b="0" i="1" u="sng" smtClean="0">
                          <a:effectLst/>
                          <a:latin typeface="Cambria Math" panose="02040503050406030204" pitchFamily="18" charset="0"/>
                          <a:ea typeface="Calibri" panose="020F0502020204030204" pitchFamily="34" charset="0"/>
                          <a:cs typeface="Arial" panose="020B0604020202020204" pitchFamily="34" charset="0"/>
                        </a:rPr>
                        <m:t> </m:t>
                      </m:r>
                      <m:r>
                        <a:rPr lang="en-US" sz="1800" b="0" i="1" u="sng" smtClean="0">
                          <a:effectLst/>
                          <a:latin typeface="Cambria Math" panose="02040503050406030204" pitchFamily="18" charset="0"/>
                          <a:ea typeface="Calibri" panose="020F0502020204030204" pitchFamily="34" charset="0"/>
                          <a:cs typeface="Arial" panose="020B0604020202020204" pitchFamily="34" charset="0"/>
                        </a:rPr>
                        <m:t>𝑑𝑖𝑠𝑠𝑜𝑙𝑢𝑡𝑖𝑜𝑛</m:t>
                      </m:r>
                    </m:oMath>
                  </m:oMathPara>
                </a14:m>
                <a:endParaRPr lang="en-US" u="sng" dirty="0"/>
              </a:p>
            </p:txBody>
          </p:sp>
        </mc:Choice>
        <mc:Fallback xmlns="">
          <p:sp>
            <p:nvSpPr>
              <p:cNvPr id="80" name="TextBox 79">
                <a:extLst>
                  <a:ext uri="{FF2B5EF4-FFF2-40B4-BE49-F238E27FC236}">
                    <a16:creationId xmlns:a16="http://schemas.microsoft.com/office/drawing/2014/main" id="{22B1036C-0BC7-472B-97D2-10770B25C964}"/>
                  </a:ext>
                </a:extLst>
              </p:cNvPr>
              <p:cNvSpPr txBox="1">
                <a:spLocks noRot="1" noChangeAspect="1" noMove="1" noResize="1" noEditPoints="1" noAdjustHandles="1" noChangeArrowheads="1" noChangeShapeType="1" noTextEdit="1"/>
              </p:cNvSpPr>
              <p:nvPr/>
            </p:nvSpPr>
            <p:spPr>
              <a:xfrm>
                <a:off x="5279739" y="4731665"/>
                <a:ext cx="612011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D9096011-65EB-4956-BC6B-9E5DC84BD02A}"/>
                  </a:ext>
                </a:extLst>
              </p:cNvPr>
              <p:cNvSpPr txBox="1"/>
              <p:nvPr/>
            </p:nvSpPr>
            <p:spPr>
              <a:xfrm>
                <a:off x="7290598" y="5366840"/>
                <a:ext cx="6120114" cy="369332"/>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𝐸</m:t>
                        </m:r>
                      </m:e>
                      <m:sub>
                        <m:r>
                          <a:rPr lang="en-US" sz="1800" i="1">
                            <a:effectLst/>
                            <a:latin typeface="Cambria Math" panose="02040503050406030204" pitchFamily="18" charset="0"/>
                            <a:ea typeface="Calibri" panose="020F0502020204030204" pitchFamily="34" charset="0"/>
                          </a:rPr>
                          <m:t>𝑎</m:t>
                        </m:r>
                        <m:r>
                          <a:rPr lang="en-US" sz="1800" b="0" i="1" smtClean="0">
                            <a:effectLst/>
                            <a:latin typeface="Cambria Math" panose="02040503050406030204" pitchFamily="18" charset="0"/>
                            <a:ea typeface="Calibri" panose="020F0502020204030204" pitchFamily="34" charset="0"/>
                          </a:rPr>
                          <m:t>𝑘</m:t>
                        </m:r>
                      </m:sub>
                    </m:sSub>
                  </m:oMath>
                </a14:m>
                <a:r>
                  <a:rPr lang="en-US" sz="1800" dirty="0">
                    <a:effectLst/>
                    <a:latin typeface="Times New Roman" panose="02020603050405020304" pitchFamily="18" charset="0"/>
                    <a:ea typeface="Calibri" panose="020F0502020204030204" pitchFamily="34" charset="0"/>
                  </a:rPr>
                  <a:t> =133 kJ/mol </a:t>
                </a:r>
                <a:endParaRPr lang="en-US" dirty="0"/>
              </a:p>
            </p:txBody>
          </p:sp>
        </mc:Choice>
        <mc:Fallback xmlns="">
          <p:sp>
            <p:nvSpPr>
              <p:cNvPr id="81" name="TextBox 80">
                <a:extLst>
                  <a:ext uri="{FF2B5EF4-FFF2-40B4-BE49-F238E27FC236}">
                    <a16:creationId xmlns:a16="http://schemas.microsoft.com/office/drawing/2014/main" id="{D9096011-65EB-4956-BC6B-9E5DC84BD02A}"/>
                  </a:ext>
                </a:extLst>
              </p:cNvPr>
              <p:cNvSpPr txBox="1">
                <a:spLocks noRot="1" noChangeAspect="1" noMove="1" noResize="1" noEditPoints="1" noAdjustHandles="1" noChangeArrowheads="1" noChangeShapeType="1" noTextEdit="1"/>
              </p:cNvSpPr>
              <p:nvPr/>
            </p:nvSpPr>
            <p:spPr>
              <a:xfrm>
                <a:off x="7290598" y="5366840"/>
                <a:ext cx="6120114" cy="369332"/>
              </a:xfrm>
              <a:prstGeom prst="rect">
                <a:avLst/>
              </a:prstGeom>
              <a:blipFill>
                <a:blip r:embed="rId9"/>
                <a:stretch>
                  <a:fillRect t="-9836" b="-22951"/>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01E2EC1F-B42E-459D-A8E6-68CA7321D31E}"/>
              </a:ext>
            </a:extLst>
          </p:cNvPr>
          <p:cNvSpPr txBox="1"/>
          <p:nvPr/>
        </p:nvSpPr>
        <p:spPr>
          <a:xfrm>
            <a:off x="7338826" y="5735757"/>
            <a:ext cx="6120114" cy="369332"/>
          </a:xfrm>
          <a:prstGeom prst="rect">
            <a:avLst/>
          </a:prstGeom>
          <a:noFill/>
        </p:spPr>
        <p:txBody>
          <a:bodyPr wrap="square">
            <a:spAutoFit/>
          </a:bodyPr>
          <a:lstStyle/>
          <a:p>
            <a:r>
              <a:rPr lang="en-US" dirty="0">
                <a:latin typeface="Times New Roman" panose="02020603050405020304" pitchFamily="18" charset="0"/>
                <a:ea typeface="Calibri" panose="020F0502020204030204" pitchFamily="34" charset="0"/>
              </a:rPr>
              <a:t>A =</a:t>
            </a:r>
            <a:r>
              <a:rPr lang="en-US" sz="1800" dirty="0">
                <a:effectLst/>
                <a:latin typeface="Times New Roman" panose="02020603050405020304" pitchFamily="18" charset="0"/>
                <a:ea typeface="Calibri" panose="020F0502020204030204" pitchFamily="34" charset="0"/>
              </a:rPr>
              <a:t> 1.3</a:t>
            </a:r>
            <a:r>
              <a:rPr lang="en-US" sz="1800" dirty="0">
                <a:solidFill>
                  <a:srgbClr val="4D5156"/>
                </a:solidFill>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×10</a:t>
            </a:r>
            <a:r>
              <a:rPr lang="en-US" sz="1800" baseline="30000" dirty="0">
                <a:effectLst/>
                <a:latin typeface="Times New Roman" panose="02020603050405020304" pitchFamily="18" charset="0"/>
                <a:ea typeface="Calibri" panose="020F0502020204030204" pitchFamily="34" charset="0"/>
              </a:rPr>
              <a:t>9</a:t>
            </a:r>
            <a:r>
              <a:rPr lang="en-US" sz="1800" baseline="-25000" dirty="0">
                <a:effectLst/>
                <a:latin typeface="Times New Roman" panose="02020603050405020304" pitchFamily="18" charset="0"/>
                <a:ea typeface="Calibri" panose="020F0502020204030204" pitchFamily="34" charset="0"/>
              </a:rPr>
              <a:t>­</a:t>
            </a:r>
            <a:r>
              <a:rPr lang="en-US" sz="1800" dirty="0">
                <a:solidFill>
                  <a:srgbClr val="4D5156"/>
                </a:solidFill>
                <a:effectLst/>
                <a:latin typeface="Times New Roman" panose="02020603050405020304" pitchFamily="18" charset="0"/>
                <a:ea typeface="Calibri" panose="020F0502020204030204" pitchFamily="34" charset="0"/>
              </a:rPr>
              <a:t> 1/s</a:t>
            </a:r>
            <a:r>
              <a:rPr lang="en-US" sz="1800" dirty="0">
                <a:effectLst/>
                <a:latin typeface="Times New Roman" panose="02020603050405020304" pitchFamily="18" charset="0"/>
                <a:ea typeface="Calibri" panose="020F0502020204030204" pitchFamily="34" charset="0"/>
              </a:rPr>
              <a:t> </a:t>
            </a:r>
            <a:endParaRPr lang="en-US" dirty="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3BD3137-AC94-408C-BF76-AA3ADED0538B}"/>
                  </a:ext>
                </a:extLst>
              </p:cNvPr>
              <p:cNvSpPr txBox="1"/>
              <p:nvPr/>
            </p:nvSpPr>
            <p:spPr>
              <a:xfrm>
                <a:off x="7338826" y="5052140"/>
                <a:ext cx="6120114" cy="369332"/>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rPr>
                        </m:ctrlPr>
                      </m:sSubPr>
                      <m:e>
                        <m:r>
                          <a:rPr lang="en-US" sz="1800" i="1">
                            <a:effectLst/>
                            <a:latin typeface="Cambria Math" panose="02040503050406030204" pitchFamily="18" charset="0"/>
                            <a:ea typeface="Calibri" panose="020F0502020204030204" pitchFamily="34" charset="0"/>
                          </a:rPr>
                          <m:t>𝑢</m:t>
                        </m:r>
                      </m:e>
                      <m:sub>
                        <m:r>
                          <a:rPr lang="en-US" sz="1800" i="1">
                            <a:effectLst/>
                            <a:latin typeface="Cambria Math" panose="02040503050406030204" pitchFamily="18" charset="0"/>
                            <a:ea typeface="Calibri" panose="020F0502020204030204" pitchFamily="34" charset="0"/>
                          </a:rPr>
                          <m:t>0</m:t>
                        </m:r>
                      </m:sub>
                    </m:sSub>
                    <m:r>
                      <a:rPr lang="en-US" sz="1800" b="0" i="0" smtClean="0">
                        <a:effectLst/>
                        <a:latin typeface="Cambria Math" panose="02040503050406030204" pitchFamily="18" charset="0"/>
                        <a:ea typeface="Calibri" panose="020F0502020204030204" pitchFamily="34" charset="0"/>
                      </a:rPr>
                      <m:t>= </m:t>
                    </m:r>
                  </m:oMath>
                </a14:m>
                <a:r>
                  <a:rPr lang="en-US" sz="1800" dirty="0">
                    <a:effectLst/>
                    <a:latin typeface="Times New Roman" panose="02020603050405020304" pitchFamily="18" charset="0"/>
                    <a:ea typeface="Calibri" panose="020F0502020204030204" pitchFamily="34" charset="0"/>
                  </a:rPr>
                  <a:t>198  O % nm </a:t>
                </a:r>
                <a:endParaRPr lang="en-US" dirty="0"/>
              </a:p>
            </p:txBody>
          </p:sp>
        </mc:Choice>
        <mc:Fallback xmlns="">
          <p:sp>
            <p:nvSpPr>
              <p:cNvPr id="84" name="TextBox 83">
                <a:extLst>
                  <a:ext uri="{FF2B5EF4-FFF2-40B4-BE49-F238E27FC236}">
                    <a16:creationId xmlns:a16="http://schemas.microsoft.com/office/drawing/2014/main" id="{C3BD3137-AC94-408C-BF76-AA3ADED0538B}"/>
                  </a:ext>
                </a:extLst>
              </p:cNvPr>
              <p:cNvSpPr txBox="1">
                <a:spLocks noRot="1" noChangeAspect="1" noMove="1" noResize="1" noEditPoints="1" noAdjustHandles="1" noChangeArrowheads="1" noChangeShapeType="1" noTextEdit="1"/>
              </p:cNvSpPr>
              <p:nvPr/>
            </p:nvSpPr>
            <p:spPr>
              <a:xfrm>
                <a:off x="7338826" y="5052140"/>
                <a:ext cx="6120114" cy="369332"/>
              </a:xfrm>
              <a:prstGeom prst="rect">
                <a:avLst/>
              </a:prstGeom>
              <a:blipFill>
                <a:blip r:embed="rId10"/>
                <a:stretch>
                  <a:fillRect t="-11667" b="-25000"/>
                </a:stretch>
              </a:blipFill>
            </p:spPr>
            <p:txBody>
              <a:bodyPr/>
              <a:lstStyle/>
              <a:p>
                <a:r>
                  <a:rPr lang="en-US">
                    <a:noFill/>
                  </a:rPr>
                  <a:t> </a:t>
                </a:r>
              </a:p>
            </p:txBody>
          </p:sp>
        </mc:Fallback>
      </mc:AlternateContent>
    </p:spTree>
    <p:extLst>
      <p:ext uri="{BB962C8B-B14F-4D97-AF65-F5344CB8AC3E}">
        <p14:creationId xmlns:p14="http://schemas.microsoft.com/office/powerpoint/2010/main" val="32928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500"/>
                                        <p:tgtEl>
                                          <p:spTgt spid="8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F35B-CE0D-473C-80F4-2008192164C6}"/>
              </a:ext>
            </a:extLst>
          </p:cNvPr>
          <p:cNvSpPr>
            <a:spLocks noGrp="1"/>
          </p:cNvSpPr>
          <p:nvPr>
            <p:ph type="title"/>
          </p:nvPr>
        </p:nvSpPr>
        <p:spPr/>
        <p:txBody>
          <a:bodyPr/>
          <a:lstStyle/>
          <a:p>
            <a:r>
              <a:rPr lang="en-US" dirty="0"/>
              <a:t>RF - Results</a:t>
            </a:r>
          </a:p>
        </p:txBody>
      </p:sp>
      <p:sp>
        <p:nvSpPr>
          <p:cNvPr id="6" name="Slide Number Placeholder 5">
            <a:extLst>
              <a:ext uri="{FF2B5EF4-FFF2-40B4-BE49-F238E27FC236}">
                <a16:creationId xmlns:a16="http://schemas.microsoft.com/office/drawing/2014/main" id="{CCBBB8F5-D6A0-47F5-ABC7-80B291F68A2D}"/>
              </a:ext>
            </a:extLst>
          </p:cNvPr>
          <p:cNvSpPr>
            <a:spLocks noGrp="1"/>
          </p:cNvSpPr>
          <p:nvPr>
            <p:ph type="sldNum" sz="quarter" idx="12"/>
          </p:nvPr>
        </p:nvSpPr>
        <p:spPr/>
        <p:txBody>
          <a:bodyPr/>
          <a:lstStyle/>
          <a:p>
            <a:fld id="{07E1C93C-5050-FC42-8F10-D22D4F119D13}" type="slidenum">
              <a:rPr lang="en-US" smtClean="0"/>
              <a:pPr/>
              <a:t>14</a:t>
            </a:fld>
            <a:endParaRPr lang="en-US" dirty="0"/>
          </a:p>
        </p:txBody>
      </p:sp>
      <p:pic>
        <p:nvPicPr>
          <p:cNvPr id="5" name="Picture 4">
            <a:extLst>
              <a:ext uri="{FF2B5EF4-FFF2-40B4-BE49-F238E27FC236}">
                <a16:creationId xmlns:a16="http://schemas.microsoft.com/office/drawing/2014/main" id="{96F794A0-894B-4B31-A6F6-6CCB3BB462F8}"/>
              </a:ext>
            </a:extLst>
          </p:cNvPr>
          <p:cNvPicPr/>
          <p:nvPr/>
        </p:nvPicPr>
        <p:blipFill>
          <a:blip r:embed="rId3" cstate="email">
            <a:extLst>
              <a:ext uri="{28A0092B-C50C-407E-A947-70E740481C1C}">
                <a14:useLocalDpi xmlns:a14="http://schemas.microsoft.com/office/drawing/2010/main"/>
              </a:ext>
            </a:extLst>
          </a:blip>
          <a:stretch>
            <a:fillRect/>
          </a:stretch>
        </p:blipFill>
        <p:spPr>
          <a:xfrm>
            <a:off x="836244" y="1500716"/>
            <a:ext cx="5421434" cy="4069652"/>
          </a:xfrm>
          <a:prstGeom prst="rect">
            <a:avLst/>
          </a:prstGeom>
        </p:spPr>
      </p:pic>
      <p:sp>
        <p:nvSpPr>
          <p:cNvPr id="3" name="Rectangle 2">
            <a:extLst>
              <a:ext uri="{FF2B5EF4-FFF2-40B4-BE49-F238E27FC236}">
                <a16:creationId xmlns:a16="http://schemas.microsoft.com/office/drawing/2014/main" id="{95BCB7C7-E06C-4FC2-9363-3ADF0D87247B}"/>
              </a:ext>
            </a:extLst>
          </p:cNvPr>
          <p:cNvSpPr/>
          <p:nvPr/>
        </p:nvSpPr>
        <p:spPr>
          <a:xfrm>
            <a:off x="1549767" y="1826572"/>
            <a:ext cx="1458233" cy="3238093"/>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745FAE2-47E1-42A2-BD1B-609CD9AE368E}"/>
              </a:ext>
            </a:extLst>
          </p:cNvPr>
          <p:cNvGrpSpPr/>
          <p:nvPr/>
        </p:nvGrpSpPr>
        <p:grpSpPr>
          <a:xfrm>
            <a:off x="6011982" y="1158732"/>
            <a:ext cx="6133451" cy="4540535"/>
            <a:chOff x="6011982" y="1158732"/>
            <a:chExt cx="6133451" cy="4540535"/>
          </a:xfrm>
        </p:grpSpPr>
        <p:pic>
          <p:nvPicPr>
            <p:cNvPr id="7" name="Picture 6" descr="Chart&#10;&#10;Description automatically generated">
              <a:extLst>
                <a:ext uri="{FF2B5EF4-FFF2-40B4-BE49-F238E27FC236}">
                  <a16:creationId xmlns:a16="http://schemas.microsoft.com/office/drawing/2014/main" id="{92F7EF09-5AEE-4D9A-AFB2-004B2BC1D656}"/>
                </a:ext>
              </a:extLst>
            </p:cNvPr>
            <p:cNvPicPr/>
            <p:nvPr/>
          </p:nvPicPr>
          <p:blipFill>
            <a:blip r:embed="rId4" cstate="email">
              <a:extLst>
                <a:ext uri="{28A0092B-C50C-407E-A947-70E740481C1C}">
                  <a14:useLocalDpi xmlns:a14="http://schemas.microsoft.com/office/drawing/2010/main"/>
                </a:ext>
              </a:extLst>
            </a:blip>
            <a:stretch>
              <a:fillRect/>
            </a:stretch>
          </p:blipFill>
          <p:spPr>
            <a:xfrm>
              <a:off x="6011982" y="1158732"/>
              <a:ext cx="5627939" cy="4540535"/>
            </a:xfrm>
            <a:prstGeom prst="rect">
              <a:avLst/>
            </a:prstGeom>
          </p:spPr>
        </p:pic>
        <p:sp>
          <p:nvSpPr>
            <p:cNvPr id="9" name="TextBox 8">
              <a:extLst>
                <a:ext uri="{FF2B5EF4-FFF2-40B4-BE49-F238E27FC236}">
                  <a16:creationId xmlns:a16="http://schemas.microsoft.com/office/drawing/2014/main" id="{24FA5210-8F4E-47CB-9AB4-729BFFE01502}"/>
                </a:ext>
              </a:extLst>
            </p:cNvPr>
            <p:cNvSpPr txBox="1"/>
            <p:nvPr/>
          </p:nvSpPr>
          <p:spPr>
            <a:xfrm>
              <a:off x="9242065" y="2199189"/>
              <a:ext cx="1184940" cy="369332"/>
            </a:xfrm>
            <a:prstGeom prst="rect">
              <a:avLst/>
            </a:prstGeom>
            <a:noFill/>
          </p:spPr>
          <p:txBody>
            <a:bodyPr wrap="none" rtlCol="0">
              <a:spAutoFit/>
            </a:bodyPr>
            <a:lstStyle/>
            <a:p>
              <a:r>
                <a:rPr lang="en-US" dirty="0"/>
                <a:t>120C/12hr</a:t>
              </a:r>
            </a:p>
          </p:txBody>
        </p:sp>
        <p:sp>
          <p:nvSpPr>
            <p:cNvPr id="12" name="TextBox 11">
              <a:extLst>
                <a:ext uri="{FF2B5EF4-FFF2-40B4-BE49-F238E27FC236}">
                  <a16:creationId xmlns:a16="http://schemas.microsoft.com/office/drawing/2014/main" id="{DA7D41FD-D8CD-4318-AB9B-F652655E33A1}"/>
                </a:ext>
              </a:extLst>
            </p:cNvPr>
            <p:cNvSpPr txBox="1"/>
            <p:nvPr/>
          </p:nvSpPr>
          <p:spPr>
            <a:xfrm>
              <a:off x="10902785" y="4211737"/>
              <a:ext cx="1242648" cy="369332"/>
            </a:xfrm>
            <a:prstGeom prst="rect">
              <a:avLst/>
            </a:prstGeom>
            <a:noFill/>
            <a:ln w="50800">
              <a:solidFill>
                <a:schemeClr val="tx1"/>
              </a:solidFill>
            </a:ln>
          </p:spPr>
          <p:txBody>
            <a:bodyPr wrap="none" rtlCol="0">
              <a:spAutoFit/>
            </a:bodyPr>
            <a:lstStyle/>
            <a:p>
              <a:r>
                <a:rPr lang="en-US" dirty="0"/>
                <a:t>300C/2.6hr</a:t>
              </a:r>
            </a:p>
          </p:txBody>
        </p:sp>
        <p:sp>
          <p:nvSpPr>
            <p:cNvPr id="13" name="Right Brace 12">
              <a:extLst>
                <a:ext uri="{FF2B5EF4-FFF2-40B4-BE49-F238E27FC236}">
                  <a16:creationId xmlns:a16="http://schemas.microsoft.com/office/drawing/2014/main" id="{9CD91948-8F00-4D80-99AA-7320FB855AB9}"/>
                </a:ext>
              </a:extLst>
            </p:cNvPr>
            <p:cNvSpPr/>
            <p:nvPr/>
          </p:nvSpPr>
          <p:spPr>
            <a:xfrm>
              <a:off x="10301469" y="3848582"/>
              <a:ext cx="360360" cy="1197979"/>
            </a:xfrm>
            <a:prstGeom prst="rightBrace">
              <a:avLst>
                <a:gd name="adj1" fmla="val 8333"/>
                <a:gd name="adj2" fmla="val 47585"/>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650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F35B-CE0D-473C-80F4-2008192164C6}"/>
              </a:ext>
            </a:extLst>
          </p:cNvPr>
          <p:cNvSpPr>
            <a:spLocks noGrp="1"/>
          </p:cNvSpPr>
          <p:nvPr>
            <p:ph type="title"/>
          </p:nvPr>
        </p:nvSpPr>
        <p:spPr/>
        <p:txBody>
          <a:bodyPr/>
          <a:lstStyle/>
          <a:p>
            <a:r>
              <a:rPr lang="en-US" dirty="0"/>
              <a:t>Role of Oxygen in Infusion Recipes</a:t>
            </a:r>
          </a:p>
        </p:txBody>
      </p:sp>
      <p:sp>
        <p:nvSpPr>
          <p:cNvPr id="6" name="Slide Number Placeholder 5">
            <a:extLst>
              <a:ext uri="{FF2B5EF4-FFF2-40B4-BE49-F238E27FC236}">
                <a16:creationId xmlns:a16="http://schemas.microsoft.com/office/drawing/2014/main" id="{CCBBB8F5-D6A0-47F5-ABC7-80B291F68A2D}"/>
              </a:ext>
            </a:extLst>
          </p:cNvPr>
          <p:cNvSpPr>
            <a:spLocks noGrp="1"/>
          </p:cNvSpPr>
          <p:nvPr>
            <p:ph type="sldNum" sz="quarter" idx="12"/>
          </p:nvPr>
        </p:nvSpPr>
        <p:spPr/>
        <p:txBody>
          <a:bodyPr/>
          <a:lstStyle/>
          <a:p>
            <a:fld id="{07E1C93C-5050-FC42-8F10-D22D4F119D13}" type="slidenum">
              <a:rPr lang="en-US" smtClean="0"/>
              <a:pPr/>
              <a:t>15</a:t>
            </a:fld>
            <a:endParaRPr lang="en-US" dirty="0"/>
          </a:p>
        </p:txBody>
      </p:sp>
      <p:sp>
        <p:nvSpPr>
          <p:cNvPr id="18" name="TextBox 17">
            <a:extLst>
              <a:ext uri="{FF2B5EF4-FFF2-40B4-BE49-F238E27FC236}">
                <a16:creationId xmlns:a16="http://schemas.microsoft.com/office/drawing/2014/main" id="{84E093E1-82AA-4F27-9359-B20213305632}"/>
              </a:ext>
            </a:extLst>
          </p:cNvPr>
          <p:cNvSpPr txBox="1"/>
          <p:nvPr/>
        </p:nvSpPr>
        <p:spPr>
          <a:xfrm>
            <a:off x="-98124" y="6228146"/>
            <a:ext cx="6545382" cy="646331"/>
          </a:xfrm>
          <a:prstGeom prst="rect">
            <a:avLst/>
          </a:prstGeom>
          <a:noFill/>
        </p:spPr>
        <p:txBody>
          <a:bodyPr wrap="none" rtlCol="0">
            <a:spAutoFit/>
          </a:bodyPr>
          <a:lstStyle/>
          <a:p>
            <a:r>
              <a:rPr lang="en-US" sz="1200" dirty="0"/>
              <a:t>[1]</a:t>
            </a:r>
            <a:r>
              <a:rPr lang="en-US" sz="1200" dirty="0">
                <a:effectLst/>
                <a:ea typeface="Calibri" panose="020F0502020204030204" pitchFamily="34" charset="0"/>
              </a:rPr>
              <a:t> A. </a:t>
            </a:r>
            <a:r>
              <a:rPr lang="en-US" sz="1200" dirty="0" err="1">
                <a:effectLst/>
                <a:ea typeface="Calibri" panose="020F0502020204030204" pitchFamily="34" charset="0"/>
              </a:rPr>
              <a:t>Romanenko</a:t>
            </a:r>
            <a:r>
              <a:rPr lang="en-US" sz="1200" dirty="0">
                <a:effectLst/>
                <a:ea typeface="Calibri" panose="020F0502020204030204" pitchFamily="34" charset="0"/>
              </a:rPr>
              <a:t>, , in </a:t>
            </a:r>
            <a:r>
              <a:rPr lang="en-US" sz="1200" i="1" dirty="0">
                <a:effectLst/>
                <a:ea typeface="Calibri" panose="020F0502020204030204" pitchFamily="34" charset="0"/>
              </a:rPr>
              <a:t>19th International Conference on RF Superconductivity</a:t>
            </a:r>
            <a:r>
              <a:rPr lang="en-US" sz="1200" dirty="0">
                <a:effectLst/>
                <a:ea typeface="Calibri" panose="020F0502020204030204" pitchFamily="34" charset="0"/>
              </a:rPr>
              <a:t> (</a:t>
            </a:r>
            <a:r>
              <a:rPr lang="en-US" sz="1200" dirty="0" err="1">
                <a:effectLst/>
                <a:ea typeface="Calibri" panose="020F0502020204030204" pitchFamily="34" charset="0"/>
              </a:rPr>
              <a:t>JACoW</a:t>
            </a:r>
            <a:r>
              <a:rPr lang="en-US" sz="1200" dirty="0">
                <a:effectLst/>
                <a:ea typeface="Calibri" panose="020F0502020204030204" pitchFamily="34" charset="0"/>
              </a:rPr>
              <a:t>, Dresden, 2019).</a:t>
            </a:r>
            <a:endParaRPr lang="en-US" sz="1200" dirty="0"/>
          </a:p>
          <a:p>
            <a:r>
              <a:rPr lang="en-US" sz="1200" dirty="0"/>
              <a:t>[2]</a:t>
            </a:r>
            <a:r>
              <a:rPr lang="en-US" sz="1200" dirty="0">
                <a:solidFill>
                  <a:srgbClr val="222222"/>
                </a:solidFill>
              </a:rPr>
              <a:t> </a:t>
            </a:r>
            <a:r>
              <a:rPr lang="en-US" sz="1200" dirty="0">
                <a:effectLst/>
                <a:ea typeface="Calibri" panose="020F0502020204030204" pitchFamily="34" charset="0"/>
              </a:rPr>
              <a:t>A. </a:t>
            </a:r>
            <a:r>
              <a:rPr lang="en-US" sz="1200" dirty="0" err="1">
                <a:effectLst/>
                <a:ea typeface="Calibri" panose="020F0502020204030204" pitchFamily="34" charset="0"/>
              </a:rPr>
              <a:t>Grassellino</a:t>
            </a:r>
            <a:r>
              <a:rPr lang="en-US" sz="1200" i="1" dirty="0">
                <a:effectLst/>
                <a:ea typeface="Calibri" panose="020F0502020204030204" pitchFamily="34" charset="0"/>
              </a:rPr>
              <a:t> et al.</a:t>
            </a:r>
            <a:r>
              <a:rPr lang="en-US" sz="1200" dirty="0">
                <a:effectLst/>
                <a:ea typeface="Calibri" panose="020F0502020204030204" pitchFamily="34" charset="0"/>
              </a:rPr>
              <a:t>, Superconductor Science and Technology </a:t>
            </a:r>
            <a:r>
              <a:rPr lang="en-US" sz="1200" b="1" dirty="0">
                <a:effectLst/>
                <a:ea typeface="Calibri" panose="020F0502020204030204" pitchFamily="34" charset="0"/>
              </a:rPr>
              <a:t>30</a:t>
            </a:r>
            <a:r>
              <a:rPr lang="en-US" sz="1200" dirty="0">
                <a:effectLst/>
                <a:ea typeface="Calibri" panose="020F0502020204030204" pitchFamily="34" charset="0"/>
              </a:rPr>
              <a:t>, 094004 (2017).</a:t>
            </a:r>
          </a:p>
          <a:p>
            <a:r>
              <a:rPr lang="en-US" sz="1200" dirty="0"/>
              <a:t>[3] </a:t>
            </a:r>
            <a:r>
              <a:rPr lang="en-US" sz="1200" dirty="0">
                <a:effectLst/>
                <a:ea typeface="Calibri" panose="020F0502020204030204" pitchFamily="34" charset="0"/>
              </a:rPr>
              <a:t>J. Maniscalco, et al., in </a:t>
            </a:r>
            <a:r>
              <a:rPr lang="en-US" sz="1200" i="1" dirty="0">
                <a:effectLst/>
                <a:ea typeface="Calibri" panose="020F0502020204030204" pitchFamily="34" charset="0"/>
              </a:rPr>
              <a:t>19th International Conference on RF Superconductivity</a:t>
            </a:r>
            <a:r>
              <a:rPr lang="en-US" sz="1200" dirty="0">
                <a:effectLst/>
                <a:ea typeface="Calibri" panose="020F0502020204030204" pitchFamily="34" charset="0"/>
              </a:rPr>
              <a:t> (</a:t>
            </a:r>
            <a:r>
              <a:rPr lang="en-US" sz="1200" dirty="0" err="1">
                <a:effectLst/>
                <a:ea typeface="Calibri" panose="020F0502020204030204" pitchFamily="34" charset="0"/>
              </a:rPr>
              <a:t>JACoW</a:t>
            </a:r>
            <a:r>
              <a:rPr lang="en-US" sz="1200" dirty="0">
                <a:effectLst/>
                <a:ea typeface="Calibri" panose="020F0502020204030204" pitchFamily="34" charset="0"/>
              </a:rPr>
              <a:t>, Dresden</a:t>
            </a:r>
            <a:endParaRPr lang="en-US" sz="1200" dirty="0"/>
          </a:p>
        </p:txBody>
      </p:sp>
      <p:grpSp>
        <p:nvGrpSpPr>
          <p:cNvPr id="23" name="Group 22">
            <a:extLst>
              <a:ext uri="{FF2B5EF4-FFF2-40B4-BE49-F238E27FC236}">
                <a16:creationId xmlns:a16="http://schemas.microsoft.com/office/drawing/2014/main" id="{9ED412F5-D7B8-4E92-B216-01E8460A057F}"/>
              </a:ext>
            </a:extLst>
          </p:cNvPr>
          <p:cNvGrpSpPr/>
          <p:nvPr/>
        </p:nvGrpSpPr>
        <p:grpSpPr>
          <a:xfrm>
            <a:off x="-23768" y="1803347"/>
            <a:ext cx="12215769" cy="3418773"/>
            <a:chOff x="214617" y="1745099"/>
            <a:chExt cx="12396295" cy="3469296"/>
          </a:xfrm>
        </p:grpSpPr>
        <p:grpSp>
          <p:nvGrpSpPr>
            <p:cNvPr id="17" name="Group 16">
              <a:extLst>
                <a:ext uri="{FF2B5EF4-FFF2-40B4-BE49-F238E27FC236}">
                  <a16:creationId xmlns:a16="http://schemas.microsoft.com/office/drawing/2014/main" id="{AA697706-B85B-4718-B82F-91E5F4A323FD}"/>
                </a:ext>
              </a:extLst>
            </p:cNvPr>
            <p:cNvGrpSpPr/>
            <p:nvPr/>
          </p:nvGrpSpPr>
          <p:grpSpPr>
            <a:xfrm>
              <a:off x="214617" y="1745099"/>
              <a:ext cx="4249153" cy="3469296"/>
              <a:chOff x="760224" y="1264750"/>
              <a:chExt cx="4987409" cy="4072058"/>
            </a:xfrm>
          </p:grpSpPr>
          <p:pic>
            <p:nvPicPr>
              <p:cNvPr id="14" name="Picture 13">
                <a:extLst>
                  <a:ext uri="{FF2B5EF4-FFF2-40B4-BE49-F238E27FC236}">
                    <a16:creationId xmlns:a16="http://schemas.microsoft.com/office/drawing/2014/main" id="{E6E6F8DA-FBAF-41B8-82A7-AC62D1D5D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626" y="1264750"/>
                <a:ext cx="4836007" cy="4072058"/>
              </a:xfrm>
              <a:prstGeom prst="rect">
                <a:avLst/>
              </a:prstGeom>
            </p:spPr>
          </p:pic>
          <p:sp>
            <p:nvSpPr>
              <p:cNvPr id="16" name="TextBox 15">
                <a:extLst>
                  <a:ext uri="{FF2B5EF4-FFF2-40B4-BE49-F238E27FC236}">
                    <a16:creationId xmlns:a16="http://schemas.microsoft.com/office/drawing/2014/main" id="{AE83F2A6-2667-4015-973E-28C75D22C6AC}"/>
                  </a:ext>
                </a:extLst>
              </p:cNvPr>
              <p:cNvSpPr txBox="1"/>
              <p:nvPr/>
            </p:nvSpPr>
            <p:spPr>
              <a:xfrm>
                <a:off x="760224" y="1264750"/>
                <a:ext cx="442750" cy="369332"/>
              </a:xfrm>
              <a:prstGeom prst="rect">
                <a:avLst/>
              </a:prstGeom>
              <a:noFill/>
            </p:spPr>
            <p:txBody>
              <a:bodyPr wrap="none" rtlCol="0">
                <a:spAutoFit/>
              </a:bodyPr>
              <a:lstStyle/>
              <a:p>
                <a:r>
                  <a:rPr lang="en-US" dirty="0"/>
                  <a:t>[1]</a:t>
                </a:r>
              </a:p>
            </p:txBody>
          </p:sp>
        </p:grpSp>
        <p:pic>
          <p:nvPicPr>
            <p:cNvPr id="20" name="Picture 19">
              <a:extLst>
                <a:ext uri="{FF2B5EF4-FFF2-40B4-BE49-F238E27FC236}">
                  <a16:creationId xmlns:a16="http://schemas.microsoft.com/office/drawing/2014/main" id="{F2519FEA-BC8E-4BD6-84D7-E6982660BB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0588" y="1803347"/>
              <a:ext cx="4295775" cy="3352800"/>
            </a:xfrm>
            <a:prstGeom prst="rect">
              <a:avLst/>
            </a:prstGeom>
          </p:spPr>
        </p:pic>
        <p:pic>
          <p:nvPicPr>
            <p:cNvPr id="22" name="Picture 21">
              <a:extLst>
                <a:ext uri="{FF2B5EF4-FFF2-40B4-BE49-F238E27FC236}">
                  <a16:creationId xmlns:a16="http://schemas.microsoft.com/office/drawing/2014/main" id="{FE086E5E-8275-45A2-91D8-D6112FEFEA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90750" y="1806250"/>
              <a:ext cx="4120162" cy="3175095"/>
            </a:xfrm>
            <a:prstGeom prst="rect">
              <a:avLst/>
            </a:prstGeom>
          </p:spPr>
        </p:pic>
      </p:grpSp>
      <p:sp>
        <p:nvSpPr>
          <p:cNvPr id="24" name="TextBox 23">
            <a:extLst>
              <a:ext uri="{FF2B5EF4-FFF2-40B4-BE49-F238E27FC236}">
                <a16:creationId xmlns:a16="http://schemas.microsoft.com/office/drawing/2014/main" id="{8CEF6242-0287-4CBC-A40D-97D74513463F}"/>
              </a:ext>
            </a:extLst>
          </p:cNvPr>
          <p:cNvSpPr txBox="1"/>
          <p:nvPr/>
        </p:nvSpPr>
        <p:spPr>
          <a:xfrm>
            <a:off x="3850858" y="1734055"/>
            <a:ext cx="442750" cy="369332"/>
          </a:xfrm>
          <a:prstGeom prst="rect">
            <a:avLst/>
          </a:prstGeom>
          <a:noFill/>
        </p:spPr>
        <p:txBody>
          <a:bodyPr wrap="none" rtlCol="0">
            <a:spAutoFit/>
          </a:bodyPr>
          <a:lstStyle/>
          <a:p>
            <a:r>
              <a:rPr lang="en-US" dirty="0"/>
              <a:t>[2]</a:t>
            </a:r>
          </a:p>
        </p:txBody>
      </p:sp>
      <p:sp>
        <p:nvSpPr>
          <p:cNvPr id="25" name="TextBox 24">
            <a:extLst>
              <a:ext uri="{FF2B5EF4-FFF2-40B4-BE49-F238E27FC236}">
                <a16:creationId xmlns:a16="http://schemas.microsoft.com/office/drawing/2014/main" id="{8FA0B90D-5934-43E9-968E-4AD0AA339984}"/>
              </a:ext>
            </a:extLst>
          </p:cNvPr>
          <p:cNvSpPr txBox="1"/>
          <p:nvPr/>
        </p:nvSpPr>
        <p:spPr>
          <a:xfrm>
            <a:off x="7822799" y="1708568"/>
            <a:ext cx="442750"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180268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Benefits – Modeling</a:t>
            </a:r>
          </a:p>
        </p:txBody>
      </p:sp>
      <p:sp>
        <p:nvSpPr>
          <p:cNvPr id="3" name="Slide Number Placeholder 5">
            <a:extLst>
              <a:ext uri="{FF2B5EF4-FFF2-40B4-BE49-F238E27FC236}">
                <a16:creationId xmlns:a16="http://schemas.microsoft.com/office/drawing/2014/main" id="{D6B8DF62-5D4C-4A45-BC9A-900C5E022C3B}"/>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16</a:t>
            </a:fld>
            <a:endParaRPr lang="en-US" dirty="0"/>
          </a:p>
        </p:txBody>
      </p:sp>
      <p:grpSp>
        <p:nvGrpSpPr>
          <p:cNvPr id="5" name="Group 4">
            <a:extLst>
              <a:ext uri="{FF2B5EF4-FFF2-40B4-BE49-F238E27FC236}">
                <a16:creationId xmlns:a16="http://schemas.microsoft.com/office/drawing/2014/main" id="{E6575D74-0E33-430C-993D-AF26C5042327}"/>
              </a:ext>
            </a:extLst>
          </p:cNvPr>
          <p:cNvGrpSpPr/>
          <p:nvPr/>
        </p:nvGrpSpPr>
        <p:grpSpPr>
          <a:xfrm>
            <a:off x="4815084" y="764674"/>
            <a:ext cx="7372366" cy="5607551"/>
            <a:chOff x="4815084" y="764674"/>
            <a:chExt cx="7372366" cy="5607551"/>
          </a:xfrm>
        </p:grpSpPr>
        <p:grpSp>
          <p:nvGrpSpPr>
            <p:cNvPr id="14" name="Group 13">
              <a:extLst>
                <a:ext uri="{FF2B5EF4-FFF2-40B4-BE49-F238E27FC236}">
                  <a16:creationId xmlns:a16="http://schemas.microsoft.com/office/drawing/2014/main" id="{A4524F7B-9BBA-41F2-8B67-8CA6D4A00550}"/>
                </a:ext>
              </a:extLst>
            </p:cNvPr>
            <p:cNvGrpSpPr/>
            <p:nvPr/>
          </p:nvGrpSpPr>
          <p:grpSpPr>
            <a:xfrm>
              <a:off x="4815084" y="1229488"/>
              <a:ext cx="7372366" cy="5142737"/>
              <a:chOff x="1634523" y="1345573"/>
              <a:chExt cx="8309577" cy="5796507"/>
            </a:xfrm>
          </p:grpSpPr>
          <p:pic>
            <p:nvPicPr>
              <p:cNvPr id="15" name="Picture 14">
                <a:extLst>
                  <a:ext uri="{FF2B5EF4-FFF2-40B4-BE49-F238E27FC236}">
                    <a16:creationId xmlns:a16="http://schemas.microsoft.com/office/drawing/2014/main" id="{DC256A39-FF14-4974-8EF4-86ED62D279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23" y="1345573"/>
                <a:ext cx="8309577" cy="4409684"/>
              </a:xfrm>
              <a:prstGeom prst="rect">
                <a:avLst/>
              </a:prstGeom>
            </p:spPr>
          </p:pic>
          <p:sp>
            <p:nvSpPr>
              <p:cNvPr id="16" name="Left Brace 15">
                <a:extLst>
                  <a:ext uri="{FF2B5EF4-FFF2-40B4-BE49-F238E27FC236}">
                    <a16:creationId xmlns:a16="http://schemas.microsoft.com/office/drawing/2014/main" id="{2604AC98-4C54-4A7F-A8CB-0A3CFF08002D}"/>
                  </a:ext>
                </a:extLst>
              </p:cNvPr>
              <p:cNvSpPr/>
              <p:nvPr/>
            </p:nvSpPr>
            <p:spPr>
              <a:xfrm rot="16200000">
                <a:off x="2988422" y="5129642"/>
                <a:ext cx="291183" cy="126053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4F7B6225-7492-456E-9D61-2FD5FF2ECE91}"/>
                  </a:ext>
                </a:extLst>
              </p:cNvPr>
              <p:cNvSpPr txBox="1"/>
              <p:nvPr/>
            </p:nvSpPr>
            <p:spPr>
              <a:xfrm>
                <a:off x="2438400" y="6100487"/>
                <a:ext cx="1441485" cy="646331"/>
              </a:xfrm>
              <a:prstGeom prst="rect">
                <a:avLst/>
              </a:prstGeom>
              <a:noFill/>
              <a:ln w="38100">
                <a:solidFill>
                  <a:srgbClr val="FF0000"/>
                </a:solidFill>
              </a:ln>
            </p:spPr>
            <p:txBody>
              <a:bodyPr wrap="none" rtlCol="0">
                <a:spAutoFit/>
              </a:bodyPr>
              <a:lstStyle/>
              <a:p>
                <a:pPr algn="ctr"/>
                <a:r>
                  <a:rPr lang="en-US" dirty="0"/>
                  <a:t>Temperature </a:t>
                </a:r>
              </a:p>
              <a:p>
                <a:pPr algn="ctr"/>
                <a:r>
                  <a:rPr lang="en-US" dirty="0"/>
                  <a:t>Ramp</a:t>
                </a:r>
              </a:p>
            </p:txBody>
          </p:sp>
          <p:sp>
            <p:nvSpPr>
              <p:cNvPr id="18" name="Left Brace 17">
                <a:extLst>
                  <a:ext uri="{FF2B5EF4-FFF2-40B4-BE49-F238E27FC236}">
                    <a16:creationId xmlns:a16="http://schemas.microsoft.com/office/drawing/2014/main" id="{6E396F3F-EA5F-4D7E-A0A8-2B2A7E9A1B5D}"/>
                  </a:ext>
                </a:extLst>
              </p:cNvPr>
              <p:cNvSpPr/>
              <p:nvPr/>
            </p:nvSpPr>
            <p:spPr>
              <a:xfrm rot="16200000">
                <a:off x="4401361" y="5136449"/>
                <a:ext cx="291183" cy="1260538"/>
              </a:xfrm>
              <a:prstGeom prst="lef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D1D2F172-8EED-466D-B3F3-8EC7856F3A89}"/>
                  </a:ext>
                </a:extLst>
              </p:cNvPr>
              <p:cNvSpPr txBox="1"/>
              <p:nvPr/>
            </p:nvSpPr>
            <p:spPr>
              <a:xfrm>
                <a:off x="3989030" y="6120653"/>
                <a:ext cx="941797" cy="369332"/>
              </a:xfrm>
              <a:prstGeom prst="rect">
                <a:avLst/>
              </a:prstGeom>
              <a:noFill/>
              <a:ln w="38100">
                <a:solidFill>
                  <a:srgbClr val="FFC000"/>
                </a:solidFill>
              </a:ln>
            </p:spPr>
            <p:txBody>
              <a:bodyPr wrap="none" rtlCol="0">
                <a:spAutoFit/>
              </a:bodyPr>
              <a:lstStyle/>
              <a:p>
                <a:pPr algn="ctr"/>
                <a:r>
                  <a:rPr lang="en-US" dirty="0"/>
                  <a:t>H-degas</a:t>
                </a:r>
              </a:p>
            </p:txBody>
          </p:sp>
          <p:sp>
            <p:nvSpPr>
              <p:cNvPr id="20" name="Left Brace 19">
                <a:extLst>
                  <a:ext uri="{FF2B5EF4-FFF2-40B4-BE49-F238E27FC236}">
                    <a16:creationId xmlns:a16="http://schemas.microsoft.com/office/drawing/2014/main" id="{BB10EFA8-33E9-4D96-9D63-77BD38880F27}"/>
                  </a:ext>
                </a:extLst>
              </p:cNvPr>
              <p:cNvSpPr/>
              <p:nvPr/>
            </p:nvSpPr>
            <p:spPr>
              <a:xfrm rot="16200000">
                <a:off x="5285687" y="5612532"/>
                <a:ext cx="297990" cy="301563"/>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a:extLst>
                  <a:ext uri="{FF2B5EF4-FFF2-40B4-BE49-F238E27FC236}">
                    <a16:creationId xmlns:a16="http://schemas.microsoft.com/office/drawing/2014/main" id="{60C525AC-C503-482C-A17B-ACC8D99E86C4}"/>
                  </a:ext>
                </a:extLst>
              </p:cNvPr>
              <p:cNvSpPr txBox="1"/>
              <p:nvPr/>
            </p:nvSpPr>
            <p:spPr>
              <a:xfrm>
                <a:off x="4991434" y="6109011"/>
                <a:ext cx="852449" cy="728496"/>
              </a:xfrm>
              <a:prstGeom prst="rect">
                <a:avLst/>
              </a:prstGeom>
              <a:noFill/>
              <a:ln w="38100">
                <a:solidFill>
                  <a:srgbClr val="00B050"/>
                </a:solidFill>
              </a:ln>
            </p:spPr>
            <p:txBody>
              <a:bodyPr wrap="square" rtlCol="0">
                <a:spAutoFit/>
              </a:bodyPr>
              <a:lstStyle/>
              <a:p>
                <a:pPr algn="ctr"/>
                <a:r>
                  <a:rPr lang="en-US" dirty="0"/>
                  <a:t>N-dope</a:t>
                </a:r>
              </a:p>
            </p:txBody>
          </p:sp>
          <p:sp>
            <p:nvSpPr>
              <p:cNvPr id="22" name="Left Brace 21">
                <a:extLst>
                  <a:ext uri="{FF2B5EF4-FFF2-40B4-BE49-F238E27FC236}">
                    <a16:creationId xmlns:a16="http://schemas.microsoft.com/office/drawing/2014/main" id="{C72781F7-D7B7-4F5B-BA06-41ADAF38B963}"/>
                  </a:ext>
                </a:extLst>
              </p:cNvPr>
              <p:cNvSpPr/>
              <p:nvPr/>
            </p:nvSpPr>
            <p:spPr>
              <a:xfrm rot="16200000">
                <a:off x="5650855" y="5595339"/>
                <a:ext cx="291184" cy="342756"/>
              </a:xfrm>
              <a:prstGeom prst="lef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A0ABFCCA-A64F-410F-9B84-35445F420423}"/>
                  </a:ext>
                </a:extLst>
              </p:cNvPr>
              <p:cNvSpPr txBox="1"/>
              <p:nvPr/>
            </p:nvSpPr>
            <p:spPr>
              <a:xfrm>
                <a:off x="5862288" y="6101372"/>
                <a:ext cx="982334" cy="1040708"/>
              </a:xfrm>
              <a:prstGeom prst="rect">
                <a:avLst/>
              </a:prstGeom>
              <a:noFill/>
              <a:ln w="38100">
                <a:solidFill>
                  <a:srgbClr val="7030A0"/>
                </a:solidFill>
              </a:ln>
            </p:spPr>
            <p:txBody>
              <a:bodyPr wrap="square" rtlCol="0">
                <a:spAutoFit/>
              </a:bodyPr>
              <a:lstStyle/>
              <a:p>
                <a:pPr algn="ctr"/>
                <a:r>
                  <a:rPr lang="en-US" dirty="0"/>
                  <a:t>Post dope anneal</a:t>
                </a:r>
              </a:p>
            </p:txBody>
          </p:sp>
          <p:sp>
            <p:nvSpPr>
              <p:cNvPr id="24" name="Left Brace 23">
                <a:extLst>
                  <a:ext uri="{FF2B5EF4-FFF2-40B4-BE49-F238E27FC236}">
                    <a16:creationId xmlns:a16="http://schemas.microsoft.com/office/drawing/2014/main" id="{5096C7AD-02AA-4921-8FF2-35F7D5B3BB49}"/>
                  </a:ext>
                </a:extLst>
              </p:cNvPr>
              <p:cNvSpPr/>
              <p:nvPr/>
            </p:nvSpPr>
            <p:spPr>
              <a:xfrm rot="16200000">
                <a:off x="7331092" y="4343276"/>
                <a:ext cx="291184" cy="2851819"/>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a:extLst>
                  <a:ext uri="{FF2B5EF4-FFF2-40B4-BE49-F238E27FC236}">
                    <a16:creationId xmlns:a16="http://schemas.microsoft.com/office/drawing/2014/main" id="{F4A9AB4D-4702-4C48-95F8-7BB31715FD29}"/>
                  </a:ext>
                </a:extLst>
              </p:cNvPr>
              <p:cNvSpPr txBox="1"/>
              <p:nvPr/>
            </p:nvSpPr>
            <p:spPr>
              <a:xfrm>
                <a:off x="6863028" y="6080467"/>
                <a:ext cx="1363334" cy="416283"/>
              </a:xfrm>
              <a:prstGeom prst="rect">
                <a:avLst/>
              </a:prstGeom>
              <a:noFill/>
              <a:ln w="38100">
                <a:solidFill>
                  <a:srgbClr val="00B0F0"/>
                </a:solidFill>
              </a:ln>
            </p:spPr>
            <p:txBody>
              <a:bodyPr wrap="square" rtlCol="0">
                <a:spAutoFit/>
              </a:bodyPr>
              <a:lstStyle/>
              <a:p>
                <a:pPr algn="ctr"/>
                <a:r>
                  <a:rPr lang="en-US" dirty="0"/>
                  <a:t>Cooldown</a:t>
                </a:r>
              </a:p>
            </p:txBody>
          </p:sp>
        </p:grpSp>
        <p:sp>
          <p:nvSpPr>
            <p:cNvPr id="29" name="TextBox 28">
              <a:extLst>
                <a:ext uri="{FF2B5EF4-FFF2-40B4-BE49-F238E27FC236}">
                  <a16:creationId xmlns:a16="http://schemas.microsoft.com/office/drawing/2014/main" id="{BABB95B7-AB03-4B89-829E-E41FFCC955E7}"/>
                </a:ext>
              </a:extLst>
            </p:cNvPr>
            <p:cNvSpPr txBox="1"/>
            <p:nvPr/>
          </p:nvSpPr>
          <p:spPr>
            <a:xfrm>
              <a:off x="6646830" y="764674"/>
              <a:ext cx="4316954" cy="646331"/>
            </a:xfrm>
            <a:prstGeom prst="rect">
              <a:avLst/>
            </a:prstGeom>
            <a:noFill/>
          </p:spPr>
          <p:txBody>
            <a:bodyPr wrap="square" rtlCol="0">
              <a:spAutoFit/>
            </a:bodyPr>
            <a:lstStyle/>
            <a:p>
              <a:r>
                <a:rPr lang="en-US" dirty="0"/>
                <a:t>Could this be due to the post dope annealing step or cooldown?</a:t>
              </a:r>
            </a:p>
          </p:txBody>
        </p:sp>
      </p:grpSp>
      <p:grpSp>
        <p:nvGrpSpPr>
          <p:cNvPr id="6" name="Group 5">
            <a:extLst>
              <a:ext uri="{FF2B5EF4-FFF2-40B4-BE49-F238E27FC236}">
                <a16:creationId xmlns:a16="http://schemas.microsoft.com/office/drawing/2014/main" id="{0D7FCA9F-0948-4CA4-911B-0A3DA84E3BB6}"/>
              </a:ext>
            </a:extLst>
          </p:cNvPr>
          <p:cNvGrpSpPr/>
          <p:nvPr/>
        </p:nvGrpSpPr>
        <p:grpSpPr>
          <a:xfrm>
            <a:off x="74278" y="2590138"/>
            <a:ext cx="6137380" cy="3782087"/>
            <a:chOff x="74278" y="2590138"/>
            <a:chExt cx="6137380" cy="3782087"/>
          </a:xfrm>
        </p:grpSpPr>
        <p:sp>
          <p:nvSpPr>
            <p:cNvPr id="11" name="TextBox 10">
              <a:extLst>
                <a:ext uri="{FF2B5EF4-FFF2-40B4-BE49-F238E27FC236}">
                  <a16:creationId xmlns:a16="http://schemas.microsoft.com/office/drawing/2014/main" id="{DF1B3111-FC27-489B-BCAF-907935BE7E83}"/>
                </a:ext>
              </a:extLst>
            </p:cNvPr>
            <p:cNvSpPr txBox="1"/>
            <p:nvPr/>
          </p:nvSpPr>
          <p:spPr>
            <a:xfrm>
              <a:off x="682172" y="2590138"/>
              <a:ext cx="4009314" cy="923330"/>
            </a:xfrm>
            <a:prstGeom prst="rect">
              <a:avLst/>
            </a:prstGeom>
            <a:noFill/>
          </p:spPr>
          <p:txBody>
            <a:bodyPr wrap="square" rtlCol="0">
              <a:spAutoFit/>
            </a:bodyPr>
            <a:lstStyle/>
            <a:p>
              <a:r>
                <a:rPr lang="en-US" dirty="0"/>
                <a:t>The simple 1-D model can never explain a non-monotonic decay. Additional numerical methods are required.</a:t>
              </a:r>
            </a:p>
          </p:txBody>
        </p:sp>
        <p:pic>
          <p:nvPicPr>
            <p:cNvPr id="42" name="Picture 41">
              <a:extLst>
                <a:ext uri="{FF2B5EF4-FFF2-40B4-BE49-F238E27FC236}">
                  <a16:creationId xmlns:a16="http://schemas.microsoft.com/office/drawing/2014/main" id="{8E4F4B64-2D7C-46E6-9ED8-BCA16F1FC21E}"/>
                </a:ext>
              </a:extLst>
            </p:cNvPr>
            <p:cNvPicPr>
              <a:picLocks noChangeAspect="1"/>
            </p:cNvPicPr>
            <p:nvPr/>
          </p:nvPicPr>
          <p:blipFill>
            <a:blip r:embed="rId4"/>
            <a:stretch>
              <a:fillRect/>
            </a:stretch>
          </p:blipFill>
          <p:spPr>
            <a:xfrm>
              <a:off x="437843" y="3429000"/>
              <a:ext cx="4114800" cy="2943225"/>
            </a:xfrm>
            <a:prstGeom prst="rect">
              <a:avLst/>
            </a:prstGeom>
          </p:spPr>
        </p:pic>
        <p:sp>
          <p:nvSpPr>
            <p:cNvPr id="44" name="TextBox 43">
              <a:extLst>
                <a:ext uri="{FF2B5EF4-FFF2-40B4-BE49-F238E27FC236}">
                  <a16:creationId xmlns:a16="http://schemas.microsoft.com/office/drawing/2014/main" id="{052FF525-670C-4AB2-907A-1D2989167106}"/>
                </a:ext>
              </a:extLst>
            </p:cNvPr>
            <p:cNvSpPr txBox="1"/>
            <p:nvPr/>
          </p:nvSpPr>
          <p:spPr>
            <a:xfrm>
              <a:off x="74278" y="3059668"/>
              <a:ext cx="6137380" cy="369332"/>
            </a:xfrm>
            <a:prstGeom prst="rect">
              <a:avLst/>
            </a:prstGeom>
            <a:noFill/>
          </p:spPr>
          <p:txBody>
            <a:bodyPr wrap="square">
              <a:spAutoFit/>
            </a:bodyPr>
            <a:lstStyle/>
            <a:p>
              <a:r>
                <a:rPr lang="en-US" sz="1800" b="0" i="0" u="none" strike="noStrike" baseline="0" dirty="0">
                  <a:solidFill>
                    <a:srgbClr val="000000"/>
                  </a:solidFill>
                </a:rPr>
                <a:t>[1] </a:t>
              </a:r>
              <a:endParaRPr lang="en-US" dirty="0"/>
            </a:p>
          </p:txBody>
        </p:sp>
      </p:grpSp>
      <p:sp>
        <p:nvSpPr>
          <p:cNvPr id="4" name="Oval 3">
            <a:extLst>
              <a:ext uri="{FF2B5EF4-FFF2-40B4-BE49-F238E27FC236}">
                <a16:creationId xmlns:a16="http://schemas.microsoft.com/office/drawing/2014/main" id="{18A1C0B5-1AD4-4B90-BD92-CB4279DC6A85}"/>
              </a:ext>
            </a:extLst>
          </p:cNvPr>
          <p:cNvSpPr/>
          <p:nvPr/>
        </p:nvSpPr>
        <p:spPr>
          <a:xfrm>
            <a:off x="1033583" y="3780264"/>
            <a:ext cx="594101" cy="9763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085DBD9-33BC-4BCB-9E79-04FD8050EBF8}"/>
                  </a:ext>
                </a:extLst>
              </p:cNvPr>
              <p:cNvSpPr txBox="1"/>
              <p:nvPr/>
            </p:nvSpPr>
            <p:spPr>
              <a:xfrm>
                <a:off x="144671" y="1014479"/>
                <a:ext cx="5400501" cy="279500"/>
              </a:xfrm>
              <a:prstGeom prst="rect">
                <a:avLst/>
              </a:prstGeom>
              <a:noFill/>
            </p:spPr>
            <p:txBody>
              <a:bodyPr wrap="square" lIns="0" tIns="0" rIns="0" bIns="0" rtlCol="0">
                <a:spAutoFit/>
              </a:bodyPr>
              <a:lstStyle/>
              <a:p>
                <a14:m>
                  <m:oMath xmlns:m="http://schemas.openxmlformats.org/officeDocument/2006/math">
                    <m:sSub>
                      <m:sSubPr>
                        <m:ctrlPr>
                          <a:rPr lang="en-US" sz="1500" b="0" i="1" smtClean="0">
                            <a:solidFill>
                              <a:srgbClr val="00B0F0"/>
                            </a:solidFill>
                            <a:latin typeface="Cambria Math" panose="02040503050406030204" pitchFamily="18" charset="0"/>
                            <a:ea typeface="Cambria Math" panose="02040503050406030204" pitchFamily="18" charset="0"/>
                          </a:rPr>
                        </m:ctrlPr>
                      </m:sSubPr>
                      <m:e>
                        <m:r>
                          <a:rPr lang="en-US" sz="1500" i="1">
                            <a:solidFill>
                              <a:srgbClr val="00B0F0"/>
                            </a:solidFill>
                            <a:latin typeface="Cambria Math" panose="02040503050406030204" pitchFamily="18" charset="0"/>
                            <a:ea typeface="Cambria Math" panose="02040503050406030204" pitchFamily="18" charset="0"/>
                          </a:rPr>
                          <m:t>𝑐</m:t>
                        </m:r>
                      </m:e>
                      <m:sub>
                        <m:r>
                          <a:rPr lang="en-US" sz="1500" b="0" i="1" smtClean="0">
                            <a:solidFill>
                              <a:srgbClr val="00B0F0"/>
                            </a:solidFill>
                            <a:latin typeface="Cambria Math" panose="02040503050406030204" pitchFamily="18" charset="0"/>
                            <a:ea typeface="Cambria Math" panose="02040503050406030204" pitchFamily="18" charset="0"/>
                          </a:rPr>
                          <m:t>𝑛</m:t>
                        </m:r>
                      </m:sub>
                    </m:sSub>
                    <m:r>
                      <a:rPr lang="en-US" sz="1500" b="0" i="1" smtClean="0">
                        <a:solidFill>
                          <a:srgbClr val="00B0F0"/>
                        </a:solidFill>
                        <a:latin typeface="Cambria Math" panose="02040503050406030204" pitchFamily="18" charset="0"/>
                        <a:ea typeface="Cambria Math" panose="02040503050406030204" pitchFamily="18" charset="0"/>
                      </a:rPr>
                      <m:t>=</m:t>
                    </m:r>
                    <m:sSubSup>
                      <m:sSubSupPr>
                        <m:ctrlPr>
                          <a:rPr lang="en-US" sz="1500" i="1">
                            <a:solidFill>
                              <a:srgbClr val="00B0F0"/>
                            </a:solidFill>
                            <a:latin typeface="Cambria Math" panose="02040503050406030204" pitchFamily="18" charset="0"/>
                            <a:ea typeface="Cambria Math" panose="02040503050406030204" pitchFamily="18" charset="0"/>
                          </a:rPr>
                        </m:ctrlPr>
                      </m:sSubSupPr>
                      <m:e>
                        <m:r>
                          <a:rPr lang="en-US" sz="1500" i="1">
                            <a:solidFill>
                              <a:srgbClr val="00B0F0"/>
                            </a:solidFill>
                            <a:latin typeface="Cambria Math" panose="02040503050406030204" pitchFamily="18" charset="0"/>
                            <a:ea typeface="Cambria Math" panose="02040503050406030204" pitchFamily="18" charset="0"/>
                          </a:rPr>
                          <m:t>𝐶</m:t>
                        </m:r>
                      </m:e>
                      <m:sub>
                        <m:r>
                          <a:rPr lang="en-US" sz="1500" i="1">
                            <a:solidFill>
                              <a:srgbClr val="00B0F0"/>
                            </a:solidFill>
                            <a:latin typeface="Cambria Math" panose="02040503050406030204" pitchFamily="18" charset="0"/>
                            <a:ea typeface="Cambria Math" panose="02040503050406030204" pitchFamily="18" charset="0"/>
                          </a:rPr>
                          <m:t>𝑛</m:t>
                        </m:r>
                      </m:sub>
                      <m:sup>
                        <m:r>
                          <a:rPr lang="en-US" sz="1500" i="1">
                            <a:solidFill>
                              <a:srgbClr val="00B0F0"/>
                            </a:solidFill>
                            <a:latin typeface="Cambria Math" panose="02040503050406030204" pitchFamily="18" charset="0"/>
                            <a:ea typeface="Cambria Math" panose="02040503050406030204" pitchFamily="18" charset="0"/>
                          </a:rPr>
                          <m:t>′′</m:t>
                        </m:r>
                      </m:sup>
                    </m:sSubSup>
                    <m:r>
                      <a:rPr lang="en-US" sz="1500" b="0" i="1" smtClean="0">
                        <a:solidFill>
                          <a:srgbClr val="00B0F0"/>
                        </a:solidFill>
                        <a:latin typeface="Cambria Math" panose="02040503050406030204" pitchFamily="18" charset="0"/>
                        <a:ea typeface="Cambria Math" panose="02040503050406030204" pitchFamily="18" charset="0"/>
                      </a:rPr>
                      <m:t> −</m:t>
                    </m:r>
                    <m:sSubSup>
                      <m:sSubSupPr>
                        <m:ctrlPr>
                          <a:rPr lang="en-US" sz="1500" i="1">
                            <a:solidFill>
                              <a:srgbClr val="00B0F0"/>
                            </a:solidFill>
                            <a:latin typeface="Cambria Math" panose="02040503050406030204" pitchFamily="18" charset="0"/>
                            <a:ea typeface="Cambria Math" panose="02040503050406030204" pitchFamily="18" charset="0"/>
                          </a:rPr>
                        </m:ctrlPr>
                      </m:sSubSupPr>
                      <m:e>
                        <m:r>
                          <a:rPr lang="en-US" sz="1500" b="0" i="1" smtClean="0">
                            <a:solidFill>
                              <a:srgbClr val="00B0F0"/>
                            </a:solidFill>
                            <a:latin typeface="Cambria Math" panose="02040503050406030204" pitchFamily="18" charset="0"/>
                            <a:ea typeface="Cambria Math" panose="02040503050406030204" pitchFamily="18" charset="0"/>
                          </a:rPr>
                          <m:t>(</m:t>
                        </m:r>
                        <m:r>
                          <a:rPr lang="en-US" sz="1500" i="1">
                            <a:solidFill>
                              <a:srgbClr val="00B0F0"/>
                            </a:solidFill>
                            <a:latin typeface="Cambria Math" panose="02040503050406030204" pitchFamily="18" charset="0"/>
                            <a:ea typeface="Cambria Math" panose="02040503050406030204" pitchFamily="18" charset="0"/>
                          </a:rPr>
                          <m:t>𝐶</m:t>
                        </m:r>
                      </m:e>
                      <m:sub>
                        <m:r>
                          <a:rPr lang="en-US" sz="1500" i="1">
                            <a:solidFill>
                              <a:srgbClr val="00B0F0"/>
                            </a:solidFill>
                            <a:latin typeface="Cambria Math" panose="02040503050406030204" pitchFamily="18" charset="0"/>
                            <a:ea typeface="Cambria Math" panose="02040503050406030204" pitchFamily="18" charset="0"/>
                          </a:rPr>
                          <m:t>𝑛</m:t>
                        </m:r>
                      </m:sub>
                      <m:sup>
                        <m:r>
                          <a:rPr lang="en-US" sz="1500" i="1">
                            <a:solidFill>
                              <a:srgbClr val="00B0F0"/>
                            </a:solidFill>
                            <a:latin typeface="Cambria Math" panose="02040503050406030204" pitchFamily="18" charset="0"/>
                            <a:ea typeface="Cambria Math" panose="02040503050406030204" pitchFamily="18" charset="0"/>
                          </a:rPr>
                          <m:t>′′</m:t>
                        </m:r>
                      </m:sup>
                    </m:sSubSup>
                    <m:r>
                      <a:rPr lang="en-US" sz="1500" b="0" i="1" smtClean="0">
                        <a:solidFill>
                          <a:srgbClr val="00B0F0"/>
                        </a:solidFill>
                        <a:latin typeface="Cambria Math" panose="02040503050406030204" pitchFamily="18" charset="0"/>
                        <a:ea typeface="Cambria Math" panose="02040503050406030204" pitchFamily="18" charset="0"/>
                      </a:rPr>
                      <m:t>−</m:t>
                    </m:r>
                    <m:sSubSup>
                      <m:sSubSupPr>
                        <m:ctrlPr>
                          <a:rPr lang="en-US" sz="1500" i="1">
                            <a:solidFill>
                              <a:srgbClr val="00B0F0"/>
                            </a:solidFill>
                            <a:latin typeface="Cambria Math" panose="02040503050406030204" pitchFamily="18" charset="0"/>
                            <a:ea typeface="Cambria Math" panose="02040503050406030204" pitchFamily="18" charset="0"/>
                          </a:rPr>
                        </m:ctrlPr>
                      </m:sSubSupPr>
                      <m:e>
                        <m:r>
                          <a:rPr lang="en-US" sz="1500" i="1">
                            <a:solidFill>
                              <a:srgbClr val="00B0F0"/>
                            </a:solidFill>
                            <a:latin typeface="Cambria Math" panose="02040503050406030204" pitchFamily="18" charset="0"/>
                            <a:ea typeface="Cambria Math" panose="02040503050406030204" pitchFamily="18" charset="0"/>
                          </a:rPr>
                          <m:t>𝐶</m:t>
                        </m:r>
                      </m:e>
                      <m:sub>
                        <m:r>
                          <a:rPr lang="en-US" sz="1500" i="1">
                            <a:solidFill>
                              <a:srgbClr val="00B0F0"/>
                            </a:solidFill>
                            <a:latin typeface="Cambria Math" panose="02040503050406030204" pitchFamily="18" charset="0"/>
                            <a:ea typeface="Cambria Math" panose="02040503050406030204" pitchFamily="18" charset="0"/>
                          </a:rPr>
                          <m:t>𝑛</m:t>
                        </m:r>
                      </m:sub>
                      <m:sup/>
                    </m:sSubSup>
                    <m:r>
                      <a:rPr lang="en-US" sz="1500" b="0" i="1" smtClean="0">
                        <a:solidFill>
                          <a:srgbClr val="00B0F0"/>
                        </a:solidFill>
                        <a:latin typeface="Cambria Math" panose="02040503050406030204" pitchFamily="18" charset="0"/>
                        <a:ea typeface="Cambria Math" panose="02040503050406030204" pitchFamily="18" charset="0"/>
                      </a:rPr>
                      <m:t>(∞))</m:t>
                    </m:r>
                    <m:r>
                      <m:rPr>
                        <m:sty m:val="p"/>
                      </m:rPr>
                      <a:rPr lang="en-US" sz="1500" b="0" i="0" smtClean="0">
                        <a:solidFill>
                          <a:srgbClr val="00B0F0"/>
                        </a:solidFill>
                        <a:latin typeface="Cambria Math" panose="02040503050406030204" pitchFamily="18" charset="0"/>
                        <a:ea typeface="Cambria Math" panose="02040503050406030204" pitchFamily="18" charset="0"/>
                      </a:rPr>
                      <m:t>erf</m:t>
                    </m:r>
                    <m:r>
                      <a:rPr lang="en-US" sz="1500" b="0" i="1" smtClean="0">
                        <a:solidFill>
                          <a:srgbClr val="00B0F0"/>
                        </a:solidFill>
                        <a:latin typeface="Cambria Math" panose="02040503050406030204" pitchFamily="18" charset="0"/>
                        <a:ea typeface="Cambria Math" panose="02040503050406030204" pitchFamily="18" charset="0"/>
                      </a:rPr>
                      <m:t>⁡(</m:t>
                    </m:r>
                    <m:r>
                      <a:rPr lang="en-US" sz="1500" b="0" i="1" smtClean="0">
                        <a:solidFill>
                          <a:srgbClr val="00B0F0"/>
                        </a:solidFill>
                        <a:latin typeface="Cambria Math" panose="02040503050406030204" pitchFamily="18" charset="0"/>
                        <a:ea typeface="Cambria Math" panose="02040503050406030204" pitchFamily="18" charset="0"/>
                      </a:rPr>
                      <m:t>𝑥</m:t>
                    </m:r>
                    <m:r>
                      <a:rPr lang="en-US" sz="1500" b="0" i="1" smtClean="0">
                        <a:solidFill>
                          <a:srgbClr val="00B0F0"/>
                        </a:solidFill>
                        <a:latin typeface="Cambria Math" panose="02040503050406030204" pitchFamily="18" charset="0"/>
                        <a:ea typeface="Cambria Math" panose="02040503050406030204" pitchFamily="18" charset="0"/>
                      </a:rPr>
                      <m:t>/2</m:t>
                    </m:r>
                    <m:rad>
                      <m:radPr>
                        <m:degHide m:val="on"/>
                        <m:ctrlPr>
                          <a:rPr lang="en-US" sz="1500" b="0" i="1" smtClean="0">
                            <a:solidFill>
                              <a:srgbClr val="00B0F0"/>
                            </a:solidFill>
                            <a:latin typeface="Cambria Math" panose="02040503050406030204" pitchFamily="18" charset="0"/>
                            <a:ea typeface="Cambria Math" panose="02040503050406030204" pitchFamily="18" charset="0"/>
                          </a:rPr>
                        </m:ctrlPr>
                      </m:radPr>
                      <m:deg/>
                      <m:e>
                        <m:sSub>
                          <m:sSubPr>
                            <m:ctrlPr>
                              <a:rPr lang="en-US" sz="1500" b="0" i="1" smtClean="0">
                                <a:solidFill>
                                  <a:srgbClr val="00B0F0"/>
                                </a:solidFill>
                                <a:latin typeface="Cambria Math" panose="02040503050406030204" pitchFamily="18" charset="0"/>
                                <a:ea typeface="Cambria Math" panose="02040503050406030204" pitchFamily="18" charset="0"/>
                              </a:rPr>
                            </m:ctrlPr>
                          </m:sSubPr>
                          <m:e>
                            <m:r>
                              <a:rPr lang="en-US" sz="1500" i="1">
                                <a:solidFill>
                                  <a:srgbClr val="00B0F0"/>
                                </a:solidFill>
                                <a:latin typeface="Cambria Math" panose="02040503050406030204" pitchFamily="18" charset="0"/>
                                <a:ea typeface="Cambria Math" panose="02040503050406030204" pitchFamily="18" charset="0"/>
                              </a:rPr>
                              <m:t>𝐷</m:t>
                            </m:r>
                          </m:e>
                          <m:sub>
                            <m:r>
                              <a:rPr lang="en-US" sz="1500" b="0" i="1" smtClean="0">
                                <a:solidFill>
                                  <a:srgbClr val="00B0F0"/>
                                </a:solidFill>
                                <a:latin typeface="Cambria Math" panose="02040503050406030204" pitchFamily="18" charset="0"/>
                                <a:ea typeface="Cambria Math" panose="02040503050406030204" pitchFamily="18" charset="0"/>
                              </a:rPr>
                              <m:t>𝑛</m:t>
                            </m:r>
                          </m:sub>
                        </m:sSub>
                        <m:r>
                          <a:rPr lang="en-US" sz="1500" b="0" i="1" smtClean="0">
                            <a:solidFill>
                              <a:srgbClr val="00B0F0"/>
                            </a:solidFill>
                            <a:latin typeface="Cambria Math" panose="02040503050406030204" pitchFamily="18" charset="0"/>
                            <a:ea typeface="Cambria Math" panose="02040503050406030204" pitchFamily="18" charset="0"/>
                          </a:rPr>
                          <m:t>𝑡</m:t>
                        </m:r>
                      </m:e>
                    </m:rad>
                    <m:r>
                      <a:rPr lang="en-US" sz="1500" b="0" i="1" smtClean="0">
                        <a:solidFill>
                          <a:srgbClr val="00B0F0"/>
                        </a:solidFill>
                        <a:latin typeface="Cambria Math" panose="02040503050406030204" pitchFamily="18" charset="0"/>
                        <a:ea typeface="Cambria Math" panose="02040503050406030204" pitchFamily="18" charset="0"/>
                      </a:rPr>
                      <m:t>)</m:t>
                    </m:r>
                  </m:oMath>
                </a14:m>
                <a:r>
                  <a:rPr lang="en-US" sz="1500" dirty="0">
                    <a:solidFill>
                      <a:srgbClr val="00B0F0"/>
                    </a:solidFill>
                  </a:rPr>
                  <a:t> - Nitride Conc.</a:t>
                </a:r>
              </a:p>
            </p:txBody>
          </p:sp>
        </mc:Choice>
        <mc:Fallback xmlns="">
          <p:sp>
            <p:nvSpPr>
              <p:cNvPr id="7" name="TextBox 6">
                <a:extLst>
                  <a:ext uri="{FF2B5EF4-FFF2-40B4-BE49-F238E27FC236}">
                    <a16:creationId xmlns:a16="http://schemas.microsoft.com/office/drawing/2014/main" id="{C085DBD9-33BC-4BCB-9E79-04FD8050EBF8}"/>
                  </a:ext>
                </a:extLst>
              </p:cNvPr>
              <p:cNvSpPr txBox="1">
                <a:spLocks noRot="1" noChangeAspect="1" noMove="1" noResize="1" noEditPoints="1" noAdjustHandles="1" noChangeArrowheads="1" noChangeShapeType="1" noTextEdit="1"/>
              </p:cNvSpPr>
              <p:nvPr/>
            </p:nvSpPr>
            <p:spPr>
              <a:xfrm>
                <a:off x="144671" y="1014479"/>
                <a:ext cx="5400501" cy="279500"/>
              </a:xfrm>
              <a:prstGeom prst="rect">
                <a:avLst/>
              </a:prstGeom>
              <a:blipFill>
                <a:blip r:embed="rId5"/>
                <a:stretch>
                  <a:fillRect l="-903" t="-6522"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F3D0BD-18C4-4A0A-95E3-503FCFB90666}"/>
                  </a:ext>
                </a:extLst>
              </p:cNvPr>
              <p:cNvSpPr txBox="1"/>
              <p:nvPr/>
            </p:nvSpPr>
            <p:spPr>
              <a:xfrm>
                <a:off x="169410" y="1455271"/>
                <a:ext cx="5947116" cy="60991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500" b="0" i="1" smtClean="0">
                              <a:solidFill>
                                <a:srgbClr val="00B050"/>
                              </a:solidFill>
                              <a:latin typeface="Cambria Math" panose="02040503050406030204" pitchFamily="18" charset="0"/>
                              <a:ea typeface="Cambria Math" panose="02040503050406030204" pitchFamily="18" charset="0"/>
                            </a:rPr>
                          </m:ctrlPr>
                        </m:sSubPr>
                        <m:e>
                          <m:r>
                            <a:rPr lang="en-US" sz="1500" i="1">
                              <a:solidFill>
                                <a:srgbClr val="00B050"/>
                              </a:solidFill>
                              <a:latin typeface="Cambria Math" panose="02040503050406030204" pitchFamily="18" charset="0"/>
                              <a:ea typeface="Cambria Math" panose="02040503050406030204" pitchFamily="18" charset="0"/>
                            </a:rPr>
                            <m:t>𝑐</m:t>
                          </m:r>
                        </m:e>
                        <m:sub>
                          <m:r>
                            <a:rPr lang="en-US" sz="1500" b="0" i="1" smtClean="0">
                              <a:solidFill>
                                <a:srgbClr val="00B050"/>
                              </a:solidFill>
                              <a:latin typeface="Cambria Math" panose="02040503050406030204" pitchFamily="18" charset="0"/>
                              <a:ea typeface="Cambria Math" panose="02040503050406030204" pitchFamily="18" charset="0"/>
                            </a:rPr>
                            <m:t>𝑚</m:t>
                          </m:r>
                        </m:sub>
                      </m:sSub>
                      <m:r>
                        <a:rPr lang="en-US" sz="1500" b="0" i="1" smtClean="0">
                          <a:solidFill>
                            <a:srgbClr val="00B050"/>
                          </a:solidFill>
                          <a:latin typeface="Cambria Math" panose="02040503050406030204" pitchFamily="18" charset="0"/>
                          <a:ea typeface="Cambria Math" panose="02040503050406030204" pitchFamily="18" charset="0"/>
                        </a:rPr>
                        <m:t>=</m:t>
                      </m:r>
                      <m:sSubSup>
                        <m:sSubSupPr>
                          <m:ctrlPr>
                            <a:rPr lang="en-US" sz="1500" i="1">
                              <a:solidFill>
                                <a:srgbClr val="00B050"/>
                              </a:solidFill>
                              <a:latin typeface="Cambria Math" panose="02040503050406030204" pitchFamily="18" charset="0"/>
                              <a:ea typeface="Cambria Math" panose="02040503050406030204" pitchFamily="18" charset="0"/>
                            </a:rPr>
                          </m:ctrlPr>
                        </m:sSubSupPr>
                        <m:e>
                          <m:r>
                            <a:rPr lang="en-US" sz="1500" i="1">
                              <a:solidFill>
                                <a:srgbClr val="00B050"/>
                              </a:solidFill>
                              <a:latin typeface="Cambria Math" panose="02040503050406030204" pitchFamily="18" charset="0"/>
                              <a:ea typeface="Cambria Math" panose="02040503050406030204" pitchFamily="18" charset="0"/>
                            </a:rPr>
                            <m:t>𝐶</m:t>
                          </m:r>
                        </m:e>
                        <m:sub>
                          <m:r>
                            <a:rPr lang="en-US" sz="1500" b="0" i="1" smtClean="0">
                              <a:solidFill>
                                <a:srgbClr val="00B050"/>
                              </a:solidFill>
                              <a:latin typeface="Cambria Math" panose="02040503050406030204" pitchFamily="18" charset="0"/>
                              <a:ea typeface="Cambria Math" panose="02040503050406030204" pitchFamily="18" charset="0"/>
                            </a:rPr>
                            <m:t>𝑚</m:t>
                          </m:r>
                        </m:sub>
                        <m:sup>
                          <m:r>
                            <a:rPr lang="en-US" sz="1500" i="1">
                              <a:solidFill>
                                <a:srgbClr val="00B050"/>
                              </a:solidFill>
                              <a:latin typeface="Cambria Math" panose="02040503050406030204" pitchFamily="18" charset="0"/>
                              <a:ea typeface="Cambria Math" panose="02040503050406030204" pitchFamily="18" charset="0"/>
                            </a:rPr>
                            <m:t>′</m:t>
                          </m:r>
                        </m:sup>
                      </m:sSubSup>
                      <m:r>
                        <a:rPr lang="en-US" sz="1500" b="0" i="1" smtClean="0">
                          <a:solidFill>
                            <a:srgbClr val="00B050"/>
                          </a:solidFill>
                          <a:latin typeface="Cambria Math" panose="02040503050406030204" pitchFamily="18" charset="0"/>
                          <a:ea typeface="Cambria Math" panose="02040503050406030204" pitchFamily="18" charset="0"/>
                        </a:rPr>
                        <m:t> −</m:t>
                      </m:r>
                      <m:f>
                        <m:fPr>
                          <m:ctrlPr>
                            <a:rPr lang="en-US" sz="1500" b="0" i="1" smtClean="0">
                              <a:solidFill>
                                <a:srgbClr val="00B050"/>
                              </a:solidFill>
                              <a:latin typeface="Cambria Math" panose="02040503050406030204" pitchFamily="18" charset="0"/>
                              <a:ea typeface="Cambria Math" panose="02040503050406030204" pitchFamily="18" charset="0"/>
                            </a:rPr>
                          </m:ctrlPr>
                        </m:fPr>
                        <m:num>
                          <m:sSubSup>
                            <m:sSubSupPr>
                              <m:ctrlPr>
                                <a:rPr lang="en-US" sz="1500" i="1">
                                  <a:solidFill>
                                    <a:srgbClr val="00B050"/>
                                  </a:solidFill>
                                  <a:latin typeface="Cambria Math" panose="02040503050406030204" pitchFamily="18" charset="0"/>
                                  <a:ea typeface="Cambria Math" panose="02040503050406030204" pitchFamily="18" charset="0"/>
                                </a:rPr>
                              </m:ctrlPr>
                            </m:sSubSupPr>
                            <m:e>
                              <m:r>
                                <a:rPr lang="en-US" sz="1500" i="1">
                                  <a:solidFill>
                                    <a:srgbClr val="00B050"/>
                                  </a:solidFill>
                                  <a:latin typeface="Cambria Math" panose="02040503050406030204" pitchFamily="18" charset="0"/>
                                  <a:ea typeface="Cambria Math" panose="02040503050406030204" pitchFamily="18" charset="0"/>
                                </a:rPr>
                                <m:t>𝐶</m:t>
                              </m:r>
                            </m:e>
                            <m:sub>
                              <m:r>
                                <a:rPr lang="en-US" sz="1500" i="1">
                                  <a:solidFill>
                                    <a:srgbClr val="00B050"/>
                                  </a:solidFill>
                                  <a:latin typeface="Cambria Math" panose="02040503050406030204" pitchFamily="18" charset="0"/>
                                  <a:ea typeface="Cambria Math" panose="02040503050406030204" pitchFamily="18" charset="0"/>
                                </a:rPr>
                                <m:t>𝑚</m:t>
                              </m:r>
                            </m:sub>
                            <m:sup>
                              <m:r>
                                <a:rPr lang="en-US" sz="1500" i="1">
                                  <a:solidFill>
                                    <a:srgbClr val="00B050"/>
                                  </a:solidFill>
                                  <a:latin typeface="Cambria Math" panose="02040503050406030204" pitchFamily="18" charset="0"/>
                                  <a:ea typeface="Cambria Math" panose="02040503050406030204" pitchFamily="18" charset="0"/>
                                </a:rPr>
                                <m:t>′</m:t>
                              </m:r>
                              <m:r>
                                <a:rPr lang="en-US" sz="1500" b="0" i="1" smtClean="0">
                                  <a:solidFill>
                                    <a:srgbClr val="00B050"/>
                                  </a:solidFill>
                                  <a:latin typeface="Cambria Math" panose="02040503050406030204" pitchFamily="18" charset="0"/>
                                  <a:ea typeface="Cambria Math" panose="02040503050406030204" pitchFamily="18" charset="0"/>
                                </a:rPr>
                                <m:t>′</m:t>
                              </m:r>
                            </m:sup>
                          </m:sSubSup>
                          <m:r>
                            <a:rPr lang="en-US" sz="1500" b="0" i="1" smtClean="0">
                              <a:solidFill>
                                <a:srgbClr val="00B050"/>
                              </a:solidFill>
                              <a:latin typeface="Cambria Math" panose="02040503050406030204" pitchFamily="18" charset="0"/>
                              <a:ea typeface="Cambria Math" panose="02040503050406030204" pitchFamily="18" charset="0"/>
                            </a:rPr>
                            <m:t>−</m:t>
                          </m:r>
                          <m:sSubSup>
                            <m:sSubSupPr>
                              <m:ctrlPr>
                                <a:rPr lang="en-US" sz="1500" i="1">
                                  <a:solidFill>
                                    <a:srgbClr val="00B050"/>
                                  </a:solidFill>
                                  <a:latin typeface="Cambria Math" panose="02040503050406030204" pitchFamily="18" charset="0"/>
                                  <a:ea typeface="Cambria Math" panose="02040503050406030204" pitchFamily="18" charset="0"/>
                                </a:rPr>
                              </m:ctrlPr>
                            </m:sSubSupPr>
                            <m:e>
                              <m:r>
                                <a:rPr lang="en-US" sz="1500" i="1">
                                  <a:solidFill>
                                    <a:srgbClr val="00B050"/>
                                  </a:solidFill>
                                  <a:latin typeface="Cambria Math" panose="02040503050406030204" pitchFamily="18" charset="0"/>
                                  <a:ea typeface="Cambria Math" panose="02040503050406030204" pitchFamily="18" charset="0"/>
                                </a:rPr>
                                <m:t>𝐶</m:t>
                              </m:r>
                            </m:e>
                            <m:sub>
                              <m:r>
                                <a:rPr lang="en-US" sz="1500" b="0" i="1" smtClean="0">
                                  <a:solidFill>
                                    <a:srgbClr val="00B050"/>
                                  </a:solidFill>
                                  <a:latin typeface="Cambria Math" panose="02040503050406030204" pitchFamily="18" charset="0"/>
                                  <a:ea typeface="Cambria Math" panose="02040503050406030204" pitchFamily="18" charset="0"/>
                                </a:rPr>
                                <m:t>𝑚</m:t>
                              </m:r>
                            </m:sub>
                            <m:sup>
                              <m:r>
                                <a:rPr lang="en-US" sz="1500" b="0" i="1" smtClean="0">
                                  <a:solidFill>
                                    <a:srgbClr val="00B050"/>
                                  </a:solidFill>
                                  <a:latin typeface="Cambria Math" panose="02040503050406030204" pitchFamily="18" charset="0"/>
                                  <a:ea typeface="Cambria Math" panose="02040503050406030204" pitchFamily="18" charset="0"/>
                                </a:rPr>
                                <m:t>′</m:t>
                              </m:r>
                            </m:sup>
                          </m:sSubSup>
                        </m:num>
                        <m:den>
                          <m:func>
                            <m:funcPr>
                              <m:ctrlPr>
                                <a:rPr lang="en-US" sz="1500" b="0" i="1" smtClean="0">
                                  <a:solidFill>
                                    <a:srgbClr val="00B050"/>
                                  </a:solidFill>
                                  <a:latin typeface="Cambria Math" panose="02040503050406030204" pitchFamily="18" charset="0"/>
                                  <a:ea typeface="Cambria Math" panose="02040503050406030204" pitchFamily="18" charset="0"/>
                                </a:rPr>
                              </m:ctrlPr>
                            </m:funcPr>
                            <m:fName>
                              <m:r>
                                <m:rPr>
                                  <m:sty m:val="p"/>
                                </m:rPr>
                                <a:rPr lang="en-US" sz="1500" b="0" i="0" smtClean="0">
                                  <a:solidFill>
                                    <a:srgbClr val="00B050"/>
                                  </a:solidFill>
                                  <a:latin typeface="Cambria Math" panose="02040503050406030204" pitchFamily="18" charset="0"/>
                                  <a:ea typeface="Cambria Math" panose="02040503050406030204" pitchFamily="18" charset="0"/>
                                </a:rPr>
                                <m:t>erfc</m:t>
                              </m:r>
                            </m:fName>
                            <m:e>
                              <m:d>
                                <m:dPr>
                                  <m:ctrlPr>
                                    <a:rPr lang="en-US" sz="1500" b="0" i="1" smtClean="0">
                                      <a:solidFill>
                                        <a:srgbClr val="00B050"/>
                                      </a:solidFill>
                                      <a:latin typeface="Cambria Math" panose="02040503050406030204" pitchFamily="18" charset="0"/>
                                      <a:ea typeface="Cambria Math" panose="02040503050406030204" pitchFamily="18" charset="0"/>
                                    </a:rPr>
                                  </m:ctrlPr>
                                </m:dPr>
                                <m:e>
                                  <m:sSub>
                                    <m:sSubPr>
                                      <m:ctrlPr>
                                        <a:rPr lang="en-US" sz="1500" b="0" i="1" smtClean="0">
                                          <a:solidFill>
                                            <a:srgbClr val="00B050"/>
                                          </a:solidFill>
                                          <a:latin typeface="Cambria Math" panose="02040503050406030204" pitchFamily="18" charset="0"/>
                                          <a:ea typeface="Cambria Math" panose="02040503050406030204" pitchFamily="18" charset="0"/>
                                        </a:rPr>
                                      </m:ctrlPr>
                                    </m:sSubPr>
                                    <m:e>
                                      <m:r>
                                        <m:rPr>
                                          <m:sty m:val="p"/>
                                        </m:rPr>
                                        <a:rPr lang="el-GR" sz="1500" i="1">
                                          <a:solidFill>
                                            <a:srgbClr val="00B050"/>
                                          </a:solidFill>
                                          <a:latin typeface="Cambria Math" panose="02040503050406030204" pitchFamily="18" charset="0"/>
                                          <a:ea typeface="Cambria Math" panose="02040503050406030204" pitchFamily="18" charset="0"/>
                                        </a:rPr>
                                        <m:t>γ</m:t>
                                      </m:r>
                                    </m:e>
                                    <m:sub>
                                      <m:r>
                                        <a:rPr lang="en-US" sz="1500" b="0" i="1" smtClean="0">
                                          <a:solidFill>
                                            <a:srgbClr val="00B050"/>
                                          </a:solidFill>
                                          <a:latin typeface="Cambria Math" panose="02040503050406030204" pitchFamily="18" charset="0"/>
                                          <a:ea typeface="Cambria Math" panose="02040503050406030204" pitchFamily="18" charset="0"/>
                                        </a:rPr>
                                        <m:t>𝑛</m:t>
                                      </m:r>
                                    </m:sub>
                                  </m:sSub>
                                  <m:rad>
                                    <m:radPr>
                                      <m:degHide m:val="on"/>
                                      <m:ctrlPr>
                                        <a:rPr lang="en-US" sz="1500" b="0" i="1" smtClean="0">
                                          <a:solidFill>
                                            <a:srgbClr val="00B050"/>
                                          </a:solidFill>
                                          <a:latin typeface="Cambria Math" panose="02040503050406030204" pitchFamily="18" charset="0"/>
                                          <a:ea typeface="Cambria Math" panose="02040503050406030204" pitchFamily="18" charset="0"/>
                                        </a:rPr>
                                      </m:ctrlPr>
                                    </m:radPr>
                                    <m:deg/>
                                    <m:e>
                                      <m:r>
                                        <a:rPr lang="en-US" sz="1500" b="0" i="1" smtClean="0">
                                          <a:solidFill>
                                            <a:srgbClr val="00B050"/>
                                          </a:solidFill>
                                          <a:latin typeface="Cambria Math" panose="02040503050406030204" pitchFamily="18" charset="0"/>
                                          <a:ea typeface="Cambria Math" panose="02040503050406030204" pitchFamily="18" charset="0"/>
                                        </a:rPr>
                                        <m:t>𝜙</m:t>
                                      </m:r>
                                    </m:e>
                                  </m:rad>
                                </m:e>
                              </m:d>
                            </m:e>
                          </m:func>
                        </m:den>
                      </m:f>
                      <m:func>
                        <m:funcPr>
                          <m:ctrlPr>
                            <a:rPr lang="en-US" sz="1500" b="0" i="1" smtClean="0">
                              <a:solidFill>
                                <a:srgbClr val="00B050"/>
                              </a:solidFill>
                              <a:latin typeface="Cambria Math" panose="02040503050406030204" pitchFamily="18" charset="0"/>
                              <a:ea typeface="Cambria Math" panose="02040503050406030204" pitchFamily="18" charset="0"/>
                            </a:rPr>
                          </m:ctrlPr>
                        </m:funcPr>
                        <m:fName>
                          <m:r>
                            <m:rPr>
                              <m:sty m:val="p"/>
                            </m:rPr>
                            <a:rPr lang="en-US" sz="1500" b="0" i="0" smtClean="0">
                              <a:solidFill>
                                <a:srgbClr val="00B050"/>
                              </a:solidFill>
                              <a:latin typeface="Cambria Math" panose="02040503050406030204" pitchFamily="18" charset="0"/>
                              <a:ea typeface="Cambria Math" panose="02040503050406030204" pitchFamily="18" charset="0"/>
                            </a:rPr>
                            <m:t>erfc</m:t>
                          </m:r>
                        </m:fName>
                        <m:e>
                          <m:d>
                            <m:dPr>
                              <m:ctrlPr>
                                <a:rPr lang="en-US" sz="1500" b="0" i="1" smtClean="0">
                                  <a:solidFill>
                                    <a:srgbClr val="00B050"/>
                                  </a:solidFill>
                                  <a:latin typeface="Cambria Math" panose="02040503050406030204" pitchFamily="18" charset="0"/>
                                  <a:ea typeface="Cambria Math" panose="02040503050406030204" pitchFamily="18" charset="0"/>
                                </a:rPr>
                              </m:ctrlPr>
                            </m:dPr>
                            <m:e>
                              <m:f>
                                <m:fPr>
                                  <m:ctrlPr>
                                    <a:rPr lang="en-US" sz="1500" b="0" i="1" smtClean="0">
                                      <a:solidFill>
                                        <a:srgbClr val="00B050"/>
                                      </a:solidFill>
                                      <a:latin typeface="Cambria Math" panose="02040503050406030204" pitchFamily="18" charset="0"/>
                                      <a:ea typeface="Cambria Math" panose="02040503050406030204" pitchFamily="18" charset="0"/>
                                    </a:rPr>
                                  </m:ctrlPr>
                                </m:fPr>
                                <m:num>
                                  <m:r>
                                    <a:rPr lang="en-US" sz="1500" b="0" i="1" smtClean="0">
                                      <a:solidFill>
                                        <a:srgbClr val="00B050"/>
                                      </a:solidFill>
                                      <a:latin typeface="Cambria Math" panose="02040503050406030204" pitchFamily="18" charset="0"/>
                                      <a:ea typeface="Cambria Math" panose="02040503050406030204" pitchFamily="18" charset="0"/>
                                    </a:rPr>
                                    <m:t>𝑥</m:t>
                                  </m:r>
                                </m:num>
                                <m:den>
                                  <m:r>
                                    <a:rPr lang="en-US" sz="1500" b="0" i="1" smtClean="0">
                                      <a:solidFill>
                                        <a:srgbClr val="00B050"/>
                                      </a:solidFill>
                                      <a:latin typeface="Cambria Math" panose="02040503050406030204" pitchFamily="18" charset="0"/>
                                      <a:ea typeface="Cambria Math" panose="02040503050406030204" pitchFamily="18" charset="0"/>
                                    </a:rPr>
                                    <m:t>2</m:t>
                                  </m:r>
                                  <m:rad>
                                    <m:radPr>
                                      <m:degHide m:val="on"/>
                                      <m:ctrlPr>
                                        <a:rPr lang="en-US" sz="1500" b="0" i="1" smtClean="0">
                                          <a:solidFill>
                                            <a:srgbClr val="00B050"/>
                                          </a:solidFill>
                                          <a:latin typeface="Cambria Math" panose="02040503050406030204" pitchFamily="18" charset="0"/>
                                          <a:ea typeface="Cambria Math" panose="02040503050406030204" pitchFamily="18" charset="0"/>
                                        </a:rPr>
                                      </m:ctrlPr>
                                    </m:radPr>
                                    <m:deg/>
                                    <m:e>
                                      <m:sSub>
                                        <m:sSubPr>
                                          <m:ctrlPr>
                                            <a:rPr lang="en-US" sz="1500" b="0" i="1" smtClean="0">
                                              <a:solidFill>
                                                <a:srgbClr val="00B050"/>
                                              </a:solidFill>
                                              <a:latin typeface="Cambria Math" panose="02040503050406030204" pitchFamily="18" charset="0"/>
                                              <a:ea typeface="Cambria Math" panose="02040503050406030204" pitchFamily="18" charset="0"/>
                                            </a:rPr>
                                          </m:ctrlPr>
                                        </m:sSubPr>
                                        <m:e>
                                          <m:r>
                                            <a:rPr lang="en-US" sz="1500" i="1">
                                              <a:solidFill>
                                                <a:srgbClr val="00B050"/>
                                              </a:solidFill>
                                              <a:latin typeface="Cambria Math" panose="02040503050406030204" pitchFamily="18" charset="0"/>
                                              <a:ea typeface="Cambria Math" panose="02040503050406030204" pitchFamily="18" charset="0"/>
                                            </a:rPr>
                                            <m:t>𝐷</m:t>
                                          </m:r>
                                        </m:e>
                                        <m:sub>
                                          <m:r>
                                            <a:rPr lang="en-US" sz="1500" b="0" i="1" smtClean="0">
                                              <a:solidFill>
                                                <a:srgbClr val="00B050"/>
                                              </a:solidFill>
                                              <a:latin typeface="Cambria Math" panose="02040503050406030204" pitchFamily="18" charset="0"/>
                                              <a:ea typeface="Cambria Math" panose="02040503050406030204" pitchFamily="18" charset="0"/>
                                            </a:rPr>
                                            <m:t>𝑚</m:t>
                                          </m:r>
                                        </m:sub>
                                      </m:sSub>
                                      <m:r>
                                        <a:rPr lang="en-US" sz="1500" b="0" i="1" smtClean="0">
                                          <a:solidFill>
                                            <a:srgbClr val="00B050"/>
                                          </a:solidFill>
                                          <a:latin typeface="Cambria Math" panose="02040503050406030204" pitchFamily="18" charset="0"/>
                                          <a:ea typeface="Cambria Math" panose="02040503050406030204" pitchFamily="18" charset="0"/>
                                        </a:rPr>
                                        <m:t>𝑡</m:t>
                                      </m:r>
                                    </m:e>
                                  </m:rad>
                                </m:den>
                              </m:f>
                            </m:e>
                          </m:d>
                        </m:e>
                      </m:func>
                      <m:r>
                        <m:rPr>
                          <m:nor/>
                        </m:rPr>
                        <a:rPr lang="en-US" sz="1500" dirty="0">
                          <a:solidFill>
                            <a:srgbClr val="00B050"/>
                          </a:solidFill>
                        </a:rPr>
                        <m:t>− </m:t>
                      </m:r>
                      <m:r>
                        <m:rPr>
                          <m:nor/>
                        </m:rPr>
                        <a:rPr lang="en-US" sz="1500" dirty="0">
                          <a:solidFill>
                            <a:srgbClr val="00B050"/>
                          </a:solidFill>
                        </a:rPr>
                        <m:t>Metal</m:t>
                      </m:r>
                      <m:r>
                        <m:rPr>
                          <m:nor/>
                        </m:rPr>
                        <a:rPr lang="en-US" sz="1500" dirty="0">
                          <a:solidFill>
                            <a:srgbClr val="00B050"/>
                          </a:solidFill>
                        </a:rPr>
                        <m:t> </m:t>
                      </m:r>
                      <m:r>
                        <m:rPr>
                          <m:nor/>
                        </m:rPr>
                        <a:rPr lang="en-US" sz="1500" dirty="0">
                          <a:solidFill>
                            <a:srgbClr val="00B050"/>
                          </a:solidFill>
                        </a:rPr>
                        <m:t>Conc</m:t>
                      </m:r>
                      <m:r>
                        <m:rPr>
                          <m:nor/>
                        </m:rPr>
                        <a:rPr lang="en-US" sz="1500" dirty="0">
                          <a:solidFill>
                            <a:srgbClr val="00B050"/>
                          </a:solidFill>
                        </a:rPr>
                        <m:t>.</m:t>
                      </m:r>
                    </m:oMath>
                  </m:oMathPara>
                </a14:m>
                <a:endParaRPr lang="en-US" sz="1500" dirty="0">
                  <a:solidFill>
                    <a:srgbClr val="00B050"/>
                  </a:solidFill>
                </a:endParaRPr>
              </a:p>
            </p:txBody>
          </p:sp>
        </mc:Choice>
        <mc:Fallback xmlns="">
          <p:sp>
            <p:nvSpPr>
              <p:cNvPr id="8" name="TextBox 7">
                <a:extLst>
                  <a:ext uri="{FF2B5EF4-FFF2-40B4-BE49-F238E27FC236}">
                    <a16:creationId xmlns:a16="http://schemas.microsoft.com/office/drawing/2014/main" id="{B2F3D0BD-18C4-4A0A-95E3-503FCFB90666}"/>
                  </a:ext>
                </a:extLst>
              </p:cNvPr>
              <p:cNvSpPr txBox="1">
                <a:spLocks noRot="1" noChangeAspect="1" noMove="1" noResize="1" noEditPoints="1" noAdjustHandles="1" noChangeArrowheads="1" noChangeShapeType="1" noTextEdit="1"/>
              </p:cNvSpPr>
              <p:nvPr/>
            </p:nvSpPr>
            <p:spPr>
              <a:xfrm>
                <a:off x="169410" y="1455271"/>
                <a:ext cx="5947116" cy="609911"/>
              </a:xfrm>
              <a:prstGeom prst="rect">
                <a:avLst/>
              </a:prstGeom>
              <a:blipFill>
                <a:blip r:embed="rId6"/>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9B301BF1-FBA8-4EBE-8DB5-C5F1B87C8AF6}"/>
              </a:ext>
            </a:extLst>
          </p:cNvPr>
          <p:cNvSpPr txBox="1"/>
          <p:nvPr/>
        </p:nvSpPr>
        <p:spPr>
          <a:xfrm>
            <a:off x="-82570" y="6520812"/>
            <a:ext cx="10506730" cy="276999"/>
          </a:xfrm>
          <a:prstGeom prst="rect">
            <a:avLst/>
          </a:prstGeom>
          <a:noFill/>
        </p:spPr>
        <p:txBody>
          <a:bodyPr wrap="square">
            <a:spAutoFit/>
          </a:bodyPr>
          <a:lstStyle/>
          <a:p>
            <a:r>
              <a:rPr lang="en-US" sz="1200" b="0" i="0" u="none" strike="noStrike" baseline="0" dirty="0">
                <a:solidFill>
                  <a:srgbClr val="000000"/>
                </a:solidFill>
              </a:rPr>
              <a:t>[1] </a:t>
            </a:r>
            <a:r>
              <a:rPr lang="en-US" sz="1200" b="0" i="0" u="none" strike="noStrike" baseline="0" dirty="0" err="1">
                <a:solidFill>
                  <a:srgbClr val="000000"/>
                </a:solidFill>
              </a:rPr>
              <a:t>C</a:t>
            </a:r>
            <a:r>
              <a:rPr lang="en-US" sz="1200" b="0" i="0" dirty="0" err="1">
                <a:solidFill>
                  <a:srgbClr val="222222"/>
                </a:solidFill>
                <a:effectLst/>
                <a:latin typeface="Arial" panose="020B0604020202020204" pitchFamily="34" charset="0"/>
              </a:rPr>
              <a:t>lenny</a:t>
            </a:r>
            <a:r>
              <a:rPr lang="en-US" sz="1200" b="0" i="0" dirty="0">
                <a:solidFill>
                  <a:srgbClr val="222222"/>
                </a:solidFill>
                <a:effectLst/>
                <a:latin typeface="Arial" panose="020B0604020202020204" pitchFamily="34" charset="0"/>
              </a:rPr>
              <a:t>, James T., and Casimir J. Rosa. </a:t>
            </a:r>
            <a:r>
              <a:rPr lang="en-US" sz="1200" b="0" i="1" dirty="0">
                <a:solidFill>
                  <a:srgbClr val="222222"/>
                </a:solidFill>
                <a:effectLst/>
                <a:latin typeface="Arial" panose="020B0604020202020204" pitchFamily="34" charset="0"/>
              </a:rPr>
              <a:t>Metallurgical Transactions A</a:t>
            </a:r>
            <a:r>
              <a:rPr lang="en-US" sz="1200" b="0" i="0" dirty="0">
                <a:solidFill>
                  <a:srgbClr val="222222"/>
                </a:solidFill>
                <a:effectLst/>
                <a:latin typeface="Arial" panose="020B0604020202020204" pitchFamily="34" charset="0"/>
              </a:rPr>
              <a:t> 11.9 (1980): 1575-158</a:t>
            </a:r>
            <a:endParaRPr lang="en-US" sz="1200" dirty="0"/>
          </a:p>
        </p:txBody>
      </p:sp>
    </p:spTree>
    <p:extLst>
      <p:ext uri="{BB962C8B-B14F-4D97-AF65-F5344CB8AC3E}">
        <p14:creationId xmlns:p14="http://schemas.microsoft.com/office/powerpoint/2010/main" val="14090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Benefits – Furnace</a:t>
            </a:r>
          </a:p>
        </p:txBody>
      </p:sp>
      <p:sp>
        <p:nvSpPr>
          <p:cNvPr id="3" name="Slide Number Placeholder 5">
            <a:extLst>
              <a:ext uri="{FF2B5EF4-FFF2-40B4-BE49-F238E27FC236}">
                <a16:creationId xmlns:a16="http://schemas.microsoft.com/office/drawing/2014/main" id="{D6B8DF62-5D4C-4A45-BC9A-900C5E022C3B}"/>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17</a:t>
            </a:fld>
            <a:endParaRPr lang="en-US" dirty="0"/>
          </a:p>
        </p:txBody>
      </p:sp>
      <p:pic>
        <p:nvPicPr>
          <p:cNvPr id="28" name="Picture 27">
            <a:extLst>
              <a:ext uri="{FF2B5EF4-FFF2-40B4-BE49-F238E27FC236}">
                <a16:creationId xmlns:a16="http://schemas.microsoft.com/office/drawing/2014/main" id="{A6FB2AA0-4887-4948-AC6A-2EE739052CAF}"/>
              </a:ext>
            </a:extLst>
          </p:cNvPr>
          <p:cNvPicPr/>
          <p:nvPr/>
        </p:nvPicPr>
        <p:blipFill>
          <a:blip r:embed="rId3" cstate="email">
            <a:extLst>
              <a:ext uri="{28A0092B-C50C-407E-A947-70E740481C1C}">
                <a14:useLocalDpi xmlns:a14="http://schemas.microsoft.com/office/drawing/2010/main"/>
              </a:ext>
            </a:extLst>
          </a:blip>
          <a:stretch>
            <a:fillRect/>
          </a:stretch>
        </p:blipFill>
        <p:spPr>
          <a:xfrm>
            <a:off x="836244" y="1500716"/>
            <a:ext cx="5421434" cy="4069652"/>
          </a:xfrm>
          <a:prstGeom prst="rect">
            <a:avLst/>
          </a:prstGeom>
        </p:spPr>
      </p:pic>
      <p:pic>
        <p:nvPicPr>
          <p:cNvPr id="12" name="Picture 11">
            <a:extLst>
              <a:ext uri="{FF2B5EF4-FFF2-40B4-BE49-F238E27FC236}">
                <a16:creationId xmlns:a16="http://schemas.microsoft.com/office/drawing/2014/main" id="{EECD76CC-FA16-4ABE-9D1B-E6866D3061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1767" y="1647825"/>
            <a:ext cx="4772025" cy="3562350"/>
          </a:xfrm>
          <a:prstGeom prst="rect">
            <a:avLst/>
          </a:prstGeom>
        </p:spPr>
      </p:pic>
      <p:sp>
        <p:nvSpPr>
          <p:cNvPr id="32" name="TextBox 31">
            <a:extLst>
              <a:ext uri="{FF2B5EF4-FFF2-40B4-BE49-F238E27FC236}">
                <a16:creationId xmlns:a16="http://schemas.microsoft.com/office/drawing/2014/main" id="{E1514024-A17B-40DE-AF50-5F025D5933E9}"/>
              </a:ext>
            </a:extLst>
          </p:cNvPr>
          <p:cNvSpPr txBox="1"/>
          <p:nvPr/>
        </p:nvSpPr>
        <p:spPr>
          <a:xfrm>
            <a:off x="6184160" y="1463159"/>
            <a:ext cx="6137380" cy="369332"/>
          </a:xfrm>
          <a:prstGeom prst="rect">
            <a:avLst/>
          </a:prstGeom>
          <a:noFill/>
        </p:spPr>
        <p:txBody>
          <a:bodyPr wrap="square">
            <a:spAutoFit/>
          </a:bodyPr>
          <a:lstStyle/>
          <a:p>
            <a:r>
              <a:rPr lang="en-US" sz="1800" b="0" i="0" u="none" strike="noStrike" baseline="0" dirty="0">
                <a:solidFill>
                  <a:srgbClr val="000000"/>
                </a:solidFill>
              </a:rPr>
              <a:t>[1] </a:t>
            </a:r>
            <a:endParaRPr lang="en-US" dirty="0"/>
          </a:p>
        </p:txBody>
      </p:sp>
      <p:sp>
        <p:nvSpPr>
          <p:cNvPr id="34" name="TextBox 33">
            <a:extLst>
              <a:ext uri="{FF2B5EF4-FFF2-40B4-BE49-F238E27FC236}">
                <a16:creationId xmlns:a16="http://schemas.microsoft.com/office/drawing/2014/main" id="{8D1C21A9-D932-42D6-BBF3-C3E0DC30E53B}"/>
              </a:ext>
            </a:extLst>
          </p:cNvPr>
          <p:cNvSpPr txBox="1"/>
          <p:nvPr/>
        </p:nvSpPr>
        <p:spPr>
          <a:xfrm>
            <a:off x="0" y="6478961"/>
            <a:ext cx="9730740" cy="276999"/>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[1] </a:t>
            </a:r>
            <a:r>
              <a:rPr lang="en-US" sz="1200" b="0" i="0" dirty="0" err="1">
                <a:solidFill>
                  <a:srgbClr val="222222"/>
                </a:solidFill>
                <a:effectLst/>
                <a:latin typeface="Arial" panose="020B0604020202020204" pitchFamily="34" charset="0"/>
              </a:rPr>
              <a:t>Ciovati</a:t>
            </a:r>
            <a:r>
              <a:rPr lang="en-US" sz="1200" b="0" i="0" dirty="0">
                <a:solidFill>
                  <a:srgbClr val="222222"/>
                </a:solidFill>
                <a:effectLst/>
                <a:latin typeface="Arial" panose="020B0604020202020204" pitchFamily="34" charset="0"/>
              </a:rPr>
              <a:t>, G., et al. </a:t>
            </a:r>
            <a:r>
              <a:rPr lang="en-US" sz="1200" b="0" i="1" dirty="0">
                <a:solidFill>
                  <a:srgbClr val="222222"/>
                </a:solidFill>
                <a:effectLst/>
                <a:latin typeface="Arial" panose="020B0604020202020204" pitchFamily="34" charset="0"/>
              </a:rPr>
              <a:t>Physical Review Special Topics-Accelerators and Beams</a:t>
            </a:r>
            <a:r>
              <a:rPr lang="en-US" sz="1200" b="0" i="0" dirty="0">
                <a:solidFill>
                  <a:srgbClr val="222222"/>
                </a:solidFill>
                <a:effectLst/>
                <a:latin typeface="Arial" panose="020B0604020202020204" pitchFamily="34" charset="0"/>
              </a:rPr>
              <a:t> 13.2 (2010): 022002.</a:t>
            </a:r>
            <a:endParaRPr lang="en-US" sz="1200" dirty="0"/>
          </a:p>
        </p:txBody>
      </p:sp>
    </p:spTree>
    <p:extLst>
      <p:ext uri="{BB962C8B-B14F-4D97-AF65-F5344CB8AC3E}">
        <p14:creationId xmlns:p14="http://schemas.microsoft.com/office/powerpoint/2010/main" val="144384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Benefits - No post-treatment chemistry required</a:t>
            </a:r>
          </a:p>
        </p:txBody>
      </p:sp>
      <p:sp>
        <p:nvSpPr>
          <p:cNvPr id="5" name="Slide Number Placeholder 5">
            <a:extLst>
              <a:ext uri="{FF2B5EF4-FFF2-40B4-BE49-F238E27FC236}">
                <a16:creationId xmlns:a16="http://schemas.microsoft.com/office/drawing/2014/main" id="{6D303322-9DA6-467D-89D6-EE0DF118FFF1}"/>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18</a:t>
            </a:fld>
            <a:endParaRPr lang="en-US" dirty="0"/>
          </a:p>
        </p:txBody>
      </p:sp>
      <p:sp>
        <p:nvSpPr>
          <p:cNvPr id="30" name="TextBox 29">
            <a:extLst>
              <a:ext uri="{FF2B5EF4-FFF2-40B4-BE49-F238E27FC236}">
                <a16:creationId xmlns:a16="http://schemas.microsoft.com/office/drawing/2014/main" id="{21019BE6-3388-4861-AF5C-0E5B4CE4EDAB}"/>
              </a:ext>
            </a:extLst>
          </p:cNvPr>
          <p:cNvSpPr txBox="1"/>
          <p:nvPr/>
        </p:nvSpPr>
        <p:spPr>
          <a:xfrm>
            <a:off x="0" y="6444478"/>
            <a:ext cx="11847283" cy="553998"/>
          </a:xfrm>
          <a:prstGeom prst="rect">
            <a:avLst/>
          </a:prstGeom>
          <a:noFill/>
        </p:spPr>
        <p:txBody>
          <a:bodyPr wrap="square">
            <a:spAutoFit/>
          </a:bodyPr>
          <a:lstStyle/>
          <a:p>
            <a:r>
              <a:rPr lang="en-US" sz="1000" dirty="0">
                <a:solidFill>
                  <a:srgbClr val="222222"/>
                </a:solidFill>
                <a:latin typeface="Arial" panose="020B0604020202020204" pitchFamily="34" charset="0"/>
              </a:rPr>
              <a:t>[1]</a:t>
            </a:r>
            <a:r>
              <a:rPr lang="en-US" sz="1000" dirty="0"/>
              <a:t> Y. </a:t>
            </a:r>
            <a:r>
              <a:rPr lang="en-US" sz="1000" dirty="0" err="1"/>
              <a:t>Trenikhina</a:t>
            </a:r>
            <a:r>
              <a:rPr lang="en-US" sz="1000" dirty="0"/>
              <a:t> Proc. of SRF2015, Whistler, BA, Canada (2015)</a:t>
            </a:r>
            <a:endParaRPr lang="en-US" sz="1000" b="0" i="0" dirty="0">
              <a:solidFill>
                <a:srgbClr val="222222"/>
              </a:solidFill>
              <a:effectLst/>
              <a:latin typeface="Arial" panose="020B0604020202020204" pitchFamily="34" charset="0"/>
            </a:endParaRPr>
          </a:p>
          <a:p>
            <a:r>
              <a:rPr lang="en-US" sz="1000" b="0" i="0" dirty="0">
                <a:solidFill>
                  <a:srgbClr val="222222"/>
                </a:solidFill>
                <a:effectLst/>
              </a:rPr>
              <a:t>[2] </a:t>
            </a:r>
            <a:r>
              <a:rPr lang="en-US" sz="1000" dirty="0">
                <a:solidFill>
                  <a:srgbClr val="2A2A2A"/>
                </a:solidFill>
                <a:effectLst/>
              </a:rPr>
              <a:t>H Ito et al. Progress of Theoretical and Experimental Physics, 2021;, ptab056</a:t>
            </a:r>
            <a:endParaRPr lang="en-US" sz="1000" b="0" i="0" dirty="0">
              <a:solidFill>
                <a:srgbClr val="222222"/>
              </a:solidFill>
              <a:effectLst/>
              <a:latin typeface="Arial" panose="020B0604020202020204" pitchFamily="34" charset="0"/>
            </a:endParaRPr>
          </a:p>
          <a:p>
            <a:endParaRPr lang="en-US" sz="1000" b="0" i="0" dirty="0">
              <a:solidFill>
                <a:srgbClr val="222222"/>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D4797223-473E-4456-9440-245E9D427883}"/>
              </a:ext>
            </a:extLst>
          </p:cNvPr>
          <p:cNvGrpSpPr/>
          <p:nvPr/>
        </p:nvGrpSpPr>
        <p:grpSpPr>
          <a:xfrm>
            <a:off x="252144" y="1046172"/>
            <a:ext cx="6176288" cy="4607183"/>
            <a:chOff x="-58952" y="1046171"/>
            <a:chExt cx="6487384" cy="4839244"/>
          </a:xfrm>
        </p:grpSpPr>
        <p:sp>
          <p:nvSpPr>
            <p:cNvPr id="32" name="TextBox 31">
              <a:extLst>
                <a:ext uri="{FF2B5EF4-FFF2-40B4-BE49-F238E27FC236}">
                  <a16:creationId xmlns:a16="http://schemas.microsoft.com/office/drawing/2014/main" id="{2D934A27-DED0-4951-99C9-11C5ECB7F77E}"/>
                </a:ext>
              </a:extLst>
            </p:cNvPr>
            <p:cNvSpPr txBox="1"/>
            <p:nvPr/>
          </p:nvSpPr>
          <p:spPr>
            <a:xfrm>
              <a:off x="-58952" y="1046171"/>
              <a:ext cx="4054014" cy="387935"/>
            </a:xfrm>
            <a:prstGeom prst="rect">
              <a:avLst/>
            </a:prstGeom>
            <a:noFill/>
          </p:spPr>
          <p:txBody>
            <a:bodyPr wrap="square">
              <a:spAutoFit/>
            </a:bodyPr>
            <a:lstStyle/>
            <a:p>
              <a:r>
                <a:rPr lang="en-US" sz="1800" b="0" i="0" u="none" strike="noStrike" baseline="0" dirty="0">
                  <a:solidFill>
                    <a:srgbClr val="000000"/>
                  </a:solidFill>
                </a:rPr>
                <a:t>[1] Cross-section TEM </a:t>
              </a:r>
              <a:endParaRPr lang="en-US" dirty="0"/>
            </a:p>
          </p:txBody>
        </p:sp>
        <p:pic>
          <p:nvPicPr>
            <p:cNvPr id="7" name="Picture 6">
              <a:extLst>
                <a:ext uri="{FF2B5EF4-FFF2-40B4-BE49-F238E27FC236}">
                  <a16:creationId xmlns:a16="http://schemas.microsoft.com/office/drawing/2014/main" id="{4082AD89-49A6-4C29-A974-69B43782D6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15504"/>
              <a:ext cx="6428432" cy="3187493"/>
            </a:xfrm>
            <a:prstGeom prst="rect">
              <a:avLst/>
            </a:prstGeom>
          </p:spPr>
        </p:pic>
        <p:pic>
          <p:nvPicPr>
            <p:cNvPr id="8" name="Picture 7">
              <a:extLst>
                <a:ext uri="{FF2B5EF4-FFF2-40B4-BE49-F238E27FC236}">
                  <a16:creationId xmlns:a16="http://schemas.microsoft.com/office/drawing/2014/main" id="{19069A1E-F872-46A1-B89F-59765333EE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78718"/>
            <a:stretch/>
          </p:blipFill>
          <p:spPr>
            <a:xfrm>
              <a:off x="1167539" y="4787663"/>
              <a:ext cx="4560886" cy="1097752"/>
            </a:xfrm>
            <a:prstGeom prst="rect">
              <a:avLst/>
            </a:prstGeom>
          </p:spPr>
        </p:pic>
      </p:grpSp>
      <p:grpSp>
        <p:nvGrpSpPr>
          <p:cNvPr id="13" name="Group 12">
            <a:extLst>
              <a:ext uri="{FF2B5EF4-FFF2-40B4-BE49-F238E27FC236}">
                <a16:creationId xmlns:a16="http://schemas.microsoft.com/office/drawing/2014/main" id="{B505EEBB-15B0-4969-BD04-0215626A433B}"/>
              </a:ext>
            </a:extLst>
          </p:cNvPr>
          <p:cNvGrpSpPr/>
          <p:nvPr/>
        </p:nvGrpSpPr>
        <p:grpSpPr>
          <a:xfrm>
            <a:off x="6279564" y="974671"/>
            <a:ext cx="5555938" cy="4655268"/>
            <a:chOff x="6279564" y="974671"/>
            <a:chExt cx="5555938" cy="4655268"/>
          </a:xfrm>
        </p:grpSpPr>
        <p:pic>
          <p:nvPicPr>
            <p:cNvPr id="12" name="Picture 11">
              <a:extLst>
                <a:ext uri="{FF2B5EF4-FFF2-40B4-BE49-F238E27FC236}">
                  <a16:creationId xmlns:a16="http://schemas.microsoft.com/office/drawing/2014/main" id="{90E49AEC-D0F9-4640-924B-F8936717E0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8432" y="1228060"/>
              <a:ext cx="5407070" cy="4401879"/>
            </a:xfrm>
            <a:prstGeom prst="rect">
              <a:avLst/>
            </a:prstGeom>
          </p:spPr>
        </p:pic>
        <p:sp>
          <p:nvSpPr>
            <p:cNvPr id="14" name="TextBox 13">
              <a:extLst>
                <a:ext uri="{FF2B5EF4-FFF2-40B4-BE49-F238E27FC236}">
                  <a16:creationId xmlns:a16="http://schemas.microsoft.com/office/drawing/2014/main" id="{5CD87E5B-0FE1-41FE-8E75-D5078E181AAE}"/>
                </a:ext>
              </a:extLst>
            </p:cNvPr>
            <p:cNvSpPr txBox="1"/>
            <p:nvPr/>
          </p:nvSpPr>
          <p:spPr>
            <a:xfrm>
              <a:off x="6279564" y="974671"/>
              <a:ext cx="3859608" cy="369332"/>
            </a:xfrm>
            <a:prstGeom prst="rect">
              <a:avLst/>
            </a:prstGeom>
            <a:noFill/>
          </p:spPr>
          <p:txBody>
            <a:bodyPr wrap="square">
              <a:spAutoFit/>
            </a:bodyPr>
            <a:lstStyle/>
            <a:p>
              <a:r>
                <a:rPr lang="en-US" sz="1800" b="0" i="0" u="none" strike="noStrike" baseline="0" dirty="0">
                  <a:solidFill>
                    <a:srgbClr val="000000"/>
                  </a:solidFill>
                </a:rPr>
                <a:t>[2]</a:t>
              </a:r>
              <a:endParaRPr lang="en-US" dirty="0"/>
            </a:p>
          </p:txBody>
        </p:sp>
        <p:sp>
          <p:nvSpPr>
            <p:cNvPr id="9" name="TextBox 8">
              <a:extLst>
                <a:ext uri="{FF2B5EF4-FFF2-40B4-BE49-F238E27FC236}">
                  <a16:creationId xmlns:a16="http://schemas.microsoft.com/office/drawing/2014/main" id="{EC2E4496-67AA-4519-87BB-634366B1240D}"/>
                </a:ext>
              </a:extLst>
            </p:cNvPr>
            <p:cNvSpPr txBox="1"/>
            <p:nvPr/>
          </p:nvSpPr>
          <p:spPr>
            <a:xfrm>
              <a:off x="7355712" y="1040784"/>
              <a:ext cx="3821431" cy="369332"/>
            </a:xfrm>
            <a:prstGeom prst="rect">
              <a:avLst/>
            </a:prstGeom>
            <a:noFill/>
          </p:spPr>
          <p:txBody>
            <a:bodyPr wrap="none" rtlCol="0">
              <a:spAutoFit/>
            </a:bodyPr>
            <a:lstStyle/>
            <a:p>
              <a:r>
                <a:rPr lang="en-US" dirty="0"/>
                <a:t>No post-alloying chemistry performed!</a:t>
              </a:r>
            </a:p>
          </p:txBody>
        </p:sp>
      </p:grpSp>
    </p:spTree>
    <p:extLst>
      <p:ext uri="{BB962C8B-B14F-4D97-AF65-F5344CB8AC3E}">
        <p14:creationId xmlns:p14="http://schemas.microsoft.com/office/powerpoint/2010/main" val="26815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C113A1-9118-4B71-AAAB-8150348336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23204" y="1415504"/>
            <a:ext cx="5774791" cy="3504248"/>
          </a:xfrm>
          <a:prstGeom prst="rect">
            <a:avLst/>
          </a:prstGeom>
        </p:spPr>
      </p:pic>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Benefits – Cavity Geometry</a:t>
            </a:r>
          </a:p>
        </p:txBody>
      </p:sp>
      <p:sp>
        <p:nvSpPr>
          <p:cNvPr id="3" name="Slide Number Placeholder 5">
            <a:extLst>
              <a:ext uri="{FF2B5EF4-FFF2-40B4-BE49-F238E27FC236}">
                <a16:creationId xmlns:a16="http://schemas.microsoft.com/office/drawing/2014/main" id="{D6B8DF62-5D4C-4A45-BC9A-900C5E022C3B}"/>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19</a:t>
            </a:fld>
            <a:endParaRPr lang="en-US" dirty="0"/>
          </a:p>
        </p:txBody>
      </p:sp>
      <p:pic>
        <p:nvPicPr>
          <p:cNvPr id="5" name="Picture 4">
            <a:extLst>
              <a:ext uri="{FF2B5EF4-FFF2-40B4-BE49-F238E27FC236}">
                <a16:creationId xmlns:a16="http://schemas.microsoft.com/office/drawing/2014/main" id="{A1EFA583-3FB7-40EF-9463-49D55686D8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6971" y="1249895"/>
            <a:ext cx="4219429" cy="3957935"/>
          </a:xfrm>
          <a:prstGeom prst="rect">
            <a:avLst/>
          </a:prstGeom>
        </p:spPr>
      </p:pic>
      <p:sp>
        <p:nvSpPr>
          <p:cNvPr id="7" name="TextBox 6">
            <a:extLst>
              <a:ext uri="{FF2B5EF4-FFF2-40B4-BE49-F238E27FC236}">
                <a16:creationId xmlns:a16="http://schemas.microsoft.com/office/drawing/2014/main" id="{EB6A485F-F9FD-4F34-8234-F4F847081C47}"/>
              </a:ext>
            </a:extLst>
          </p:cNvPr>
          <p:cNvSpPr txBox="1"/>
          <p:nvPr/>
        </p:nvSpPr>
        <p:spPr>
          <a:xfrm>
            <a:off x="5426124" y="1249895"/>
            <a:ext cx="3859608" cy="369332"/>
          </a:xfrm>
          <a:prstGeom prst="rect">
            <a:avLst/>
          </a:prstGeom>
          <a:noFill/>
        </p:spPr>
        <p:txBody>
          <a:bodyPr wrap="square">
            <a:spAutoFit/>
          </a:bodyPr>
          <a:lstStyle/>
          <a:p>
            <a:r>
              <a:rPr lang="en-US" sz="1800" b="0" i="0" u="none" strike="noStrike" baseline="0" dirty="0">
                <a:solidFill>
                  <a:srgbClr val="000000"/>
                </a:solidFill>
              </a:rPr>
              <a:t>[2]</a:t>
            </a:r>
            <a:endParaRPr lang="en-US" dirty="0"/>
          </a:p>
        </p:txBody>
      </p:sp>
      <p:sp>
        <p:nvSpPr>
          <p:cNvPr id="9" name="TextBox 8">
            <a:extLst>
              <a:ext uri="{FF2B5EF4-FFF2-40B4-BE49-F238E27FC236}">
                <a16:creationId xmlns:a16="http://schemas.microsoft.com/office/drawing/2014/main" id="{0DDC6E9A-5244-4775-9F39-F8282E51C542}"/>
              </a:ext>
            </a:extLst>
          </p:cNvPr>
          <p:cNvSpPr txBox="1"/>
          <p:nvPr/>
        </p:nvSpPr>
        <p:spPr>
          <a:xfrm>
            <a:off x="-92316" y="6413597"/>
            <a:ext cx="11790045" cy="461665"/>
          </a:xfrm>
          <a:prstGeom prst="rect">
            <a:avLst/>
          </a:prstGeom>
          <a:noFill/>
        </p:spPr>
        <p:txBody>
          <a:bodyPr wrap="square">
            <a:spAutoFit/>
          </a:bodyPr>
          <a:lstStyle/>
          <a:p>
            <a:r>
              <a:rPr lang="en-US" sz="1200" b="0" i="0" u="none" strike="noStrike" baseline="0" dirty="0">
                <a:solidFill>
                  <a:srgbClr val="000000"/>
                </a:solidFill>
              </a:rPr>
              <a:t>[1] </a:t>
            </a:r>
            <a:r>
              <a:rPr lang="en-US" sz="1200" b="0" i="0" dirty="0">
                <a:solidFill>
                  <a:srgbClr val="222222"/>
                </a:solidFill>
                <a:effectLst/>
              </a:rPr>
              <a:t>Crawford, Anthony C. </a:t>
            </a:r>
            <a:r>
              <a:rPr lang="en-US" sz="1200" b="0" i="0" dirty="0" err="1">
                <a:solidFill>
                  <a:srgbClr val="363D47"/>
                </a:solidFill>
                <a:effectLst/>
              </a:rPr>
              <a:t>Nucl</a:t>
            </a:r>
            <a:r>
              <a:rPr lang="en-US" sz="1200" b="0" i="0" dirty="0">
                <a:solidFill>
                  <a:srgbClr val="363D47"/>
                </a:solidFill>
                <a:effectLst/>
              </a:rPr>
              <a:t>. </a:t>
            </a:r>
            <a:r>
              <a:rPr lang="en-US" sz="1200" b="0" i="0" dirty="0" err="1">
                <a:solidFill>
                  <a:srgbClr val="363D47"/>
                </a:solidFill>
                <a:effectLst/>
              </a:rPr>
              <a:t>Instrum</a:t>
            </a:r>
            <a:r>
              <a:rPr lang="en-US" sz="1200" b="0" i="0" dirty="0">
                <a:solidFill>
                  <a:srgbClr val="363D47"/>
                </a:solidFill>
                <a:effectLst/>
              </a:rPr>
              <a:t>. Methods. Phys. Res. B </a:t>
            </a:r>
            <a:r>
              <a:rPr lang="en-US" sz="1200" b="0" i="0" dirty="0">
                <a:solidFill>
                  <a:srgbClr val="222222"/>
                </a:solidFill>
                <a:effectLst/>
              </a:rPr>
              <a:t>849 (2017): 5-10.</a:t>
            </a:r>
          </a:p>
          <a:p>
            <a:r>
              <a:rPr lang="en-US" sz="1200" dirty="0">
                <a:solidFill>
                  <a:srgbClr val="222222"/>
                </a:solidFill>
              </a:rPr>
              <a:t>[2]</a:t>
            </a:r>
            <a:r>
              <a:rPr lang="en-US" sz="1200" b="0" i="0" dirty="0">
                <a:solidFill>
                  <a:srgbClr val="222222"/>
                </a:solidFill>
                <a:effectLst/>
              </a:rPr>
              <a:t> De Silva, S. U., and Jean R. </a:t>
            </a:r>
            <a:r>
              <a:rPr lang="en-US" sz="1200" b="0" i="0" dirty="0" err="1">
                <a:solidFill>
                  <a:srgbClr val="222222"/>
                </a:solidFill>
                <a:effectLst/>
              </a:rPr>
              <a:t>Delayen</a:t>
            </a:r>
            <a:r>
              <a:rPr lang="en-US" sz="1200" b="0" i="0" dirty="0">
                <a:solidFill>
                  <a:srgbClr val="222222"/>
                </a:solidFill>
                <a:effectLst/>
              </a:rPr>
              <a:t>. </a:t>
            </a:r>
            <a:r>
              <a:rPr lang="en-US" sz="1200" b="0" i="1" dirty="0">
                <a:solidFill>
                  <a:srgbClr val="222222"/>
                </a:solidFill>
                <a:effectLst/>
              </a:rPr>
              <a:t>Physical Review Special Topics-Accelerators and Beams</a:t>
            </a:r>
            <a:r>
              <a:rPr lang="en-US" sz="1200" b="0" i="0" dirty="0">
                <a:solidFill>
                  <a:srgbClr val="222222"/>
                </a:solidFill>
                <a:effectLst/>
              </a:rPr>
              <a:t> 16.8 (2013): 082001.</a:t>
            </a:r>
            <a:endParaRPr lang="en-US" sz="1200" dirty="0"/>
          </a:p>
        </p:txBody>
      </p:sp>
      <p:sp>
        <p:nvSpPr>
          <p:cNvPr id="12" name="TextBox 11">
            <a:extLst>
              <a:ext uri="{FF2B5EF4-FFF2-40B4-BE49-F238E27FC236}">
                <a16:creationId xmlns:a16="http://schemas.microsoft.com/office/drawing/2014/main" id="{77C19C95-1A1B-47BF-8DA9-78E493CEA24F}"/>
              </a:ext>
            </a:extLst>
          </p:cNvPr>
          <p:cNvSpPr txBox="1"/>
          <p:nvPr/>
        </p:nvSpPr>
        <p:spPr>
          <a:xfrm>
            <a:off x="404544" y="1198572"/>
            <a:ext cx="3859608" cy="369332"/>
          </a:xfrm>
          <a:prstGeom prst="rect">
            <a:avLst/>
          </a:prstGeom>
          <a:noFill/>
        </p:spPr>
        <p:txBody>
          <a:bodyPr wrap="square">
            <a:spAutoFit/>
          </a:bodyPr>
          <a:lstStyle/>
          <a:p>
            <a:r>
              <a:rPr lang="en-US" sz="1800" b="0" i="0" u="none" strike="noStrike" baseline="0" dirty="0">
                <a:solidFill>
                  <a:srgbClr val="000000"/>
                </a:solidFill>
              </a:rPr>
              <a:t>[1]</a:t>
            </a:r>
            <a:endParaRPr lang="en-US" dirty="0"/>
          </a:p>
        </p:txBody>
      </p:sp>
    </p:spTree>
    <p:extLst>
      <p:ext uri="{BB962C8B-B14F-4D97-AF65-F5344CB8AC3E}">
        <p14:creationId xmlns:p14="http://schemas.microsoft.com/office/powerpoint/2010/main" val="358132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215408"/>
            <a:ext cx="11285837" cy="487490"/>
          </a:xfrm>
        </p:spPr>
        <p:txBody>
          <a:bodyPr/>
          <a:lstStyle/>
          <a:p>
            <a:r>
              <a:rPr lang="en-US" dirty="0"/>
              <a:t>Outline</a:t>
            </a:r>
          </a:p>
        </p:txBody>
      </p:sp>
      <p:sp>
        <p:nvSpPr>
          <p:cNvPr id="6" name="TextBox 5">
            <a:extLst>
              <a:ext uri="{FF2B5EF4-FFF2-40B4-BE49-F238E27FC236}">
                <a16:creationId xmlns:a16="http://schemas.microsoft.com/office/drawing/2014/main" id="{C0E2C0E8-7320-45F7-9DE4-704605A251D3}"/>
              </a:ext>
            </a:extLst>
          </p:cNvPr>
          <p:cNvSpPr txBox="1"/>
          <p:nvPr/>
        </p:nvSpPr>
        <p:spPr>
          <a:xfrm>
            <a:off x="1428441" y="1458097"/>
            <a:ext cx="4777270" cy="2308324"/>
          </a:xfrm>
          <a:prstGeom prst="rect">
            <a:avLst/>
          </a:prstGeom>
          <a:noFill/>
        </p:spPr>
        <p:txBody>
          <a:bodyPr wrap="none" rtlCol="0">
            <a:spAutoFit/>
          </a:bodyPr>
          <a:lstStyle/>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Motivation</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SIMS Results</a:t>
            </a:r>
          </a:p>
          <a:p>
            <a:pPr marL="285750" indent="-285750">
              <a:buFont typeface="Arial" panose="020B0604020202020204" pitchFamily="34" charset="0"/>
              <a:buChar char="•"/>
            </a:pPr>
            <a:r>
              <a:rPr lang="en-US" sz="2400" b="1" dirty="0" err="1">
                <a:latin typeface="Arial" panose="020B0604020202020204" pitchFamily="34" charset="0"/>
                <a:cs typeface="Arial" panose="020B0604020202020204" pitchFamily="34" charset="0"/>
              </a:rPr>
              <a:t>Ciovati’s</a:t>
            </a:r>
            <a:r>
              <a:rPr lang="en-US" sz="2400" b="1" dirty="0">
                <a:latin typeface="Arial" panose="020B0604020202020204" pitchFamily="34" charset="0"/>
                <a:cs typeface="Arial" panose="020B0604020202020204" pitchFamily="34" charset="0"/>
              </a:rPr>
              <a:t> Model</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RF Results</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Benefits</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Conclusions/Open Questions</a:t>
            </a:r>
          </a:p>
        </p:txBody>
      </p:sp>
      <p:sp>
        <p:nvSpPr>
          <p:cNvPr id="4" name="Slide Number Placeholder 5">
            <a:extLst>
              <a:ext uri="{FF2B5EF4-FFF2-40B4-BE49-F238E27FC236}">
                <a16:creationId xmlns:a16="http://schemas.microsoft.com/office/drawing/2014/main" id="{0098C67F-CE29-41A9-9FC7-61E94AF98B43}"/>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95166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1DC8-7B6A-4964-B986-85654B370344}"/>
              </a:ext>
            </a:extLst>
          </p:cNvPr>
          <p:cNvSpPr>
            <a:spLocks noGrp="1"/>
          </p:cNvSpPr>
          <p:nvPr>
            <p:ph type="title"/>
          </p:nvPr>
        </p:nvSpPr>
        <p:spPr/>
        <p:txBody>
          <a:bodyPr/>
          <a:lstStyle/>
          <a:p>
            <a:r>
              <a:rPr lang="en-US" dirty="0"/>
              <a:t>Conclusions/Where next?</a:t>
            </a:r>
          </a:p>
        </p:txBody>
      </p:sp>
      <p:sp>
        <p:nvSpPr>
          <p:cNvPr id="3" name="Content Placeholder 2">
            <a:extLst>
              <a:ext uri="{FF2B5EF4-FFF2-40B4-BE49-F238E27FC236}">
                <a16:creationId xmlns:a16="http://schemas.microsoft.com/office/drawing/2014/main" id="{5016A6D4-EAAD-4DA6-8888-C9EFD808CF47}"/>
              </a:ext>
            </a:extLst>
          </p:cNvPr>
          <p:cNvSpPr>
            <a:spLocks noGrp="1"/>
          </p:cNvSpPr>
          <p:nvPr>
            <p:ph idx="1"/>
          </p:nvPr>
        </p:nvSpPr>
        <p:spPr/>
        <p:txBody>
          <a:bodyPr/>
          <a:lstStyle/>
          <a:p>
            <a:pPr marL="0" indent="0">
              <a:buNone/>
            </a:pPr>
            <a:r>
              <a:rPr lang="en-US" b="1" dirty="0"/>
              <a:t>Conclusions</a:t>
            </a:r>
          </a:p>
          <a:p>
            <a:r>
              <a:rPr lang="en-US" sz="2000" dirty="0"/>
              <a:t>Using SIMS, we measured O concentration depth profiles and quantified unknown parameters crucial in modeling the native oxide dissolution and diffusion process.</a:t>
            </a:r>
          </a:p>
          <a:p>
            <a:r>
              <a:rPr lang="en-US" sz="2000" dirty="0"/>
              <a:t>RF and SIMS measurements confirmed that the alloying effect of vacuum annealing is due primarily to oxide dissolution and diffusion rather than N alloying</a:t>
            </a:r>
          </a:p>
          <a:p>
            <a:r>
              <a:rPr lang="en-US" sz="2000" dirty="0"/>
              <a:t>Constrained a model of native oxide dissolution for predictive O-alloying</a:t>
            </a:r>
          </a:p>
          <a:p>
            <a:r>
              <a:rPr lang="en-US" sz="2000" dirty="0"/>
              <a:t>Demonstrated a method for examining oxide dissolution and diffusion using SIMS which may be applicable to other metals.</a:t>
            </a:r>
          </a:p>
          <a:p>
            <a:pPr marL="0" indent="0">
              <a:buNone/>
            </a:pPr>
            <a:endParaRPr lang="en-US" dirty="0"/>
          </a:p>
          <a:p>
            <a:pPr marL="0" indent="0">
              <a:buNone/>
            </a:pPr>
            <a:r>
              <a:rPr lang="en-US" b="1" dirty="0"/>
              <a:t>Where next?</a:t>
            </a:r>
          </a:p>
          <a:p>
            <a:pPr lvl="1"/>
            <a:r>
              <a:rPr lang="en-US" dirty="0"/>
              <a:t>Heat treat additional cavities to evaluate performance</a:t>
            </a:r>
          </a:p>
          <a:p>
            <a:pPr lvl="1"/>
            <a:r>
              <a:rPr lang="en-US" dirty="0"/>
              <a:t>Explore the role of tailored impurity diffusion profiles within the RF penetration depth</a:t>
            </a:r>
          </a:p>
          <a:p>
            <a:pPr lvl="1"/>
            <a:r>
              <a:rPr lang="en-US" dirty="0"/>
              <a:t>Explore multiple dissolutions or multi-step temperature profile</a:t>
            </a:r>
          </a:p>
          <a:p>
            <a:pPr lvl="1"/>
            <a:r>
              <a:rPr lang="en-US" dirty="0"/>
              <a:t>Apply recipe to cavities with a more complex geometry </a:t>
            </a:r>
          </a:p>
        </p:txBody>
      </p:sp>
      <p:sp>
        <p:nvSpPr>
          <p:cNvPr id="6" name="Slide Number Placeholder 5">
            <a:extLst>
              <a:ext uri="{FF2B5EF4-FFF2-40B4-BE49-F238E27FC236}">
                <a16:creationId xmlns:a16="http://schemas.microsoft.com/office/drawing/2014/main" id="{5C31A2DA-9FA4-4131-9A10-DD6B683D9654}"/>
              </a:ext>
            </a:extLst>
          </p:cNvPr>
          <p:cNvSpPr>
            <a:spLocks noGrp="1"/>
          </p:cNvSpPr>
          <p:nvPr>
            <p:ph type="sldNum" sz="quarter" idx="12"/>
          </p:nvPr>
        </p:nvSpPr>
        <p:spPr/>
        <p:txBody>
          <a:bodyPr/>
          <a:lstStyle/>
          <a:p>
            <a:fld id="{07E1C93C-5050-FC42-8F10-D22D4F119D13}" type="slidenum">
              <a:rPr lang="en-US" smtClean="0"/>
              <a:pPr/>
              <a:t>20</a:t>
            </a:fld>
            <a:endParaRPr lang="en-US" dirty="0"/>
          </a:p>
        </p:txBody>
      </p:sp>
    </p:spTree>
    <p:extLst>
      <p:ext uri="{BB962C8B-B14F-4D97-AF65-F5344CB8AC3E}">
        <p14:creationId xmlns:p14="http://schemas.microsoft.com/office/powerpoint/2010/main" val="198388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1DC8-7B6A-4964-B986-85654B370344}"/>
              </a:ext>
            </a:extLst>
          </p:cNvPr>
          <p:cNvSpPr>
            <a:spLocks noGrp="1"/>
          </p:cNvSpPr>
          <p:nvPr>
            <p:ph type="title"/>
          </p:nvPr>
        </p:nvSpPr>
        <p:spPr/>
        <p:txBody>
          <a:bodyPr/>
          <a:lstStyle/>
          <a:p>
            <a:r>
              <a:rPr lang="en-US" dirty="0"/>
              <a:t>Acknowledgements </a:t>
            </a:r>
          </a:p>
        </p:txBody>
      </p:sp>
      <p:sp>
        <p:nvSpPr>
          <p:cNvPr id="6" name="Slide Number Placeholder 5">
            <a:extLst>
              <a:ext uri="{FF2B5EF4-FFF2-40B4-BE49-F238E27FC236}">
                <a16:creationId xmlns:a16="http://schemas.microsoft.com/office/drawing/2014/main" id="{5C31A2DA-9FA4-4131-9A10-DD6B683D9654}"/>
              </a:ext>
            </a:extLst>
          </p:cNvPr>
          <p:cNvSpPr>
            <a:spLocks noGrp="1"/>
          </p:cNvSpPr>
          <p:nvPr>
            <p:ph type="sldNum" sz="quarter" idx="12"/>
          </p:nvPr>
        </p:nvSpPr>
        <p:spPr/>
        <p:txBody>
          <a:bodyPr/>
          <a:lstStyle/>
          <a:p>
            <a:fld id="{07E1C93C-5050-FC42-8F10-D22D4F119D13}" type="slidenum">
              <a:rPr lang="en-US" smtClean="0"/>
              <a:pPr/>
              <a:t>21</a:t>
            </a:fld>
            <a:endParaRPr lang="en-US" dirty="0"/>
          </a:p>
        </p:txBody>
      </p:sp>
      <p:sp>
        <p:nvSpPr>
          <p:cNvPr id="5" name="Title 1">
            <a:extLst>
              <a:ext uri="{FF2B5EF4-FFF2-40B4-BE49-F238E27FC236}">
                <a16:creationId xmlns:a16="http://schemas.microsoft.com/office/drawing/2014/main" id="{EC126143-5082-4539-AF56-005D8A57B06E}"/>
              </a:ext>
            </a:extLst>
          </p:cNvPr>
          <p:cNvSpPr txBox="1">
            <a:spLocks/>
          </p:cNvSpPr>
          <p:nvPr/>
        </p:nvSpPr>
        <p:spPr>
          <a:xfrm>
            <a:off x="453081" y="2354580"/>
            <a:ext cx="11285837" cy="4503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endParaRPr lang="en-US" dirty="0">
              <a:latin typeface="+mn-lt"/>
            </a:endParaRPr>
          </a:p>
        </p:txBody>
      </p:sp>
      <p:sp>
        <p:nvSpPr>
          <p:cNvPr id="4" name="TextBox 3">
            <a:extLst>
              <a:ext uri="{FF2B5EF4-FFF2-40B4-BE49-F238E27FC236}">
                <a16:creationId xmlns:a16="http://schemas.microsoft.com/office/drawing/2014/main" id="{7E75C03B-3C91-4C77-B4E8-80D465668129}"/>
              </a:ext>
            </a:extLst>
          </p:cNvPr>
          <p:cNvSpPr txBox="1"/>
          <p:nvPr/>
        </p:nvSpPr>
        <p:spPr>
          <a:xfrm>
            <a:off x="1269544" y="2747579"/>
            <a:ext cx="1923861" cy="830997"/>
          </a:xfrm>
          <a:prstGeom prst="rect">
            <a:avLst/>
          </a:prstGeom>
          <a:noFill/>
        </p:spPr>
        <p:txBody>
          <a:bodyPr wrap="none" rtlCol="0">
            <a:spAutoFit/>
          </a:bodyPr>
          <a:lstStyle/>
          <a:p>
            <a:pPr algn="ctr"/>
            <a:r>
              <a:rPr lang="en-US" sz="2400" dirty="0"/>
              <a:t>Ari </a:t>
            </a:r>
            <a:r>
              <a:rPr lang="en-US" sz="2400" dirty="0" err="1"/>
              <a:t>Palczewski</a:t>
            </a:r>
            <a:endParaRPr lang="en-US" sz="2400" dirty="0"/>
          </a:p>
          <a:p>
            <a:pPr algn="ctr"/>
            <a:r>
              <a:rPr lang="en-US" sz="2400" dirty="0"/>
              <a:t>Charlie Reece</a:t>
            </a:r>
          </a:p>
        </p:txBody>
      </p:sp>
      <p:sp>
        <p:nvSpPr>
          <p:cNvPr id="8" name="TextBox 7">
            <a:extLst>
              <a:ext uri="{FF2B5EF4-FFF2-40B4-BE49-F238E27FC236}">
                <a16:creationId xmlns:a16="http://schemas.microsoft.com/office/drawing/2014/main" id="{FF695DAE-2FB4-4DBE-97FD-784AF59CAF2C}"/>
              </a:ext>
            </a:extLst>
          </p:cNvPr>
          <p:cNvSpPr txBox="1"/>
          <p:nvPr/>
        </p:nvSpPr>
        <p:spPr>
          <a:xfrm>
            <a:off x="1864226" y="2335869"/>
            <a:ext cx="734496" cy="461665"/>
          </a:xfrm>
          <a:prstGeom prst="rect">
            <a:avLst/>
          </a:prstGeom>
          <a:noFill/>
        </p:spPr>
        <p:txBody>
          <a:bodyPr wrap="none" rtlCol="0">
            <a:spAutoFit/>
          </a:bodyPr>
          <a:lstStyle/>
          <a:p>
            <a:r>
              <a:rPr lang="en-US" sz="2400" b="1" dirty="0" err="1"/>
              <a:t>JLab</a:t>
            </a:r>
            <a:endParaRPr lang="en-US" sz="2400" b="1" dirty="0"/>
          </a:p>
        </p:txBody>
      </p:sp>
      <p:sp>
        <p:nvSpPr>
          <p:cNvPr id="10" name="TextBox 9">
            <a:extLst>
              <a:ext uri="{FF2B5EF4-FFF2-40B4-BE49-F238E27FC236}">
                <a16:creationId xmlns:a16="http://schemas.microsoft.com/office/drawing/2014/main" id="{7CB05F91-68F0-480A-9253-C15A4FA382E3}"/>
              </a:ext>
            </a:extLst>
          </p:cNvPr>
          <p:cNvSpPr txBox="1"/>
          <p:nvPr/>
        </p:nvSpPr>
        <p:spPr>
          <a:xfrm>
            <a:off x="3034664" y="4412374"/>
            <a:ext cx="6122670" cy="2677656"/>
          </a:xfrm>
          <a:prstGeom prst="rect">
            <a:avLst/>
          </a:prstGeom>
          <a:noFill/>
        </p:spPr>
        <p:txBody>
          <a:bodyPr wrap="square">
            <a:spAutoFit/>
          </a:bodyPr>
          <a:lstStyle/>
          <a:p>
            <a:pPr algn="ctr"/>
            <a:r>
              <a:rPr lang="en-US" sz="2400" b="1" dirty="0" err="1">
                <a:latin typeface="+mn-lt"/>
              </a:rPr>
              <a:t>JLab</a:t>
            </a:r>
            <a:r>
              <a:rPr lang="en-US" sz="2400" b="1" dirty="0">
                <a:latin typeface="+mn-lt"/>
              </a:rPr>
              <a:t> Staff</a:t>
            </a:r>
          </a:p>
          <a:p>
            <a:pPr algn="ctr"/>
            <a:endParaRPr lang="en-US" sz="2400" b="1" dirty="0"/>
          </a:p>
          <a:p>
            <a:pPr algn="ctr"/>
            <a:endParaRPr lang="en-US" sz="2400" b="1" dirty="0">
              <a:latin typeface="+mn-lt"/>
            </a:endParaRPr>
          </a:p>
          <a:p>
            <a:pPr algn="ctr"/>
            <a:endParaRPr lang="en-US" sz="2400" b="1" dirty="0"/>
          </a:p>
          <a:p>
            <a:pPr algn="ctr"/>
            <a:endParaRPr lang="en-US" sz="2400" b="1" dirty="0">
              <a:latin typeface="+mn-lt"/>
            </a:endParaRPr>
          </a:p>
          <a:p>
            <a:pPr algn="ctr"/>
            <a:endParaRPr lang="en-US" sz="2400" b="1" dirty="0">
              <a:latin typeface="+mn-lt"/>
            </a:endParaRPr>
          </a:p>
          <a:p>
            <a:pPr algn="ctr"/>
            <a:endParaRPr lang="en-US" sz="2400" dirty="0">
              <a:latin typeface="+mn-lt"/>
            </a:endParaRPr>
          </a:p>
        </p:txBody>
      </p:sp>
      <p:sp>
        <p:nvSpPr>
          <p:cNvPr id="11" name="TextBox 10">
            <a:extLst>
              <a:ext uri="{FF2B5EF4-FFF2-40B4-BE49-F238E27FC236}">
                <a16:creationId xmlns:a16="http://schemas.microsoft.com/office/drawing/2014/main" id="{75939C41-11B6-4863-BE1A-393C363438B2}"/>
              </a:ext>
            </a:extLst>
          </p:cNvPr>
          <p:cNvSpPr txBox="1"/>
          <p:nvPr/>
        </p:nvSpPr>
        <p:spPr>
          <a:xfrm>
            <a:off x="4629150" y="1801082"/>
            <a:ext cx="2788920" cy="461665"/>
          </a:xfrm>
          <a:prstGeom prst="rect">
            <a:avLst/>
          </a:prstGeom>
          <a:noFill/>
        </p:spPr>
        <p:txBody>
          <a:bodyPr wrap="square" rtlCol="0">
            <a:spAutoFit/>
          </a:bodyPr>
          <a:lstStyle/>
          <a:p>
            <a:r>
              <a:rPr lang="en-US" sz="2400" b="1" dirty="0"/>
              <a:t>Virginia Tech (SIMS)</a:t>
            </a:r>
          </a:p>
        </p:txBody>
      </p:sp>
      <p:sp>
        <p:nvSpPr>
          <p:cNvPr id="12" name="TextBox 11">
            <a:extLst>
              <a:ext uri="{FF2B5EF4-FFF2-40B4-BE49-F238E27FC236}">
                <a16:creationId xmlns:a16="http://schemas.microsoft.com/office/drawing/2014/main" id="{2F0E4CCC-3AE7-4343-9C10-872FD4D730AE}"/>
              </a:ext>
            </a:extLst>
          </p:cNvPr>
          <p:cNvSpPr txBox="1"/>
          <p:nvPr/>
        </p:nvSpPr>
        <p:spPr>
          <a:xfrm>
            <a:off x="4975108" y="2191708"/>
            <a:ext cx="1991764" cy="830997"/>
          </a:xfrm>
          <a:prstGeom prst="rect">
            <a:avLst/>
          </a:prstGeom>
          <a:noFill/>
        </p:spPr>
        <p:txBody>
          <a:bodyPr wrap="none" rtlCol="0">
            <a:spAutoFit/>
          </a:bodyPr>
          <a:lstStyle/>
          <a:p>
            <a:pPr algn="ctr"/>
            <a:r>
              <a:rPr lang="en-US" sz="2400" dirty="0"/>
              <a:t>Jonny Angle</a:t>
            </a:r>
          </a:p>
          <a:p>
            <a:pPr algn="ctr"/>
            <a:r>
              <a:rPr lang="en-US" sz="2400" dirty="0"/>
              <a:t>Michael Kelley</a:t>
            </a:r>
          </a:p>
        </p:txBody>
      </p:sp>
      <p:sp>
        <p:nvSpPr>
          <p:cNvPr id="13" name="TextBox 12">
            <a:extLst>
              <a:ext uri="{FF2B5EF4-FFF2-40B4-BE49-F238E27FC236}">
                <a16:creationId xmlns:a16="http://schemas.microsoft.com/office/drawing/2014/main" id="{71BDC07B-5FDC-4CC1-9863-35AB9868A526}"/>
              </a:ext>
            </a:extLst>
          </p:cNvPr>
          <p:cNvSpPr txBox="1"/>
          <p:nvPr/>
        </p:nvSpPr>
        <p:spPr>
          <a:xfrm>
            <a:off x="8503920" y="2296382"/>
            <a:ext cx="2788920" cy="461665"/>
          </a:xfrm>
          <a:prstGeom prst="rect">
            <a:avLst/>
          </a:prstGeom>
          <a:noFill/>
        </p:spPr>
        <p:txBody>
          <a:bodyPr wrap="square" rtlCol="0">
            <a:spAutoFit/>
          </a:bodyPr>
          <a:lstStyle/>
          <a:p>
            <a:pPr algn="ctr"/>
            <a:r>
              <a:rPr lang="en-US" sz="2400" b="1" dirty="0"/>
              <a:t>NCSU</a:t>
            </a:r>
          </a:p>
        </p:txBody>
      </p:sp>
      <p:sp>
        <p:nvSpPr>
          <p:cNvPr id="14" name="TextBox 13">
            <a:extLst>
              <a:ext uri="{FF2B5EF4-FFF2-40B4-BE49-F238E27FC236}">
                <a16:creationId xmlns:a16="http://schemas.microsoft.com/office/drawing/2014/main" id="{9C70AFFC-5B03-4316-AC7C-A96A9489E9D9}"/>
              </a:ext>
            </a:extLst>
          </p:cNvPr>
          <p:cNvSpPr txBox="1"/>
          <p:nvPr/>
        </p:nvSpPr>
        <p:spPr>
          <a:xfrm>
            <a:off x="9113167" y="2620231"/>
            <a:ext cx="1570431" cy="461665"/>
          </a:xfrm>
          <a:prstGeom prst="rect">
            <a:avLst/>
          </a:prstGeom>
          <a:noFill/>
        </p:spPr>
        <p:txBody>
          <a:bodyPr wrap="none" rtlCol="0">
            <a:spAutoFit/>
          </a:bodyPr>
          <a:lstStyle/>
          <a:p>
            <a:pPr algn="ctr"/>
            <a:r>
              <a:rPr lang="en-US" sz="2400" dirty="0"/>
              <a:t>Fred Stevie</a:t>
            </a:r>
          </a:p>
        </p:txBody>
      </p:sp>
    </p:spTree>
    <p:extLst>
      <p:ext uri="{BB962C8B-B14F-4D97-AF65-F5344CB8AC3E}">
        <p14:creationId xmlns:p14="http://schemas.microsoft.com/office/powerpoint/2010/main" val="330956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4A0B-D1D3-4A40-84B7-0E7C9B77B26D}"/>
              </a:ext>
            </a:extLst>
          </p:cNvPr>
          <p:cNvSpPr>
            <a:spLocks noGrp="1"/>
          </p:cNvSpPr>
          <p:nvPr>
            <p:ph type="title"/>
          </p:nvPr>
        </p:nvSpPr>
        <p:spPr>
          <a:xfrm>
            <a:off x="4095508" y="2160555"/>
            <a:ext cx="4000983" cy="845630"/>
          </a:xfrm>
        </p:spPr>
        <p:txBody>
          <a:bodyPr/>
          <a:lstStyle/>
          <a:p>
            <a:pPr algn="ctr"/>
            <a:r>
              <a:rPr lang="en-US" dirty="0"/>
              <a:t>Thanks for your time!</a:t>
            </a:r>
          </a:p>
        </p:txBody>
      </p:sp>
      <p:sp>
        <p:nvSpPr>
          <p:cNvPr id="6" name="Slide Number Placeholder 5">
            <a:extLst>
              <a:ext uri="{FF2B5EF4-FFF2-40B4-BE49-F238E27FC236}">
                <a16:creationId xmlns:a16="http://schemas.microsoft.com/office/drawing/2014/main" id="{788A0E8B-3688-4D13-8887-A43364B37A80}"/>
              </a:ext>
            </a:extLst>
          </p:cNvPr>
          <p:cNvSpPr>
            <a:spLocks noGrp="1"/>
          </p:cNvSpPr>
          <p:nvPr>
            <p:ph type="sldNum" sz="quarter" idx="12"/>
          </p:nvPr>
        </p:nvSpPr>
        <p:spPr/>
        <p:txBody>
          <a:bodyPr/>
          <a:lstStyle/>
          <a:p>
            <a:fld id="{07E1C93C-5050-FC42-8F10-D22D4F119D13}" type="slidenum">
              <a:rPr lang="en-US" smtClean="0"/>
              <a:pPr/>
              <a:t>22</a:t>
            </a:fld>
            <a:endParaRPr lang="en-US" dirty="0"/>
          </a:p>
        </p:txBody>
      </p:sp>
      <p:sp>
        <p:nvSpPr>
          <p:cNvPr id="4" name="Title 1">
            <a:extLst>
              <a:ext uri="{FF2B5EF4-FFF2-40B4-BE49-F238E27FC236}">
                <a16:creationId xmlns:a16="http://schemas.microsoft.com/office/drawing/2014/main" id="{D28E5E20-0F9B-4824-846C-260981D65D50}"/>
              </a:ext>
            </a:extLst>
          </p:cNvPr>
          <p:cNvSpPr txBox="1">
            <a:spLocks/>
          </p:cNvSpPr>
          <p:nvPr/>
        </p:nvSpPr>
        <p:spPr>
          <a:xfrm>
            <a:off x="4095508" y="2735770"/>
            <a:ext cx="4000983" cy="845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dirty="0"/>
              <a:t>Questions?</a:t>
            </a:r>
          </a:p>
        </p:txBody>
      </p:sp>
    </p:spTree>
    <p:extLst>
      <p:ext uri="{BB962C8B-B14F-4D97-AF65-F5344CB8AC3E}">
        <p14:creationId xmlns:p14="http://schemas.microsoft.com/office/powerpoint/2010/main" val="102019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Motivation - Impurity Alloying</a:t>
            </a:r>
          </a:p>
        </p:txBody>
      </p:sp>
      <p:sp>
        <p:nvSpPr>
          <p:cNvPr id="4" name="Slide Number Placeholder 5">
            <a:extLst>
              <a:ext uri="{FF2B5EF4-FFF2-40B4-BE49-F238E27FC236}">
                <a16:creationId xmlns:a16="http://schemas.microsoft.com/office/drawing/2014/main" id="{34588DBE-ACCC-46D4-93CB-9EE341CFFDA5}"/>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3</a:t>
            </a:fld>
            <a:endParaRPr lang="en-US" dirty="0"/>
          </a:p>
        </p:txBody>
      </p:sp>
      <p:sp>
        <p:nvSpPr>
          <p:cNvPr id="13" name="TextBox 12">
            <a:extLst>
              <a:ext uri="{FF2B5EF4-FFF2-40B4-BE49-F238E27FC236}">
                <a16:creationId xmlns:a16="http://schemas.microsoft.com/office/drawing/2014/main" id="{F9F89C5C-D46D-4FF5-A4E2-D94FFF654E56}"/>
              </a:ext>
            </a:extLst>
          </p:cNvPr>
          <p:cNvSpPr txBox="1"/>
          <p:nvPr/>
        </p:nvSpPr>
        <p:spPr>
          <a:xfrm>
            <a:off x="-58952" y="6304002"/>
            <a:ext cx="9132297" cy="553998"/>
          </a:xfrm>
          <a:prstGeom prst="rect">
            <a:avLst/>
          </a:prstGeom>
          <a:noFill/>
        </p:spPr>
        <p:txBody>
          <a:bodyPr wrap="square" rtlCol="0">
            <a:spAutoFit/>
          </a:bodyPr>
          <a:lstStyle/>
          <a:p>
            <a:r>
              <a:rPr lang="en-US" sz="1000" b="0" i="0" dirty="0">
                <a:solidFill>
                  <a:srgbClr val="222222"/>
                </a:solidFill>
                <a:effectLst/>
                <a:latin typeface="Arial" panose="020B0604020202020204" pitchFamily="34" charset="0"/>
              </a:rPr>
              <a:t>[1] P. </a:t>
            </a:r>
            <a:r>
              <a:rPr lang="en-US" sz="1000" b="0" i="0" dirty="0" err="1">
                <a:solidFill>
                  <a:srgbClr val="222222"/>
                </a:solidFill>
                <a:effectLst/>
                <a:latin typeface="Arial" panose="020B0604020202020204" pitchFamily="34" charset="0"/>
              </a:rPr>
              <a:t>Dhakal</a:t>
            </a:r>
            <a:r>
              <a:rPr lang="en-US" sz="1000" b="0" i="0" dirty="0">
                <a:solidFill>
                  <a:srgbClr val="222222"/>
                </a:solidFill>
                <a:effectLst/>
                <a:latin typeface="Arial" panose="020B0604020202020204" pitchFamily="34" charset="0"/>
              </a:rPr>
              <a:t>, et al. </a:t>
            </a:r>
            <a:r>
              <a:rPr lang="en-US" sz="1000" i="1" dirty="0"/>
              <a:t>Phys. Rev. Spec. Top. Accel. Beams </a:t>
            </a:r>
            <a:r>
              <a:rPr lang="en-US" sz="1000" b="0" i="1" dirty="0">
                <a:solidFill>
                  <a:srgbClr val="222222"/>
                </a:solidFill>
                <a:effectLst/>
                <a:latin typeface="Arial" panose="020B0604020202020204" pitchFamily="34" charset="0"/>
              </a:rPr>
              <a:t> </a:t>
            </a:r>
            <a:r>
              <a:rPr lang="en-US" sz="1000" b="0" i="0" dirty="0">
                <a:solidFill>
                  <a:srgbClr val="222222"/>
                </a:solidFill>
                <a:effectLst/>
                <a:latin typeface="Arial" panose="020B0604020202020204" pitchFamily="34" charset="0"/>
              </a:rPr>
              <a:t>16.4 (2013): 042001</a:t>
            </a:r>
          </a:p>
          <a:p>
            <a:r>
              <a:rPr lang="en-US" sz="1000" b="0" i="0" dirty="0">
                <a:solidFill>
                  <a:srgbClr val="222222"/>
                </a:solidFill>
                <a:effectLst/>
                <a:latin typeface="Arial" panose="020B0604020202020204" pitchFamily="34" charset="0"/>
              </a:rPr>
              <a:t>[2] A. </a:t>
            </a:r>
            <a:r>
              <a:rPr lang="en-US" sz="1000" b="0" i="0" dirty="0" err="1">
                <a:solidFill>
                  <a:srgbClr val="222222"/>
                </a:solidFill>
                <a:effectLst/>
                <a:latin typeface="Arial" panose="020B0604020202020204" pitchFamily="34" charset="0"/>
              </a:rPr>
              <a:t>Grassellino</a:t>
            </a:r>
            <a:r>
              <a:rPr lang="en-US" sz="1000" b="0" i="0" dirty="0">
                <a:solidFill>
                  <a:srgbClr val="222222"/>
                </a:solidFill>
                <a:effectLst/>
                <a:latin typeface="Arial" panose="020B0604020202020204" pitchFamily="34" charset="0"/>
              </a:rPr>
              <a:t> et al. </a:t>
            </a:r>
            <a:r>
              <a:rPr lang="en-US" sz="1000" b="0" i="1" dirty="0" err="1">
                <a:solidFill>
                  <a:srgbClr val="222222"/>
                </a:solidFill>
                <a:effectLst/>
                <a:latin typeface="Roboto" panose="02000000000000000000" pitchFamily="2" charset="0"/>
              </a:rPr>
              <a:t>Supercond</a:t>
            </a:r>
            <a:r>
              <a:rPr lang="en-US" sz="1000" b="0" i="1" dirty="0">
                <a:solidFill>
                  <a:srgbClr val="222222"/>
                </a:solidFill>
                <a:effectLst/>
                <a:latin typeface="Roboto" panose="02000000000000000000" pitchFamily="2" charset="0"/>
              </a:rPr>
              <a:t>. Sci. Technol</a:t>
            </a:r>
            <a:r>
              <a:rPr lang="en-US" sz="1000" b="0" i="0" dirty="0">
                <a:solidFill>
                  <a:srgbClr val="222222"/>
                </a:solidFill>
                <a:effectLst/>
                <a:latin typeface="Arial" panose="020B0604020202020204" pitchFamily="34" charset="0"/>
              </a:rPr>
              <a:t> 26.10 (2013): 102001.</a:t>
            </a:r>
          </a:p>
          <a:p>
            <a:r>
              <a:rPr lang="en-US" sz="1000" b="0" i="0" dirty="0">
                <a:solidFill>
                  <a:srgbClr val="222222"/>
                </a:solidFill>
                <a:effectLst/>
                <a:latin typeface="Arial" panose="020B0604020202020204" pitchFamily="34" charset="0"/>
              </a:rPr>
              <a:t>[3] D. Gonnella, Daniel, et al. </a:t>
            </a:r>
            <a:r>
              <a:rPr lang="en-US" sz="1000" b="0" i="1" dirty="0">
                <a:solidFill>
                  <a:srgbClr val="222222"/>
                </a:solidFill>
                <a:effectLst/>
                <a:latin typeface="Arial" panose="020B0604020202020204" pitchFamily="34" charset="0"/>
              </a:rPr>
              <a:t>Proceedings of IPAC2016, Busan, Korea</a:t>
            </a:r>
            <a:r>
              <a:rPr lang="en-US" sz="1000" b="0" i="0" dirty="0">
                <a:solidFill>
                  <a:srgbClr val="222222"/>
                </a:solidFill>
                <a:effectLst/>
                <a:latin typeface="Arial" panose="020B0604020202020204" pitchFamily="34" charset="0"/>
              </a:rPr>
              <a:t> (2016).</a:t>
            </a:r>
            <a:endParaRPr lang="en-US" sz="1000" dirty="0"/>
          </a:p>
        </p:txBody>
      </p:sp>
      <p:grpSp>
        <p:nvGrpSpPr>
          <p:cNvPr id="3" name="Group 2">
            <a:extLst>
              <a:ext uri="{FF2B5EF4-FFF2-40B4-BE49-F238E27FC236}">
                <a16:creationId xmlns:a16="http://schemas.microsoft.com/office/drawing/2014/main" id="{61CD55B9-41C9-4987-B753-0ACFA1E16F30}"/>
              </a:ext>
            </a:extLst>
          </p:cNvPr>
          <p:cNvGrpSpPr/>
          <p:nvPr/>
        </p:nvGrpSpPr>
        <p:grpSpPr>
          <a:xfrm>
            <a:off x="-58952" y="733833"/>
            <a:ext cx="10552595" cy="3561554"/>
            <a:chOff x="-58952" y="733833"/>
            <a:chExt cx="10552595" cy="3561554"/>
          </a:xfrm>
        </p:grpSpPr>
        <p:pic>
          <p:nvPicPr>
            <p:cNvPr id="6" name="Picture 5">
              <a:extLst>
                <a:ext uri="{FF2B5EF4-FFF2-40B4-BE49-F238E27FC236}">
                  <a16:creationId xmlns:a16="http://schemas.microsoft.com/office/drawing/2014/main" id="{C341C189-6C5D-43F1-9865-455524B5DD1A}"/>
                </a:ext>
              </a:extLst>
            </p:cNvPr>
            <p:cNvPicPr>
              <a:picLocks noChangeAspect="1"/>
            </p:cNvPicPr>
            <p:nvPr/>
          </p:nvPicPr>
          <p:blipFill>
            <a:blip r:embed="rId3"/>
            <a:stretch>
              <a:fillRect/>
            </a:stretch>
          </p:blipFill>
          <p:spPr>
            <a:xfrm>
              <a:off x="0" y="1011870"/>
              <a:ext cx="4524375" cy="3248025"/>
            </a:xfrm>
            <a:prstGeom prst="rect">
              <a:avLst/>
            </a:prstGeom>
          </p:spPr>
        </p:pic>
        <p:sp>
          <p:nvSpPr>
            <p:cNvPr id="8" name="TextBox 7">
              <a:extLst>
                <a:ext uri="{FF2B5EF4-FFF2-40B4-BE49-F238E27FC236}">
                  <a16:creationId xmlns:a16="http://schemas.microsoft.com/office/drawing/2014/main" id="{CCCBDC11-CB5D-4DB2-8633-8F1C7A8DEEC7}"/>
                </a:ext>
              </a:extLst>
            </p:cNvPr>
            <p:cNvSpPr txBox="1"/>
            <p:nvPr/>
          </p:nvSpPr>
          <p:spPr>
            <a:xfrm>
              <a:off x="-58952" y="733833"/>
              <a:ext cx="787581" cy="369332"/>
            </a:xfrm>
            <a:prstGeom prst="rect">
              <a:avLst/>
            </a:prstGeom>
            <a:noFill/>
          </p:spPr>
          <p:txBody>
            <a:bodyPr wrap="square">
              <a:spAutoFit/>
            </a:bodyPr>
            <a:lstStyle/>
            <a:p>
              <a:r>
                <a:rPr lang="en-US" sz="1800" b="0" i="0" u="none" strike="noStrike" baseline="0" dirty="0">
                  <a:solidFill>
                    <a:srgbClr val="000000"/>
                  </a:solidFill>
                </a:rPr>
                <a:t>[1] </a:t>
              </a:r>
              <a:endParaRPr lang="en-US" dirty="0"/>
            </a:p>
          </p:txBody>
        </p:sp>
        <p:sp>
          <p:nvSpPr>
            <p:cNvPr id="10" name="TextBox 9">
              <a:extLst>
                <a:ext uri="{FF2B5EF4-FFF2-40B4-BE49-F238E27FC236}">
                  <a16:creationId xmlns:a16="http://schemas.microsoft.com/office/drawing/2014/main" id="{774C9060-6F13-4D59-B1C8-99803A335E5C}"/>
                </a:ext>
              </a:extLst>
            </p:cNvPr>
            <p:cNvSpPr txBox="1"/>
            <p:nvPr/>
          </p:nvSpPr>
          <p:spPr>
            <a:xfrm>
              <a:off x="6575540" y="769324"/>
              <a:ext cx="787581" cy="369332"/>
            </a:xfrm>
            <a:prstGeom prst="rect">
              <a:avLst/>
            </a:prstGeom>
            <a:noFill/>
          </p:spPr>
          <p:txBody>
            <a:bodyPr wrap="square">
              <a:spAutoFit/>
            </a:bodyPr>
            <a:lstStyle/>
            <a:p>
              <a:r>
                <a:rPr lang="en-US" sz="1800" b="0" i="0" u="none" strike="noStrike" baseline="0" dirty="0">
                  <a:solidFill>
                    <a:srgbClr val="000000"/>
                  </a:solidFill>
                </a:rPr>
                <a:t>[2] </a:t>
              </a:r>
              <a:endParaRPr lang="en-US" dirty="0"/>
            </a:p>
          </p:txBody>
        </p:sp>
        <p:sp>
          <p:nvSpPr>
            <p:cNvPr id="11" name="TextBox 10">
              <a:extLst>
                <a:ext uri="{FF2B5EF4-FFF2-40B4-BE49-F238E27FC236}">
                  <a16:creationId xmlns:a16="http://schemas.microsoft.com/office/drawing/2014/main" id="{66B263FD-56B9-4DD9-8EEE-F3A255011AED}"/>
                </a:ext>
              </a:extLst>
            </p:cNvPr>
            <p:cNvSpPr txBox="1"/>
            <p:nvPr/>
          </p:nvSpPr>
          <p:spPr>
            <a:xfrm>
              <a:off x="2587886" y="733833"/>
              <a:ext cx="1145250" cy="369332"/>
            </a:xfrm>
            <a:prstGeom prst="rect">
              <a:avLst/>
            </a:prstGeom>
            <a:noFill/>
          </p:spPr>
          <p:txBody>
            <a:bodyPr wrap="none" rtlCol="0">
              <a:spAutoFit/>
            </a:bodyPr>
            <a:lstStyle/>
            <a:p>
              <a:r>
                <a:rPr lang="en-US" dirty="0" err="1"/>
                <a:t>Ti</a:t>
              </a:r>
              <a:r>
                <a:rPr lang="en-US" dirty="0"/>
                <a:t>-alloying</a:t>
              </a:r>
            </a:p>
          </p:txBody>
        </p:sp>
        <p:sp>
          <p:nvSpPr>
            <p:cNvPr id="15" name="TextBox 14">
              <a:extLst>
                <a:ext uri="{FF2B5EF4-FFF2-40B4-BE49-F238E27FC236}">
                  <a16:creationId xmlns:a16="http://schemas.microsoft.com/office/drawing/2014/main" id="{2CB50FEE-A5D4-43B2-8BDD-DA0D16C3507A}"/>
                </a:ext>
              </a:extLst>
            </p:cNvPr>
            <p:cNvSpPr txBox="1"/>
            <p:nvPr/>
          </p:nvSpPr>
          <p:spPr>
            <a:xfrm>
              <a:off x="9158408" y="769324"/>
              <a:ext cx="1129220" cy="369332"/>
            </a:xfrm>
            <a:prstGeom prst="rect">
              <a:avLst/>
            </a:prstGeom>
            <a:noFill/>
          </p:spPr>
          <p:txBody>
            <a:bodyPr wrap="none" rtlCol="0">
              <a:spAutoFit/>
            </a:bodyPr>
            <a:lstStyle/>
            <a:p>
              <a:r>
                <a:rPr lang="en-US" dirty="0"/>
                <a:t>N-alloying</a:t>
              </a:r>
            </a:p>
          </p:txBody>
        </p:sp>
        <p:pic>
          <p:nvPicPr>
            <p:cNvPr id="16" name="Picture 15">
              <a:extLst>
                <a:ext uri="{FF2B5EF4-FFF2-40B4-BE49-F238E27FC236}">
                  <a16:creationId xmlns:a16="http://schemas.microsoft.com/office/drawing/2014/main" id="{1D6152C3-1260-48AF-B255-6C854BE595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5541" y="1103165"/>
              <a:ext cx="3918102" cy="3192222"/>
            </a:xfrm>
            <a:prstGeom prst="rect">
              <a:avLst/>
            </a:prstGeom>
          </p:spPr>
        </p:pic>
      </p:grpSp>
      <p:grpSp>
        <p:nvGrpSpPr>
          <p:cNvPr id="7" name="Group 6">
            <a:extLst>
              <a:ext uri="{FF2B5EF4-FFF2-40B4-BE49-F238E27FC236}">
                <a16:creationId xmlns:a16="http://schemas.microsoft.com/office/drawing/2014/main" id="{87BBCEDD-6EAB-4268-8863-15BE5CBA09A5}"/>
              </a:ext>
            </a:extLst>
          </p:cNvPr>
          <p:cNvGrpSpPr/>
          <p:nvPr/>
        </p:nvGrpSpPr>
        <p:grpSpPr>
          <a:xfrm>
            <a:off x="3024333" y="3313668"/>
            <a:ext cx="9121153" cy="2943225"/>
            <a:chOff x="3024333" y="3313668"/>
            <a:chExt cx="9121153" cy="2943225"/>
          </a:xfrm>
        </p:grpSpPr>
        <p:pic>
          <p:nvPicPr>
            <p:cNvPr id="5" name="Picture 4">
              <a:extLst>
                <a:ext uri="{FF2B5EF4-FFF2-40B4-BE49-F238E27FC236}">
                  <a16:creationId xmlns:a16="http://schemas.microsoft.com/office/drawing/2014/main" id="{92BE403D-0A0E-4EFB-856F-1D375D130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4333" y="3313668"/>
              <a:ext cx="3569142" cy="2880360"/>
            </a:xfrm>
            <a:prstGeom prst="rect">
              <a:avLst/>
            </a:prstGeom>
          </p:spPr>
        </p:pic>
        <p:pic>
          <p:nvPicPr>
            <p:cNvPr id="17" name="Picture 16">
              <a:extLst>
                <a:ext uri="{FF2B5EF4-FFF2-40B4-BE49-F238E27FC236}">
                  <a16:creationId xmlns:a16="http://schemas.microsoft.com/office/drawing/2014/main" id="{ADBD178B-EF55-4162-A4B7-AA0CCCADD4C2}"/>
                </a:ext>
              </a:extLst>
            </p:cNvPr>
            <p:cNvPicPr>
              <a:picLocks noChangeAspect="1"/>
            </p:cNvPicPr>
            <p:nvPr/>
          </p:nvPicPr>
          <p:blipFill>
            <a:blip r:embed="rId6"/>
            <a:stretch>
              <a:fillRect/>
            </a:stretch>
          </p:blipFill>
          <p:spPr>
            <a:xfrm>
              <a:off x="8030686" y="3313668"/>
              <a:ext cx="4114800" cy="2943225"/>
            </a:xfrm>
            <a:prstGeom prst="rect">
              <a:avLst/>
            </a:prstGeom>
          </p:spPr>
        </p:pic>
      </p:grpSp>
      <p:sp>
        <p:nvSpPr>
          <p:cNvPr id="21" name="TextBox 20">
            <a:extLst>
              <a:ext uri="{FF2B5EF4-FFF2-40B4-BE49-F238E27FC236}">
                <a16:creationId xmlns:a16="http://schemas.microsoft.com/office/drawing/2014/main" id="{6C1E9F74-3EA2-49F0-A10E-3BC069FE0275}"/>
              </a:ext>
            </a:extLst>
          </p:cNvPr>
          <p:cNvSpPr txBox="1"/>
          <p:nvPr/>
        </p:nvSpPr>
        <p:spPr>
          <a:xfrm>
            <a:off x="11798209" y="3214209"/>
            <a:ext cx="787581" cy="369332"/>
          </a:xfrm>
          <a:prstGeom prst="rect">
            <a:avLst/>
          </a:prstGeom>
          <a:noFill/>
        </p:spPr>
        <p:txBody>
          <a:bodyPr wrap="square">
            <a:spAutoFit/>
          </a:bodyPr>
          <a:lstStyle/>
          <a:p>
            <a:r>
              <a:rPr lang="en-US" sz="1800" b="0" i="0" u="none" strike="noStrike" baseline="0" dirty="0">
                <a:solidFill>
                  <a:srgbClr val="000000"/>
                </a:solidFill>
              </a:rPr>
              <a:t>[3] </a:t>
            </a:r>
            <a:endParaRPr lang="en-US" dirty="0"/>
          </a:p>
        </p:txBody>
      </p:sp>
    </p:spTree>
    <p:extLst>
      <p:ext uri="{BB962C8B-B14F-4D97-AF65-F5344CB8AC3E}">
        <p14:creationId xmlns:p14="http://schemas.microsoft.com/office/powerpoint/2010/main" val="21974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174BF05-D94E-4E33-93BA-A99278B7778B}"/>
              </a:ext>
            </a:extLst>
          </p:cNvPr>
          <p:cNvGrpSpPr/>
          <p:nvPr/>
        </p:nvGrpSpPr>
        <p:grpSpPr>
          <a:xfrm>
            <a:off x="6901693" y="824414"/>
            <a:ext cx="3813528" cy="2995498"/>
            <a:chOff x="1302906" y="1687204"/>
            <a:chExt cx="4791710" cy="3763853"/>
          </a:xfrm>
        </p:grpSpPr>
        <p:pic>
          <p:nvPicPr>
            <p:cNvPr id="15" name="Picture 14">
              <a:extLst>
                <a:ext uri="{FF2B5EF4-FFF2-40B4-BE49-F238E27FC236}">
                  <a16:creationId xmlns:a16="http://schemas.microsoft.com/office/drawing/2014/main" id="{0186404D-32A7-4F17-B075-C64E3219A5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1973" y="1744433"/>
              <a:ext cx="4512643" cy="3706624"/>
            </a:xfrm>
            <a:prstGeom prst="rect">
              <a:avLst/>
            </a:prstGeom>
          </p:spPr>
        </p:pic>
        <p:sp>
          <p:nvSpPr>
            <p:cNvPr id="16" name="TextBox 15">
              <a:extLst>
                <a:ext uri="{FF2B5EF4-FFF2-40B4-BE49-F238E27FC236}">
                  <a16:creationId xmlns:a16="http://schemas.microsoft.com/office/drawing/2014/main" id="{8337B6D7-EACC-4B9A-92E0-CBE3452A488F}"/>
                </a:ext>
              </a:extLst>
            </p:cNvPr>
            <p:cNvSpPr txBox="1"/>
            <p:nvPr/>
          </p:nvSpPr>
          <p:spPr>
            <a:xfrm flipH="1">
              <a:off x="1302906" y="1687204"/>
              <a:ext cx="1584569" cy="369332"/>
            </a:xfrm>
            <a:prstGeom prst="rect">
              <a:avLst/>
            </a:prstGeom>
            <a:noFill/>
          </p:spPr>
          <p:txBody>
            <a:bodyPr wrap="square" rtlCol="0">
              <a:spAutoFit/>
            </a:bodyPr>
            <a:lstStyle/>
            <a:p>
              <a:r>
                <a:rPr lang="en-US" dirty="0"/>
                <a:t>[3]</a:t>
              </a:r>
            </a:p>
          </p:txBody>
        </p:sp>
      </p:grpSp>
      <p:pic>
        <p:nvPicPr>
          <p:cNvPr id="17" name="Picture 16">
            <a:extLst>
              <a:ext uri="{FF2B5EF4-FFF2-40B4-BE49-F238E27FC236}">
                <a16:creationId xmlns:a16="http://schemas.microsoft.com/office/drawing/2014/main" id="{C856D247-5B2E-42BE-AB13-16CE63DF51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6002" y="3716163"/>
            <a:ext cx="3408211" cy="2747812"/>
          </a:xfrm>
          <a:prstGeom prst="rect">
            <a:avLst/>
          </a:prstGeom>
        </p:spPr>
      </p:pic>
      <p:sp>
        <p:nvSpPr>
          <p:cNvPr id="2" name="Title 1">
            <a:extLst>
              <a:ext uri="{FF2B5EF4-FFF2-40B4-BE49-F238E27FC236}">
                <a16:creationId xmlns:a16="http://schemas.microsoft.com/office/drawing/2014/main" id="{8A5129C7-9BE9-4E40-9599-F413764BE186}"/>
              </a:ext>
            </a:extLst>
          </p:cNvPr>
          <p:cNvSpPr>
            <a:spLocks noGrp="1"/>
          </p:cNvSpPr>
          <p:nvPr>
            <p:ph type="title"/>
          </p:nvPr>
        </p:nvSpPr>
        <p:spPr/>
        <p:txBody>
          <a:bodyPr/>
          <a:lstStyle/>
          <a:p>
            <a:r>
              <a:rPr lang="en-US" dirty="0"/>
              <a:t>Motivation - Impurity Alloying: Benefits</a:t>
            </a:r>
          </a:p>
        </p:txBody>
      </p:sp>
      <p:sp>
        <p:nvSpPr>
          <p:cNvPr id="6" name="Slide Number Placeholder 5">
            <a:extLst>
              <a:ext uri="{FF2B5EF4-FFF2-40B4-BE49-F238E27FC236}">
                <a16:creationId xmlns:a16="http://schemas.microsoft.com/office/drawing/2014/main" id="{7D08AB49-DC95-4CAC-8E2E-109A66B813AD}"/>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
        <p:nvSpPr>
          <p:cNvPr id="5" name="TextBox 4">
            <a:extLst>
              <a:ext uri="{FF2B5EF4-FFF2-40B4-BE49-F238E27FC236}">
                <a16:creationId xmlns:a16="http://schemas.microsoft.com/office/drawing/2014/main" id="{B41FF431-78BA-4364-91A8-205A474864E4}"/>
              </a:ext>
            </a:extLst>
          </p:cNvPr>
          <p:cNvSpPr txBox="1"/>
          <p:nvPr/>
        </p:nvSpPr>
        <p:spPr>
          <a:xfrm>
            <a:off x="0" y="6344810"/>
            <a:ext cx="10784081" cy="707886"/>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[1] Garg, P., et al. " </a:t>
            </a:r>
            <a:r>
              <a:rPr lang="en-US" sz="1000" b="0" i="1" dirty="0">
                <a:solidFill>
                  <a:srgbClr val="222222"/>
                </a:solidFill>
                <a:effectLst/>
                <a:latin typeface="Arial" panose="020B0604020202020204" pitchFamily="34" charset="0"/>
              </a:rPr>
              <a:t>Superconductor Science and Technology</a:t>
            </a:r>
            <a:r>
              <a:rPr lang="en-US" sz="1000" b="0" i="0" dirty="0">
                <a:solidFill>
                  <a:srgbClr val="222222"/>
                </a:solidFill>
                <a:effectLst/>
                <a:latin typeface="Arial" panose="020B0604020202020204" pitchFamily="34" charset="0"/>
              </a:rPr>
              <a:t> 31.11 (2018): 115007.</a:t>
            </a:r>
          </a:p>
          <a:p>
            <a:r>
              <a:rPr lang="en-US" sz="1000" b="0" i="0" dirty="0">
                <a:solidFill>
                  <a:srgbClr val="222222"/>
                </a:solidFill>
                <a:effectLst/>
                <a:latin typeface="Arial" panose="020B0604020202020204" pitchFamily="34" charset="0"/>
              </a:rPr>
              <a:t>[2] Sung, Z. H., et al. </a:t>
            </a:r>
            <a:r>
              <a:rPr lang="en-US" sz="1000" b="0" i="1" dirty="0">
                <a:solidFill>
                  <a:srgbClr val="222222"/>
                </a:solidFill>
                <a:effectLst/>
                <a:latin typeface="Arial" panose="020B0604020202020204" pitchFamily="34" charset="0"/>
              </a:rPr>
              <a:t>Proceedings of the International Conference on RF Superconductivity SRF</a:t>
            </a:r>
            <a:r>
              <a:rPr lang="en-US" sz="1000" b="0" i="0" dirty="0">
                <a:solidFill>
                  <a:srgbClr val="222222"/>
                </a:solidFill>
                <a:effectLst/>
                <a:latin typeface="Arial" panose="020B0604020202020204" pitchFamily="34" charset="0"/>
              </a:rPr>
              <a:t>. 2019.</a:t>
            </a:r>
          </a:p>
          <a:p>
            <a:r>
              <a:rPr lang="en-US" sz="1000" dirty="0">
                <a:solidFill>
                  <a:srgbClr val="222222"/>
                </a:solidFill>
                <a:latin typeface="Arial" panose="020B0604020202020204" pitchFamily="34" charset="0"/>
              </a:rPr>
              <a:t>[3] </a:t>
            </a:r>
            <a:r>
              <a:rPr lang="en-US" sz="1000" b="0" i="0" dirty="0">
                <a:solidFill>
                  <a:srgbClr val="222222"/>
                </a:solidFill>
                <a:effectLst/>
                <a:latin typeface="Arial" panose="020B0604020202020204" pitchFamily="34" charset="0"/>
              </a:rPr>
              <a:t>Maniscalco, J. T., D. Gonnella, and M. </a:t>
            </a:r>
            <a:r>
              <a:rPr lang="en-US" sz="1000" b="0" i="0" dirty="0" err="1">
                <a:solidFill>
                  <a:srgbClr val="222222"/>
                </a:solidFill>
                <a:effectLst/>
                <a:latin typeface="Arial" panose="020B0604020202020204" pitchFamily="34" charset="0"/>
              </a:rPr>
              <a:t>Liepe</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Journal of Applied Physics</a:t>
            </a:r>
            <a:r>
              <a:rPr lang="en-US" sz="1000" b="0" i="0" dirty="0">
                <a:solidFill>
                  <a:srgbClr val="222222"/>
                </a:solidFill>
                <a:effectLst/>
                <a:latin typeface="Arial" panose="020B0604020202020204" pitchFamily="34" charset="0"/>
              </a:rPr>
              <a:t> 121.4 (2017): 043910.</a:t>
            </a:r>
          </a:p>
          <a:p>
            <a:endParaRPr lang="en-US" sz="1000" dirty="0"/>
          </a:p>
        </p:txBody>
      </p:sp>
      <p:grpSp>
        <p:nvGrpSpPr>
          <p:cNvPr id="10" name="Group 9">
            <a:extLst>
              <a:ext uri="{FF2B5EF4-FFF2-40B4-BE49-F238E27FC236}">
                <a16:creationId xmlns:a16="http://schemas.microsoft.com/office/drawing/2014/main" id="{9D41106A-351A-40F1-A37B-692BFDF939B3}"/>
              </a:ext>
            </a:extLst>
          </p:cNvPr>
          <p:cNvGrpSpPr/>
          <p:nvPr/>
        </p:nvGrpSpPr>
        <p:grpSpPr>
          <a:xfrm>
            <a:off x="10228" y="921069"/>
            <a:ext cx="6134746" cy="4984770"/>
            <a:chOff x="411892" y="1043671"/>
            <a:chExt cx="6134746" cy="4984770"/>
          </a:xfrm>
        </p:grpSpPr>
        <p:pic>
          <p:nvPicPr>
            <p:cNvPr id="3" name="Picture 2">
              <a:extLst>
                <a:ext uri="{FF2B5EF4-FFF2-40B4-BE49-F238E27FC236}">
                  <a16:creationId xmlns:a16="http://schemas.microsoft.com/office/drawing/2014/main" id="{461E8F9C-58AE-4CC4-B201-9AEE9CA00A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424" y="1297448"/>
              <a:ext cx="4386921" cy="47309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B90615-7D00-4DF0-86C2-26725E156E5D}"/>
                </a:ext>
              </a:extLst>
            </p:cNvPr>
            <p:cNvSpPr txBox="1"/>
            <p:nvPr/>
          </p:nvSpPr>
          <p:spPr>
            <a:xfrm>
              <a:off x="411892" y="1043671"/>
              <a:ext cx="6134746" cy="369332"/>
            </a:xfrm>
            <a:prstGeom prst="rect">
              <a:avLst/>
            </a:prstGeom>
            <a:noFill/>
          </p:spPr>
          <p:txBody>
            <a:bodyPr wrap="square">
              <a:spAutoFit/>
            </a:bodyPr>
            <a:lstStyle/>
            <a:p>
              <a:r>
                <a:rPr lang="en-US" b="0" i="0" dirty="0">
                  <a:solidFill>
                    <a:srgbClr val="222222"/>
                  </a:solidFill>
                  <a:effectLst/>
                  <a:latin typeface="Arial" panose="020B0604020202020204" pitchFamily="34" charset="0"/>
                </a:rPr>
                <a:t>[1] </a:t>
              </a:r>
              <a:endParaRPr lang="en-US" dirty="0"/>
            </a:p>
          </p:txBody>
        </p:sp>
      </p:grpSp>
      <p:grpSp>
        <p:nvGrpSpPr>
          <p:cNvPr id="12" name="Group 11">
            <a:extLst>
              <a:ext uri="{FF2B5EF4-FFF2-40B4-BE49-F238E27FC236}">
                <a16:creationId xmlns:a16="http://schemas.microsoft.com/office/drawing/2014/main" id="{FB5A7739-C10D-4151-A525-AB94FCEE74DB}"/>
              </a:ext>
            </a:extLst>
          </p:cNvPr>
          <p:cNvGrpSpPr/>
          <p:nvPr/>
        </p:nvGrpSpPr>
        <p:grpSpPr>
          <a:xfrm>
            <a:off x="4013624" y="3228970"/>
            <a:ext cx="4725514" cy="3127382"/>
            <a:chOff x="6241838" y="1044030"/>
            <a:chExt cx="6134746" cy="4060022"/>
          </a:xfrm>
        </p:grpSpPr>
        <p:pic>
          <p:nvPicPr>
            <p:cNvPr id="11" name="Picture 10">
              <a:extLst>
                <a:ext uri="{FF2B5EF4-FFF2-40B4-BE49-F238E27FC236}">
                  <a16:creationId xmlns:a16="http://schemas.microsoft.com/office/drawing/2014/main" id="{8652EEDD-38F9-45E0-BF54-155E3336B3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41085" y="1111173"/>
              <a:ext cx="3546633" cy="3992879"/>
            </a:xfrm>
            <a:prstGeom prst="rect">
              <a:avLst/>
            </a:prstGeom>
          </p:spPr>
        </p:pic>
        <p:sp>
          <p:nvSpPr>
            <p:cNvPr id="7" name="TextBox 6">
              <a:extLst>
                <a:ext uri="{FF2B5EF4-FFF2-40B4-BE49-F238E27FC236}">
                  <a16:creationId xmlns:a16="http://schemas.microsoft.com/office/drawing/2014/main" id="{713705B1-B168-4706-A032-C0213B245A04}"/>
                </a:ext>
              </a:extLst>
            </p:cNvPr>
            <p:cNvSpPr txBox="1"/>
            <p:nvPr/>
          </p:nvSpPr>
          <p:spPr>
            <a:xfrm>
              <a:off x="6241838" y="1044030"/>
              <a:ext cx="6134746" cy="369332"/>
            </a:xfrm>
            <a:prstGeom prst="rect">
              <a:avLst/>
            </a:prstGeom>
            <a:noFill/>
          </p:spPr>
          <p:txBody>
            <a:bodyPr wrap="square">
              <a:spAutoFit/>
            </a:bodyPr>
            <a:lstStyle/>
            <a:p>
              <a:r>
                <a:rPr lang="en-US" b="0" i="0" dirty="0">
                  <a:solidFill>
                    <a:srgbClr val="222222"/>
                  </a:solidFill>
                  <a:effectLst/>
                  <a:latin typeface="Arial" panose="020B0604020202020204" pitchFamily="34" charset="0"/>
                </a:rPr>
                <a:t>[2] </a:t>
              </a:r>
              <a:endParaRPr lang="en-US" dirty="0"/>
            </a:p>
          </p:txBody>
        </p:sp>
      </p:grpSp>
      <p:sp>
        <p:nvSpPr>
          <p:cNvPr id="9" name="TextBox 8">
            <a:extLst>
              <a:ext uri="{FF2B5EF4-FFF2-40B4-BE49-F238E27FC236}">
                <a16:creationId xmlns:a16="http://schemas.microsoft.com/office/drawing/2014/main" id="{33607C5C-4952-4CFB-844A-D562735A9BF3}"/>
              </a:ext>
            </a:extLst>
          </p:cNvPr>
          <p:cNvSpPr txBox="1"/>
          <p:nvPr/>
        </p:nvSpPr>
        <p:spPr>
          <a:xfrm>
            <a:off x="7991449" y="699842"/>
            <a:ext cx="2336024" cy="369332"/>
          </a:xfrm>
          <a:prstGeom prst="rect">
            <a:avLst/>
          </a:prstGeom>
          <a:noFill/>
        </p:spPr>
        <p:txBody>
          <a:bodyPr wrap="none" rtlCol="0">
            <a:spAutoFit/>
          </a:bodyPr>
          <a:lstStyle/>
          <a:p>
            <a:r>
              <a:rPr lang="en-US" b="1" dirty="0"/>
              <a:t>Mean free path tuning</a:t>
            </a:r>
          </a:p>
        </p:txBody>
      </p:sp>
      <p:sp>
        <p:nvSpPr>
          <p:cNvPr id="19" name="TextBox 18">
            <a:extLst>
              <a:ext uri="{FF2B5EF4-FFF2-40B4-BE49-F238E27FC236}">
                <a16:creationId xmlns:a16="http://schemas.microsoft.com/office/drawing/2014/main" id="{014B4BA9-0DB9-4A03-9288-91BD720CB798}"/>
              </a:ext>
            </a:extLst>
          </p:cNvPr>
          <p:cNvSpPr txBox="1"/>
          <p:nvPr/>
        </p:nvSpPr>
        <p:spPr>
          <a:xfrm>
            <a:off x="1343722" y="770695"/>
            <a:ext cx="1788310" cy="369332"/>
          </a:xfrm>
          <a:prstGeom prst="rect">
            <a:avLst/>
          </a:prstGeom>
          <a:noFill/>
        </p:spPr>
        <p:txBody>
          <a:bodyPr wrap="none" rtlCol="0">
            <a:spAutoFit/>
          </a:bodyPr>
          <a:lstStyle/>
          <a:p>
            <a:r>
              <a:rPr lang="en-US" b="1" dirty="0"/>
              <a:t>Hydride blocking</a:t>
            </a:r>
          </a:p>
        </p:txBody>
      </p:sp>
    </p:spTree>
    <p:extLst>
      <p:ext uri="{BB962C8B-B14F-4D97-AF65-F5344CB8AC3E}">
        <p14:creationId xmlns:p14="http://schemas.microsoft.com/office/powerpoint/2010/main" val="9469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Motivation – Recent Experiments</a:t>
            </a:r>
          </a:p>
        </p:txBody>
      </p:sp>
      <p:sp>
        <p:nvSpPr>
          <p:cNvPr id="4" name="Slide Number Placeholder 5">
            <a:extLst>
              <a:ext uri="{FF2B5EF4-FFF2-40B4-BE49-F238E27FC236}">
                <a16:creationId xmlns:a16="http://schemas.microsoft.com/office/drawing/2014/main" id="{34588DBE-ACCC-46D4-93CB-9EE341CFFDA5}"/>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5</a:t>
            </a:fld>
            <a:endParaRPr lang="en-US" dirty="0"/>
          </a:p>
        </p:txBody>
      </p:sp>
      <p:pic>
        <p:nvPicPr>
          <p:cNvPr id="5" name="Picture 4">
            <a:extLst>
              <a:ext uri="{FF2B5EF4-FFF2-40B4-BE49-F238E27FC236}">
                <a16:creationId xmlns:a16="http://schemas.microsoft.com/office/drawing/2014/main" id="{FC5FE774-BB9E-4DA1-B7AB-1119A10D6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3453" y="1277546"/>
            <a:ext cx="5407070" cy="4401879"/>
          </a:xfrm>
          <a:prstGeom prst="rect">
            <a:avLst/>
          </a:prstGeom>
        </p:spPr>
      </p:pic>
      <p:grpSp>
        <p:nvGrpSpPr>
          <p:cNvPr id="42" name="Group 41">
            <a:extLst>
              <a:ext uri="{FF2B5EF4-FFF2-40B4-BE49-F238E27FC236}">
                <a16:creationId xmlns:a16="http://schemas.microsoft.com/office/drawing/2014/main" id="{738C645C-3B59-48EC-B4C7-87E9ABFDAA7D}"/>
              </a:ext>
            </a:extLst>
          </p:cNvPr>
          <p:cNvGrpSpPr/>
          <p:nvPr/>
        </p:nvGrpSpPr>
        <p:grpSpPr>
          <a:xfrm>
            <a:off x="1926080" y="1752999"/>
            <a:ext cx="2048934" cy="3770820"/>
            <a:chOff x="2215233" y="1506041"/>
            <a:chExt cx="2048934" cy="3770820"/>
          </a:xfrm>
        </p:grpSpPr>
        <p:sp>
          <p:nvSpPr>
            <p:cNvPr id="6" name="TextBox 5">
              <a:extLst>
                <a:ext uri="{FF2B5EF4-FFF2-40B4-BE49-F238E27FC236}">
                  <a16:creationId xmlns:a16="http://schemas.microsoft.com/office/drawing/2014/main" id="{12E45E76-8ED0-4617-A8C3-F290B0668E04}"/>
                </a:ext>
              </a:extLst>
            </p:cNvPr>
            <p:cNvSpPr txBox="1"/>
            <p:nvPr/>
          </p:nvSpPr>
          <p:spPr>
            <a:xfrm>
              <a:off x="2425810" y="3231528"/>
              <a:ext cx="1648208" cy="369332"/>
            </a:xfrm>
            <a:prstGeom prst="rect">
              <a:avLst/>
            </a:prstGeom>
            <a:noFill/>
            <a:ln w="38100">
              <a:solidFill>
                <a:schemeClr val="tx1"/>
              </a:solidFill>
            </a:ln>
          </p:spPr>
          <p:txBody>
            <a:bodyPr wrap="none" rtlCol="0">
              <a:spAutoFit/>
            </a:bodyPr>
            <a:lstStyle/>
            <a:p>
              <a:pPr algn="ctr"/>
              <a:r>
                <a:rPr lang="en-US" dirty="0"/>
                <a:t>Vacuum Anneal</a:t>
              </a:r>
            </a:p>
          </p:txBody>
        </p:sp>
        <p:cxnSp>
          <p:nvCxnSpPr>
            <p:cNvPr id="8" name="Straight Arrow Connector 7">
              <a:extLst>
                <a:ext uri="{FF2B5EF4-FFF2-40B4-BE49-F238E27FC236}">
                  <a16:creationId xmlns:a16="http://schemas.microsoft.com/office/drawing/2014/main" id="{2ED2E7AC-B309-494C-9D52-842679C0E365}"/>
                </a:ext>
              </a:extLst>
            </p:cNvPr>
            <p:cNvCxnSpPr>
              <a:cxnSpLocks/>
            </p:cNvCxnSpPr>
            <p:nvPr/>
          </p:nvCxnSpPr>
          <p:spPr>
            <a:xfrm>
              <a:off x="3249915" y="1986480"/>
              <a:ext cx="0" cy="31857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79EFBE-5AAB-48B7-B6F5-29897F880A82}"/>
                </a:ext>
              </a:extLst>
            </p:cNvPr>
            <p:cNvSpPr txBox="1"/>
            <p:nvPr/>
          </p:nvSpPr>
          <p:spPr>
            <a:xfrm>
              <a:off x="2235662" y="2379367"/>
              <a:ext cx="2028505" cy="369332"/>
            </a:xfrm>
            <a:prstGeom prst="rect">
              <a:avLst/>
            </a:prstGeom>
            <a:noFill/>
            <a:ln w="38100">
              <a:solidFill>
                <a:schemeClr val="tx1"/>
              </a:solidFill>
            </a:ln>
          </p:spPr>
          <p:txBody>
            <a:bodyPr wrap="none" rtlCol="0">
              <a:spAutoFit/>
            </a:bodyPr>
            <a:lstStyle/>
            <a:p>
              <a:pPr algn="ctr"/>
              <a:r>
                <a:rPr lang="en-US" dirty="0"/>
                <a:t>High Pressure Rinse</a:t>
              </a:r>
            </a:p>
          </p:txBody>
        </p:sp>
        <p:sp>
          <p:nvSpPr>
            <p:cNvPr id="10" name="TextBox 9">
              <a:extLst>
                <a:ext uri="{FF2B5EF4-FFF2-40B4-BE49-F238E27FC236}">
                  <a16:creationId xmlns:a16="http://schemas.microsoft.com/office/drawing/2014/main" id="{32C821BA-87A8-49FB-ADFE-8D844274BB00}"/>
                </a:ext>
              </a:extLst>
            </p:cNvPr>
            <p:cNvSpPr txBox="1"/>
            <p:nvPr/>
          </p:nvSpPr>
          <p:spPr>
            <a:xfrm>
              <a:off x="2274288" y="1506041"/>
              <a:ext cx="1969450" cy="369332"/>
            </a:xfrm>
            <a:prstGeom prst="rect">
              <a:avLst/>
            </a:prstGeom>
            <a:noFill/>
            <a:ln w="38100">
              <a:solidFill>
                <a:schemeClr val="tx1"/>
              </a:solidFill>
            </a:ln>
          </p:spPr>
          <p:txBody>
            <a:bodyPr wrap="none" rtlCol="0">
              <a:spAutoFit/>
            </a:bodyPr>
            <a:lstStyle/>
            <a:p>
              <a:r>
                <a:rPr lang="en-US" dirty="0"/>
                <a:t>Reset Electropolish</a:t>
              </a:r>
            </a:p>
          </p:txBody>
        </p:sp>
        <p:cxnSp>
          <p:nvCxnSpPr>
            <p:cNvPr id="11" name="Straight Arrow Connector 10">
              <a:extLst>
                <a:ext uri="{FF2B5EF4-FFF2-40B4-BE49-F238E27FC236}">
                  <a16:creationId xmlns:a16="http://schemas.microsoft.com/office/drawing/2014/main" id="{C9D108ED-089D-4652-9DCA-897BF05C33D5}"/>
                </a:ext>
              </a:extLst>
            </p:cNvPr>
            <p:cNvCxnSpPr>
              <a:cxnSpLocks/>
            </p:cNvCxnSpPr>
            <p:nvPr/>
          </p:nvCxnSpPr>
          <p:spPr>
            <a:xfrm>
              <a:off x="3249914" y="2837552"/>
              <a:ext cx="0" cy="30950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3E6103-DC01-44BF-961B-EFF6CA803DBC}"/>
                </a:ext>
              </a:extLst>
            </p:cNvPr>
            <p:cNvSpPr txBox="1"/>
            <p:nvPr/>
          </p:nvSpPr>
          <p:spPr>
            <a:xfrm>
              <a:off x="2215233" y="4055368"/>
              <a:ext cx="2028505" cy="369332"/>
            </a:xfrm>
            <a:prstGeom prst="rect">
              <a:avLst/>
            </a:prstGeom>
            <a:noFill/>
            <a:ln w="38100">
              <a:solidFill>
                <a:schemeClr val="tx1"/>
              </a:solidFill>
            </a:ln>
          </p:spPr>
          <p:txBody>
            <a:bodyPr wrap="none" rtlCol="0">
              <a:spAutoFit/>
            </a:bodyPr>
            <a:lstStyle/>
            <a:p>
              <a:pPr algn="ctr"/>
              <a:r>
                <a:rPr lang="en-US" dirty="0"/>
                <a:t>High Pressure Rinse</a:t>
              </a:r>
            </a:p>
          </p:txBody>
        </p:sp>
        <p:cxnSp>
          <p:nvCxnSpPr>
            <p:cNvPr id="13" name="Straight Arrow Connector 12">
              <a:extLst>
                <a:ext uri="{FF2B5EF4-FFF2-40B4-BE49-F238E27FC236}">
                  <a16:creationId xmlns:a16="http://schemas.microsoft.com/office/drawing/2014/main" id="{E817B88F-FEA1-4D64-9EF3-2E4E13C89ECE}"/>
                </a:ext>
              </a:extLst>
            </p:cNvPr>
            <p:cNvCxnSpPr>
              <a:cxnSpLocks/>
            </p:cNvCxnSpPr>
            <p:nvPr/>
          </p:nvCxnSpPr>
          <p:spPr>
            <a:xfrm>
              <a:off x="3255187" y="3678993"/>
              <a:ext cx="0" cy="30245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E6D6A0-4559-4396-B546-BF28A335E3F3}"/>
                </a:ext>
              </a:extLst>
            </p:cNvPr>
            <p:cNvSpPr txBox="1"/>
            <p:nvPr/>
          </p:nvSpPr>
          <p:spPr>
            <a:xfrm>
              <a:off x="2830087" y="4907529"/>
              <a:ext cx="839653" cy="369332"/>
            </a:xfrm>
            <a:prstGeom prst="rect">
              <a:avLst/>
            </a:prstGeom>
            <a:noFill/>
            <a:ln w="38100">
              <a:solidFill>
                <a:schemeClr val="tx1"/>
              </a:solidFill>
            </a:ln>
          </p:spPr>
          <p:txBody>
            <a:bodyPr wrap="none" rtlCol="0">
              <a:spAutoFit/>
            </a:bodyPr>
            <a:lstStyle/>
            <a:p>
              <a:pPr algn="ctr"/>
              <a:r>
                <a:rPr lang="en-US" dirty="0"/>
                <a:t>RF Test</a:t>
              </a:r>
            </a:p>
          </p:txBody>
        </p:sp>
        <p:cxnSp>
          <p:nvCxnSpPr>
            <p:cNvPr id="15" name="Straight Arrow Connector 14">
              <a:extLst>
                <a:ext uri="{FF2B5EF4-FFF2-40B4-BE49-F238E27FC236}">
                  <a16:creationId xmlns:a16="http://schemas.microsoft.com/office/drawing/2014/main" id="{793CA384-6C5F-4A9D-93CB-8E115F23CD1E}"/>
                </a:ext>
              </a:extLst>
            </p:cNvPr>
            <p:cNvCxnSpPr>
              <a:cxnSpLocks/>
            </p:cNvCxnSpPr>
            <p:nvPr/>
          </p:nvCxnSpPr>
          <p:spPr>
            <a:xfrm>
              <a:off x="3249914" y="4475283"/>
              <a:ext cx="0" cy="3443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CB956092-FC2A-4268-89C2-98C10C0E2F88}"/>
              </a:ext>
            </a:extLst>
          </p:cNvPr>
          <p:cNvSpPr txBox="1"/>
          <p:nvPr/>
        </p:nvSpPr>
        <p:spPr>
          <a:xfrm>
            <a:off x="1807265" y="1192436"/>
            <a:ext cx="2266133" cy="369332"/>
          </a:xfrm>
          <a:prstGeom prst="rect">
            <a:avLst/>
          </a:prstGeom>
          <a:noFill/>
        </p:spPr>
        <p:txBody>
          <a:bodyPr wrap="none" rtlCol="0">
            <a:spAutoFit/>
          </a:bodyPr>
          <a:lstStyle/>
          <a:p>
            <a:r>
              <a:rPr lang="en-US" b="1" u="sng" dirty="0"/>
              <a:t>Ito et al.’s cavity prep.</a:t>
            </a:r>
          </a:p>
        </p:txBody>
      </p:sp>
      <p:cxnSp>
        <p:nvCxnSpPr>
          <p:cNvPr id="44" name="Straight Arrow Connector 43">
            <a:extLst>
              <a:ext uri="{FF2B5EF4-FFF2-40B4-BE49-F238E27FC236}">
                <a16:creationId xmlns:a16="http://schemas.microsoft.com/office/drawing/2014/main" id="{FF0F1775-A984-4E84-B2A5-BA919408BA3C}"/>
              </a:ext>
            </a:extLst>
          </p:cNvPr>
          <p:cNvCxnSpPr>
            <a:cxnSpLocks/>
          </p:cNvCxnSpPr>
          <p:nvPr/>
        </p:nvCxnSpPr>
        <p:spPr>
          <a:xfrm flipV="1">
            <a:off x="3524680" y="3429000"/>
            <a:ext cx="2303173" cy="199822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A71780D-0354-401A-9560-81D94D6756B9}"/>
              </a:ext>
            </a:extLst>
          </p:cNvPr>
          <p:cNvSpPr txBox="1"/>
          <p:nvPr/>
        </p:nvSpPr>
        <p:spPr>
          <a:xfrm>
            <a:off x="60454" y="6605482"/>
            <a:ext cx="7829120" cy="276999"/>
          </a:xfrm>
          <a:prstGeom prst="rect">
            <a:avLst/>
          </a:prstGeom>
          <a:noFill/>
        </p:spPr>
        <p:txBody>
          <a:bodyPr wrap="square">
            <a:spAutoFit/>
          </a:bodyPr>
          <a:lstStyle/>
          <a:p>
            <a:r>
              <a:rPr lang="en-US" sz="1200" b="0" i="0" dirty="0">
                <a:solidFill>
                  <a:srgbClr val="222222"/>
                </a:solidFill>
                <a:effectLst/>
              </a:rPr>
              <a:t>[1] </a:t>
            </a:r>
            <a:r>
              <a:rPr lang="en-US" sz="1200" dirty="0">
                <a:solidFill>
                  <a:srgbClr val="2A2A2A"/>
                </a:solidFill>
                <a:effectLst/>
              </a:rPr>
              <a:t>H Ito et al. Progress of Theoretical and Experimental Physics, 2021;, ptab056</a:t>
            </a:r>
            <a:endParaRPr lang="en-US" sz="1200" dirty="0"/>
          </a:p>
        </p:txBody>
      </p:sp>
      <p:sp>
        <p:nvSpPr>
          <p:cNvPr id="51" name="TextBox 50">
            <a:extLst>
              <a:ext uri="{FF2B5EF4-FFF2-40B4-BE49-F238E27FC236}">
                <a16:creationId xmlns:a16="http://schemas.microsoft.com/office/drawing/2014/main" id="{7C0433DE-E8F3-4D92-817D-D1D05A7D3242}"/>
              </a:ext>
            </a:extLst>
          </p:cNvPr>
          <p:cNvSpPr txBox="1"/>
          <p:nvPr/>
        </p:nvSpPr>
        <p:spPr>
          <a:xfrm>
            <a:off x="723803" y="833941"/>
            <a:ext cx="6122124" cy="369332"/>
          </a:xfrm>
          <a:prstGeom prst="rect">
            <a:avLst/>
          </a:prstGeom>
          <a:noFill/>
        </p:spPr>
        <p:txBody>
          <a:bodyPr wrap="square">
            <a:spAutoFit/>
          </a:bodyPr>
          <a:lstStyle/>
          <a:p>
            <a:r>
              <a:rPr lang="en-US" sz="1800" b="0" i="0" dirty="0">
                <a:solidFill>
                  <a:srgbClr val="222222"/>
                </a:solidFill>
                <a:effectLst/>
              </a:rPr>
              <a:t>[1] </a:t>
            </a:r>
            <a:endParaRPr lang="en-US" dirty="0"/>
          </a:p>
        </p:txBody>
      </p:sp>
    </p:spTree>
    <p:extLst>
      <p:ext uri="{BB962C8B-B14F-4D97-AF65-F5344CB8AC3E}">
        <p14:creationId xmlns:p14="http://schemas.microsoft.com/office/powerpoint/2010/main" val="274539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Motivation – Similar Experiments</a:t>
            </a:r>
          </a:p>
        </p:txBody>
      </p:sp>
      <p:sp>
        <p:nvSpPr>
          <p:cNvPr id="4" name="Slide Number Placeholder 5">
            <a:extLst>
              <a:ext uri="{FF2B5EF4-FFF2-40B4-BE49-F238E27FC236}">
                <a16:creationId xmlns:a16="http://schemas.microsoft.com/office/drawing/2014/main" id="{34588DBE-ACCC-46D4-93CB-9EE341CFFDA5}"/>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6</a:t>
            </a:fld>
            <a:endParaRPr lang="en-US" dirty="0"/>
          </a:p>
        </p:txBody>
      </p:sp>
      <p:sp>
        <p:nvSpPr>
          <p:cNvPr id="6" name="TextBox 5">
            <a:extLst>
              <a:ext uri="{FF2B5EF4-FFF2-40B4-BE49-F238E27FC236}">
                <a16:creationId xmlns:a16="http://schemas.microsoft.com/office/drawing/2014/main" id="{48BEF895-8C53-44E7-B940-86D47A3CC773}"/>
              </a:ext>
            </a:extLst>
          </p:cNvPr>
          <p:cNvSpPr txBox="1"/>
          <p:nvPr/>
        </p:nvSpPr>
        <p:spPr>
          <a:xfrm>
            <a:off x="0" y="6396335"/>
            <a:ext cx="5503817" cy="646331"/>
          </a:xfrm>
          <a:prstGeom prst="rect">
            <a:avLst/>
          </a:prstGeom>
          <a:noFill/>
        </p:spPr>
        <p:txBody>
          <a:bodyPr wrap="square">
            <a:spAutoFit/>
          </a:bodyPr>
          <a:lstStyle/>
          <a:p>
            <a:r>
              <a:rPr lang="en-US" sz="1200" dirty="0">
                <a:solidFill>
                  <a:srgbClr val="222222"/>
                </a:solidFill>
                <a:latin typeface="Arial" panose="020B0604020202020204" pitchFamily="34" charset="0"/>
              </a:rPr>
              <a:t>[1] </a:t>
            </a:r>
            <a:r>
              <a:rPr lang="en-US" sz="1200" b="0" i="0" dirty="0">
                <a:solidFill>
                  <a:srgbClr val="222222"/>
                </a:solidFill>
                <a:effectLst/>
                <a:latin typeface="Arial" panose="020B0604020202020204" pitchFamily="34" charset="0"/>
              </a:rPr>
              <a:t>Posen, S., et al. </a:t>
            </a:r>
            <a:r>
              <a:rPr lang="en-US" sz="1200" b="0" i="1" dirty="0">
                <a:solidFill>
                  <a:srgbClr val="222222"/>
                </a:solidFill>
                <a:effectLst/>
                <a:latin typeface="Arial" panose="020B0604020202020204" pitchFamily="34" charset="0"/>
              </a:rPr>
              <a:t>Physical Review Applied</a:t>
            </a:r>
            <a:r>
              <a:rPr lang="en-US" sz="1200" b="0" i="0" dirty="0">
                <a:solidFill>
                  <a:srgbClr val="222222"/>
                </a:solidFill>
                <a:effectLst/>
                <a:latin typeface="Arial" panose="020B0604020202020204" pitchFamily="34" charset="0"/>
              </a:rPr>
              <a:t> 13.1 (2020): 014024.</a:t>
            </a:r>
          </a:p>
          <a:p>
            <a:r>
              <a:rPr lang="en-US" sz="1200" b="0" i="0" dirty="0">
                <a:solidFill>
                  <a:srgbClr val="222222"/>
                </a:solidFill>
                <a:effectLst/>
                <a:latin typeface="Arial" panose="020B0604020202020204" pitchFamily="34" charset="0"/>
              </a:rPr>
              <a:t>[2] </a:t>
            </a:r>
            <a:r>
              <a:rPr lang="en-US" sz="1200" b="0" i="0" dirty="0" err="1">
                <a:solidFill>
                  <a:srgbClr val="222222"/>
                </a:solidFill>
                <a:effectLst/>
                <a:latin typeface="Arial" panose="020B0604020202020204" pitchFamily="34" charset="0"/>
              </a:rPr>
              <a:t>Romanenko</a:t>
            </a:r>
            <a:r>
              <a:rPr lang="en-US" sz="1200" b="0" i="0" dirty="0">
                <a:solidFill>
                  <a:srgbClr val="222222"/>
                </a:solidFill>
                <a:effectLst/>
                <a:latin typeface="Arial" panose="020B0604020202020204" pitchFamily="34" charset="0"/>
              </a:rPr>
              <a:t>, A., et al. </a:t>
            </a:r>
            <a:r>
              <a:rPr lang="en-US" sz="1200" b="0" i="1" dirty="0">
                <a:solidFill>
                  <a:srgbClr val="222222"/>
                </a:solidFill>
                <a:effectLst/>
                <a:latin typeface="Arial" panose="020B0604020202020204" pitchFamily="34" charset="0"/>
              </a:rPr>
              <a:t>Physical Review Applied</a:t>
            </a:r>
            <a:r>
              <a:rPr lang="en-US" sz="1200" b="0" i="0" dirty="0">
                <a:solidFill>
                  <a:srgbClr val="222222"/>
                </a:solidFill>
                <a:effectLst/>
                <a:latin typeface="Arial" panose="020B0604020202020204" pitchFamily="34" charset="0"/>
              </a:rPr>
              <a:t> 13.3 (2020): 034032.</a:t>
            </a:r>
          </a:p>
          <a:p>
            <a:endParaRPr lang="en-US" sz="1200" dirty="0"/>
          </a:p>
        </p:txBody>
      </p:sp>
      <p:pic>
        <p:nvPicPr>
          <p:cNvPr id="8" name="Picture 7">
            <a:extLst>
              <a:ext uri="{FF2B5EF4-FFF2-40B4-BE49-F238E27FC236}">
                <a16:creationId xmlns:a16="http://schemas.microsoft.com/office/drawing/2014/main" id="{4AAA60CA-5301-4CE5-AF53-771018681A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905" y="971577"/>
            <a:ext cx="3925526" cy="3168345"/>
          </a:xfrm>
          <a:prstGeom prst="rect">
            <a:avLst/>
          </a:prstGeom>
        </p:spPr>
      </p:pic>
      <p:pic>
        <p:nvPicPr>
          <p:cNvPr id="5" name="Picture 4">
            <a:extLst>
              <a:ext uri="{FF2B5EF4-FFF2-40B4-BE49-F238E27FC236}">
                <a16:creationId xmlns:a16="http://schemas.microsoft.com/office/drawing/2014/main" id="{C4D9A88E-94CA-4B27-897A-1EF75CCF55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0070" y="2369743"/>
            <a:ext cx="4260233" cy="3300800"/>
          </a:xfrm>
          <a:prstGeom prst="rect">
            <a:avLst/>
          </a:prstGeom>
        </p:spPr>
      </p:pic>
      <p:sp>
        <p:nvSpPr>
          <p:cNvPr id="9" name="TextBox 8">
            <a:extLst>
              <a:ext uri="{FF2B5EF4-FFF2-40B4-BE49-F238E27FC236}">
                <a16:creationId xmlns:a16="http://schemas.microsoft.com/office/drawing/2014/main" id="{09F75DBE-A443-4CE6-AA01-A89C74797E1B}"/>
              </a:ext>
            </a:extLst>
          </p:cNvPr>
          <p:cNvSpPr txBox="1"/>
          <p:nvPr/>
        </p:nvSpPr>
        <p:spPr>
          <a:xfrm>
            <a:off x="-91173" y="786911"/>
            <a:ext cx="6122124" cy="369332"/>
          </a:xfrm>
          <a:prstGeom prst="rect">
            <a:avLst/>
          </a:prstGeom>
          <a:noFill/>
        </p:spPr>
        <p:txBody>
          <a:bodyPr wrap="square">
            <a:spAutoFit/>
          </a:bodyPr>
          <a:lstStyle/>
          <a:p>
            <a:r>
              <a:rPr lang="en-US" sz="1800" b="0" i="0" dirty="0">
                <a:solidFill>
                  <a:srgbClr val="222222"/>
                </a:solidFill>
                <a:effectLst/>
              </a:rPr>
              <a:t>[1] </a:t>
            </a:r>
            <a:endParaRPr lang="en-US" dirty="0"/>
          </a:p>
        </p:txBody>
      </p:sp>
      <p:grpSp>
        <p:nvGrpSpPr>
          <p:cNvPr id="16" name="Group 15">
            <a:extLst>
              <a:ext uri="{FF2B5EF4-FFF2-40B4-BE49-F238E27FC236}">
                <a16:creationId xmlns:a16="http://schemas.microsoft.com/office/drawing/2014/main" id="{A79F8A5A-9323-4D1D-8A99-F1A6C5EF7E3E}"/>
              </a:ext>
            </a:extLst>
          </p:cNvPr>
          <p:cNvGrpSpPr/>
          <p:nvPr/>
        </p:nvGrpSpPr>
        <p:grpSpPr>
          <a:xfrm>
            <a:off x="6608452" y="911331"/>
            <a:ext cx="6135188" cy="4212674"/>
            <a:chOff x="6608452" y="911331"/>
            <a:chExt cx="6135188" cy="4212674"/>
          </a:xfrm>
        </p:grpSpPr>
        <p:sp>
          <p:nvSpPr>
            <p:cNvPr id="11" name="TextBox 10">
              <a:extLst>
                <a:ext uri="{FF2B5EF4-FFF2-40B4-BE49-F238E27FC236}">
                  <a16:creationId xmlns:a16="http://schemas.microsoft.com/office/drawing/2014/main" id="{7175987E-AA65-493B-B38D-9E2D9DBDDA4A}"/>
                </a:ext>
              </a:extLst>
            </p:cNvPr>
            <p:cNvSpPr txBox="1"/>
            <p:nvPr/>
          </p:nvSpPr>
          <p:spPr>
            <a:xfrm>
              <a:off x="6608452" y="911331"/>
              <a:ext cx="6135188" cy="369332"/>
            </a:xfrm>
            <a:prstGeom prst="rect">
              <a:avLst/>
            </a:prstGeom>
            <a:noFill/>
          </p:spPr>
          <p:txBody>
            <a:bodyPr wrap="square">
              <a:spAutoFit/>
            </a:bodyPr>
            <a:lstStyle/>
            <a:p>
              <a:r>
                <a:rPr lang="en-US" sz="1800" b="0" i="0" dirty="0">
                  <a:solidFill>
                    <a:srgbClr val="222222"/>
                  </a:solidFill>
                  <a:effectLst/>
                  <a:latin typeface="Arial" panose="020B0604020202020204" pitchFamily="34" charset="0"/>
                </a:rPr>
                <a:t>[2] </a:t>
              </a:r>
              <a:endParaRPr lang="en-US" dirty="0"/>
            </a:p>
          </p:txBody>
        </p:sp>
        <p:pic>
          <p:nvPicPr>
            <p:cNvPr id="13" name="Picture 12">
              <a:extLst>
                <a:ext uri="{FF2B5EF4-FFF2-40B4-BE49-F238E27FC236}">
                  <a16:creationId xmlns:a16="http://schemas.microsoft.com/office/drawing/2014/main" id="{75C1FBF1-F861-403D-B90A-AC680AA290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4020" y="911331"/>
              <a:ext cx="3290191" cy="4212674"/>
            </a:xfrm>
            <a:prstGeom prst="rect">
              <a:avLst/>
            </a:prstGeom>
          </p:spPr>
        </p:pic>
      </p:grpSp>
    </p:spTree>
    <p:extLst>
      <p:ext uri="{BB962C8B-B14F-4D97-AF65-F5344CB8AC3E}">
        <p14:creationId xmlns:p14="http://schemas.microsoft.com/office/powerpoint/2010/main" val="5616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Motivation – Previous Works</a:t>
            </a:r>
          </a:p>
        </p:txBody>
      </p:sp>
      <p:sp>
        <p:nvSpPr>
          <p:cNvPr id="4" name="Slide Number Placeholder 5">
            <a:extLst>
              <a:ext uri="{FF2B5EF4-FFF2-40B4-BE49-F238E27FC236}">
                <a16:creationId xmlns:a16="http://schemas.microsoft.com/office/drawing/2014/main" id="{34588DBE-ACCC-46D4-93CB-9EE341CFFDA5}"/>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7</a:t>
            </a:fld>
            <a:endParaRPr lang="en-US" dirty="0"/>
          </a:p>
        </p:txBody>
      </p:sp>
      <p:sp>
        <p:nvSpPr>
          <p:cNvPr id="6" name="TextBox 5">
            <a:extLst>
              <a:ext uri="{FF2B5EF4-FFF2-40B4-BE49-F238E27FC236}">
                <a16:creationId xmlns:a16="http://schemas.microsoft.com/office/drawing/2014/main" id="{48BEF895-8C53-44E7-B940-86D47A3CC773}"/>
              </a:ext>
            </a:extLst>
          </p:cNvPr>
          <p:cNvSpPr txBox="1"/>
          <p:nvPr/>
        </p:nvSpPr>
        <p:spPr>
          <a:xfrm>
            <a:off x="-50661" y="6467914"/>
            <a:ext cx="12452934" cy="461665"/>
          </a:xfrm>
          <a:prstGeom prst="rect">
            <a:avLst/>
          </a:prstGeom>
          <a:noFill/>
        </p:spPr>
        <p:txBody>
          <a:bodyPr wrap="square">
            <a:spAutoFit/>
          </a:bodyPr>
          <a:lstStyle/>
          <a:p>
            <a:r>
              <a:rPr lang="en-US" sz="1200" dirty="0">
                <a:solidFill>
                  <a:srgbClr val="222222"/>
                </a:solidFill>
              </a:rPr>
              <a:t>[1]</a:t>
            </a:r>
            <a:r>
              <a:rPr lang="en-US" sz="1200" dirty="0">
                <a:effectLst/>
                <a:ea typeface="Calibri" panose="020F0502020204030204" pitchFamily="34" charset="0"/>
              </a:rPr>
              <a:t> F. Palmer, R. Kirby, F. King, and E. L. </a:t>
            </a:r>
            <a:r>
              <a:rPr lang="en-US" sz="1200" dirty="0" err="1">
                <a:effectLst/>
                <a:ea typeface="Calibri" panose="020F0502020204030204" pitchFamily="34" charset="0"/>
              </a:rPr>
              <a:t>Garwin</a:t>
            </a:r>
            <a:r>
              <a:rPr lang="en-US" sz="1200" dirty="0">
                <a:effectLst/>
                <a:ea typeface="Calibri" panose="020F0502020204030204" pitchFamily="34" charset="0"/>
              </a:rPr>
              <a:t>, </a:t>
            </a:r>
            <a:r>
              <a:rPr lang="en-US" sz="1200" b="0" i="0" dirty="0" err="1">
                <a:solidFill>
                  <a:srgbClr val="363D47"/>
                </a:solidFill>
                <a:effectLst/>
              </a:rPr>
              <a:t>Nucl</a:t>
            </a:r>
            <a:r>
              <a:rPr lang="en-US" sz="1200" b="0" i="0" dirty="0">
                <a:solidFill>
                  <a:srgbClr val="363D47"/>
                </a:solidFill>
                <a:effectLst/>
              </a:rPr>
              <a:t>. </a:t>
            </a:r>
            <a:r>
              <a:rPr lang="en-US" sz="1200" b="0" i="0" dirty="0" err="1">
                <a:solidFill>
                  <a:srgbClr val="363D47"/>
                </a:solidFill>
                <a:effectLst/>
              </a:rPr>
              <a:t>Instrum</a:t>
            </a:r>
            <a:r>
              <a:rPr lang="en-US" sz="1200" b="0" i="0" dirty="0">
                <a:solidFill>
                  <a:srgbClr val="363D47"/>
                </a:solidFill>
                <a:effectLst/>
              </a:rPr>
              <a:t>. Methods. Phys. Res. </a:t>
            </a:r>
            <a:r>
              <a:rPr lang="en-US" sz="1200" dirty="0">
                <a:solidFill>
                  <a:srgbClr val="363D47"/>
                </a:solidFill>
              </a:rPr>
              <a:t>A</a:t>
            </a:r>
            <a:r>
              <a:rPr lang="en-US" sz="1200" dirty="0">
                <a:effectLst/>
                <a:ea typeface="Calibri" panose="020F0502020204030204" pitchFamily="34" charset="0"/>
              </a:rPr>
              <a:t>:</a:t>
            </a:r>
            <a:r>
              <a:rPr lang="en-US" sz="1200" b="1" dirty="0">
                <a:effectLst/>
                <a:ea typeface="Calibri" panose="020F0502020204030204" pitchFamily="34" charset="0"/>
              </a:rPr>
              <a:t> 297</a:t>
            </a:r>
            <a:r>
              <a:rPr lang="en-US" sz="1200" dirty="0">
                <a:effectLst/>
                <a:ea typeface="Calibri" panose="020F0502020204030204" pitchFamily="34" charset="0"/>
              </a:rPr>
              <a:t>, 321 (1990). </a:t>
            </a:r>
            <a:endParaRPr lang="en-US" sz="1200" dirty="0">
              <a:solidFill>
                <a:srgbClr val="222222"/>
              </a:solidFill>
            </a:endParaRPr>
          </a:p>
          <a:p>
            <a:r>
              <a:rPr lang="en-US" sz="1200" dirty="0">
                <a:effectLst/>
                <a:ea typeface="Calibri" panose="020F0502020204030204" pitchFamily="34" charset="0"/>
              </a:rPr>
              <a:t>[2] </a:t>
            </a:r>
            <a:r>
              <a:rPr lang="en-US" sz="1200" dirty="0">
                <a:solidFill>
                  <a:srgbClr val="222222"/>
                </a:solidFill>
              </a:rPr>
              <a:t>] </a:t>
            </a:r>
            <a:r>
              <a:rPr lang="en-US" sz="1200" dirty="0">
                <a:effectLst/>
                <a:ea typeface="Calibri" panose="020F0502020204030204" pitchFamily="34" charset="0"/>
              </a:rPr>
              <a:t>F. Palmer, IEEE Transactions on Magnetics </a:t>
            </a:r>
            <a:r>
              <a:rPr lang="en-US" sz="1200" b="1" dirty="0">
                <a:effectLst/>
                <a:ea typeface="Calibri" panose="020F0502020204030204" pitchFamily="34" charset="0"/>
              </a:rPr>
              <a:t>23</a:t>
            </a:r>
            <a:r>
              <a:rPr lang="en-US" sz="1200" dirty="0">
                <a:effectLst/>
                <a:ea typeface="Calibri" panose="020F0502020204030204" pitchFamily="34" charset="0"/>
              </a:rPr>
              <a:t>, 1617 (1987). </a:t>
            </a:r>
          </a:p>
        </p:txBody>
      </p:sp>
      <p:grpSp>
        <p:nvGrpSpPr>
          <p:cNvPr id="23" name="Group 22">
            <a:extLst>
              <a:ext uri="{FF2B5EF4-FFF2-40B4-BE49-F238E27FC236}">
                <a16:creationId xmlns:a16="http://schemas.microsoft.com/office/drawing/2014/main" id="{432C6286-FA7D-4BAF-8C69-9E10AAB85ABB}"/>
              </a:ext>
            </a:extLst>
          </p:cNvPr>
          <p:cNvGrpSpPr/>
          <p:nvPr/>
        </p:nvGrpSpPr>
        <p:grpSpPr>
          <a:xfrm>
            <a:off x="1697565" y="777260"/>
            <a:ext cx="8796869" cy="2926507"/>
            <a:chOff x="1679745" y="786911"/>
            <a:chExt cx="8796869" cy="2926507"/>
          </a:xfrm>
        </p:grpSpPr>
        <p:grpSp>
          <p:nvGrpSpPr>
            <p:cNvPr id="21" name="Group 20">
              <a:extLst>
                <a:ext uri="{FF2B5EF4-FFF2-40B4-BE49-F238E27FC236}">
                  <a16:creationId xmlns:a16="http://schemas.microsoft.com/office/drawing/2014/main" id="{D038DC30-8C10-43E2-B40F-960414E88C0F}"/>
                </a:ext>
              </a:extLst>
            </p:cNvPr>
            <p:cNvGrpSpPr/>
            <p:nvPr/>
          </p:nvGrpSpPr>
          <p:grpSpPr>
            <a:xfrm>
              <a:off x="1823013" y="786911"/>
              <a:ext cx="8653601" cy="2926507"/>
              <a:chOff x="46112" y="648881"/>
              <a:chExt cx="10973927" cy="3711205"/>
            </a:xfrm>
          </p:grpSpPr>
          <p:pic>
            <p:nvPicPr>
              <p:cNvPr id="7" name="Picture 6">
                <a:extLst>
                  <a:ext uri="{FF2B5EF4-FFF2-40B4-BE49-F238E27FC236}">
                    <a16:creationId xmlns:a16="http://schemas.microsoft.com/office/drawing/2014/main" id="{A9F1F2D4-E01F-43BF-8357-1D811C0944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12" y="704146"/>
                <a:ext cx="5260693" cy="3655940"/>
              </a:xfrm>
              <a:prstGeom prst="rect">
                <a:avLst/>
              </a:prstGeom>
            </p:spPr>
          </p:pic>
          <p:pic>
            <p:nvPicPr>
              <p:cNvPr id="12" name="Picture 11">
                <a:extLst>
                  <a:ext uri="{FF2B5EF4-FFF2-40B4-BE49-F238E27FC236}">
                    <a16:creationId xmlns:a16="http://schemas.microsoft.com/office/drawing/2014/main" id="{11CBE7A1-5192-42DB-8D5C-70232072E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193" y="648881"/>
                <a:ext cx="4412846" cy="3430573"/>
              </a:xfrm>
              <a:prstGeom prst="rect">
                <a:avLst/>
              </a:prstGeom>
            </p:spPr>
          </p:pic>
        </p:grpSp>
        <p:sp>
          <p:nvSpPr>
            <p:cNvPr id="9" name="TextBox 8">
              <a:extLst>
                <a:ext uri="{FF2B5EF4-FFF2-40B4-BE49-F238E27FC236}">
                  <a16:creationId xmlns:a16="http://schemas.microsoft.com/office/drawing/2014/main" id="{09F75DBE-A443-4CE6-AA01-A89C74797E1B}"/>
                </a:ext>
              </a:extLst>
            </p:cNvPr>
            <p:cNvSpPr txBox="1"/>
            <p:nvPr/>
          </p:nvSpPr>
          <p:spPr>
            <a:xfrm>
              <a:off x="1679745" y="786911"/>
              <a:ext cx="6122124" cy="369332"/>
            </a:xfrm>
            <a:prstGeom prst="rect">
              <a:avLst/>
            </a:prstGeom>
            <a:noFill/>
          </p:spPr>
          <p:txBody>
            <a:bodyPr wrap="square">
              <a:spAutoFit/>
            </a:bodyPr>
            <a:lstStyle/>
            <a:p>
              <a:r>
                <a:rPr lang="en-US" sz="1800" b="0" i="0" dirty="0">
                  <a:solidFill>
                    <a:srgbClr val="222222"/>
                  </a:solidFill>
                  <a:effectLst/>
                </a:rPr>
                <a:t>[1] </a:t>
              </a:r>
              <a:endParaRPr lang="en-US" dirty="0"/>
            </a:p>
          </p:txBody>
        </p:sp>
      </p:grpSp>
      <p:grpSp>
        <p:nvGrpSpPr>
          <p:cNvPr id="24" name="Group 23">
            <a:extLst>
              <a:ext uri="{FF2B5EF4-FFF2-40B4-BE49-F238E27FC236}">
                <a16:creationId xmlns:a16="http://schemas.microsoft.com/office/drawing/2014/main" id="{5050B9B6-8790-428E-B755-F693966EE2D1}"/>
              </a:ext>
            </a:extLst>
          </p:cNvPr>
          <p:cNvGrpSpPr/>
          <p:nvPr/>
        </p:nvGrpSpPr>
        <p:grpSpPr>
          <a:xfrm>
            <a:off x="1578470" y="3261983"/>
            <a:ext cx="9194671" cy="3051974"/>
            <a:chOff x="1714469" y="3492123"/>
            <a:chExt cx="9194671" cy="3051974"/>
          </a:xfrm>
        </p:grpSpPr>
        <p:grpSp>
          <p:nvGrpSpPr>
            <p:cNvPr id="22" name="Group 21">
              <a:extLst>
                <a:ext uri="{FF2B5EF4-FFF2-40B4-BE49-F238E27FC236}">
                  <a16:creationId xmlns:a16="http://schemas.microsoft.com/office/drawing/2014/main" id="{C031FDE3-7945-4D69-998B-C3F9660C721A}"/>
                </a:ext>
              </a:extLst>
            </p:cNvPr>
            <p:cNvGrpSpPr/>
            <p:nvPr/>
          </p:nvGrpSpPr>
          <p:grpSpPr>
            <a:xfrm>
              <a:off x="2540644" y="3660652"/>
              <a:ext cx="8368496" cy="2883445"/>
              <a:chOff x="1134319" y="3939485"/>
              <a:chExt cx="10449677" cy="3600536"/>
            </a:xfrm>
          </p:grpSpPr>
          <p:pic>
            <p:nvPicPr>
              <p:cNvPr id="17" name="Picture 16">
                <a:extLst>
                  <a:ext uri="{FF2B5EF4-FFF2-40B4-BE49-F238E27FC236}">
                    <a16:creationId xmlns:a16="http://schemas.microsoft.com/office/drawing/2014/main" id="{06E424D9-2F56-4D17-8E59-240A2666E6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9146" y="3939570"/>
                <a:ext cx="4514850" cy="3600450"/>
              </a:xfrm>
              <a:prstGeom prst="rect">
                <a:avLst/>
              </a:prstGeom>
            </p:spPr>
          </p:pic>
          <p:pic>
            <p:nvPicPr>
              <p:cNvPr id="19" name="Picture 18">
                <a:extLst>
                  <a:ext uri="{FF2B5EF4-FFF2-40B4-BE49-F238E27FC236}">
                    <a16:creationId xmlns:a16="http://schemas.microsoft.com/office/drawing/2014/main" id="{29FFD267-C6F3-4C7B-AAFD-4912B23D5E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4319" y="3939485"/>
                <a:ext cx="5022073" cy="3600536"/>
              </a:xfrm>
              <a:prstGeom prst="rect">
                <a:avLst/>
              </a:prstGeom>
            </p:spPr>
          </p:pic>
        </p:grpSp>
        <p:sp>
          <p:nvSpPr>
            <p:cNvPr id="20" name="TextBox 19">
              <a:extLst>
                <a:ext uri="{FF2B5EF4-FFF2-40B4-BE49-F238E27FC236}">
                  <a16:creationId xmlns:a16="http://schemas.microsoft.com/office/drawing/2014/main" id="{65949AB5-D326-4C27-9A4E-9E375756671B}"/>
                </a:ext>
              </a:extLst>
            </p:cNvPr>
            <p:cNvSpPr txBox="1"/>
            <p:nvPr/>
          </p:nvSpPr>
          <p:spPr>
            <a:xfrm>
              <a:off x="1714469" y="3492123"/>
              <a:ext cx="5883649" cy="369332"/>
            </a:xfrm>
            <a:prstGeom prst="rect">
              <a:avLst/>
            </a:prstGeom>
            <a:noFill/>
          </p:spPr>
          <p:txBody>
            <a:bodyPr wrap="square">
              <a:spAutoFit/>
            </a:bodyPr>
            <a:lstStyle/>
            <a:p>
              <a:r>
                <a:rPr lang="en-US" sz="1800" b="0" i="0" dirty="0">
                  <a:solidFill>
                    <a:srgbClr val="222222"/>
                  </a:solidFill>
                  <a:effectLst/>
                </a:rPr>
                <a:t>[2] </a:t>
              </a:r>
              <a:endParaRPr lang="en-US" dirty="0"/>
            </a:p>
          </p:txBody>
        </p:sp>
      </p:grpSp>
    </p:spTree>
    <p:extLst>
      <p:ext uri="{BB962C8B-B14F-4D97-AF65-F5344CB8AC3E}">
        <p14:creationId xmlns:p14="http://schemas.microsoft.com/office/powerpoint/2010/main" val="49590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5750" indent="-285750">
              <a:buFont typeface="Arial" panose="020B0604020202020204" pitchFamily="34" charset="0"/>
              <a:buChar char="•"/>
            </a:pPr>
            <a:r>
              <a:rPr lang="en-US" dirty="0"/>
              <a:t>Motivation – Previous Works</a:t>
            </a:r>
          </a:p>
        </p:txBody>
      </p:sp>
      <p:sp>
        <p:nvSpPr>
          <p:cNvPr id="4" name="Slide Number Placeholder 5">
            <a:extLst>
              <a:ext uri="{FF2B5EF4-FFF2-40B4-BE49-F238E27FC236}">
                <a16:creationId xmlns:a16="http://schemas.microsoft.com/office/drawing/2014/main" id="{34588DBE-ACCC-46D4-93CB-9EE341CFFDA5}"/>
              </a:ext>
            </a:extLst>
          </p:cNvPr>
          <p:cNvSpPr>
            <a:spLocks noGrp="1"/>
          </p:cNvSpPr>
          <p:nvPr>
            <p:ph type="sldNum" sz="quarter" idx="12"/>
          </p:nvPr>
        </p:nvSpPr>
        <p:spPr>
          <a:xfrm>
            <a:off x="8610600" y="6356352"/>
            <a:ext cx="2743200" cy="365125"/>
          </a:xfrm>
        </p:spPr>
        <p:txBody>
          <a:bodyPr/>
          <a:lstStyle/>
          <a:p>
            <a:fld id="{07E1C93C-5050-FC42-8F10-D22D4F119D13}" type="slidenum">
              <a:rPr lang="en-US" smtClean="0"/>
              <a:pPr/>
              <a:t>8</a:t>
            </a:fld>
            <a:endParaRPr lang="en-US" dirty="0"/>
          </a:p>
        </p:txBody>
      </p:sp>
      <p:sp>
        <p:nvSpPr>
          <p:cNvPr id="6" name="TextBox 5">
            <a:extLst>
              <a:ext uri="{FF2B5EF4-FFF2-40B4-BE49-F238E27FC236}">
                <a16:creationId xmlns:a16="http://schemas.microsoft.com/office/drawing/2014/main" id="{48BEF895-8C53-44E7-B940-86D47A3CC773}"/>
              </a:ext>
            </a:extLst>
          </p:cNvPr>
          <p:cNvSpPr txBox="1"/>
          <p:nvPr/>
        </p:nvSpPr>
        <p:spPr>
          <a:xfrm>
            <a:off x="-50661" y="6478961"/>
            <a:ext cx="12452934" cy="276999"/>
          </a:xfrm>
          <a:prstGeom prst="rect">
            <a:avLst/>
          </a:prstGeom>
          <a:noFill/>
        </p:spPr>
        <p:txBody>
          <a:bodyPr wrap="square">
            <a:spAutoFit/>
          </a:bodyPr>
          <a:lstStyle/>
          <a:p>
            <a:r>
              <a:rPr lang="en-US" sz="1200" dirty="0">
                <a:solidFill>
                  <a:srgbClr val="222222"/>
                </a:solidFill>
              </a:rPr>
              <a:t>[1]</a:t>
            </a:r>
            <a:r>
              <a:rPr lang="en-US" sz="1200" dirty="0">
                <a:effectLst/>
                <a:ea typeface="Calibri" panose="020F0502020204030204" pitchFamily="34" charset="0"/>
              </a:rPr>
              <a:t> </a:t>
            </a:r>
            <a:r>
              <a:rPr lang="en-US" sz="1200" b="0" i="0" dirty="0" err="1">
                <a:solidFill>
                  <a:srgbClr val="222222"/>
                </a:solidFill>
                <a:effectLst/>
                <a:latin typeface="Arial" panose="020B0604020202020204" pitchFamily="34" charset="0"/>
              </a:rPr>
              <a:t>Ciovati</a:t>
            </a:r>
            <a:r>
              <a:rPr lang="en-US" sz="1200" b="0" i="0" dirty="0">
                <a:solidFill>
                  <a:srgbClr val="222222"/>
                </a:solidFill>
                <a:effectLst/>
                <a:latin typeface="Arial" panose="020B0604020202020204" pitchFamily="34" charset="0"/>
              </a:rPr>
              <a:t>, Gianluigi. </a:t>
            </a:r>
            <a:r>
              <a:rPr lang="en-US" sz="1200" b="0" i="1" dirty="0">
                <a:solidFill>
                  <a:srgbClr val="222222"/>
                </a:solidFill>
                <a:effectLst/>
                <a:latin typeface="Arial" panose="020B0604020202020204" pitchFamily="34" charset="0"/>
              </a:rPr>
              <a:t>Applied physics letters</a:t>
            </a:r>
            <a:r>
              <a:rPr lang="en-US" sz="1200" b="0" i="0" dirty="0">
                <a:solidFill>
                  <a:srgbClr val="222222"/>
                </a:solidFill>
                <a:effectLst/>
                <a:latin typeface="Arial" panose="020B0604020202020204" pitchFamily="34" charset="0"/>
              </a:rPr>
              <a:t> 89.2 (2006): 022507.</a:t>
            </a:r>
            <a:endParaRPr lang="en-US" sz="1200" dirty="0">
              <a:effectLst/>
              <a:ea typeface="Calibri" panose="020F0502020204030204" pitchFamily="34" charset="0"/>
            </a:endParaRPr>
          </a:p>
        </p:txBody>
      </p:sp>
      <p:grpSp>
        <p:nvGrpSpPr>
          <p:cNvPr id="13" name="Group 12">
            <a:extLst>
              <a:ext uri="{FF2B5EF4-FFF2-40B4-BE49-F238E27FC236}">
                <a16:creationId xmlns:a16="http://schemas.microsoft.com/office/drawing/2014/main" id="{E04FB6D2-6AA2-46B7-9474-E6483A13E615}"/>
              </a:ext>
            </a:extLst>
          </p:cNvPr>
          <p:cNvGrpSpPr/>
          <p:nvPr/>
        </p:nvGrpSpPr>
        <p:grpSpPr>
          <a:xfrm>
            <a:off x="814542" y="1243127"/>
            <a:ext cx="9910006" cy="4055970"/>
            <a:chOff x="814542" y="1243127"/>
            <a:chExt cx="9910006" cy="4055970"/>
          </a:xfrm>
        </p:grpSpPr>
        <p:grpSp>
          <p:nvGrpSpPr>
            <p:cNvPr id="11" name="Group 10">
              <a:extLst>
                <a:ext uri="{FF2B5EF4-FFF2-40B4-BE49-F238E27FC236}">
                  <a16:creationId xmlns:a16="http://schemas.microsoft.com/office/drawing/2014/main" id="{AC916413-61CB-4698-9C35-004E37FD4ABA}"/>
                </a:ext>
              </a:extLst>
            </p:cNvPr>
            <p:cNvGrpSpPr/>
            <p:nvPr/>
          </p:nvGrpSpPr>
          <p:grpSpPr>
            <a:xfrm>
              <a:off x="814542" y="1243127"/>
              <a:ext cx="5883649" cy="3665445"/>
              <a:chOff x="814542" y="1243127"/>
              <a:chExt cx="5883649" cy="3665445"/>
            </a:xfrm>
          </p:grpSpPr>
          <p:sp>
            <p:nvSpPr>
              <p:cNvPr id="20" name="TextBox 19">
                <a:extLst>
                  <a:ext uri="{FF2B5EF4-FFF2-40B4-BE49-F238E27FC236}">
                    <a16:creationId xmlns:a16="http://schemas.microsoft.com/office/drawing/2014/main" id="{65949AB5-D326-4C27-9A4E-9E375756671B}"/>
                  </a:ext>
                </a:extLst>
              </p:cNvPr>
              <p:cNvSpPr txBox="1"/>
              <p:nvPr/>
            </p:nvSpPr>
            <p:spPr>
              <a:xfrm>
                <a:off x="814542" y="1243127"/>
                <a:ext cx="5883649" cy="369332"/>
              </a:xfrm>
              <a:prstGeom prst="rect">
                <a:avLst/>
              </a:prstGeom>
              <a:noFill/>
            </p:spPr>
            <p:txBody>
              <a:bodyPr wrap="square">
                <a:spAutoFit/>
              </a:bodyPr>
              <a:lstStyle/>
              <a:p>
                <a:r>
                  <a:rPr lang="en-US" sz="1800" b="0" i="0" dirty="0">
                    <a:solidFill>
                      <a:srgbClr val="222222"/>
                    </a:solidFill>
                    <a:effectLst/>
                  </a:rPr>
                  <a:t>[1] </a:t>
                </a:r>
                <a:endParaRPr lang="en-US" dirty="0"/>
              </a:p>
            </p:txBody>
          </p:sp>
          <p:pic>
            <p:nvPicPr>
              <p:cNvPr id="5" name="Picture 4">
                <a:extLst>
                  <a:ext uri="{FF2B5EF4-FFF2-40B4-BE49-F238E27FC236}">
                    <a16:creationId xmlns:a16="http://schemas.microsoft.com/office/drawing/2014/main" id="{71E7D8F1-0DE8-4DB8-AB91-9F49D7176E1C}"/>
                  </a:ext>
                </a:extLst>
              </p:cNvPr>
              <p:cNvPicPr>
                <a:picLocks noChangeAspect="1"/>
              </p:cNvPicPr>
              <p:nvPr/>
            </p:nvPicPr>
            <p:blipFill>
              <a:blip r:embed="rId3"/>
              <a:stretch>
                <a:fillRect/>
              </a:stretch>
            </p:blipFill>
            <p:spPr>
              <a:xfrm>
                <a:off x="1063397" y="1489097"/>
                <a:ext cx="4667250" cy="3419475"/>
              </a:xfrm>
              <a:prstGeom prst="rect">
                <a:avLst/>
              </a:prstGeom>
            </p:spPr>
          </p:pic>
        </p:grpSp>
        <p:pic>
          <p:nvPicPr>
            <p:cNvPr id="10" name="Picture 9">
              <a:extLst>
                <a:ext uri="{FF2B5EF4-FFF2-40B4-BE49-F238E27FC236}">
                  <a16:creationId xmlns:a16="http://schemas.microsoft.com/office/drawing/2014/main" id="{0DF9C92B-CA9C-42B8-9D81-814EE09F50FA}"/>
                </a:ext>
              </a:extLst>
            </p:cNvPr>
            <p:cNvPicPr>
              <a:picLocks noChangeAspect="1"/>
            </p:cNvPicPr>
            <p:nvPr/>
          </p:nvPicPr>
          <p:blipFill>
            <a:blip r:embed="rId4"/>
            <a:stretch>
              <a:fillRect/>
            </a:stretch>
          </p:blipFill>
          <p:spPr>
            <a:xfrm>
              <a:off x="6247798" y="1489097"/>
              <a:ext cx="4476750" cy="3810000"/>
            </a:xfrm>
            <a:prstGeom prst="rect">
              <a:avLst/>
            </a:prstGeom>
          </p:spPr>
        </p:pic>
      </p:grpSp>
    </p:spTree>
    <p:extLst>
      <p:ext uri="{BB962C8B-B14F-4D97-AF65-F5344CB8AC3E}">
        <p14:creationId xmlns:p14="http://schemas.microsoft.com/office/powerpoint/2010/main" val="32911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F35B-CE0D-473C-80F4-2008192164C6}"/>
              </a:ext>
            </a:extLst>
          </p:cNvPr>
          <p:cNvSpPr>
            <a:spLocks noGrp="1"/>
          </p:cNvSpPr>
          <p:nvPr>
            <p:ph type="title"/>
          </p:nvPr>
        </p:nvSpPr>
        <p:spPr/>
        <p:txBody>
          <a:bodyPr/>
          <a:lstStyle/>
          <a:p>
            <a:r>
              <a:rPr lang="en-US" dirty="0"/>
              <a:t>SIMS Results - Secondary Ion Mass Spectrometry</a:t>
            </a:r>
          </a:p>
        </p:txBody>
      </p:sp>
      <p:sp>
        <p:nvSpPr>
          <p:cNvPr id="6" name="Slide Number Placeholder 5">
            <a:extLst>
              <a:ext uri="{FF2B5EF4-FFF2-40B4-BE49-F238E27FC236}">
                <a16:creationId xmlns:a16="http://schemas.microsoft.com/office/drawing/2014/main" id="{CCBBB8F5-D6A0-47F5-ABC7-80B291F68A2D}"/>
              </a:ext>
            </a:extLst>
          </p:cNvPr>
          <p:cNvSpPr>
            <a:spLocks noGrp="1"/>
          </p:cNvSpPr>
          <p:nvPr>
            <p:ph type="sldNum" sz="quarter" idx="12"/>
          </p:nvPr>
        </p:nvSpPr>
        <p:spPr/>
        <p:txBody>
          <a:bodyPr/>
          <a:lstStyle/>
          <a:p>
            <a:fld id="{07E1C93C-5050-FC42-8F10-D22D4F119D13}" type="slidenum">
              <a:rPr lang="en-US" smtClean="0"/>
              <a:pPr/>
              <a:t>9</a:t>
            </a:fld>
            <a:endParaRPr lang="en-US" dirty="0"/>
          </a:p>
        </p:txBody>
      </p:sp>
      <p:sp>
        <p:nvSpPr>
          <p:cNvPr id="4" name="TextBox 3">
            <a:extLst>
              <a:ext uri="{FF2B5EF4-FFF2-40B4-BE49-F238E27FC236}">
                <a16:creationId xmlns:a16="http://schemas.microsoft.com/office/drawing/2014/main" id="{550A41A5-F17E-4FD0-8941-F4064D64DB5F}"/>
              </a:ext>
            </a:extLst>
          </p:cNvPr>
          <p:cNvSpPr txBox="1"/>
          <p:nvPr/>
        </p:nvSpPr>
        <p:spPr>
          <a:xfrm flipH="1">
            <a:off x="0" y="6150114"/>
            <a:ext cx="8085997" cy="707886"/>
          </a:xfrm>
          <a:prstGeom prst="rect">
            <a:avLst/>
          </a:prstGeom>
          <a:noFill/>
        </p:spPr>
        <p:txBody>
          <a:bodyPr wrap="square" rtlCol="0">
            <a:spAutoFit/>
          </a:bodyPr>
          <a:lstStyle/>
          <a:p>
            <a:r>
              <a:rPr lang="en-US" sz="1000" dirty="0"/>
              <a:t>[1] </a:t>
            </a:r>
            <a:r>
              <a:rPr lang="en-US" sz="1000" dirty="0">
                <a:hlinkClick r:id="rId3"/>
              </a:rPr>
              <a:t>https://www.cameca.com/products/sims/technique</a:t>
            </a:r>
            <a:endParaRPr lang="en-US" sz="1000" dirty="0"/>
          </a:p>
          <a:p>
            <a:r>
              <a:rPr lang="en-US" sz="1000" dirty="0"/>
              <a:t>[2] </a:t>
            </a:r>
            <a:r>
              <a:rPr lang="en-US" sz="1000" dirty="0" err="1"/>
              <a:t>Cameca</a:t>
            </a:r>
            <a:r>
              <a:rPr lang="en-US" sz="1000" dirty="0"/>
              <a:t>: IMS 7f-GEO </a:t>
            </a:r>
            <a:r>
              <a:rPr lang="en-US" sz="1000" dirty="0">
                <a:hlinkClick r:id="rId4"/>
              </a:rPr>
              <a:t>www.cameca.com/instruments-for-research/ims7fgeo.aspx</a:t>
            </a:r>
            <a:endParaRPr lang="en-US" sz="1000" dirty="0"/>
          </a:p>
          <a:p>
            <a:r>
              <a:rPr lang="en-US" sz="1000" dirty="0"/>
              <a:t>[3]</a:t>
            </a:r>
            <a:r>
              <a:rPr lang="en-US" sz="1000" b="0" i="0" dirty="0">
                <a:solidFill>
                  <a:srgbClr val="222222"/>
                </a:solidFill>
                <a:effectLst/>
                <a:latin typeface="Arial" panose="020B0604020202020204" pitchFamily="34" charset="0"/>
              </a:rPr>
              <a:t> P. </a:t>
            </a:r>
            <a:r>
              <a:rPr lang="en-US" sz="1000" b="0" i="0" dirty="0" err="1">
                <a:solidFill>
                  <a:srgbClr val="222222"/>
                </a:solidFill>
                <a:effectLst/>
                <a:latin typeface="Arial" panose="020B0604020202020204" pitchFamily="34" charset="0"/>
              </a:rPr>
              <a:t>Dhakal</a:t>
            </a:r>
            <a:r>
              <a:rPr lang="en-US" sz="1000" b="0" i="0" dirty="0">
                <a:solidFill>
                  <a:srgbClr val="222222"/>
                </a:solidFill>
                <a:effectLst/>
                <a:latin typeface="Arial" panose="020B0604020202020204" pitchFamily="34" charset="0"/>
              </a:rPr>
              <a:t>, et al. </a:t>
            </a:r>
            <a:r>
              <a:rPr lang="en-US" sz="1000" i="1" dirty="0"/>
              <a:t>Phys. Rev. Spec. Top. Accel. Beams </a:t>
            </a:r>
            <a:r>
              <a:rPr lang="en-US" sz="1000" b="0" i="1" dirty="0">
                <a:solidFill>
                  <a:srgbClr val="222222"/>
                </a:solidFill>
                <a:effectLst/>
                <a:latin typeface="Arial" panose="020B0604020202020204" pitchFamily="34" charset="0"/>
              </a:rPr>
              <a:t> </a:t>
            </a:r>
            <a:r>
              <a:rPr lang="en-US" sz="1000" b="0" i="0" dirty="0">
                <a:solidFill>
                  <a:srgbClr val="222222"/>
                </a:solidFill>
                <a:effectLst/>
                <a:latin typeface="Arial" panose="020B0604020202020204" pitchFamily="34" charset="0"/>
              </a:rPr>
              <a:t>16.4 (2013): 042001</a:t>
            </a:r>
          </a:p>
          <a:p>
            <a:r>
              <a:rPr lang="en-US" sz="1000" dirty="0">
                <a:solidFill>
                  <a:srgbClr val="222222"/>
                </a:solidFill>
                <a:latin typeface="Arial" panose="020B0604020202020204" pitchFamily="34" charset="0"/>
              </a:rPr>
              <a:t>[4]</a:t>
            </a:r>
            <a:r>
              <a:rPr lang="en-US" sz="1000" b="0" i="0" dirty="0">
                <a:solidFill>
                  <a:srgbClr val="222222"/>
                </a:solidFill>
                <a:effectLst/>
                <a:latin typeface="Arial" panose="020B0604020202020204" pitchFamily="34" charset="0"/>
              </a:rPr>
              <a:t> Angle, Jonathan W., et al. </a:t>
            </a:r>
            <a:r>
              <a:rPr lang="en-US" sz="1000" i="1" dirty="0">
                <a:solidFill>
                  <a:srgbClr val="222222"/>
                </a:solidFill>
                <a:latin typeface="Arial" panose="020B0604020202020204" pitchFamily="34" charset="0"/>
              </a:rPr>
              <a:t>J</a:t>
            </a:r>
            <a:r>
              <a:rPr lang="en-US" sz="1000" b="0" i="1" dirty="0">
                <a:solidFill>
                  <a:srgbClr val="222222"/>
                </a:solidFill>
                <a:effectLst/>
                <a:latin typeface="Arial" panose="020B0604020202020204" pitchFamily="34" charset="0"/>
              </a:rPr>
              <a:t>. Vac. Sci. Technol. B </a:t>
            </a:r>
            <a:r>
              <a:rPr lang="en-US" sz="1000" b="0" i="0" dirty="0">
                <a:solidFill>
                  <a:srgbClr val="222222"/>
                </a:solidFill>
                <a:effectLst/>
                <a:latin typeface="Arial" panose="020B0604020202020204" pitchFamily="34" charset="0"/>
              </a:rPr>
              <a:t>39.2 (2021): 024004.</a:t>
            </a:r>
          </a:p>
        </p:txBody>
      </p:sp>
      <p:grpSp>
        <p:nvGrpSpPr>
          <p:cNvPr id="17" name="Group 16">
            <a:extLst>
              <a:ext uri="{FF2B5EF4-FFF2-40B4-BE49-F238E27FC236}">
                <a16:creationId xmlns:a16="http://schemas.microsoft.com/office/drawing/2014/main" id="{A872D30A-0E62-4B26-BE10-2AA1C2865CE1}"/>
              </a:ext>
            </a:extLst>
          </p:cNvPr>
          <p:cNvGrpSpPr/>
          <p:nvPr/>
        </p:nvGrpSpPr>
        <p:grpSpPr>
          <a:xfrm>
            <a:off x="769737" y="714397"/>
            <a:ext cx="12542770" cy="2786365"/>
            <a:chOff x="769737" y="685064"/>
            <a:chExt cx="12542770" cy="2786365"/>
          </a:xfrm>
        </p:grpSpPr>
        <p:grpSp>
          <p:nvGrpSpPr>
            <p:cNvPr id="13" name="Group 12">
              <a:extLst>
                <a:ext uri="{FF2B5EF4-FFF2-40B4-BE49-F238E27FC236}">
                  <a16:creationId xmlns:a16="http://schemas.microsoft.com/office/drawing/2014/main" id="{EB325CDD-8173-45C4-9CE8-3D4B82D86115}"/>
                </a:ext>
              </a:extLst>
            </p:cNvPr>
            <p:cNvGrpSpPr/>
            <p:nvPr/>
          </p:nvGrpSpPr>
          <p:grpSpPr>
            <a:xfrm>
              <a:off x="769737" y="685064"/>
              <a:ext cx="6166412" cy="2716341"/>
              <a:chOff x="977771" y="153609"/>
              <a:chExt cx="6166412" cy="2716341"/>
            </a:xfrm>
          </p:grpSpPr>
          <p:pic>
            <p:nvPicPr>
              <p:cNvPr id="1026" name="Picture 2" descr="Schematic of the SIMS technique">
                <a:extLst>
                  <a:ext uri="{FF2B5EF4-FFF2-40B4-BE49-F238E27FC236}">
                    <a16:creationId xmlns:a16="http://schemas.microsoft.com/office/drawing/2014/main" id="{2CA0D223-54F5-4EDB-B1FD-75A3E7CBE9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69502" y="284994"/>
                <a:ext cx="4448223" cy="25849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E33FAF-FDED-4F39-BCAB-A6D57D8E39D8}"/>
                  </a:ext>
                </a:extLst>
              </p:cNvPr>
              <p:cNvSpPr txBox="1"/>
              <p:nvPr/>
            </p:nvSpPr>
            <p:spPr>
              <a:xfrm>
                <a:off x="977771" y="153609"/>
                <a:ext cx="6166412" cy="369332"/>
              </a:xfrm>
              <a:prstGeom prst="rect">
                <a:avLst/>
              </a:prstGeom>
              <a:noFill/>
            </p:spPr>
            <p:txBody>
              <a:bodyPr wrap="square">
                <a:spAutoFit/>
              </a:bodyPr>
              <a:lstStyle/>
              <a:p>
                <a:r>
                  <a:rPr lang="en-US" dirty="0"/>
                  <a:t>[1] </a:t>
                </a:r>
              </a:p>
            </p:txBody>
          </p:sp>
        </p:grpSp>
        <p:grpSp>
          <p:nvGrpSpPr>
            <p:cNvPr id="15" name="Group 14">
              <a:extLst>
                <a:ext uri="{FF2B5EF4-FFF2-40B4-BE49-F238E27FC236}">
                  <a16:creationId xmlns:a16="http://schemas.microsoft.com/office/drawing/2014/main" id="{B7E1DF7F-3B2A-420C-926B-42C3DE245F9F}"/>
                </a:ext>
              </a:extLst>
            </p:cNvPr>
            <p:cNvGrpSpPr/>
            <p:nvPr/>
          </p:nvGrpSpPr>
          <p:grpSpPr>
            <a:xfrm>
              <a:off x="7144183" y="821821"/>
              <a:ext cx="6168324" cy="2649608"/>
              <a:chOff x="7144183" y="821821"/>
              <a:chExt cx="6168324" cy="2649608"/>
            </a:xfrm>
          </p:grpSpPr>
          <p:pic>
            <p:nvPicPr>
              <p:cNvPr id="1028" name="Picture 4" descr="SIMS | Department of Earth and Planetary Sciences">
                <a:extLst>
                  <a:ext uri="{FF2B5EF4-FFF2-40B4-BE49-F238E27FC236}">
                    <a16:creationId xmlns:a16="http://schemas.microsoft.com/office/drawing/2014/main" id="{230DF017-514C-4816-BDF7-5606ABB231B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03915" y="886474"/>
                <a:ext cx="3062963" cy="25849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8731A22-EF90-46ED-80C4-8C74E64EA713}"/>
                  </a:ext>
                </a:extLst>
              </p:cNvPr>
              <p:cNvSpPr txBox="1"/>
              <p:nvPr/>
            </p:nvSpPr>
            <p:spPr>
              <a:xfrm>
                <a:off x="7144183" y="821821"/>
                <a:ext cx="6168324" cy="369332"/>
              </a:xfrm>
              <a:prstGeom prst="rect">
                <a:avLst/>
              </a:prstGeom>
              <a:noFill/>
            </p:spPr>
            <p:txBody>
              <a:bodyPr wrap="square">
                <a:spAutoFit/>
              </a:bodyPr>
              <a:lstStyle/>
              <a:p>
                <a:r>
                  <a:rPr lang="en-US" dirty="0"/>
                  <a:t>[2] </a:t>
                </a:r>
              </a:p>
            </p:txBody>
          </p:sp>
        </p:grpSp>
      </p:grpSp>
      <p:grpSp>
        <p:nvGrpSpPr>
          <p:cNvPr id="16" name="Group 15">
            <a:extLst>
              <a:ext uri="{FF2B5EF4-FFF2-40B4-BE49-F238E27FC236}">
                <a16:creationId xmlns:a16="http://schemas.microsoft.com/office/drawing/2014/main" id="{A06852B8-AEF8-4CE7-88A1-EF394265FC72}"/>
              </a:ext>
            </a:extLst>
          </p:cNvPr>
          <p:cNvGrpSpPr/>
          <p:nvPr/>
        </p:nvGrpSpPr>
        <p:grpSpPr>
          <a:xfrm>
            <a:off x="2098408" y="3544195"/>
            <a:ext cx="3782709" cy="2599408"/>
            <a:chOff x="7144183" y="3841117"/>
            <a:chExt cx="3782709" cy="2599408"/>
          </a:xfrm>
        </p:grpSpPr>
        <p:pic>
          <p:nvPicPr>
            <p:cNvPr id="9" name="Picture 8">
              <a:extLst>
                <a:ext uri="{FF2B5EF4-FFF2-40B4-BE49-F238E27FC236}">
                  <a16:creationId xmlns:a16="http://schemas.microsoft.com/office/drawing/2014/main" id="{31F03FBB-8D39-4455-A991-E269D229A7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5886" y="3841117"/>
              <a:ext cx="3221006" cy="2599408"/>
            </a:xfrm>
            <a:prstGeom prst="rect">
              <a:avLst/>
            </a:prstGeom>
          </p:spPr>
        </p:pic>
        <p:sp>
          <p:nvSpPr>
            <p:cNvPr id="10" name="TextBox 9">
              <a:extLst>
                <a:ext uri="{FF2B5EF4-FFF2-40B4-BE49-F238E27FC236}">
                  <a16:creationId xmlns:a16="http://schemas.microsoft.com/office/drawing/2014/main" id="{D4093AC2-2249-483E-85CE-BE60A361D879}"/>
                </a:ext>
              </a:extLst>
            </p:cNvPr>
            <p:cNvSpPr txBox="1"/>
            <p:nvPr/>
          </p:nvSpPr>
          <p:spPr>
            <a:xfrm>
              <a:off x="7144183" y="3869732"/>
              <a:ext cx="787581" cy="369332"/>
            </a:xfrm>
            <a:prstGeom prst="rect">
              <a:avLst/>
            </a:prstGeom>
            <a:noFill/>
          </p:spPr>
          <p:txBody>
            <a:bodyPr wrap="square">
              <a:spAutoFit/>
            </a:bodyPr>
            <a:lstStyle/>
            <a:p>
              <a:r>
                <a:rPr lang="en-US" sz="1800" b="0" i="0" u="none" strike="noStrike" baseline="0" dirty="0">
                  <a:solidFill>
                    <a:srgbClr val="000000"/>
                  </a:solidFill>
                </a:rPr>
                <a:t>[3] </a:t>
              </a:r>
              <a:endParaRPr lang="en-US" dirty="0"/>
            </a:p>
          </p:txBody>
        </p:sp>
      </p:grpSp>
      <p:pic>
        <p:nvPicPr>
          <p:cNvPr id="7" name="Picture 6">
            <a:extLst>
              <a:ext uri="{FF2B5EF4-FFF2-40B4-BE49-F238E27FC236}">
                <a16:creationId xmlns:a16="http://schemas.microsoft.com/office/drawing/2014/main" id="{5D147AD6-6241-49CD-BAF6-384F614D46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11325" y="5800787"/>
            <a:ext cx="1713115" cy="412117"/>
          </a:xfrm>
          <a:prstGeom prst="rect">
            <a:avLst/>
          </a:prstGeom>
        </p:spPr>
      </p:pic>
      <p:grpSp>
        <p:nvGrpSpPr>
          <p:cNvPr id="18" name="Group 17">
            <a:extLst>
              <a:ext uri="{FF2B5EF4-FFF2-40B4-BE49-F238E27FC236}">
                <a16:creationId xmlns:a16="http://schemas.microsoft.com/office/drawing/2014/main" id="{1EBDB08E-2093-4876-9BDF-4DD0EDF9DAA1}"/>
              </a:ext>
            </a:extLst>
          </p:cNvPr>
          <p:cNvGrpSpPr/>
          <p:nvPr/>
        </p:nvGrpSpPr>
        <p:grpSpPr>
          <a:xfrm>
            <a:off x="7114854" y="3540544"/>
            <a:ext cx="3489630" cy="2401649"/>
            <a:chOff x="7114854" y="3540544"/>
            <a:chExt cx="3489630" cy="2401649"/>
          </a:xfrm>
        </p:grpSpPr>
        <p:pic>
          <p:nvPicPr>
            <p:cNvPr id="14" name="Picture 13">
              <a:extLst>
                <a:ext uri="{FF2B5EF4-FFF2-40B4-BE49-F238E27FC236}">
                  <a16:creationId xmlns:a16="http://schemas.microsoft.com/office/drawing/2014/main" id="{85E78077-FDF6-43F5-9085-144AE7B65BF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68506" y="3668406"/>
              <a:ext cx="2935978" cy="2273787"/>
            </a:xfrm>
            <a:prstGeom prst="rect">
              <a:avLst/>
            </a:prstGeom>
          </p:spPr>
        </p:pic>
        <p:sp>
          <p:nvSpPr>
            <p:cNvPr id="20" name="TextBox 19">
              <a:extLst>
                <a:ext uri="{FF2B5EF4-FFF2-40B4-BE49-F238E27FC236}">
                  <a16:creationId xmlns:a16="http://schemas.microsoft.com/office/drawing/2014/main" id="{33BF5860-78CF-4A60-898F-F6F05F57599F}"/>
                </a:ext>
              </a:extLst>
            </p:cNvPr>
            <p:cNvSpPr txBox="1"/>
            <p:nvPr/>
          </p:nvSpPr>
          <p:spPr>
            <a:xfrm>
              <a:off x="7114854" y="3540544"/>
              <a:ext cx="787581" cy="369332"/>
            </a:xfrm>
            <a:prstGeom prst="rect">
              <a:avLst/>
            </a:prstGeom>
            <a:noFill/>
          </p:spPr>
          <p:txBody>
            <a:bodyPr wrap="square">
              <a:spAutoFit/>
            </a:bodyPr>
            <a:lstStyle/>
            <a:p>
              <a:r>
                <a:rPr lang="en-US" sz="1800" b="0" i="0" u="none" strike="noStrike" baseline="0" dirty="0">
                  <a:solidFill>
                    <a:srgbClr val="000000"/>
                  </a:solidFill>
                </a:rPr>
                <a:t>[4] </a:t>
              </a:r>
              <a:endParaRPr lang="en-US" dirty="0"/>
            </a:p>
          </p:txBody>
        </p:sp>
      </p:grpSp>
    </p:spTree>
    <p:extLst>
      <p:ext uri="{BB962C8B-B14F-4D97-AF65-F5344CB8AC3E}">
        <p14:creationId xmlns:p14="http://schemas.microsoft.com/office/powerpoint/2010/main" val="29244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6F265F7061BC4C8238FA8C05148206" ma:contentTypeVersion="4" ma:contentTypeDescription="Create a new document." ma:contentTypeScope="" ma:versionID="48a4a8cea2a2fcf867a4b103b78689ab">
  <xsd:schema xmlns:xsd="http://www.w3.org/2001/XMLSchema" xmlns:xs="http://www.w3.org/2001/XMLSchema" xmlns:p="http://schemas.microsoft.com/office/2006/metadata/properties" xmlns:ns2="9eb5b8f6-850a-421f-9347-eca08cf79284" xmlns:ns3="cc5d69e2-d130-4e53-8a9a-38bca42424ff" targetNamespace="http://schemas.microsoft.com/office/2006/metadata/properties" ma:root="true" ma:fieldsID="ab8bd538990ccf734a324fc6dad974d1" ns2:_="" ns3:_="">
    <xsd:import namespace="9eb5b8f6-850a-421f-9347-eca08cf79284"/>
    <xsd:import namespace="cc5d69e2-d130-4e53-8a9a-38bca42424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5b8f6-850a-421f-9347-eca08cf79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5d69e2-d130-4e53-8a9a-38bca42424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59B43-58A2-46E0-A645-EC2712D83E18}">
  <ds:schemaRefs>
    <ds:schemaRef ds:uri="http://schemas.microsoft.com/sharepoint/v3/contenttype/forms"/>
  </ds:schemaRefs>
</ds:datastoreItem>
</file>

<file path=customXml/itemProps2.xml><?xml version="1.0" encoding="utf-8"?>
<ds:datastoreItem xmlns:ds="http://schemas.openxmlformats.org/officeDocument/2006/customXml" ds:itemID="{58CA7CE8-7CA6-46ED-B393-86E4CCB829E4}">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cc5d69e2-d130-4e53-8a9a-38bca42424ff"/>
    <ds:schemaRef ds:uri="9eb5b8f6-850a-421f-9347-eca08cf79284"/>
    <ds:schemaRef ds:uri="http://www.w3.org/XML/1998/namespace"/>
    <ds:schemaRef ds:uri="http://purl.org/dc/terms/"/>
  </ds:schemaRefs>
</ds:datastoreItem>
</file>

<file path=customXml/itemProps3.xml><?xml version="1.0" encoding="utf-8"?>
<ds:datastoreItem xmlns:ds="http://schemas.openxmlformats.org/officeDocument/2006/customXml" ds:itemID="{FAD12AF1-1F17-42BA-AA72-BAB1F2278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b5b8f6-850a-421f-9347-eca08cf79284"/>
    <ds:schemaRef ds:uri="cc5d69e2-d130-4e53-8a9a-38bca4242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JLab Widescreen Template</Template>
  <TotalTime>117588</TotalTime>
  <Words>3815</Words>
  <Application>Microsoft Office PowerPoint</Application>
  <PresentationFormat>Widescreen</PresentationFormat>
  <Paragraphs>274</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.PingFangSC-Regular</vt:lpstr>
      <vt:lpstr>Arial</vt:lpstr>
      <vt:lpstr>Calibri</vt:lpstr>
      <vt:lpstr>Cambria Math</vt:lpstr>
      <vt:lpstr>Minion Pro</vt:lpstr>
      <vt:lpstr>PingFangSC-Regular</vt:lpstr>
      <vt:lpstr>Roboto</vt:lpstr>
      <vt:lpstr>Roboto Light</vt:lpstr>
      <vt:lpstr>Times New Roman</vt:lpstr>
      <vt:lpstr>Theme1</vt:lpstr>
      <vt:lpstr>Surface Resistance Tuning of Nb via Thermal Diffusion of Its Native Oxide</vt:lpstr>
      <vt:lpstr>Outline</vt:lpstr>
      <vt:lpstr>Motivation - Impurity Alloying</vt:lpstr>
      <vt:lpstr>Motivation - Impurity Alloying: Benefits</vt:lpstr>
      <vt:lpstr>Motivation – Recent Experiments</vt:lpstr>
      <vt:lpstr>Motivation – Similar Experiments</vt:lpstr>
      <vt:lpstr>Motivation – Previous Works</vt:lpstr>
      <vt:lpstr>Motivation – Previous Works</vt:lpstr>
      <vt:lpstr>SIMS Results - Secondary Ion Mass Spectrometry</vt:lpstr>
      <vt:lpstr>SIMS Results – Sample Preparation</vt:lpstr>
      <vt:lpstr>SIMS Results – Shallow Depth Profile</vt:lpstr>
      <vt:lpstr>Ciovati’s Native Oxide Dissolution and Diffusion Model </vt:lpstr>
      <vt:lpstr>Ciovati’s Model – SIMS O Concentration Depth Profiles</vt:lpstr>
      <vt:lpstr>RF - Results</vt:lpstr>
      <vt:lpstr>Role of Oxygen in Infusion Recipes</vt:lpstr>
      <vt:lpstr>Benefits – Modeling</vt:lpstr>
      <vt:lpstr>Benefits – Furnace</vt:lpstr>
      <vt:lpstr>Benefits - No post-treatment chemistry required</vt:lpstr>
      <vt:lpstr>Benefits – Cavity Geometry</vt:lpstr>
      <vt:lpstr>Conclusions/Where next?</vt:lpstr>
      <vt:lpstr>Acknowledgements </vt:lpstr>
      <vt:lpstr>Thanks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Tristan Jones</cp:lastModifiedBy>
  <cp:revision>419</cp:revision>
  <dcterms:created xsi:type="dcterms:W3CDTF">2018-09-06T13:32:58Z</dcterms:created>
  <dcterms:modified xsi:type="dcterms:W3CDTF">2021-11-19T18:29:23Z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0x0101007C6F265F7061BC4C8238FA8C05148206</vt:lpwstr>
  </property>
</Properties>
</file>