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81" r:id="rId1"/>
  </p:sldMasterIdLst>
  <p:notesMasterIdLst>
    <p:notesMasterId r:id="rId38"/>
  </p:notesMasterIdLst>
  <p:handoutMasterIdLst>
    <p:handoutMasterId r:id="rId39"/>
  </p:handoutMasterIdLst>
  <p:sldIdLst>
    <p:sldId id="308" r:id="rId2"/>
    <p:sldId id="391" r:id="rId3"/>
    <p:sldId id="351" r:id="rId4"/>
    <p:sldId id="345" r:id="rId5"/>
    <p:sldId id="348" r:id="rId6"/>
    <p:sldId id="326" r:id="rId7"/>
    <p:sldId id="327" r:id="rId8"/>
    <p:sldId id="367" r:id="rId9"/>
    <p:sldId id="369" r:id="rId10"/>
    <p:sldId id="376" r:id="rId11"/>
    <p:sldId id="419" r:id="rId12"/>
    <p:sldId id="409" r:id="rId13"/>
    <p:sldId id="410" r:id="rId14"/>
    <p:sldId id="399" r:id="rId15"/>
    <p:sldId id="411" r:id="rId16"/>
    <p:sldId id="412" r:id="rId17"/>
    <p:sldId id="402" r:id="rId18"/>
    <p:sldId id="344" r:id="rId19"/>
    <p:sldId id="420" r:id="rId20"/>
    <p:sldId id="334" r:id="rId21"/>
    <p:sldId id="413" r:id="rId22"/>
    <p:sldId id="415" r:id="rId23"/>
    <p:sldId id="414" r:id="rId24"/>
    <p:sldId id="416" r:id="rId25"/>
    <p:sldId id="417" r:id="rId26"/>
    <p:sldId id="418" r:id="rId27"/>
    <p:sldId id="392" r:id="rId28"/>
    <p:sldId id="395" r:id="rId29"/>
    <p:sldId id="427" r:id="rId30"/>
    <p:sldId id="426" r:id="rId31"/>
    <p:sldId id="396" r:id="rId32"/>
    <p:sldId id="338" r:id="rId33"/>
    <p:sldId id="350" r:id="rId34"/>
    <p:sldId id="328" r:id="rId35"/>
    <p:sldId id="370" r:id="rId36"/>
    <p:sldId id="37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3D33"/>
    <a:srgbClr val="626262"/>
    <a:srgbClr val="003088"/>
    <a:srgbClr val="1E5DF8"/>
    <a:srgbClr val="FFFFFF"/>
    <a:srgbClr val="F08900"/>
    <a:srgbClr val="FF6900"/>
    <a:srgbClr val="00BED5"/>
    <a:srgbClr val="E94D36"/>
    <a:srgbClr val="BE2B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17" autoAdjust="0"/>
    <p:restoredTop sz="76028" autoAdjust="0"/>
  </p:normalViewPr>
  <p:slideViewPr>
    <p:cSldViewPr snapToGrid="0" snapToObjects="1">
      <p:cViewPr varScale="1">
        <p:scale>
          <a:sx n="40" d="100"/>
          <a:sy n="40" d="100"/>
        </p:scale>
        <p:origin x="68" y="32"/>
      </p:cViewPr>
      <p:guideLst>
        <p:guide orient="horz" pos="323"/>
        <p:guide pos="325"/>
        <p:guide orient="horz" pos="3974"/>
        <p:guide pos="7355"/>
        <p:guide pos="3840"/>
        <p:guide orient="horz" pos="867"/>
        <p:guide orient="horz" pos="3634"/>
        <p:guide pos="869"/>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398"/>
    </p:cViewPr>
  </p:sorterViewPr>
  <p:notesViewPr>
    <p:cSldViewPr snapToGrid="0" snapToObjects="1">
      <p:cViewPr>
        <p:scale>
          <a:sx n="160" d="100"/>
          <a:sy n="160" d="100"/>
        </p:scale>
        <p:origin x="1500" y="-23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image" Target="../media/image40.png"/><Relationship Id="rId4"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24A1D7-6A1F-4202-97D7-3856879AA687}" type="doc">
      <dgm:prSet loTypeId="urn:microsoft.com/office/officeart/2005/8/layout/vList4" loCatId="list" qsTypeId="urn:microsoft.com/office/officeart/2005/8/quickstyle/simple1" qsCatId="simple" csTypeId="urn:microsoft.com/office/officeart/2005/8/colors/colorful1" csCatId="colorful" phldr="1"/>
      <dgm:spPr/>
      <dgm:t>
        <a:bodyPr/>
        <a:lstStyle/>
        <a:p>
          <a:endParaRPr lang="en-GB"/>
        </a:p>
      </dgm:t>
    </dgm:pt>
    <dgm:pt modelId="{1BD2AF6A-D4FF-4EA4-B1E8-73767C0CF669}">
      <dgm:prSet phldrT="[Text]" custT="1"/>
      <dgm:spPr>
        <a:xfrm>
          <a:off x="0" y="0"/>
          <a:ext cx="7080448" cy="1191939"/>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800" b="1" dirty="0">
              <a:solidFill>
                <a:sysClr val="window" lastClr="FFFFFF"/>
              </a:solidFill>
              <a:latin typeface="Calibri"/>
              <a:ea typeface="+mn-ea"/>
              <a:cs typeface="+mn-cs"/>
            </a:rPr>
            <a:t>WP5.1	SRF Infrastructure</a:t>
          </a:r>
        </a:p>
      </dgm:t>
    </dgm:pt>
    <dgm:pt modelId="{2FEC4344-313D-4997-9574-2F30105C7CF2}" type="parTrans" cxnId="{C4197626-887C-4A2C-8829-8C105C9F2F06}">
      <dgm:prSet/>
      <dgm:spPr/>
      <dgm:t>
        <a:bodyPr/>
        <a:lstStyle/>
        <a:p>
          <a:endParaRPr lang="en-GB"/>
        </a:p>
      </dgm:t>
    </dgm:pt>
    <dgm:pt modelId="{3DA63ED4-26B1-4F86-8504-6AD20FBAF1EE}" type="sibTrans" cxnId="{C4197626-887C-4A2C-8829-8C105C9F2F06}">
      <dgm:prSet/>
      <dgm:spPr/>
      <dgm:t>
        <a:bodyPr/>
        <a:lstStyle/>
        <a:p>
          <a:endParaRPr lang="en-GB"/>
        </a:p>
      </dgm:t>
    </dgm:pt>
    <dgm:pt modelId="{6CB3AC2D-87A6-4357-9AEF-47EABB72AD38}">
      <dgm:prSet phldrT="[Text]" custT="1"/>
      <dgm:spPr>
        <a:xfrm>
          <a:off x="0" y="0"/>
          <a:ext cx="7080448" cy="1191939"/>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 lastClr="FFFFFF"/>
              </a:solidFill>
              <a:latin typeface="Calibri"/>
              <a:ea typeface="+mn-ea"/>
              <a:cs typeface="+mn-cs"/>
            </a:rPr>
            <a:t>Provision of all preparation, testing and assembly facilities.</a:t>
          </a:r>
        </a:p>
      </dgm:t>
    </dgm:pt>
    <dgm:pt modelId="{B7AA9C5A-0250-4DEC-BF24-C7B25E5EB04B}" type="parTrans" cxnId="{B47727C7-808D-4836-8A39-BF056AA2F71E}">
      <dgm:prSet/>
      <dgm:spPr/>
      <dgm:t>
        <a:bodyPr/>
        <a:lstStyle/>
        <a:p>
          <a:endParaRPr lang="en-GB"/>
        </a:p>
      </dgm:t>
    </dgm:pt>
    <dgm:pt modelId="{CD2D89ED-766F-4230-8398-5E668D7A6D2A}" type="sibTrans" cxnId="{B47727C7-808D-4836-8A39-BF056AA2F71E}">
      <dgm:prSet/>
      <dgm:spPr/>
      <dgm:t>
        <a:bodyPr/>
        <a:lstStyle/>
        <a:p>
          <a:endParaRPr lang="en-GB"/>
        </a:p>
      </dgm:t>
    </dgm:pt>
    <dgm:pt modelId="{65C197BE-08A0-41FA-9848-E3D7015D96DF}">
      <dgm:prSet phldrT="[Text]" custT="1"/>
      <dgm:spPr>
        <a:xfrm>
          <a:off x="0" y="2622266"/>
          <a:ext cx="7080448" cy="1191939"/>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800" b="1" dirty="0">
              <a:solidFill>
                <a:sysClr val="window" lastClr="FFFFFF"/>
              </a:solidFill>
              <a:latin typeface="Calibri"/>
              <a:ea typeface="+mn-ea"/>
              <a:cs typeface="+mn-cs"/>
            </a:rPr>
            <a:t>WP5.3	Cavity Qualification</a:t>
          </a:r>
        </a:p>
      </dgm:t>
    </dgm:pt>
    <dgm:pt modelId="{D3AD627A-490C-4690-AB07-7445E84B8D06}" type="parTrans" cxnId="{70F0DDE2-6C13-4BA8-950E-34C3B0C69AAC}">
      <dgm:prSet/>
      <dgm:spPr/>
      <dgm:t>
        <a:bodyPr/>
        <a:lstStyle/>
        <a:p>
          <a:endParaRPr lang="en-GB"/>
        </a:p>
      </dgm:t>
    </dgm:pt>
    <dgm:pt modelId="{F302DBB1-260E-47DB-AB8A-CEED534505F7}" type="sibTrans" cxnId="{70F0DDE2-6C13-4BA8-950E-34C3B0C69AAC}">
      <dgm:prSet/>
      <dgm:spPr/>
      <dgm:t>
        <a:bodyPr/>
        <a:lstStyle/>
        <a:p>
          <a:endParaRPr lang="en-GB"/>
        </a:p>
      </dgm:t>
    </dgm:pt>
    <dgm:pt modelId="{012808C7-3D35-4F82-AC4E-A97F2532BCE4}">
      <dgm:prSet phldrT="[Text]" custT="1"/>
      <dgm:spPr>
        <a:xfrm>
          <a:off x="0" y="2622266"/>
          <a:ext cx="7080448" cy="1191939"/>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 lastClr="FFFFFF"/>
              </a:solidFill>
              <a:latin typeface="Calibri"/>
              <a:ea typeface="+mn-ea"/>
              <a:cs typeface="+mn-cs"/>
            </a:rPr>
            <a:t>Qualification of 18 (+2) x HB650 cavities to FNAL specifications.</a:t>
          </a:r>
        </a:p>
      </dgm:t>
    </dgm:pt>
    <dgm:pt modelId="{124B3B89-B575-4355-A917-3093917FB96F}" type="parTrans" cxnId="{B321FB11-A2CB-444E-BB10-FE03A23B537F}">
      <dgm:prSet/>
      <dgm:spPr/>
      <dgm:t>
        <a:bodyPr/>
        <a:lstStyle/>
        <a:p>
          <a:endParaRPr lang="en-GB"/>
        </a:p>
      </dgm:t>
    </dgm:pt>
    <dgm:pt modelId="{635E6E2F-30B4-434B-8301-67D51EC751BA}" type="sibTrans" cxnId="{B321FB11-A2CB-444E-BB10-FE03A23B537F}">
      <dgm:prSet/>
      <dgm:spPr/>
      <dgm:t>
        <a:bodyPr/>
        <a:lstStyle/>
        <a:p>
          <a:endParaRPr lang="en-GB"/>
        </a:p>
      </dgm:t>
    </dgm:pt>
    <dgm:pt modelId="{27855668-46AE-4449-9BB9-377911D1BDE8}">
      <dgm:prSet phldrT="[Text]" custT="1"/>
      <dgm:spPr>
        <a:xfrm>
          <a:off x="0" y="3933399"/>
          <a:ext cx="7080448" cy="1191939"/>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800" b="1" dirty="0">
              <a:solidFill>
                <a:sysClr val="window" lastClr="FFFFFF"/>
              </a:solidFill>
              <a:latin typeface="Calibri"/>
              <a:ea typeface="+mn-ea"/>
              <a:cs typeface="+mn-cs"/>
            </a:rPr>
            <a:t>WP5.4	</a:t>
          </a:r>
          <a:r>
            <a:rPr lang="en-GB" sz="1800" b="1" dirty="0" err="1">
              <a:solidFill>
                <a:sysClr val="window" lastClr="FFFFFF"/>
              </a:solidFill>
              <a:latin typeface="Calibri"/>
              <a:ea typeface="+mn-ea"/>
              <a:cs typeface="+mn-cs"/>
            </a:rPr>
            <a:t>Cryomodule</a:t>
          </a:r>
          <a:r>
            <a:rPr lang="en-GB" sz="1800" b="1" dirty="0">
              <a:solidFill>
                <a:sysClr val="window" lastClr="FFFFFF"/>
              </a:solidFill>
              <a:latin typeface="Calibri"/>
              <a:ea typeface="+mn-ea"/>
              <a:cs typeface="+mn-cs"/>
            </a:rPr>
            <a:t> Integration</a:t>
          </a:r>
        </a:p>
      </dgm:t>
    </dgm:pt>
    <dgm:pt modelId="{1733B033-8528-4847-B5E0-475641C2AAEA}" type="parTrans" cxnId="{948E26AC-1FE4-4C3B-AB18-6A6E24925A27}">
      <dgm:prSet/>
      <dgm:spPr/>
      <dgm:t>
        <a:bodyPr/>
        <a:lstStyle/>
        <a:p>
          <a:endParaRPr lang="en-GB"/>
        </a:p>
      </dgm:t>
    </dgm:pt>
    <dgm:pt modelId="{2D6B87BA-677B-4950-A52B-46FA642CC43A}" type="sibTrans" cxnId="{948E26AC-1FE4-4C3B-AB18-6A6E24925A27}">
      <dgm:prSet/>
      <dgm:spPr/>
      <dgm:t>
        <a:bodyPr/>
        <a:lstStyle/>
        <a:p>
          <a:endParaRPr lang="en-GB"/>
        </a:p>
      </dgm:t>
    </dgm:pt>
    <dgm:pt modelId="{C21E0354-CC6D-45CA-B73B-24312C64EC11}">
      <dgm:prSet phldrT="[Text]" custT="1"/>
      <dgm:spPr>
        <a:xfrm>
          <a:off x="0" y="3933399"/>
          <a:ext cx="7080448" cy="1191939"/>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 lastClr="FFFFFF"/>
              </a:solidFill>
              <a:latin typeface="Calibri"/>
              <a:ea typeface="+mn-ea"/>
              <a:cs typeface="+mn-cs"/>
            </a:rPr>
            <a:t>Assembly of 3 x HB650 </a:t>
          </a:r>
          <a:r>
            <a:rPr lang="en-GB" sz="1600" b="1" dirty="0" err="1">
              <a:solidFill>
                <a:sysClr val="window" lastClr="FFFFFF"/>
              </a:solidFill>
              <a:latin typeface="Calibri"/>
              <a:ea typeface="+mn-ea"/>
              <a:cs typeface="+mn-cs"/>
            </a:rPr>
            <a:t>cryomodules</a:t>
          </a:r>
          <a:r>
            <a:rPr lang="en-GB" sz="1600" b="1" dirty="0">
              <a:solidFill>
                <a:sysClr val="window" lastClr="FFFFFF"/>
              </a:solidFill>
              <a:latin typeface="Calibri"/>
              <a:ea typeface="+mn-ea"/>
              <a:cs typeface="+mn-cs"/>
            </a:rPr>
            <a:t> to FNAL specifications.</a:t>
          </a:r>
        </a:p>
      </dgm:t>
    </dgm:pt>
    <dgm:pt modelId="{0972D040-DA36-4B35-A4B1-779A601804CA}" type="parTrans" cxnId="{879C2507-9481-4BD2-AC07-C04CB2193575}">
      <dgm:prSet/>
      <dgm:spPr/>
      <dgm:t>
        <a:bodyPr/>
        <a:lstStyle/>
        <a:p>
          <a:endParaRPr lang="en-GB"/>
        </a:p>
      </dgm:t>
    </dgm:pt>
    <dgm:pt modelId="{723A0DAA-4FA1-4295-B8A4-D566239B51C9}" type="sibTrans" cxnId="{879C2507-9481-4BD2-AC07-C04CB2193575}">
      <dgm:prSet/>
      <dgm:spPr/>
      <dgm:t>
        <a:bodyPr/>
        <a:lstStyle/>
        <a:p>
          <a:endParaRPr lang="en-GB"/>
        </a:p>
      </dgm:t>
    </dgm:pt>
    <dgm:pt modelId="{D5A937A6-E581-46D5-9815-AE55DFDB121B}">
      <dgm:prSet phldrT="[Text]" custT="1"/>
      <dgm:spPr>
        <a:xfrm>
          <a:off x="0" y="1311133"/>
          <a:ext cx="7080448" cy="1191939"/>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800" b="1" dirty="0">
              <a:solidFill>
                <a:sysClr val="window" lastClr="FFFFFF"/>
              </a:solidFill>
              <a:latin typeface="Calibri"/>
              <a:ea typeface="+mn-ea"/>
              <a:cs typeface="+mn-cs"/>
            </a:rPr>
            <a:t>WP5.2	UK Industry Development</a:t>
          </a:r>
          <a:endParaRPr lang="en-GB" sz="1800" dirty="0">
            <a:solidFill>
              <a:sysClr val="window" lastClr="FFFFFF"/>
            </a:solidFill>
            <a:latin typeface="Calibri"/>
            <a:ea typeface="+mn-ea"/>
            <a:cs typeface="+mn-cs"/>
          </a:endParaRPr>
        </a:p>
      </dgm:t>
    </dgm:pt>
    <dgm:pt modelId="{30446158-9063-4840-8856-1AFFC16EF493}" type="parTrans" cxnId="{2464E24F-4254-44BE-9403-20F7DB6381F5}">
      <dgm:prSet/>
      <dgm:spPr/>
      <dgm:t>
        <a:bodyPr/>
        <a:lstStyle/>
        <a:p>
          <a:endParaRPr lang="en-GB"/>
        </a:p>
      </dgm:t>
    </dgm:pt>
    <dgm:pt modelId="{D95B7752-35B4-4F96-B685-F09B74BC294B}" type="sibTrans" cxnId="{2464E24F-4254-44BE-9403-20F7DB6381F5}">
      <dgm:prSet/>
      <dgm:spPr/>
      <dgm:t>
        <a:bodyPr/>
        <a:lstStyle/>
        <a:p>
          <a:endParaRPr lang="en-GB"/>
        </a:p>
      </dgm:t>
    </dgm:pt>
    <dgm:pt modelId="{856C51EF-D67A-492B-A8DB-E9755930D12E}">
      <dgm:prSet phldrT="[Text]" custT="1"/>
      <dgm:spPr>
        <a:xfrm>
          <a:off x="0" y="1311133"/>
          <a:ext cx="7080448" cy="1191939"/>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600" b="1" dirty="0">
              <a:solidFill>
                <a:sysClr val="window" lastClr="FFFFFF"/>
              </a:solidFill>
              <a:latin typeface="Calibri"/>
              <a:ea typeface="+mn-ea"/>
              <a:cs typeface="+mn-cs"/>
            </a:rPr>
            <a:t>Demonstration of UK PIP-II cavity demonstrator fabrication.</a:t>
          </a:r>
        </a:p>
      </dgm:t>
    </dgm:pt>
    <dgm:pt modelId="{4140E5A9-A54B-4FAD-91B4-7CE6E08B5A17}" type="parTrans" cxnId="{195FCCFA-0D77-4ACC-AAF2-D9C3C30EADEB}">
      <dgm:prSet/>
      <dgm:spPr/>
      <dgm:t>
        <a:bodyPr/>
        <a:lstStyle/>
        <a:p>
          <a:endParaRPr lang="en-GB"/>
        </a:p>
      </dgm:t>
    </dgm:pt>
    <dgm:pt modelId="{D839DDDE-4884-4F60-9C1F-0A07D406AD22}" type="sibTrans" cxnId="{195FCCFA-0D77-4ACC-AAF2-D9C3C30EADEB}">
      <dgm:prSet/>
      <dgm:spPr/>
      <dgm:t>
        <a:bodyPr/>
        <a:lstStyle/>
        <a:p>
          <a:endParaRPr lang="en-GB"/>
        </a:p>
      </dgm:t>
    </dgm:pt>
    <dgm:pt modelId="{98245F34-D0A1-47FB-A565-1F8D8C07F3D0}">
      <dgm:prSet phldrT="[Text]" custT="1"/>
      <dgm:spPr>
        <a:xfrm>
          <a:off x="0" y="0"/>
          <a:ext cx="7080448" cy="1191939"/>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dirty="0">
              <a:solidFill>
                <a:sysClr val="window" lastClr="FFFFFF"/>
              </a:solidFill>
              <a:latin typeface="Calibri"/>
              <a:ea typeface="+mn-ea"/>
              <a:cs typeface="+mn-cs"/>
            </a:rPr>
            <a:t>Extensively modify existing SRF facilities and provision of new cleanroom.</a:t>
          </a:r>
          <a:endParaRPr lang="en-GB" sz="1600" b="1" dirty="0">
            <a:solidFill>
              <a:sysClr val="window" lastClr="FFFFFF"/>
            </a:solidFill>
            <a:latin typeface="Calibri"/>
            <a:ea typeface="+mn-ea"/>
            <a:cs typeface="+mn-cs"/>
          </a:endParaRPr>
        </a:p>
      </dgm:t>
    </dgm:pt>
    <dgm:pt modelId="{1BD854BD-9E11-4DE7-81B7-A379D8444A72}" type="parTrans" cxnId="{B78B1588-FB5C-4F40-9BCE-308DD519AFB2}">
      <dgm:prSet/>
      <dgm:spPr/>
      <dgm:t>
        <a:bodyPr/>
        <a:lstStyle/>
        <a:p>
          <a:endParaRPr lang="en-US"/>
        </a:p>
      </dgm:t>
    </dgm:pt>
    <dgm:pt modelId="{81FCE8A7-471D-495F-AB73-3939AE6DB200}" type="sibTrans" cxnId="{B78B1588-FB5C-4F40-9BCE-308DD519AFB2}">
      <dgm:prSet/>
      <dgm:spPr/>
      <dgm:t>
        <a:bodyPr/>
        <a:lstStyle/>
        <a:p>
          <a:endParaRPr lang="en-US"/>
        </a:p>
      </dgm:t>
    </dgm:pt>
    <dgm:pt modelId="{708007C8-4BFA-4BC1-B47A-50B3027B207F}">
      <dgm:prSet phldrT="[Text]" custT="1"/>
      <dgm:spPr>
        <a:xfrm>
          <a:off x="0" y="0"/>
          <a:ext cx="7080448" cy="1191939"/>
        </a:xfr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dirty="0">
              <a:solidFill>
                <a:sysClr val="window" lastClr="FFFFFF"/>
              </a:solidFill>
              <a:latin typeface="Calibri"/>
              <a:ea typeface="+mn-ea"/>
              <a:cs typeface="+mn-cs"/>
            </a:rPr>
            <a:t>Implementation of new </a:t>
          </a:r>
          <a:r>
            <a:rPr lang="en-GB" sz="1400" dirty="0" err="1">
              <a:solidFill>
                <a:sysClr val="window" lastClr="FFFFFF"/>
              </a:solidFill>
              <a:latin typeface="Calibri"/>
              <a:ea typeface="+mn-ea"/>
              <a:cs typeface="+mn-cs"/>
            </a:rPr>
            <a:t>cryomodule</a:t>
          </a:r>
          <a:r>
            <a:rPr lang="en-GB" sz="1400" dirty="0">
              <a:solidFill>
                <a:sysClr val="window" lastClr="FFFFFF"/>
              </a:solidFill>
              <a:latin typeface="Calibri"/>
              <a:ea typeface="+mn-ea"/>
              <a:cs typeface="+mn-cs"/>
            </a:rPr>
            <a:t> vessel assembly fixtures.</a:t>
          </a:r>
          <a:endParaRPr lang="en-GB" sz="1600" b="1" dirty="0">
            <a:solidFill>
              <a:sysClr val="window" lastClr="FFFFFF"/>
            </a:solidFill>
            <a:latin typeface="Calibri"/>
            <a:ea typeface="+mn-ea"/>
            <a:cs typeface="+mn-cs"/>
          </a:endParaRPr>
        </a:p>
      </dgm:t>
    </dgm:pt>
    <dgm:pt modelId="{6203D8CC-0371-45EB-B92F-27C5A6B4D355}" type="parTrans" cxnId="{516A5981-0886-4056-9D32-D4CE7FB3C293}">
      <dgm:prSet/>
      <dgm:spPr/>
      <dgm:t>
        <a:bodyPr/>
        <a:lstStyle/>
        <a:p>
          <a:endParaRPr lang="en-US"/>
        </a:p>
      </dgm:t>
    </dgm:pt>
    <dgm:pt modelId="{1EC16AFD-8DB5-4B4D-8E30-F0939546406D}" type="sibTrans" cxnId="{516A5981-0886-4056-9D32-D4CE7FB3C293}">
      <dgm:prSet/>
      <dgm:spPr/>
      <dgm:t>
        <a:bodyPr/>
        <a:lstStyle/>
        <a:p>
          <a:endParaRPr lang="en-US"/>
        </a:p>
      </dgm:t>
    </dgm:pt>
    <dgm:pt modelId="{B2460679-7055-4FFA-9A8E-5AA20B42DDC9}">
      <dgm:prSet phldrT="[Text]" custT="1"/>
      <dgm:spPr>
        <a:xfrm>
          <a:off x="0" y="1311133"/>
          <a:ext cx="7080448" cy="1191939"/>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dirty="0">
              <a:solidFill>
                <a:sysClr val="window" lastClr="FFFFFF"/>
              </a:solidFill>
              <a:latin typeface="Calibri"/>
              <a:ea typeface="+mn-ea"/>
              <a:cs typeface="+mn-cs"/>
            </a:rPr>
            <a:t>Development of EBW processes for </a:t>
          </a:r>
          <a:r>
            <a:rPr lang="en-GB" sz="1400" dirty="0" err="1">
              <a:solidFill>
                <a:sysClr val="window" lastClr="FFFFFF"/>
              </a:solidFill>
              <a:latin typeface="Calibri"/>
              <a:ea typeface="+mn-ea"/>
              <a:cs typeface="+mn-cs"/>
            </a:rPr>
            <a:t>Nb</a:t>
          </a:r>
          <a:r>
            <a:rPr lang="en-GB" sz="1400" dirty="0">
              <a:solidFill>
                <a:sysClr val="window" lastClr="FFFFFF"/>
              </a:solidFill>
              <a:latin typeface="Calibri"/>
              <a:ea typeface="+mn-ea"/>
              <a:cs typeface="+mn-cs"/>
            </a:rPr>
            <a:t> material.</a:t>
          </a:r>
          <a:endParaRPr lang="en-GB" sz="1600" b="1" dirty="0">
            <a:solidFill>
              <a:sysClr val="window" lastClr="FFFFFF"/>
            </a:solidFill>
            <a:latin typeface="Calibri"/>
            <a:ea typeface="+mn-ea"/>
            <a:cs typeface="+mn-cs"/>
          </a:endParaRPr>
        </a:p>
      </dgm:t>
    </dgm:pt>
    <dgm:pt modelId="{992C7055-7451-49E5-8C77-19F92C3C70AD}" type="parTrans" cxnId="{9156E294-67F1-4DA7-8462-97C700D6D0B9}">
      <dgm:prSet/>
      <dgm:spPr/>
      <dgm:t>
        <a:bodyPr/>
        <a:lstStyle/>
        <a:p>
          <a:endParaRPr lang="en-US"/>
        </a:p>
      </dgm:t>
    </dgm:pt>
    <dgm:pt modelId="{81973428-B75C-4063-8F58-81526AC4CAC1}" type="sibTrans" cxnId="{9156E294-67F1-4DA7-8462-97C700D6D0B9}">
      <dgm:prSet/>
      <dgm:spPr/>
      <dgm:t>
        <a:bodyPr/>
        <a:lstStyle/>
        <a:p>
          <a:endParaRPr lang="en-US"/>
        </a:p>
      </dgm:t>
    </dgm:pt>
    <dgm:pt modelId="{5B944D4F-3BDB-4D7A-9B0E-E5ADCB8828CE}">
      <dgm:prSet phldrT="[Text]" custT="1"/>
      <dgm:spPr>
        <a:xfrm>
          <a:off x="0" y="1311133"/>
          <a:ext cx="7080448" cy="1191939"/>
        </a:xfr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dirty="0">
              <a:solidFill>
                <a:sysClr val="window" lastClr="FFFFFF"/>
              </a:solidFill>
              <a:latin typeface="Calibri"/>
              <a:ea typeface="+mn-ea"/>
              <a:cs typeface="+mn-cs"/>
            </a:rPr>
            <a:t>Provision of all SRF cavity fabrication facilities.</a:t>
          </a:r>
          <a:endParaRPr lang="en-GB" sz="1600" b="1" dirty="0">
            <a:solidFill>
              <a:sysClr val="window" lastClr="FFFFFF"/>
            </a:solidFill>
            <a:latin typeface="Calibri"/>
            <a:ea typeface="+mn-ea"/>
            <a:cs typeface="+mn-cs"/>
          </a:endParaRPr>
        </a:p>
      </dgm:t>
    </dgm:pt>
    <dgm:pt modelId="{930F8A12-7A41-4C5D-94F8-B47B1D6AEB5C}" type="parTrans" cxnId="{B8296B1A-A6DF-4596-A6E5-B8B70F02737B}">
      <dgm:prSet/>
      <dgm:spPr/>
      <dgm:t>
        <a:bodyPr/>
        <a:lstStyle/>
        <a:p>
          <a:endParaRPr lang="en-US"/>
        </a:p>
      </dgm:t>
    </dgm:pt>
    <dgm:pt modelId="{CCF0DA96-B9AA-4D11-A56C-79897899781F}" type="sibTrans" cxnId="{B8296B1A-A6DF-4596-A6E5-B8B70F02737B}">
      <dgm:prSet/>
      <dgm:spPr/>
      <dgm:t>
        <a:bodyPr/>
        <a:lstStyle/>
        <a:p>
          <a:endParaRPr lang="en-US"/>
        </a:p>
      </dgm:t>
    </dgm:pt>
    <dgm:pt modelId="{386C2F05-228B-42F1-B2C7-9D84EE587487}">
      <dgm:prSet phldrT="[Text]" custT="1"/>
      <dgm:spPr>
        <a:xfrm>
          <a:off x="0" y="2622266"/>
          <a:ext cx="7080448" cy="1191939"/>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0" dirty="0">
              <a:solidFill>
                <a:sysClr val="window" lastClr="FFFFFF"/>
              </a:solidFill>
              <a:latin typeface="Calibri"/>
              <a:ea typeface="+mn-ea"/>
              <a:cs typeface="+mn-cs"/>
            </a:rPr>
            <a:t>Procurement of Niobium material and cavity fabrication from industry.</a:t>
          </a:r>
          <a:endParaRPr lang="en-GB" sz="1600" b="1" dirty="0">
            <a:solidFill>
              <a:sysClr val="window" lastClr="FFFFFF"/>
            </a:solidFill>
            <a:latin typeface="Calibri"/>
            <a:ea typeface="+mn-ea"/>
            <a:cs typeface="+mn-cs"/>
          </a:endParaRPr>
        </a:p>
      </dgm:t>
    </dgm:pt>
    <dgm:pt modelId="{9BC9F678-349C-48FB-9036-7678D4F289D5}" type="parTrans" cxnId="{2C8CB2EF-1273-457E-A235-AA0DCA8C9379}">
      <dgm:prSet/>
      <dgm:spPr/>
      <dgm:t>
        <a:bodyPr/>
        <a:lstStyle/>
        <a:p>
          <a:endParaRPr lang="en-US"/>
        </a:p>
      </dgm:t>
    </dgm:pt>
    <dgm:pt modelId="{838CCA21-61F9-40BF-8F21-00D336F666EF}" type="sibTrans" cxnId="{2C8CB2EF-1273-457E-A235-AA0DCA8C9379}">
      <dgm:prSet/>
      <dgm:spPr/>
      <dgm:t>
        <a:bodyPr/>
        <a:lstStyle/>
        <a:p>
          <a:endParaRPr lang="en-US"/>
        </a:p>
      </dgm:t>
    </dgm:pt>
    <dgm:pt modelId="{DE3F8E62-6573-42EE-928D-099E589A9123}">
      <dgm:prSet phldrT="[Text]" custT="1"/>
      <dgm:spPr>
        <a:xfrm>
          <a:off x="0" y="2622266"/>
          <a:ext cx="7080448" cy="1191939"/>
        </a:xfr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b="0" dirty="0">
              <a:solidFill>
                <a:sysClr val="window" lastClr="FFFFFF"/>
              </a:solidFill>
              <a:latin typeface="Calibri"/>
              <a:ea typeface="+mn-ea"/>
              <a:cs typeface="+mn-cs"/>
            </a:rPr>
            <a:t>Integration into testing infrastructure and validate.</a:t>
          </a:r>
          <a:endParaRPr lang="en-GB" sz="1600" b="1" dirty="0">
            <a:solidFill>
              <a:sysClr val="window" lastClr="FFFFFF"/>
            </a:solidFill>
            <a:latin typeface="Calibri"/>
            <a:ea typeface="+mn-ea"/>
            <a:cs typeface="+mn-cs"/>
          </a:endParaRPr>
        </a:p>
      </dgm:t>
    </dgm:pt>
    <dgm:pt modelId="{4CDC5DFA-5357-4506-AA97-5A5E95B61910}" type="parTrans" cxnId="{1D70953F-369D-4A83-A4E8-279AB8AF95FD}">
      <dgm:prSet/>
      <dgm:spPr/>
      <dgm:t>
        <a:bodyPr/>
        <a:lstStyle/>
        <a:p>
          <a:endParaRPr lang="en-US"/>
        </a:p>
      </dgm:t>
    </dgm:pt>
    <dgm:pt modelId="{6E402340-7377-4FD9-BAD9-D26C3E9651E9}" type="sibTrans" cxnId="{1D70953F-369D-4A83-A4E8-279AB8AF95FD}">
      <dgm:prSet/>
      <dgm:spPr/>
      <dgm:t>
        <a:bodyPr/>
        <a:lstStyle/>
        <a:p>
          <a:endParaRPr lang="en-US"/>
        </a:p>
      </dgm:t>
    </dgm:pt>
    <dgm:pt modelId="{83993C88-DE40-4B30-83EE-82CDCAD4C9E1}">
      <dgm:prSet phldrT="[Text]" custT="1"/>
      <dgm:spPr>
        <a:xfrm>
          <a:off x="0" y="3933399"/>
          <a:ext cx="7080448" cy="1191939"/>
        </a:xfr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dirty="0">
              <a:solidFill>
                <a:sysClr val="window" lastClr="FFFFFF"/>
              </a:solidFill>
              <a:latin typeface="Calibri"/>
              <a:ea typeface="+mn-ea"/>
              <a:cs typeface="+mn-cs"/>
            </a:rPr>
            <a:t>Prepare HB650 cavities and assemble cavity string in cleanroom.</a:t>
          </a:r>
          <a:endParaRPr lang="en-GB" sz="1800" b="1" dirty="0">
            <a:solidFill>
              <a:sysClr val="window" lastClr="FFFFFF"/>
            </a:solidFill>
            <a:latin typeface="Calibri"/>
            <a:ea typeface="+mn-ea"/>
            <a:cs typeface="+mn-cs"/>
          </a:endParaRPr>
        </a:p>
      </dgm:t>
    </dgm:pt>
    <dgm:pt modelId="{5BFF3542-9CAF-4BE9-A4C9-E2380A56F6A9}" type="parTrans" cxnId="{9910263F-44E1-4406-A993-988CF25B9CE6}">
      <dgm:prSet/>
      <dgm:spPr/>
      <dgm:t>
        <a:bodyPr/>
        <a:lstStyle/>
        <a:p>
          <a:endParaRPr lang="en-US"/>
        </a:p>
      </dgm:t>
    </dgm:pt>
    <dgm:pt modelId="{398ACC54-15B4-4D23-8D53-78B0B815B603}" type="sibTrans" cxnId="{9910263F-44E1-4406-A993-988CF25B9CE6}">
      <dgm:prSet/>
      <dgm:spPr/>
      <dgm:t>
        <a:bodyPr/>
        <a:lstStyle/>
        <a:p>
          <a:endParaRPr lang="en-US"/>
        </a:p>
      </dgm:t>
    </dgm:pt>
    <dgm:pt modelId="{A8889126-9B5F-457B-BD35-C48B774A333A}">
      <dgm:prSet phldrT="[Text]" custT="1"/>
      <dgm:spPr>
        <a:xfrm>
          <a:off x="0" y="3933399"/>
          <a:ext cx="7080448" cy="1191939"/>
        </a:xfr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dirty="0">
              <a:solidFill>
                <a:sysClr val="window" lastClr="FFFFFF"/>
              </a:solidFill>
              <a:latin typeface="Calibri"/>
              <a:ea typeface="+mn-ea"/>
              <a:cs typeface="+mn-cs"/>
            </a:rPr>
            <a:t>Integrate cavity string into HB650 </a:t>
          </a:r>
          <a:r>
            <a:rPr lang="en-GB" sz="1400" dirty="0" err="1">
              <a:solidFill>
                <a:sysClr val="window" lastClr="FFFFFF"/>
              </a:solidFill>
              <a:latin typeface="Calibri"/>
              <a:ea typeface="+mn-ea"/>
              <a:cs typeface="+mn-cs"/>
            </a:rPr>
            <a:t>cryomodule</a:t>
          </a:r>
          <a:r>
            <a:rPr lang="en-GB" sz="1400" dirty="0">
              <a:solidFill>
                <a:sysClr val="window" lastClr="FFFFFF"/>
              </a:solidFill>
              <a:latin typeface="Calibri"/>
              <a:ea typeface="+mn-ea"/>
              <a:cs typeface="+mn-cs"/>
            </a:rPr>
            <a:t> vessel and acceptance test.</a:t>
          </a:r>
          <a:endParaRPr lang="en-GB" sz="1800" b="1" dirty="0">
            <a:solidFill>
              <a:sysClr val="window" lastClr="FFFFFF"/>
            </a:solidFill>
            <a:latin typeface="Calibri"/>
            <a:ea typeface="+mn-ea"/>
            <a:cs typeface="+mn-cs"/>
          </a:endParaRPr>
        </a:p>
      </dgm:t>
    </dgm:pt>
    <dgm:pt modelId="{2D4E808F-B762-415C-9DC4-68A5463120CF}" type="parTrans" cxnId="{EF3F657C-440E-452B-8134-E4A214D6A935}">
      <dgm:prSet/>
      <dgm:spPr/>
      <dgm:t>
        <a:bodyPr/>
        <a:lstStyle/>
        <a:p>
          <a:endParaRPr lang="en-US"/>
        </a:p>
      </dgm:t>
    </dgm:pt>
    <dgm:pt modelId="{2D487A57-51CE-468A-BC3B-AECC9C10A424}" type="sibTrans" cxnId="{EF3F657C-440E-452B-8134-E4A214D6A935}">
      <dgm:prSet/>
      <dgm:spPr/>
      <dgm:t>
        <a:bodyPr/>
        <a:lstStyle/>
        <a:p>
          <a:endParaRPr lang="en-US"/>
        </a:p>
      </dgm:t>
    </dgm:pt>
    <dgm:pt modelId="{035A9CD3-0880-44D8-AE7D-5F6AF6D6AE77}">
      <dgm:prSet phldrT="[Text]" custT="1"/>
      <dgm:spPr>
        <a:xfrm>
          <a:off x="0" y="3933399"/>
          <a:ext cx="7080448" cy="1191939"/>
        </a:xfr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400" dirty="0">
              <a:solidFill>
                <a:sysClr val="window" lastClr="FFFFFF"/>
              </a:solidFill>
              <a:latin typeface="Calibri"/>
              <a:ea typeface="+mn-ea"/>
              <a:cs typeface="+mn-cs"/>
            </a:rPr>
            <a:t>Safely transport integrated </a:t>
          </a:r>
          <a:r>
            <a:rPr lang="en-GB" sz="1400" dirty="0" err="1">
              <a:solidFill>
                <a:sysClr val="window" lastClr="FFFFFF"/>
              </a:solidFill>
              <a:latin typeface="Calibri"/>
              <a:ea typeface="+mn-ea"/>
              <a:cs typeface="+mn-cs"/>
            </a:rPr>
            <a:t>cryomodules</a:t>
          </a:r>
          <a:r>
            <a:rPr lang="en-GB" sz="1400" dirty="0">
              <a:solidFill>
                <a:sysClr val="window" lastClr="FFFFFF"/>
              </a:solidFill>
              <a:latin typeface="Calibri"/>
              <a:ea typeface="+mn-ea"/>
              <a:cs typeface="+mn-cs"/>
            </a:rPr>
            <a:t> to FNAL and acceptance test.</a:t>
          </a:r>
          <a:endParaRPr lang="en-GB" sz="1800" b="1" dirty="0">
            <a:solidFill>
              <a:sysClr val="window" lastClr="FFFFFF"/>
            </a:solidFill>
            <a:latin typeface="Calibri"/>
            <a:ea typeface="+mn-ea"/>
            <a:cs typeface="+mn-cs"/>
          </a:endParaRPr>
        </a:p>
      </dgm:t>
    </dgm:pt>
    <dgm:pt modelId="{C04BE61E-81F6-4EDC-B408-8EEFA99CD8E8}" type="parTrans" cxnId="{2B3E5B20-B515-49C8-ACAC-58D8EB9CA8A7}">
      <dgm:prSet/>
      <dgm:spPr/>
      <dgm:t>
        <a:bodyPr/>
        <a:lstStyle/>
        <a:p>
          <a:endParaRPr lang="en-US"/>
        </a:p>
      </dgm:t>
    </dgm:pt>
    <dgm:pt modelId="{45815285-C311-4898-9D62-F43BA3B5ECA2}" type="sibTrans" cxnId="{2B3E5B20-B515-49C8-ACAC-58D8EB9CA8A7}">
      <dgm:prSet/>
      <dgm:spPr/>
      <dgm:t>
        <a:bodyPr/>
        <a:lstStyle/>
        <a:p>
          <a:endParaRPr lang="en-US"/>
        </a:p>
      </dgm:t>
    </dgm:pt>
    <dgm:pt modelId="{ED6F0A49-99DF-4FFC-9F38-D745BE7F4FA2}" type="pres">
      <dgm:prSet presAssocID="{2524A1D7-6A1F-4202-97D7-3856879AA687}" presName="linear" presStyleCnt="0">
        <dgm:presLayoutVars>
          <dgm:dir/>
          <dgm:resizeHandles val="exact"/>
        </dgm:presLayoutVars>
      </dgm:prSet>
      <dgm:spPr/>
    </dgm:pt>
    <dgm:pt modelId="{5C6EFAA8-737A-4EAF-A292-8B6459A91D4E}" type="pres">
      <dgm:prSet presAssocID="{1BD2AF6A-D4FF-4EA4-B1E8-73767C0CF669}" presName="comp" presStyleCnt="0"/>
      <dgm:spPr/>
    </dgm:pt>
    <dgm:pt modelId="{A92BE1D0-2225-4E2F-A3F2-A869F66D3819}" type="pres">
      <dgm:prSet presAssocID="{1BD2AF6A-D4FF-4EA4-B1E8-73767C0CF669}" presName="box" presStyleLbl="node1" presStyleIdx="0" presStyleCnt="4"/>
      <dgm:spPr>
        <a:prstGeom prst="roundRect">
          <a:avLst>
            <a:gd name="adj" fmla="val 10000"/>
          </a:avLst>
        </a:prstGeom>
      </dgm:spPr>
    </dgm:pt>
    <dgm:pt modelId="{2C8F23BF-E96B-481D-AD58-3B83FFD85005}" type="pres">
      <dgm:prSet presAssocID="{1BD2AF6A-D4FF-4EA4-B1E8-73767C0CF669}" presName="img" presStyleLbl="fgImgPlace1" presStyleIdx="0" presStyleCnt="4"/>
      <dgm:spPr>
        <a:xfrm>
          <a:off x="119193" y="119193"/>
          <a:ext cx="1416089" cy="953551"/>
        </a:xfrm>
        <a:prstGeom prst="roundRect">
          <a:avLst>
            <a:gd name="adj" fmla="val 10000"/>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ln>
        <a:effectLst/>
      </dgm:spPr>
    </dgm:pt>
    <dgm:pt modelId="{BBEFB89D-AA32-4211-AF60-FEBAE0D3F793}" type="pres">
      <dgm:prSet presAssocID="{1BD2AF6A-D4FF-4EA4-B1E8-73767C0CF669}" presName="text" presStyleLbl="node1" presStyleIdx="0" presStyleCnt="4">
        <dgm:presLayoutVars>
          <dgm:bulletEnabled val="1"/>
        </dgm:presLayoutVars>
      </dgm:prSet>
      <dgm:spPr/>
    </dgm:pt>
    <dgm:pt modelId="{54CAD2A9-07B3-476A-A11A-F60D860AE3D3}" type="pres">
      <dgm:prSet presAssocID="{3DA63ED4-26B1-4F86-8504-6AD20FBAF1EE}" presName="spacer" presStyleCnt="0"/>
      <dgm:spPr/>
    </dgm:pt>
    <dgm:pt modelId="{3AAE1A11-1867-415A-8071-D343BA4B2F86}" type="pres">
      <dgm:prSet presAssocID="{D5A937A6-E581-46D5-9815-AE55DFDB121B}" presName="comp" presStyleCnt="0"/>
      <dgm:spPr/>
    </dgm:pt>
    <dgm:pt modelId="{719F1F78-B4D7-4247-9187-D8593AE518E1}" type="pres">
      <dgm:prSet presAssocID="{D5A937A6-E581-46D5-9815-AE55DFDB121B}" presName="box" presStyleLbl="node1" presStyleIdx="1" presStyleCnt="4" custLinFactNeighborY="-5532"/>
      <dgm:spPr>
        <a:prstGeom prst="roundRect">
          <a:avLst>
            <a:gd name="adj" fmla="val 10000"/>
          </a:avLst>
        </a:prstGeom>
      </dgm:spPr>
    </dgm:pt>
    <dgm:pt modelId="{ED7A3BE7-DE81-4161-9838-BE857B2A1973}" type="pres">
      <dgm:prSet presAssocID="{D5A937A6-E581-46D5-9815-AE55DFDB121B}" presName="img" presStyleLbl="fgImgPlace1" presStyleIdx="1" presStyleCnt="4" custLinFactNeighborY="-6912"/>
      <dgm:spPr>
        <a:xfrm>
          <a:off x="119193" y="1430327"/>
          <a:ext cx="1416089" cy="953551"/>
        </a:xfrm>
        <a:prstGeom prst="roundRect">
          <a:avLst>
            <a:gd name="adj" fmla="val 10000"/>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ln>
        <a:effectLst/>
      </dgm:spPr>
    </dgm:pt>
    <dgm:pt modelId="{FB7EEEC1-EA4F-41A4-AC80-F2C23389282C}" type="pres">
      <dgm:prSet presAssocID="{D5A937A6-E581-46D5-9815-AE55DFDB121B}" presName="text" presStyleLbl="node1" presStyleIdx="1" presStyleCnt="4">
        <dgm:presLayoutVars>
          <dgm:bulletEnabled val="1"/>
        </dgm:presLayoutVars>
      </dgm:prSet>
      <dgm:spPr/>
    </dgm:pt>
    <dgm:pt modelId="{AA914306-F28F-496C-8F1B-E210E9755EC6}" type="pres">
      <dgm:prSet presAssocID="{D95B7752-35B4-4F96-B685-F09B74BC294B}" presName="spacer" presStyleCnt="0"/>
      <dgm:spPr/>
    </dgm:pt>
    <dgm:pt modelId="{2981DFAF-9C41-4E04-B670-130C99383C17}" type="pres">
      <dgm:prSet presAssocID="{65C197BE-08A0-41FA-9848-E3D7015D96DF}" presName="comp" presStyleCnt="0"/>
      <dgm:spPr/>
    </dgm:pt>
    <dgm:pt modelId="{2CD1D7E9-B574-4EEF-846F-7A3A0682421A}" type="pres">
      <dgm:prSet presAssocID="{65C197BE-08A0-41FA-9848-E3D7015D96DF}" presName="box" presStyleLbl="node1" presStyleIdx="2" presStyleCnt="4" custLinFactNeighborY="-5532"/>
      <dgm:spPr>
        <a:prstGeom prst="roundRect">
          <a:avLst>
            <a:gd name="adj" fmla="val 10000"/>
          </a:avLst>
        </a:prstGeom>
      </dgm:spPr>
    </dgm:pt>
    <dgm:pt modelId="{3F804AF8-152D-49E9-9BBF-A87CCB0C644B}" type="pres">
      <dgm:prSet presAssocID="{65C197BE-08A0-41FA-9848-E3D7015D96DF}" presName="img" presStyleLbl="fgImgPlace1" presStyleIdx="2" presStyleCnt="4" custScaleY="75507" custLinFactNeighborY="-6912"/>
      <dgm:spPr>
        <a:xfrm>
          <a:off x="119193" y="2858237"/>
          <a:ext cx="1416089" cy="719998"/>
        </a:xfrm>
        <a:prstGeom prst="roundRect">
          <a:avLst>
            <a:gd name="adj" fmla="val 10000"/>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ln>
        <a:effectLst/>
      </dgm:spPr>
    </dgm:pt>
    <dgm:pt modelId="{103FFEED-7FB9-4591-8231-EFB4CD603A1D}" type="pres">
      <dgm:prSet presAssocID="{65C197BE-08A0-41FA-9848-E3D7015D96DF}" presName="text" presStyleLbl="node1" presStyleIdx="2" presStyleCnt="4">
        <dgm:presLayoutVars>
          <dgm:bulletEnabled val="1"/>
        </dgm:presLayoutVars>
      </dgm:prSet>
      <dgm:spPr/>
    </dgm:pt>
    <dgm:pt modelId="{E7829F1E-B1A8-4168-BF77-B8952C06CDDE}" type="pres">
      <dgm:prSet presAssocID="{F302DBB1-260E-47DB-AB8A-CEED534505F7}" presName="spacer" presStyleCnt="0"/>
      <dgm:spPr/>
    </dgm:pt>
    <dgm:pt modelId="{A55F563D-5E44-4C19-A1E7-C4AF2D76CE59}" type="pres">
      <dgm:prSet presAssocID="{27855668-46AE-4449-9BB9-377911D1BDE8}" presName="comp" presStyleCnt="0"/>
      <dgm:spPr/>
    </dgm:pt>
    <dgm:pt modelId="{36DB6ABE-3EF2-4297-957E-5F1231E4FFC9}" type="pres">
      <dgm:prSet presAssocID="{27855668-46AE-4449-9BB9-377911D1BDE8}" presName="box" presStyleLbl="node1" presStyleIdx="3" presStyleCnt="4" custScaleY="115575" custLinFactNeighborY="-5532"/>
      <dgm:spPr>
        <a:prstGeom prst="roundRect">
          <a:avLst>
            <a:gd name="adj" fmla="val 10000"/>
          </a:avLst>
        </a:prstGeom>
      </dgm:spPr>
    </dgm:pt>
    <dgm:pt modelId="{A7B5F541-81D3-4B14-9547-96D9FD8BD611}" type="pres">
      <dgm:prSet presAssocID="{27855668-46AE-4449-9BB9-377911D1BDE8}" presName="img" presStyleLbl="fgImgPlace1" presStyleIdx="3" presStyleCnt="4" custScaleY="83058" custLinFactNeighborY="-9298"/>
      <dgm:spPr>
        <a:xfrm>
          <a:off x="119193" y="4133369"/>
          <a:ext cx="1416089" cy="792000"/>
        </a:xfrm>
        <a:prstGeom prst="roundRect">
          <a:avLst>
            <a:gd name="adj" fmla="val 10000"/>
          </a:avLst>
        </a:prstGeom>
        <a:blipFill rotWithShape="1">
          <a:blip xmlns:r="http://schemas.openxmlformats.org/officeDocument/2006/relationships" r:embed="rId4"/>
          <a:stretch>
            <a:fillRect/>
          </a:stretch>
        </a:blipFill>
        <a:ln w="25400" cap="flat" cmpd="sng" algn="ctr">
          <a:solidFill>
            <a:sysClr val="window" lastClr="FFFFFF">
              <a:hueOff val="0"/>
              <a:satOff val="0"/>
              <a:lumOff val="0"/>
              <a:alphaOff val="0"/>
            </a:sysClr>
          </a:solidFill>
          <a:prstDash val="solid"/>
        </a:ln>
        <a:effectLst/>
      </dgm:spPr>
    </dgm:pt>
    <dgm:pt modelId="{C0428792-EAC8-4B68-98B3-C8538EF4773B}" type="pres">
      <dgm:prSet presAssocID="{27855668-46AE-4449-9BB9-377911D1BDE8}" presName="text" presStyleLbl="node1" presStyleIdx="3" presStyleCnt="4">
        <dgm:presLayoutVars>
          <dgm:bulletEnabled val="1"/>
        </dgm:presLayoutVars>
      </dgm:prSet>
      <dgm:spPr/>
    </dgm:pt>
  </dgm:ptLst>
  <dgm:cxnLst>
    <dgm:cxn modelId="{E97E0D02-D237-4F9A-AB58-C935943C346B}" type="presOf" srcId="{386C2F05-228B-42F1-B2C7-9D84EE587487}" destId="{2CD1D7E9-B574-4EEF-846F-7A3A0682421A}" srcOrd="0" destOrd="2" presId="urn:microsoft.com/office/officeart/2005/8/layout/vList4"/>
    <dgm:cxn modelId="{A10D1405-C24B-4849-9E86-C8DC18B67FA5}" type="presOf" srcId="{A8889126-9B5F-457B-BD35-C48B774A333A}" destId="{C0428792-EAC8-4B68-98B3-C8538EF4773B}" srcOrd="1" destOrd="3" presId="urn:microsoft.com/office/officeart/2005/8/layout/vList4"/>
    <dgm:cxn modelId="{879C2507-9481-4BD2-AC07-C04CB2193575}" srcId="{27855668-46AE-4449-9BB9-377911D1BDE8}" destId="{C21E0354-CC6D-45CA-B73B-24312C64EC11}" srcOrd="0" destOrd="0" parTransId="{0972D040-DA36-4B35-A4B1-779A601804CA}" sibTransId="{723A0DAA-4FA1-4295-B8A4-D566239B51C9}"/>
    <dgm:cxn modelId="{9385020C-747D-4B27-992F-02BCCB70D8AA}" type="presOf" srcId="{65C197BE-08A0-41FA-9848-E3D7015D96DF}" destId="{2CD1D7E9-B574-4EEF-846F-7A3A0682421A}" srcOrd="0" destOrd="0" presId="urn:microsoft.com/office/officeart/2005/8/layout/vList4"/>
    <dgm:cxn modelId="{B321FB11-A2CB-444E-BB10-FE03A23B537F}" srcId="{65C197BE-08A0-41FA-9848-E3D7015D96DF}" destId="{012808C7-3D35-4F82-AC4E-A97F2532BCE4}" srcOrd="0" destOrd="0" parTransId="{124B3B89-B575-4355-A917-3093917FB96F}" sibTransId="{635E6E2F-30B4-434B-8301-67D51EC751BA}"/>
    <dgm:cxn modelId="{6F215412-EB41-4F11-8216-BEB0BCC8A737}" type="presOf" srcId="{D5A937A6-E581-46D5-9815-AE55DFDB121B}" destId="{719F1F78-B4D7-4247-9187-D8593AE518E1}" srcOrd="0" destOrd="0" presId="urn:microsoft.com/office/officeart/2005/8/layout/vList4"/>
    <dgm:cxn modelId="{CCE20F14-D442-4858-9116-9CFD6D2E5FD8}" type="presOf" srcId="{DE3F8E62-6573-42EE-928D-099E589A9123}" destId="{2CD1D7E9-B574-4EEF-846F-7A3A0682421A}" srcOrd="0" destOrd="3" presId="urn:microsoft.com/office/officeart/2005/8/layout/vList4"/>
    <dgm:cxn modelId="{EE02EB16-DDE4-4485-88D7-B79D74CBF727}" type="presOf" srcId="{C21E0354-CC6D-45CA-B73B-24312C64EC11}" destId="{36DB6ABE-3EF2-4297-957E-5F1231E4FFC9}" srcOrd="0" destOrd="1" presId="urn:microsoft.com/office/officeart/2005/8/layout/vList4"/>
    <dgm:cxn modelId="{B8296B1A-A6DF-4596-A6E5-B8B70F02737B}" srcId="{856C51EF-D67A-492B-A8DB-E9755930D12E}" destId="{5B944D4F-3BDB-4D7A-9B0E-E5ADCB8828CE}" srcOrd="1" destOrd="0" parTransId="{930F8A12-7A41-4C5D-94F8-B47B1D6AEB5C}" sibTransId="{CCF0DA96-B9AA-4D11-A56C-79897899781F}"/>
    <dgm:cxn modelId="{2B3E5B20-B515-49C8-ACAC-58D8EB9CA8A7}" srcId="{C21E0354-CC6D-45CA-B73B-24312C64EC11}" destId="{035A9CD3-0880-44D8-AE7D-5F6AF6D6AE77}" srcOrd="2" destOrd="0" parTransId="{C04BE61E-81F6-4EDC-B408-8EEFA99CD8E8}" sibTransId="{45815285-C311-4898-9D62-F43BA3B5ECA2}"/>
    <dgm:cxn modelId="{C4197626-887C-4A2C-8829-8C105C9F2F06}" srcId="{2524A1D7-6A1F-4202-97D7-3856879AA687}" destId="{1BD2AF6A-D4FF-4EA4-B1E8-73767C0CF669}" srcOrd="0" destOrd="0" parTransId="{2FEC4344-313D-4997-9574-2F30105C7CF2}" sibTransId="{3DA63ED4-26B1-4F86-8504-6AD20FBAF1EE}"/>
    <dgm:cxn modelId="{3B2DAA30-8577-4409-AD13-B1BCF6F08AD0}" type="presOf" srcId="{C21E0354-CC6D-45CA-B73B-24312C64EC11}" destId="{C0428792-EAC8-4B68-98B3-C8538EF4773B}" srcOrd="1" destOrd="1" presId="urn:microsoft.com/office/officeart/2005/8/layout/vList4"/>
    <dgm:cxn modelId="{47000432-DCFF-493B-9264-CFFCB80FDDDE}" type="presOf" srcId="{DE3F8E62-6573-42EE-928D-099E589A9123}" destId="{103FFEED-7FB9-4591-8231-EFB4CD603A1D}" srcOrd="1" destOrd="3" presId="urn:microsoft.com/office/officeart/2005/8/layout/vList4"/>
    <dgm:cxn modelId="{98C7B43E-C17C-410A-8F7D-1992574631ED}" type="presOf" srcId="{012808C7-3D35-4F82-AC4E-A97F2532BCE4}" destId="{2CD1D7E9-B574-4EEF-846F-7A3A0682421A}" srcOrd="0" destOrd="1" presId="urn:microsoft.com/office/officeart/2005/8/layout/vList4"/>
    <dgm:cxn modelId="{9910263F-44E1-4406-A993-988CF25B9CE6}" srcId="{C21E0354-CC6D-45CA-B73B-24312C64EC11}" destId="{83993C88-DE40-4B30-83EE-82CDCAD4C9E1}" srcOrd="0" destOrd="0" parTransId="{5BFF3542-9CAF-4BE9-A4C9-E2380A56F6A9}" sibTransId="{398ACC54-15B4-4D23-8D53-78B0B815B603}"/>
    <dgm:cxn modelId="{1D70953F-369D-4A83-A4E8-279AB8AF95FD}" srcId="{012808C7-3D35-4F82-AC4E-A97F2532BCE4}" destId="{DE3F8E62-6573-42EE-928D-099E589A9123}" srcOrd="1" destOrd="0" parTransId="{4CDC5DFA-5357-4506-AA97-5A5E95B61910}" sibTransId="{6E402340-7377-4FD9-BAD9-D26C3E9651E9}"/>
    <dgm:cxn modelId="{0DAA1142-832C-416E-8DAE-6AC625C95F83}" type="presOf" srcId="{83993C88-DE40-4B30-83EE-82CDCAD4C9E1}" destId="{36DB6ABE-3EF2-4297-957E-5F1231E4FFC9}" srcOrd="0" destOrd="2" presId="urn:microsoft.com/office/officeart/2005/8/layout/vList4"/>
    <dgm:cxn modelId="{271DF842-647A-4F32-8737-0D6896139DC9}" type="presOf" srcId="{708007C8-4BFA-4BC1-B47A-50B3027B207F}" destId="{BBEFB89D-AA32-4211-AF60-FEBAE0D3F793}" srcOrd="1" destOrd="3" presId="urn:microsoft.com/office/officeart/2005/8/layout/vList4"/>
    <dgm:cxn modelId="{04A2FD4D-3483-4EDF-A383-8E5AB1DB915B}" type="presOf" srcId="{386C2F05-228B-42F1-B2C7-9D84EE587487}" destId="{103FFEED-7FB9-4591-8231-EFB4CD603A1D}" srcOrd="1" destOrd="2" presId="urn:microsoft.com/office/officeart/2005/8/layout/vList4"/>
    <dgm:cxn modelId="{47B7DC6E-C2B3-4584-AB4B-94AE3337AFC0}" type="presOf" srcId="{D5A937A6-E581-46D5-9815-AE55DFDB121B}" destId="{FB7EEEC1-EA4F-41A4-AC80-F2C23389282C}" srcOrd="1" destOrd="0" presId="urn:microsoft.com/office/officeart/2005/8/layout/vList4"/>
    <dgm:cxn modelId="{2464E24F-4254-44BE-9403-20F7DB6381F5}" srcId="{2524A1D7-6A1F-4202-97D7-3856879AA687}" destId="{D5A937A6-E581-46D5-9815-AE55DFDB121B}" srcOrd="1" destOrd="0" parTransId="{30446158-9063-4840-8856-1AFFC16EF493}" sibTransId="{D95B7752-35B4-4F96-B685-F09B74BC294B}"/>
    <dgm:cxn modelId="{2DC2AB5A-0EF8-4FF7-AC6B-669706E3E03D}" type="presOf" srcId="{65C197BE-08A0-41FA-9848-E3D7015D96DF}" destId="{103FFEED-7FB9-4591-8231-EFB4CD603A1D}" srcOrd="1" destOrd="0" presId="urn:microsoft.com/office/officeart/2005/8/layout/vList4"/>
    <dgm:cxn modelId="{EF3F657C-440E-452B-8134-E4A214D6A935}" srcId="{C21E0354-CC6D-45CA-B73B-24312C64EC11}" destId="{A8889126-9B5F-457B-BD35-C48B774A333A}" srcOrd="1" destOrd="0" parTransId="{2D4E808F-B762-415C-9DC4-68A5463120CF}" sibTransId="{2D487A57-51CE-468A-BC3B-AECC9C10A424}"/>
    <dgm:cxn modelId="{516A5981-0886-4056-9D32-D4CE7FB3C293}" srcId="{6CB3AC2D-87A6-4357-9AEF-47EABB72AD38}" destId="{708007C8-4BFA-4BC1-B47A-50B3027B207F}" srcOrd="1" destOrd="0" parTransId="{6203D8CC-0371-45EB-B92F-27C5A6B4D355}" sibTransId="{1EC16AFD-8DB5-4B4D-8E30-F0939546406D}"/>
    <dgm:cxn modelId="{B78B1588-FB5C-4F40-9BCE-308DD519AFB2}" srcId="{6CB3AC2D-87A6-4357-9AEF-47EABB72AD38}" destId="{98245F34-D0A1-47FB-A565-1F8D8C07F3D0}" srcOrd="0" destOrd="0" parTransId="{1BD854BD-9E11-4DE7-81B7-A379D8444A72}" sibTransId="{81FCE8A7-471D-495F-AB73-3939AE6DB200}"/>
    <dgm:cxn modelId="{9156E294-67F1-4DA7-8462-97C700D6D0B9}" srcId="{856C51EF-D67A-492B-A8DB-E9755930D12E}" destId="{B2460679-7055-4FFA-9A8E-5AA20B42DDC9}" srcOrd="0" destOrd="0" parTransId="{992C7055-7451-49E5-8C77-19F92C3C70AD}" sibTransId="{81973428-B75C-4063-8F58-81526AC4CAC1}"/>
    <dgm:cxn modelId="{F0707095-051C-49DF-BEA3-0990D541BFA3}" type="presOf" srcId="{27855668-46AE-4449-9BB9-377911D1BDE8}" destId="{C0428792-EAC8-4B68-98B3-C8538EF4773B}" srcOrd="1" destOrd="0" presId="urn:microsoft.com/office/officeart/2005/8/layout/vList4"/>
    <dgm:cxn modelId="{B638B0A5-9487-4F9C-B181-F4FE83DCAED9}" type="presOf" srcId="{98245F34-D0A1-47FB-A565-1F8D8C07F3D0}" destId="{A92BE1D0-2225-4E2F-A3F2-A869F66D3819}" srcOrd="0" destOrd="2" presId="urn:microsoft.com/office/officeart/2005/8/layout/vList4"/>
    <dgm:cxn modelId="{94E2F3A5-2E50-48E5-979E-D0E476E515A8}" type="presOf" srcId="{B2460679-7055-4FFA-9A8E-5AA20B42DDC9}" destId="{719F1F78-B4D7-4247-9187-D8593AE518E1}" srcOrd="0" destOrd="2" presId="urn:microsoft.com/office/officeart/2005/8/layout/vList4"/>
    <dgm:cxn modelId="{2A9B7DA8-F50F-4286-B7EE-42772F71F775}" type="presOf" srcId="{6CB3AC2D-87A6-4357-9AEF-47EABB72AD38}" destId="{A92BE1D0-2225-4E2F-A3F2-A869F66D3819}" srcOrd="0" destOrd="1" presId="urn:microsoft.com/office/officeart/2005/8/layout/vList4"/>
    <dgm:cxn modelId="{985350AB-C2C4-4F6D-AE0E-5A41CC4701F3}" type="presOf" srcId="{5B944D4F-3BDB-4D7A-9B0E-E5ADCB8828CE}" destId="{FB7EEEC1-EA4F-41A4-AC80-F2C23389282C}" srcOrd="1" destOrd="3" presId="urn:microsoft.com/office/officeart/2005/8/layout/vList4"/>
    <dgm:cxn modelId="{948E26AC-1FE4-4C3B-AB18-6A6E24925A27}" srcId="{2524A1D7-6A1F-4202-97D7-3856879AA687}" destId="{27855668-46AE-4449-9BB9-377911D1BDE8}" srcOrd="3" destOrd="0" parTransId="{1733B033-8528-4847-B5E0-475641C2AAEA}" sibTransId="{2D6B87BA-677B-4950-A52B-46FA642CC43A}"/>
    <dgm:cxn modelId="{B824DFAD-AEDD-4ECA-A24C-DB9C85F67E56}" type="presOf" srcId="{012808C7-3D35-4F82-AC4E-A97F2532BCE4}" destId="{103FFEED-7FB9-4591-8231-EFB4CD603A1D}" srcOrd="1" destOrd="1" presId="urn:microsoft.com/office/officeart/2005/8/layout/vList4"/>
    <dgm:cxn modelId="{EE57ACB5-16C1-4875-8804-B3D3F72ADDB9}" type="presOf" srcId="{98245F34-D0A1-47FB-A565-1F8D8C07F3D0}" destId="{BBEFB89D-AA32-4211-AF60-FEBAE0D3F793}" srcOrd="1" destOrd="2" presId="urn:microsoft.com/office/officeart/2005/8/layout/vList4"/>
    <dgm:cxn modelId="{84C841BC-5C51-4A66-8F27-04B399492B7D}" type="presOf" srcId="{035A9CD3-0880-44D8-AE7D-5F6AF6D6AE77}" destId="{36DB6ABE-3EF2-4297-957E-5F1231E4FFC9}" srcOrd="0" destOrd="4" presId="urn:microsoft.com/office/officeart/2005/8/layout/vList4"/>
    <dgm:cxn modelId="{8E019EBE-0C2E-4AE8-A20E-1CAC6F9C0D62}" type="presOf" srcId="{27855668-46AE-4449-9BB9-377911D1BDE8}" destId="{36DB6ABE-3EF2-4297-957E-5F1231E4FFC9}" srcOrd="0" destOrd="0" presId="urn:microsoft.com/office/officeart/2005/8/layout/vList4"/>
    <dgm:cxn modelId="{37F407C2-A711-4ED6-BCE2-E21D1D3F37EA}" type="presOf" srcId="{035A9CD3-0880-44D8-AE7D-5F6AF6D6AE77}" destId="{C0428792-EAC8-4B68-98B3-C8538EF4773B}" srcOrd="1" destOrd="4" presId="urn:microsoft.com/office/officeart/2005/8/layout/vList4"/>
    <dgm:cxn modelId="{B7E9A4C3-1A1F-406B-BC7A-C46E0C9C3ED5}" type="presOf" srcId="{2524A1D7-6A1F-4202-97D7-3856879AA687}" destId="{ED6F0A49-99DF-4FFC-9F38-D745BE7F4FA2}" srcOrd="0" destOrd="0" presId="urn:microsoft.com/office/officeart/2005/8/layout/vList4"/>
    <dgm:cxn modelId="{B47727C7-808D-4836-8A39-BF056AA2F71E}" srcId="{1BD2AF6A-D4FF-4EA4-B1E8-73767C0CF669}" destId="{6CB3AC2D-87A6-4357-9AEF-47EABB72AD38}" srcOrd="0" destOrd="0" parTransId="{B7AA9C5A-0250-4DEC-BF24-C7B25E5EB04B}" sibTransId="{CD2D89ED-766F-4230-8398-5E668D7A6D2A}"/>
    <dgm:cxn modelId="{5D95BDC8-1B4E-48F7-9B21-66B06B6E61C3}" type="presOf" srcId="{B2460679-7055-4FFA-9A8E-5AA20B42DDC9}" destId="{FB7EEEC1-EA4F-41A4-AC80-F2C23389282C}" srcOrd="1" destOrd="2" presId="urn:microsoft.com/office/officeart/2005/8/layout/vList4"/>
    <dgm:cxn modelId="{1D3068D9-C8FB-4264-8D4C-2AB3775B64CC}" type="presOf" srcId="{856C51EF-D67A-492B-A8DB-E9755930D12E}" destId="{FB7EEEC1-EA4F-41A4-AC80-F2C23389282C}" srcOrd="1" destOrd="1" presId="urn:microsoft.com/office/officeart/2005/8/layout/vList4"/>
    <dgm:cxn modelId="{70F0DDE2-6C13-4BA8-950E-34C3B0C69AAC}" srcId="{2524A1D7-6A1F-4202-97D7-3856879AA687}" destId="{65C197BE-08A0-41FA-9848-E3D7015D96DF}" srcOrd="2" destOrd="0" parTransId="{D3AD627A-490C-4690-AB07-7445E84B8D06}" sibTransId="{F302DBB1-260E-47DB-AB8A-CEED534505F7}"/>
    <dgm:cxn modelId="{B9A02CE8-BCD6-40F1-9ACE-D81F8EAE6EAD}" type="presOf" srcId="{856C51EF-D67A-492B-A8DB-E9755930D12E}" destId="{719F1F78-B4D7-4247-9187-D8593AE518E1}" srcOrd="0" destOrd="1" presId="urn:microsoft.com/office/officeart/2005/8/layout/vList4"/>
    <dgm:cxn modelId="{D6983BEB-3DB1-4382-9B3F-63DBA725105F}" type="presOf" srcId="{1BD2AF6A-D4FF-4EA4-B1E8-73767C0CF669}" destId="{A92BE1D0-2225-4E2F-A3F2-A869F66D3819}" srcOrd="0" destOrd="0" presId="urn:microsoft.com/office/officeart/2005/8/layout/vList4"/>
    <dgm:cxn modelId="{B693BBED-D623-49D6-92F4-E0D42F51337D}" type="presOf" srcId="{6CB3AC2D-87A6-4357-9AEF-47EABB72AD38}" destId="{BBEFB89D-AA32-4211-AF60-FEBAE0D3F793}" srcOrd="1" destOrd="1" presId="urn:microsoft.com/office/officeart/2005/8/layout/vList4"/>
    <dgm:cxn modelId="{640AC2EE-0E85-4BE3-A7E5-5DADC0B3FAAE}" type="presOf" srcId="{1BD2AF6A-D4FF-4EA4-B1E8-73767C0CF669}" destId="{BBEFB89D-AA32-4211-AF60-FEBAE0D3F793}" srcOrd="1" destOrd="0" presId="urn:microsoft.com/office/officeart/2005/8/layout/vList4"/>
    <dgm:cxn modelId="{2C8CB2EF-1273-457E-A235-AA0DCA8C9379}" srcId="{012808C7-3D35-4F82-AC4E-A97F2532BCE4}" destId="{386C2F05-228B-42F1-B2C7-9D84EE587487}" srcOrd="0" destOrd="0" parTransId="{9BC9F678-349C-48FB-9036-7678D4F289D5}" sibTransId="{838CCA21-61F9-40BF-8F21-00D336F666EF}"/>
    <dgm:cxn modelId="{C8DF04F3-122C-4827-9A15-D0A48A0813DF}" type="presOf" srcId="{708007C8-4BFA-4BC1-B47A-50B3027B207F}" destId="{A92BE1D0-2225-4E2F-A3F2-A869F66D3819}" srcOrd="0" destOrd="3" presId="urn:microsoft.com/office/officeart/2005/8/layout/vList4"/>
    <dgm:cxn modelId="{2C9A8DF5-6F0B-464E-B701-D69B7EF64718}" type="presOf" srcId="{5B944D4F-3BDB-4D7A-9B0E-E5ADCB8828CE}" destId="{719F1F78-B4D7-4247-9187-D8593AE518E1}" srcOrd="0" destOrd="3" presId="urn:microsoft.com/office/officeart/2005/8/layout/vList4"/>
    <dgm:cxn modelId="{1FE064F9-261B-46D0-9DFF-719E3B240D5C}" type="presOf" srcId="{83993C88-DE40-4B30-83EE-82CDCAD4C9E1}" destId="{C0428792-EAC8-4B68-98B3-C8538EF4773B}" srcOrd="1" destOrd="2" presId="urn:microsoft.com/office/officeart/2005/8/layout/vList4"/>
    <dgm:cxn modelId="{195FCCFA-0D77-4ACC-AAF2-D9C3C30EADEB}" srcId="{D5A937A6-E581-46D5-9815-AE55DFDB121B}" destId="{856C51EF-D67A-492B-A8DB-E9755930D12E}" srcOrd="0" destOrd="0" parTransId="{4140E5A9-A54B-4FAD-91B4-7CE6E08B5A17}" sibTransId="{D839DDDE-4884-4F60-9C1F-0A07D406AD22}"/>
    <dgm:cxn modelId="{E47EA6FF-0CF6-4BD9-9A48-9ACE4E259EF9}" type="presOf" srcId="{A8889126-9B5F-457B-BD35-C48B774A333A}" destId="{36DB6ABE-3EF2-4297-957E-5F1231E4FFC9}" srcOrd="0" destOrd="3" presId="urn:microsoft.com/office/officeart/2005/8/layout/vList4"/>
    <dgm:cxn modelId="{71A78334-3018-4D8B-A63E-BF4B4280FE7B}" type="presParOf" srcId="{ED6F0A49-99DF-4FFC-9F38-D745BE7F4FA2}" destId="{5C6EFAA8-737A-4EAF-A292-8B6459A91D4E}" srcOrd="0" destOrd="0" presId="urn:microsoft.com/office/officeart/2005/8/layout/vList4"/>
    <dgm:cxn modelId="{2EC93C1E-9EEC-4698-A462-F3A4837303C9}" type="presParOf" srcId="{5C6EFAA8-737A-4EAF-A292-8B6459A91D4E}" destId="{A92BE1D0-2225-4E2F-A3F2-A869F66D3819}" srcOrd="0" destOrd="0" presId="urn:microsoft.com/office/officeart/2005/8/layout/vList4"/>
    <dgm:cxn modelId="{0EAB3B66-2FE8-459A-AB96-57A794A32D5E}" type="presParOf" srcId="{5C6EFAA8-737A-4EAF-A292-8B6459A91D4E}" destId="{2C8F23BF-E96B-481D-AD58-3B83FFD85005}" srcOrd="1" destOrd="0" presId="urn:microsoft.com/office/officeart/2005/8/layout/vList4"/>
    <dgm:cxn modelId="{08B4C088-90EA-4885-B398-A1548685F7EC}" type="presParOf" srcId="{5C6EFAA8-737A-4EAF-A292-8B6459A91D4E}" destId="{BBEFB89D-AA32-4211-AF60-FEBAE0D3F793}" srcOrd="2" destOrd="0" presId="urn:microsoft.com/office/officeart/2005/8/layout/vList4"/>
    <dgm:cxn modelId="{07014818-A73E-4991-BC92-E922DD28D065}" type="presParOf" srcId="{ED6F0A49-99DF-4FFC-9F38-D745BE7F4FA2}" destId="{54CAD2A9-07B3-476A-A11A-F60D860AE3D3}" srcOrd="1" destOrd="0" presId="urn:microsoft.com/office/officeart/2005/8/layout/vList4"/>
    <dgm:cxn modelId="{EAF7B7A4-BD78-497F-A58E-933816BD945E}" type="presParOf" srcId="{ED6F0A49-99DF-4FFC-9F38-D745BE7F4FA2}" destId="{3AAE1A11-1867-415A-8071-D343BA4B2F86}" srcOrd="2" destOrd="0" presId="urn:microsoft.com/office/officeart/2005/8/layout/vList4"/>
    <dgm:cxn modelId="{56BD2547-41F2-4D96-B4BC-873C90C807C7}" type="presParOf" srcId="{3AAE1A11-1867-415A-8071-D343BA4B2F86}" destId="{719F1F78-B4D7-4247-9187-D8593AE518E1}" srcOrd="0" destOrd="0" presId="urn:microsoft.com/office/officeart/2005/8/layout/vList4"/>
    <dgm:cxn modelId="{6B0C187C-47BA-4585-8D87-9846FB764712}" type="presParOf" srcId="{3AAE1A11-1867-415A-8071-D343BA4B2F86}" destId="{ED7A3BE7-DE81-4161-9838-BE857B2A1973}" srcOrd="1" destOrd="0" presId="urn:microsoft.com/office/officeart/2005/8/layout/vList4"/>
    <dgm:cxn modelId="{CFFCE34E-0D85-4B26-9F29-9B6E9BE582C9}" type="presParOf" srcId="{3AAE1A11-1867-415A-8071-D343BA4B2F86}" destId="{FB7EEEC1-EA4F-41A4-AC80-F2C23389282C}" srcOrd="2" destOrd="0" presId="urn:microsoft.com/office/officeart/2005/8/layout/vList4"/>
    <dgm:cxn modelId="{7F3DF892-61A5-4A6A-860D-DD737BE246F0}" type="presParOf" srcId="{ED6F0A49-99DF-4FFC-9F38-D745BE7F4FA2}" destId="{AA914306-F28F-496C-8F1B-E210E9755EC6}" srcOrd="3" destOrd="0" presId="urn:microsoft.com/office/officeart/2005/8/layout/vList4"/>
    <dgm:cxn modelId="{4ACEF6D6-0E99-4ECD-9464-BDEE2845FF3F}" type="presParOf" srcId="{ED6F0A49-99DF-4FFC-9F38-D745BE7F4FA2}" destId="{2981DFAF-9C41-4E04-B670-130C99383C17}" srcOrd="4" destOrd="0" presId="urn:microsoft.com/office/officeart/2005/8/layout/vList4"/>
    <dgm:cxn modelId="{4F875C3E-A214-442A-BC1F-52606B3149E0}" type="presParOf" srcId="{2981DFAF-9C41-4E04-B670-130C99383C17}" destId="{2CD1D7E9-B574-4EEF-846F-7A3A0682421A}" srcOrd="0" destOrd="0" presId="urn:microsoft.com/office/officeart/2005/8/layout/vList4"/>
    <dgm:cxn modelId="{78C10E52-9CAD-4043-B324-0DCFDE0E71AB}" type="presParOf" srcId="{2981DFAF-9C41-4E04-B670-130C99383C17}" destId="{3F804AF8-152D-49E9-9BBF-A87CCB0C644B}" srcOrd="1" destOrd="0" presId="urn:microsoft.com/office/officeart/2005/8/layout/vList4"/>
    <dgm:cxn modelId="{9E771E63-7163-4DF6-8894-F647794B622C}" type="presParOf" srcId="{2981DFAF-9C41-4E04-B670-130C99383C17}" destId="{103FFEED-7FB9-4591-8231-EFB4CD603A1D}" srcOrd="2" destOrd="0" presId="urn:microsoft.com/office/officeart/2005/8/layout/vList4"/>
    <dgm:cxn modelId="{D605CC6C-190F-4BDC-AC08-C15548358B5C}" type="presParOf" srcId="{ED6F0A49-99DF-4FFC-9F38-D745BE7F4FA2}" destId="{E7829F1E-B1A8-4168-BF77-B8952C06CDDE}" srcOrd="5" destOrd="0" presId="urn:microsoft.com/office/officeart/2005/8/layout/vList4"/>
    <dgm:cxn modelId="{AB8FF70F-4674-45C3-8DE4-F40B4E03C011}" type="presParOf" srcId="{ED6F0A49-99DF-4FFC-9F38-D745BE7F4FA2}" destId="{A55F563D-5E44-4C19-A1E7-C4AF2D76CE59}" srcOrd="6" destOrd="0" presId="urn:microsoft.com/office/officeart/2005/8/layout/vList4"/>
    <dgm:cxn modelId="{E1C4E716-1952-493C-84C2-15C001B25E57}" type="presParOf" srcId="{A55F563D-5E44-4C19-A1E7-C4AF2D76CE59}" destId="{36DB6ABE-3EF2-4297-957E-5F1231E4FFC9}" srcOrd="0" destOrd="0" presId="urn:microsoft.com/office/officeart/2005/8/layout/vList4"/>
    <dgm:cxn modelId="{67CB29A0-AE0C-4EF5-9888-76BB258F5D41}" type="presParOf" srcId="{A55F563D-5E44-4C19-A1E7-C4AF2D76CE59}" destId="{A7B5F541-81D3-4B14-9547-96D9FD8BD611}" srcOrd="1" destOrd="0" presId="urn:microsoft.com/office/officeart/2005/8/layout/vList4"/>
    <dgm:cxn modelId="{BAAB4216-4D24-4626-8BE0-E22E84B0498F}" type="presParOf" srcId="{A55F563D-5E44-4C19-A1E7-C4AF2D76CE59}" destId="{C0428792-EAC8-4B68-98B3-C8538EF4773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BE1D0-2225-4E2F-A3F2-A869F66D3819}">
      <dsp:nvSpPr>
        <dsp:cNvPr id="0" name=""/>
        <dsp:cNvSpPr/>
      </dsp:nvSpPr>
      <dsp:spPr>
        <a:xfrm>
          <a:off x="0" y="0"/>
          <a:ext cx="7429177" cy="1227862"/>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ysClr val="window" lastClr="FFFFFF"/>
              </a:solidFill>
              <a:latin typeface="Calibri"/>
              <a:ea typeface="+mn-ea"/>
              <a:cs typeface="+mn-cs"/>
            </a:rPr>
            <a:t>WP5.1	SRF Infrastructure</a:t>
          </a:r>
        </a:p>
        <a:p>
          <a:pPr marL="171450" lvl="1" indent="-171450" algn="l" defTabSz="711200">
            <a:lnSpc>
              <a:spcPct val="90000"/>
            </a:lnSpc>
            <a:spcBef>
              <a:spcPct val="0"/>
            </a:spcBef>
            <a:spcAft>
              <a:spcPct val="15000"/>
            </a:spcAft>
            <a:buChar char="•"/>
          </a:pPr>
          <a:r>
            <a:rPr lang="en-GB" sz="1600" b="1" kern="1200" dirty="0">
              <a:solidFill>
                <a:sysClr val="window" lastClr="FFFFFF"/>
              </a:solidFill>
              <a:latin typeface="Calibri"/>
              <a:ea typeface="+mn-ea"/>
              <a:cs typeface="+mn-cs"/>
            </a:rPr>
            <a:t>Provision of all preparation, testing and assembly facilities.</a:t>
          </a:r>
        </a:p>
        <a:p>
          <a:pPr marL="228600" lvl="2" indent="-114300" algn="l" defTabSz="622300">
            <a:lnSpc>
              <a:spcPct val="90000"/>
            </a:lnSpc>
            <a:spcBef>
              <a:spcPct val="0"/>
            </a:spcBef>
            <a:spcAft>
              <a:spcPct val="15000"/>
            </a:spcAft>
            <a:buChar char="•"/>
          </a:pPr>
          <a:r>
            <a:rPr lang="en-GB" sz="1400" kern="1200" dirty="0">
              <a:solidFill>
                <a:sysClr val="window" lastClr="FFFFFF"/>
              </a:solidFill>
              <a:latin typeface="Calibri"/>
              <a:ea typeface="+mn-ea"/>
              <a:cs typeface="+mn-cs"/>
            </a:rPr>
            <a:t>Extensively modify existing SRF facilities and provision of new cleanroom.</a:t>
          </a:r>
          <a:endParaRPr lang="en-GB" sz="1600" b="1" kern="1200" dirty="0">
            <a:solidFill>
              <a:sysClr val="window" lastClr="FFFFFF"/>
            </a:solidFill>
            <a:latin typeface="Calibri"/>
            <a:ea typeface="+mn-ea"/>
            <a:cs typeface="+mn-cs"/>
          </a:endParaRPr>
        </a:p>
        <a:p>
          <a:pPr marL="228600" lvl="2" indent="-114300" algn="l" defTabSz="622300">
            <a:lnSpc>
              <a:spcPct val="90000"/>
            </a:lnSpc>
            <a:spcBef>
              <a:spcPct val="0"/>
            </a:spcBef>
            <a:spcAft>
              <a:spcPct val="15000"/>
            </a:spcAft>
            <a:buChar char="•"/>
          </a:pPr>
          <a:r>
            <a:rPr lang="en-GB" sz="1400" kern="1200" dirty="0">
              <a:solidFill>
                <a:sysClr val="window" lastClr="FFFFFF"/>
              </a:solidFill>
              <a:latin typeface="Calibri"/>
              <a:ea typeface="+mn-ea"/>
              <a:cs typeface="+mn-cs"/>
            </a:rPr>
            <a:t>Implementation of new </a:t>
          </a:r>
          <a:r>
            <a:rPr lang="en-GB" sz="1400" kern="1200" dirty="0" err="1">
              <a:solidFill>
                <a:sysClr val="window" lastClr="FFFFFF"/>
              </a:solidFill>
              <a:latin typeface="Calibri"/>
              <a:ea typeface="+mn-ea"/>
              <a:cs typeface="+mn-cs"/>
            </a:rPr>
            <a:t>cryomodule</a:t>
          </a:r>
          <a:r>
            <a:rPr lang="en-GB" sz="1400" kern="1200" dirty="0">
              <a:solidFill>
                <a:sysClr val="window" lastClr="FFFFFF"/>
              </a:solidFill>
              <a:latin typeface="Calibri"/>
              <a:ea typeface="+mn-ea"/>
              <a:cs typeface="+mn-cs"/>
            </a:rPr>
            <a:t> vessel assembly fixtures.</a:t>
          </a:r>
          <a:endParaRPr lang="en-GB" sz="1600" b="1" kern="1200" dirty="0">
            <a:solidFill>
              <a:sysClr val="window" lastClr="FFFFFF"/>
            </a:solidFill>
            <a:latin typeface="Calibri"/>
            <a:ea typeface="+mn-ea"/>
            <a:cs typeface="+mn-cs"/>
          </a:endParaRPr>
        </a:p>
      </dsp:txBody>
      <dsp:txXfrm>
        <a:off x="1644584" y="35963"/>
        <a:ext cx="5748629" cy="1155936"/>
      </dsp:txXfrm>
    </dsp:sp>
    <dsp:sp modelId="{2C8F23BF-E96B-481D-AD58-3B83FFD85005}">
      <dsp:nvSpPr>
        <dsp:cNvPr id="0" name=""/>
        <dsp:cNvSpPr/>
      </dsp:nvSpPr>
      <dsp:spPr>
        <a:xfrm>
          <a:off x="122786" y="122786"/>
          <a:ext cx="1485835" cy="982290"/>
        </a:xfrm>
        <a:prstGeom prst="roundRect">
          <a:avLst>
            <a:gd name="adj" fmla="val 10000"/>
          </a:avLst>
        </a:prstGeom>
        <a:blipFill rotWithShape="1">
          <a:blip xmlns:r="http://schemas.openxmlformats.org/officeDocument/2006/relationships" r:embed="rId1"/>
          <a:stretch>
            <a:fillRect/>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19F1F78-B4D7-4247-9187-D8593AE518E1}">
      <dsp:nvSpPr>
        <dsp:cNvPr id="0" name=""/>
        <dsp:cNvSpPr/>
      </dsp:nvSpPr>
      <dsp:spPr>
        <a:xfrm>
          <a:off x="0" y="1282723"/>
          <a:ext cx="7429177" cy="1227862"/>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ysClr val="window" lastClr="FFFFFF"/>
              </a:solidFill>
              <a:latin typeface="Calibri"/>
              <a:ea typeface="+mn-ea"/>
              <a:cs typeface="+mn-cs"/>
            </a:rPr>
            <a:t>WP5.2	UK Industry Development</a:t>
          </a:r>
          <a:endParaRPr lang="en-GB" sz="1800" kern="1200" dirty="0">
            <a:solidFill>
              <a:sysClr val="window" lastClr="FFFFFF"/>
            </a:solidFill>
            <a:latin typeface="Calibri"/>
            <a:ea typeface="+mn-ea"/>
            <a:cs typeface="+mn-cs"/>
          </a:endParaRPr>
        </a:p>
        <a:p>
          <a:pPr marL="171450" lvl="1" indent="-171450" algn="l" defTabSz="711200">
            <a:lnSpc>
              <a:spcPct val="90000"/>
            </a:lnSpc>
            <a:spcBef>
              <a:spcPct val="0"/>
            </a:spcBef>
            <a:spcAft>
              <a:spcPct val="15000"/>
            </a:spcAft>
            <a:buChar char="•"/>
          </a:pPr>
          <a:r>
            <a:rPr lang="en-GB" sz="1600" b="1" kern="1200" dirty="0">
              <a:solidFill>
                <a:sysClr val="window" lastClr="FFFFFF"/>
              </a:solidFill>
              <a:latin typeface="Calibri"/>
              <a:ea typeface="+mn-ea"/>
              <a:cs typeface="+mn-cs"/>
            </a:rPr>
            <a:t>Demonstration of UK PIP-II cavity demonstrator fabrication.</a:t>
          </a:r>
        </a:p>
        <a:p>
          <a:pPr marL="228600" lvl="2" indent="-114300" algn="l" defTabSz="622300">
            <a:lnSpc>
              <a:spcPct val="90000"/>
            </a:lnSpc>
            <a:spcBef>
              <a:spcPct val="0"/>
            </a:spcBef>
            <a:spcAft>
              <a:spcPct val="15000"/>
            </a:spcAft>
            <a:buChar char="•"/>
          </a:pPr>
          <a:r>
            <a:rPr lang="en-GB" sz="1400" kern="1200" dirty="0">
              <a:solidFill>
                <a:sysClr val="window" lastClr="FFFFFF"/>
              </a:solidFill>
              <a:latin typeface="Calibri"/>
              <a:ea typeface="+mn-ea"/>
              <a:cs typeface="+mn-cs"/>
            </a:rPr>
            <a:t>Development of EBW processes for </a:t>
          </a:r>
          <a:r>
            <a:rPr lang="en-GB" sz="1400" kern="1200" dirty="0" err="1">
              <a:solidFill>
                <a:sysClr val="window" lastClr="FFFFFF"/>
              </a:solidFill>
              <a:latin typeface="Calibri"/>
              <a:ea typeface="+mn-ea"/>
              <a:cs typeface="+mn-cs"/>
            </a:rPr>
            <a:t>Nb</a:t>
          </a:r>
          <a:r>
            <a:rPr lang="en-GB" sz="1400" kern="1200" dirty="0">
              <a:solidFill>
                <a:sysClr val="window" lastClr="FFFFFF"/>
              </a:solidFill>
              <a:latin typeface="Calibri"/>
              <a:ea typeface="+mn-ea"/>
              <a:cs typeface="+mn-cs"/>
            </a:rPr>
            <a:t> material.</a:t>
          </a:r>
          <a:endParaRPr lang="en-GB" sz="1600" b="1" kern="1200" dirty="0">
            <a:solidFill>
              <a:sysClr val="window" lastClr="FFFFFF"/>
            </a:solidFill>
            <a:latin typeface="Calibri"/>
            <a:ea typeface="+mn-ea"/>
            <a:cs typeface="+mn-cs"/>
          </a:endParaRPr>
        </a:p>
        <a:p>
          <a:pPr marL="228600" lvl="2" indent="-114300" algn="l" defTabSz="622300">
            <a:lnSpc>
              <a:spcPct val="90000"/>
            </a:lnSpc>
            <a:spcBef>
              <a:spcPct val="0"/>
            </a:spcBef>
            <a:spcAft>
              <a:spcPct val="15000"/>
            </a:spcAft>
            <a:buChar char="•"/>
          </a:pPr>
          <a:r>
            <a:rPr lang="en-GB" sz="1400" kern="1200" dirty="0">
              <a:solidFill>
                <a:sysClr val="window" lastClr="FFFFFF"/>
              </a:solidFill>
              <a:latin typeface="Calibri"/>
              <a:ea typeface="+mn-ea"/>
              <a:cs typeface="+mn-cs"/>
            </a:rPr>
            <a:t>Provision of all SRF cavity fabrication facilities.</a:t>
          </a:r>
          <a:endParaRPr lang="en-GB" sz="1600" b="1" kern="1200" dirty="0">
            <a:solidFill>
              <a:sysClr val="window" lastClr="FFFFFF"/>
            </a:solidFill>
            <a:latin typeface="Calibri"/>
            <a:ea typeface="+mn-ea"/>
            <a:cs typeface="+mn-cs"/>
          </a:endParaRPr>
        </a:p>
      </dsp:txBody>
      <dsp:txXfrm>
        <a:off x="1644584" y="1318686"/>
        <a:ext cx="5748629" cy="1155936"/>
      </dsp:txXfrm>
    </dsp:sp>
    <dsp:sp modelId="{ED7A3BE7-DE81-4161-9838-BE857B2A1973}">
      <dsp:nvSpPr>
        <dsp:cNvPr id="0" name=""/>
        <dsp:cNvSpPr/>
      </dsp:nvSpPr>
      <dsp:spPr>
        <a:xfrm>
          <a:off x="122786" y="1405539"/>
          <a:ext cx="1485835" cy="982290"/>
        </a:xfrm>
        <a:prstGeom prst="roundRect">
          <a:avLst>
            <a:gd name="adj" fmla="val 10000"/>
          </a:avLst>
        </a:prstGeom>
        <a:blipFill rotWithShape="1">
          <a:blip xmlns:r="http://schemas.openxmlformats.org/officeDocument/2006/relationships" r:embed="rId2"/>
          <a:stretch>
            <a:fillRect/>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CD1D7E9-B574-4EEF-846F-7A3A0682421A}">
      <dsp:nvSpPr>
        <dsp:cNvPr id="0" name=""/>
        <dsp:cNvSpPr/>
      </dsp:nvSpPr>
      <dsp:spPr>
        <a:xfrm>
          <a:off x="0" y="2633373"/>
          <a:ext cx="7429177" cy="1227862"/>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ysClr val="window" lastClr="FFFFFF"/>
              </a:solidFill>
              <a:latin typeface="Calibri"/>
              <a:ea typeface="+mn-ea"/>
              <a:cs typeface="+mn-cs"/>
            </a:rPr>
            <a:t>WP5.3	Cavity Qualification</a:t>
          </a:r>
        </a:p>
        <a:p>
          <a:pPr marL="171450" lvl="1" indent="-171450" algn="l" defTabSz="711200">
            <a:lnSpc>
              <a:spcPct val="90000"/>
            </a:lnSpc>
            <a:spcBef>
              <a:spcPct val="0"/>
            </a:spcBef>
            <a:spcAft>
              <a:spcPct val="15000"/>
            </a:spcAft>
            <a:buChar char="•"/>
          </a:pPr>
          <a:r>
            <a:rPr lang="en-GB" sz="1600" b="1" kern="1200" dirty="0">
              <a:solidFill>
                <a:sysClr val="window" lastClr="FFFFFF"/>
              </a:solidFill>
              <a:latin typeface="Calibri"/>
              <a:ea typeface="+mn-ea"/>
              <a:cs typeface="+mn-cs"/>
            </a:rPr>
            <a:t>Qualification of 18 (+2) x HB650 cavities to FNAL specifications.</a:t>
          </a:r>
        </a:p>
        <a:p>
          <a:pPr marL="228600" lvl="2" indent="-114300" algn="l" defTabSz="622300">
            <a:lnSpc>
              <a:spcPct val="90000"/>
            </a:lnSpc>
            <a:spcBef>
              <a:spcPct val="0"/>
            </a:spcBef>
            <a:spcAft>
              <a:spcPct val="15000"/>
            </a:spcAft>
            <a:buChar char="•"/>
          </a:pPr>
          <a:r>
            <a:rPr lang="en-GB" sz="1400" b="0" kern="1200" dirty="0">
              <a:solidFill>
                <a:sysClr val="window" lastClr="FFFFFF"/>
              </a:solidFill>
              <a:latin typeface="Calibri"/>
              <a:ea typeface="+mn-ea"/>
              <a:cs typeface="+mn-cs"/>
            </a:rPr>
            <a:t>Procurement of Niobium material and cavity fabrication from industry.</a:t>
          </a:r>
          <a:endParaRPr lang="en-GB" sz="1600" b="1" kern="1200" dirty="0">
            <a:solidFill>
              <a:sysClr val="window" lastClr="FFFFFF"/>
            </a:solidFill>
            <a:latin typeface="Calibri"/>
            <a:ea typeface="+mn-ea"/>
            <a:cs typeface="+mn-cs"/>
          </a:endParaRPr>
        </a:p>
        <a:p>
          <a:pPr marL="228600" lvl="2" indent="-114300" algn="l" defTabSz="622300">
            <a:lnSpc>
              <a:spcPct val="90000"/>
            </a:lnSpc>
            <a:spcBef>
              <a:spcPct val="0"/>
            </a:spcBef>
            <a:spcAft>
              <a:spcPct val="15000"/>
            </a:spcAft>
            <a:buChar char="•"/>
          </a:pPr>
          <a:r>
            <a:rPr lang="en-GB" sz="1400" b="0" kern="1200" dirty="0">
              <a:solidFill>
                <a:sysClr val="window" lastClr="FFFFFF"/>
              </a:solidFill>
              <a:latin typeface="Calibri"/>
              <a:ea typeface="+mn-ea"/>
              <a:cs typeface="+mn-cs"/>
            </a:rPr>
            <a:t>Integration into testing infrastructure and validate.</a:t>
          </a:r>
          <a:endParaRPr lang="en-GB" sz="1600" b="1" kern="1200" dirty="0">
            <a:solidFill>
              <a:sysClr val="window" lastClr="FFFFFF"/>
            </a:solidFill>
            <a:latin typeface="Calibri"/>
            <a:ea typeface="+mn-ea"/>
            <a:cs typeface="+mn-cs"/>
          </a:endParaRPr>
        </a:p>
      </dsp:txBody>
      <dsp:txXfrm>
        <a:off x="1644584" y="2669336"/>
        <a:ext cx="5748629" cy="1155936"/>
      </dsp:txXfrm>
    </dsp:sp>
    <dsp:sp modelId="{3F804AF8-152D-49E9-9BBF-A87CCB0C644B}">
      <dsp:nvSpPr>
        <dsp:cNvPr id="0" name=""/>
        <dsp:cNvSpPr/>
      </dsp:nvSpPr>
      <dsp:spPr>
        <a:xfrm>
          <a:off x="122786" y="2876485"/>
          <a:ext cx="1485835" cy="741697"/>
        </a:xfrm>
        <a:prstGeom prst="roundRect">
          <a:avLst>
            <a:gd name="adj" fmla="val 10000"/>
          </a:avLst>
        </a:prstGeom>
        <a:blipFill rotWithShape="1">
          <a:blip xmlns:r="http://schemas.openxmlformats.org/officeDocument/2006/relationships" r:embed="rId3"/>
          <a:stretch>
            <a:fillRect/>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36DB6ABE-3EF2-4297-957E-5F1231E4FFC9}">
      <dsp:nvSpPr>
        <dsp:cNvPr id="0" name=""/>
        <dsp:cNvSpPr/>
      </dsp:nvSpPr>
      <dsp:spPr>
        <a:xfrm>
          <a:off x="0" y="3984022"/>
          <a:ext cx="7429177" cy="1419102"/>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b="1" kern="1200" dirty="0">
              <a:solidFill>
                <a:sysClr val="window" lastClr="FFFFFF"/>
              </a:solidFill>
              <a:latin typeface="Calibri"/>
              <a:ea typeface="+mn-ea"/>
              <a:cs typeface="+mn-cs"/>
            </a:rPr>
            <a:t>WP5.4	</a:t>
          </a:r>
          <a:r>
            <a:rPr lang="en-GB" sz="1800" b="1" kern="1200" dirty="0" err="1">
              <a:solidFill>
                <a:sysClr val="window" lastClr="FFFFFF"/>
              </a:solidFill>
              <a:latin typeface="Calibri"/>
              <a:ea typeface="+mn-ea"/>
              <a:cs typeface="+mn-cs"/>
            </a:rPr>
            <a:t>Cryomodule</a:t>
          </a:r>
          <a:r>
            <a:rPr lang="en-GB" sz="1800" b="1" kern="1200" dirty="0">
              <a:solidFill>
                <a:sysClr val="window" lastClr="FFFFFF"/>
              </a:solidFill>
              <a:latin typeface="Calibri"/>
              <a:ea typeface="+mn-ea"/>
              <a:cs typeface="+mn-cs"/>
            </a:rPr>
            <a:t> Integration</a:t>
          </a:r>
        </a:p>
        <a:p>
          <a:pPr marL="171450" lvl="1" indent="-171450" algn="l" defTabSz="711200">
            <a:lnSpc>
              <a:spcPct val="90000"/>
            </a:lnSpc>
            <a:spcBef>
              <a:spcPct val="0"/>
            </a:spcBef>
            <a:spcAft>
              <a:spcPct val="15000"/>
            </a:spcAft>
            <a:buChar char="•"/>
          </a:pPr>
          <a:r>
            <a:rPr lang="en-GB" sz="1600" b="1" kern="1200" dirty="0">
              <a:solidFill>
                <a:sysClr val="window" lastClr="FFFFFF"/>
              </a:solidFill>
              <a:latin typeface="Calibri"/>
              <a:ea typeface="+mn-ea"/>
              <a:cs typeface="+mn-cs"/>
            </a:rPr>
            <a:t>Assembly of 3 x HB650 </a:t>
          </a:r>
          <a:r>
            <a:rPr lang="en-GB" sz="1600" b="1" kern="1200" dirty="0" err="1">
              <a:solidFill>
                <a:sysClr val="window" lastClr="FFFFFF"/>
              </a:solidFill>
              <a:latin typeface="Calibri"/>
              <a:ea typeface="+mn-ea"/>
              <a:cs typeface="+mn-cs"/>
            </a:rPr>
            <a:t>cryomodules</a:t>
          </a:r>
          <a:r>
            <a:rPr lang="en-GB" sz="1600" b="1" kern="1200" dirty="0">
              <a:solidFill>
                <a:sysClr val="window" lastClr="FFFFFF"/>
              </a:solidFill>
              <a:latin typeface="Calibri"/>
              <a:ea typeface="+mn-ea"/>
              <a:cs typeface="+mn-cs"/>
            </a:rPr>
            <a:t> to FNAL specifications.</a:t>
          </a:r>
        </a:p>
        <a:p>
          <a:pPr marL="228600" lvl="2" indent="-114300" algn="l" defTabSz="622300">
            <a:lnSpc>
              <a:spcPct val="90000"/>
            </a:lnSpc>
            <a:spcBef>
              <a:spcPct val="0"/>
            </a:spcBef>
            <a:spcAft>
              <a:spcPct val="15000"/>
            </a:spcAft>
            <a:buChar char="•"/>
          </a:pPr>
          <a:r>
            <a:rPr lang="en-GB" sz="1400" kern="1200" dirty="0">
              <a:solidFill>
                <a:sysClr val="window" lastClr="FFFFFF"/>
              </a:solidFill>
              <a:latin typeface="Calibri"/>
              <a:ea typeface="+mn-ea"/>
              <a:cs typeface="+mn-cs"/>
            </a:rPr>
            <a:t>Prepare HB650 cavities and assemble cavity string in cleanroom.</a:t>
          </a:r>
          <a:endParaRPr lang="en-GB" sz="1800" b="1" kern="1200" dirty="0">
            <a:solidFill>
              <a:sysClr val="window" lastClr="FFFFFF"/>
            </a:solidFill>
            <a:latin typeface="Calibri"/>
            <a:ea typeface="+mn-ea"/>
            <a:cs typeface="+mn-cs"/>
          </a:endParaRPr>
        </a:p>
        <a:p>
          <a:pPr marL="228600" lvl="2" indent="-114300" algn="l" defTabSz="622300">
            <a:lnSpc>
              <a:spcPct val="90000"/>
            </a:lnSpc>
            <a:spcBef>
              <a:spcPct val="0"/>
            </a:spcBef>
            <a:spcAft>
              <a:spcPct val="15000"/>
            </a:spcAft>
            <a:buChar char="•"/>
          </a:pPr>
          <a:r>
            <a:rPr lang="en-GB" sz="1400" kern="1200" dirty="0">
              <a:solidFill>
                <a:sysClr val="window" lastClr="FFFFFF"/>
              </a:solidFill>
              <a:latin typeface="Calibri"/>
              <a:ea typeface="+mn-ea"/>
              <a:cs typeface="+mn-cs"/>
            </a:rPr>
            <a:t>Integrate cavity string into HB650 </a:t>
          </a:r>
          <a:r>
            <a:rPr lang="en-GB" sz="1400" kern="1200" dirty="0" err="1">
              <a:solidFill>
                <a:sysClr val="window" lastClr="FFFFFF"/>
              </a:solidFill>
              <a:latin typeface="Calibri"/>
              <a:ea typeface="+mn-ea"/>
              <a:cs typeface="+mn-cs"/>
            </a:rPr>
            <a:t>cryomodule</a:t>
          </a:r>
          <a:r>
            <a:rPr lang="en-GB" sz="1400" kern="1200" dirty="0">
              <a:solidFill>
                <a:sysClr val="window" lastClr="FFFFFF"/>
              </a:solidFill>
              <a:latin typeface="Calibri"/>
              <a:ea typeface="+mn-ea"/>
              <a:cs typeface="+mn-cs"/>
            </a:rPr>
            <a:t> vessel and acceptance test.</a:t>
          </a:r>
          <a:endParaRPr lang="en-GB" sz="1800" b="1" kern="1200" dirty="0">
            <a:solidFill>
              <a:sysClr val="window" lastClr="FFFFFF"/>
            </a:solidFill>
            <a:latin typeface="Calibri"/>
            <a:ea typeface="+mn-ea"/>
            <a:cs typeface="+mn-cs"/>
          </a:endParaRPr>
        </a:p>
        <a:p>
          <a:pPr marL="228600" lvl="2" indent="-114300" algn="l" defTabSz="622300">
            <a:lnSpc>
              <a:spcPct val="90000"/>
            </a:lnSpc>
            <a:spcBef>
              <a:spcPct val="0"/>
            </a:spcBef>
            <a:spcAft>
              <a:spcPct val="15000"/>
            </a:spcAft>
            <a:buChar char="•"/>
          </a:pPr>
          <a:r>
            <a:rPr lang="en-GB" sz="1400" kern="1200" dirty="0">
              <a:solidFill>
                <a:sysClr val="window" lastClr="FFFFFF"/>
              </a:solidFill>
              <a:latin typeface="Calibri"/>
              <a:ea typeface="+mn-ea"/>
              <a:cs typeface="+mn-cs"/>
            </a:rPr>
            <a:t>Safely transport integrated </a:t>
          </a:r>
          <a:r>
            <a:rPr lang="en-GB" sz="1400" kern="1200" dirty="0" err="1">
              <a:solidFill>
                <a:sysClr val="window" lastClr="FFFFFF"/>
              </a:solidFill>
              <a:latin typeface="Calibri"/>
              <a:ea typeface="+mn-ea"/>
              <a:cs typeface="+mn-cs"/>
            </a:rPr>
            <a:t>cryomodules</a:t>
          </a:r>
          <a:r>
            <a:rPr lang="en-GB" sz="1400" kern="1200" dirty="0">
              <a:solidFill>
                <a:sysClr val="window" lastClr="FFFFFF"/>
              </a:solidFill>
              <a:latin typeface="Calibri"/>
              <a:ea typeface="+mn-ea"/>
              <a:cs typeface="+mn-cs"/>
            </a:rPr>
            <a:t> to FNAL and acceptance test.</a:t>
          </a:r>
          <a:endParaRPr lang="en-GB" sz="1800" b="1" kern="1200" dirty="0">
            <a:solidFill>
              <a:sysClr val="window" lastClr="FFFFFF"/>
            </a:solidFill>
            <a:latin typeface="Calibri"/>
            <a:ea typeface="+mn-ea"/>
            <a:cs typeface="+mn-cs"/>
          </a:endParaRPr>
        </a:p>
      </dsp:txBody>
      <dsp:txXfrm>
        <a:off x="1650185" y="4025586"/>
        <a:ext cx="5737427" cy="1335974"/>
      </dsp:txXfrm>
    </dsp:sp>
    <dsp:sp modelId="{A7B5F541-81D3-4B14-9547-96D9FD8BD611}">
      <dsp:nvSpPr>
        <dsp:cNvPr id="0" name=""/>
        <dsp:cNvSpPr/>
      </dsp:nvSpPr>
      <dsp:spPr>
        <a:xfrm>
          <a:off x="122786" y="4262230"/>
          <a:ext cx="1485835" cy="815870"/>
        </a:xfrm>
        <a:prstGeom prst="roundRect">
          <a:avLst>
            <a:gd name="adj" fmla="val 10000"/>
          </a:avLst>
        </a:prstGeom>
        <a:blipFill rotWithShape="1">
          <a:blip xmlns:r="http://schemas.openxmlformats.org/officeDocument/2006/relationships" r:embed="rId4"/>
          <a:stretch>
            <a:fillRect/>
          </a:stretch>
        </a:blip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E18186-A28B-4EA3-9542-6D9D67B67C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88143B2-E1E6-47EF-9FA4-F1D5E16F39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42F5D7-75F2-421E-9BE6-70A33A120C04}" type="datetime1">
              <a:rPr lang="en-US" smtClean="0"/>
              <a:t>7/21/2022</a:t>
            </a:fld>
            <a:endParaRPr lang="en-US"/>
          </a:p>
        </p:txBody>
      </p:sp>
      <p:sp>
        <p:nvSpPr>
          <p:cNvPr id="4" name="Footer Placeholder 3">
            <a:extLst>
              <a:ext uri="{FF2B5EF4-FFF2-40B4-BE49-F238E27FC236}">
                <a16:creationId xmlns:a16="http://schemas.microsoft.com/office/drawing/2014/main" id="{E763DDC3-5201-4459-8578-7E3F4A09152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D3EA0AA-7CDA-4FA7-AA6D-189307AE1F6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AA03A54-C92A-4C8D-BFB4-C708B3E97D1A}" type="slidenum">
              <a:rPr lang="en-US" smtClean="0"/>
              <a:t>‹#›</a:t>
            </a:fld>
            <a:endParaRPr lang="en-US"/>
          </a:p>
        </p:txBody>
      </p:sp>
    </p:spTree>
    <p:extLst>
      <p:ext uri="{BB962C8B-B14F-4D97-AF65-F5344CB8AC3E}">
        <p14:creationId xmlns:p14="http://schemas.microsoft.com/office/powerpoint/2010/main" val="725424045"/>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33CB81D5-87D8-4FE2-B67A-7D1C810605A5}" type="datetime1">
              <a:rPr lang="en-US" smtClean="0"/>
              <a:t>7/21/2022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
        <p:nvSpPr>
          <p:cNvPr id="5" name="Date Placeholder 4">
            <a:extLst>
              <a:ext uri="{FF2B5EF4-FFF2-40B4-BE49-F238E27FC236}">
                <a16:creationId xmlns:a16="http://schemas.microsoft.com/office/drawing/2014/main" id="{3C72F832-4599-4E32-BF8E-FEBC9C2226DE}"/>
              </a:ext>
            </a:extLst>
          </p:cNvPr>
          <p:cNvSpPr>
            <a:spLocks noGrp="1"/>
          </p:cNvSpPr>
          <p:nvPr>
            <p:ph type="dt" idx="1"/>
          </p:nvPr>
        </p:nvSpPr>
        <p:spPr/>
        <p:txBody>
          <a:bodyPr/>
          <a:lstStyle/>
          <a:p>
            <a:fld id="{9FC361A7-F5A1-4E3E-AB59-E5572B316B4F}" type="datetime1">
              <a:rPr lang="en-US" smtClean="0"/>
              <a:t>7/21/2022</a:t>
            </a:fld>
            <a:endParaRPr lang="en-US" dirty="0"/>
          </a:p>
        </p:txBody>
      </p:sp>
      <p:sp>
        <p:nvSpPr>
          <p:cNvPr id="6" name="Footer Placeholder 5">
            <a:extLst>
              <a:ext uri="{FF2B5EF4-FFF2-40B4-BE49-F238E27FC236}">
                <a16:creationId xmlns:a16="http://schemas.microsoft.com/office/drawing/2014/main" id="{626A30EB-34E1-4092-8D03-25A45E7C32AE}"/>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055DAE45-4CB8-420D-BFD7-DE3F5790A15C}"/>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979674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9BFC4E9C-4998-4D79-A140-B38B535E4AEF}" type="datetime1">
              <a:rPr lang="en-US" smtClean="0"/>
              <a:t>7/21/2022</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C0F3BA1D-A00F-DB41-84DA-BE26C4853B35}" type="slidenum">
              <a:rPr lang="en-US" smtClean="0"/>
              <a:pPr/>
              <a:t>10</a:t>
            </a:fld>
            <a:endParaRPr lang="en-US" dirty="0"/>
          </a:p>
        </p:txBody>
      </p:sp>
    </p:spTree>
    <p:extLst>
      <p:ext uri="{BB962C8B-B14F-4D97-AF65-F5344CB8AC3E}">
        <p14:creationId xmlns:p14="http://schemas.microsoft.com/office/powerpoint/2010/main" val="421743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11</a:t>
            </a:fld>
            <a:endParaRPr lang="en-US" dirty="0"/>
          </a:p>
        </p:txBody>
      </p:sp>
      <p:sp>
        <p:nvSpPr>
          <p:cNvPr id="5" name="Date Placeholder 4">
            <a:extLst>
              <a:ext uri="{FF2B5EF4-FFF2-40B4-BE49-F238E27FC236}">
                <a16:creationId xmlns:a16="http://schemas.microsoft.com/office/drawing/2014/main" id="{AC7BD658-456E-4123-8EF8-3C5BA93640AA}"/>
              </a:ext>
            </a:extLst>
          </p:cNvPr>
          <p:cNvSpPr>
            <a:spLocks noGrp="1"/>
          </p:cNvSpPr>
          <p:nvPr>
            <p:ph type="dt" idx="1"/>
          </p:nvPr>
        </p:nvSpPr>
        <p:spPr/>
        <p:txBody>
          <a:bodyPr/>
          <a:lstStyle/>
          <a:p>
            <a:fld id="{FEBEBC19-7151-4DC6-A4A3-F6B460636FEA}" type="datetime1">
              <a:rPr lang="en-US" smtClean="0"/>
              <a:t>7/21/2022</a:t>
            </a:fld>
            <a:endParaRPr lang="en-US" dirty="0"/>
          </a:p>
        </p:txBody>
      </p:sp>
      <p:sp>
        <p:nvSpPr>
          <p:cNvPr id="6" name="Footer Placeholder 5">
            <a:extLst>
              <a:ext uri="{FF2B5EF4-FFF2-40B4-BE49-F238E27FC236}">
                <a16:creationId xmlns:a16="http://schemas.microsoft.com/office/drawing/2014/main" id="{E611244C-CF8A-469A-9D2F-18D585B92D1C}"/>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906FFCB3-4C08-4E62-98B0-AAF45A249A14}"/>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6086064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12</a:t>
            </a:fld>
            <a:endParaRPr lang="en-US" dirty="0"/>
          </a:p>
        </p:txBody>
      </p:sp>
      <p:sp>
        <p:nvSpPr>
          <p:cNvPr id="5" name="Date Placeholder 4">
            <a:extLst>
              <a:ext uri="{FF2B5EF4-FFF2-40B4-BE49-F238E27FC236}">
                <a16:creationId xmlns:a16="http://schemas.microsoft.com/office/drawing/2014/main" id="{3EB2A82C-D31B-4398-B349-F0A32AF3E056}"/>
              </a:ext>
            </a:extLst>
          </p:cNvPr>
          <p:cNvSpPr>
            <a:spLocks noGrp="1"/>
          </p:cNvSpPr>
          <p:nvPr>
            <p:ph type="dt" idx="1"/>
          </p:nvPr>
        </p:nvSpPr>
        <p:spPr/>
        <p:txBody>
          <a:bodyPr/>
          <a:lstStyle/>
          <a:p>
            <a:fld id="{498667E2-FB70-470D-8F5B-FA12171F79EA}" type="datetime1">
              <a:rPr lang="en-US" smtClean="0"/>
              <a:t>7/21/2022</a:t>
            </a:fld>
            <a:endParaRPr lang="en-US" dirty="0"/>
          </a:p>
        </p:txBody>
      </p:sp>
      <p:sp>
        <p:nvSpPr>
          <p:cNvPr id="6" name="Footer Placeholder 5">
            <a:extLst>
              <a:ext uri="{FF2B5EF4-FFF2-40B4-BE49-F238E27FC236}">
                <a16:creationId xmlns:a16="http://schemas.microsoft.com/office/drawing/2014/main" id="{5016DE0C-0774-4CF2-8F8B-69094C41F8E1}"/>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0A4916C8-8600-4216-9D84-8BE84924253D}"/>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065153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13</a:t>
            </a:fld>
            <a:endParaRPr lang="en-US" dirty="0"/>
          </a:p>
        </p:txBody>
      </p:sp>
      <p:sp>
        <p:nvSpPr>
          <p:cNvPr id="5" name="Date Placeholder 4">
            <a:extLst>
              <a:ext uri="{FF2B5EF4-FFF2-40B4-BE49-F238E27FC236}">
                <a16:creationId xmlns:a16="http://schemas.microsoft.com/office/drawing/2014/main" id="{9B850751-367C-4396-88E6-10A9589459F6}"/>
              </a:ext>
            </a:extLst>
          </p:cNvPr>
          <p:cNvSpPr>
            <a:spLocks noGrp="1"/>
          </p:cNvSpPr>
          <p:nvPr>
            <p:ph type="dt" idx="1"/>
          </p:nvPr>
        </p:nvSpPr>
        <p:spPr/>
        <p:txBody>
          <a:bodyPr/>
          <a:lstStyle/>
          <a:p>
            <a:fld id="{131878E6-4EE2-41CF-B06D-4F353CB04F69}" type="datetime1">
              <a:rPr lang="en-US" smtClean="0"/>
              <a:t>7/21/2022</a:t>
            </a:fld>
            <a:endParaRPr lang="en-US" dirty="0"/>
          </a:p>
        </p:txBody>
      </p:sp>
      <p:sp>
        <p:nvSpPr>
          <p:cNvPr id="6" name="Footer Placeholder 5">
            <a:extLst>
              <a:ext uri="{FF2B5EF4-FFF2-40B4-BE49-F238E27FC236}">
                <a16:creationId xmlns:a16="http://schemas.microsoft.com/office/drawing/2014/main" id="{49C467B7-4FD5-4BA8-85F3-158A925C5C2C}"/>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874BA20B-0879-45A9-B28F-570D6CC496E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3340093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14</a:t>
            </a:fld>
            <a:endParaRPr lang="en-US" dirty="0"/>
          </a:p>
        </p:txBody>
      </p:sp>
      <p:sp>
        <p:nvSpPr>
          <p:cNvPr id="5" name="Date Placeholder 4">
            <a:extLst>
              <a:ext uri="{FF2B5EF4-FFF2-40B4-BE49-F238E27FC236}">
                <a16:creationId xmlns:a16="http://schemas.microsoft.com/office/drawing/2014/main" id="{F9877DBB-B230-4445-BCB5-DA393AA275C5}"/>
              </a:ext>
            </a:extLst>
          </p:cNvPr>
          <p:cNvSpPr>
            <a:spLocks noGrp="1"/>
          </p:cNvSpPr>
          <p:nvPr>
            <p:ph type="dt" idx="1"/>
          </p:nvPr>
        </p:nvSpPr>
        <p:spPr/>
        <p:txBody>
          <a:bodyPr/>
          <a:lstStyle/>
          <a:p>
            <a:fld id="{401B74B2-920C-42F3-9365-F41103099EF8}" type="datetime1">
              <a:rPr lang="en-US" smtClean="0"/>
              <a:t>7/21/2022</a:t>
            </a:fld>
            <a:endParaRPr lang="en-US" dirty="0"/>
          </a:p>
        </p:txBody>
      </p:sp>
      <p:sp>
        <p:nvSpPr>
          <p:cNvPr id="6" name="Footer Placeholder 5">
            <a:extLst>
              <a:ext uri="{FF2B5EF4-FFF2-40B4-BE49-F238E27FC236}">
                <a16:creationId xmlns:a16="http://schemas.microsoft.com/office/drawing/2014/main" id="{42761420-79A7-41AC-9DF0-0A6F0B2108D0}"/>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9A31D173-6FF9-4355-AE9A-8E175B78300F}"/>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986199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15</a:t>
            </a:fld>
            <a:endParaRPr lang="en-US" dirty="0"/>
          </a:p>
        </p:txBody>
      </p:sp>
      <p:sp>
        <p:nvSpPr>
          <p:cNvPr id="5" name="Date Placeholder 4">
            <a:extLst>
              <a:ext uri="{FF2B5EF4-FFF2-40B4-BE49-F238E27FC236}">
                <a16:creationId xmlns:a16="http://schemas.microsoft.com/office/drawing/2014/main" id="{A36270AA-259C-4ABF-80FB-B2D2B957478A}"/>
              </a:ext>
            </a:extLst>
          </p:cNvPr>
          <p:cNvSpPr>
            <a:spLocks noGrp="1"/>
          </p:cNvSpPr>
          <p:nvPr>
            <p:ph type="dt" idx="1"/>
          </p:nvPr>
        </p:nvSpPr>
        <p:spPr/>
        <p:txBody>
          <a:bodyPr/>
          <a:lstStyle/>
          <a:p>
            <a:fld id="{6B6B3693-DB21-4DBF-B373-0F6BF5CEC0D6}" type="datetime1">
              <a:rPr lang="en-US" smtClean="0"/>
              <a:t>7/21/2022</a:t>
            </a:fld>
            <a:endParaRPr lang="en-US" dirty="0"/>
          </a:p>
        </p:txBody>
      </p:sp>
      <p:sp>
        <p:nvSpPr>
          <p:cNvPr id="6" name="Footer Placeholder 5">
            <a:extLst>
              <a:ext uri="{FF2B5EF4-FFF2-40B4-BE49-F238E27FC236}">
                <a16:creationId xmlns:a16="http://schemas.microsoft.com/office/drawing/2014/main" id="{0BB16E6D-545F-4537-A366-7C92F8E75053}"/>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D1FA618F-30A5-4663-AD3B-8A69AE062704}"/>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098955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16</a:t>
            </a:fld>
            <a:endParaRPr lang="en-US" dirty="0"/>
          </a:p>
        </p:txBody>
      </p:sp>
      <p:sp>
        <p:nvSpPr>
          <p:cNvPr id="5" name="Date Placeholder 4">
            <a:extLst>
              <a:ext uri="{FF2B5EF4-FFF2-40B4-BE49-F238E27FC236}">
                <a16:creationId xmlns:a16="http://schemas.microsoft.com/office/drawing/2014/main" id="{8BD7747B-1F9E-49BF-BF20-7EDBB51C43F2}"/>
              </a:ext>
            </a:extLst>
          </p:cNvPr>
          <p:cNvSpPr>
            <a:spLocks noGrp="1"/>
          </p:cNvSpPr>
          <p:nvPr>
            <p:ph type="dt" idx="1"/>
          </p:nvPr>
        </p:nvSpPr>
        <p:spPr/>
        <p:txBody>
          <a:bodyPr/>
          <a:lstStyle/>
          <a:p>
            <a:fld id="{D1DBB820-41D4-4694-8363-67C8A245111E}" type="datetime1">
              <a:rPr lang="en-US" smtClean="0"/>
              <a:t>7/21/2022</a:t>
            </a:fld>
            <a:endParaRPr lang="en-US" dirty="0"/>
          </a:p>
        </p:txBody>
      </p:sp>
      <p:sp>
        <p:nvSpPr>
          <p:cNvPr id="6" name="Footer Placeholder 5">
            <a:extLst>
              <a:ext uri="{FF2B5EF4-FFF2-40B4-BE49-F238E27FC236}">
                <a16:creationId xmlns:a16="http://schemas.microsoft.com/office/drawing/2014/main" id="{14CBCFB7-084E-4206-B384-7E669194168A}"/>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39EDD549-5B37-486F-99B9-B1E748610F3A}"/>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657513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17</a:t>
            </a:fld>
            <a:endParaRPr lang="en-US" dirty="0"/>
          </a:p>
        </p:txBody>
      </p:sp>
      <p:sp>
        <p:nvSpPr>
          <p:cNvPr id="5" name="Date Placeholder 4">
            <a:extLst>
              <a:ext uri="{FF2B5EF4-FFF2-40B4-BE49-F238E27FC236}">
                <a16:creationId xmlns:a16="http://schemas.microsoft.com/office/drawing/2014/main" id="{F654341B-7CF0-4EA1-AE8E-D9343A6BC1B0}"/>
              </a:ext>
            </a:extLst>
          </p:cNvPr>
          <p:cNvSpPr>
            <a:spLocks noGrp="1"/>
          </p:cNvSpPr>
          <p:nvPr>
            <p:ph type="dt" idx="1"/>
          </p:nvPr>
        </p:nvSpPr>
        <p:spPr/>
        <p:txBody>
          <a:bodyPr/>
          <a:lstStyle/>
          <a:p>
            <a:fld id="{31FACC94-531C-4B12-B8F4-E4A823B63A75}" type="datetime1">
              <a:rPr lang="en-US" smtClean="0"/>
              <a:t>7/21/2022</a:t>
            </a:fld>
            <a:endParaRPr lang="en-US" dirty="0"/>
          </a:p>
        </p:txBody>
      </p:sp>
      <p:sp>
        <p:nvSpPr>
          <p:cNvPr id="6" name="Footer Placeholder 5">
            <a:extLst>
              <a:ext uri="{FF2B5EF4-FFF2-40B4-BE49-F238E27FC236}">
                <a16:creationId xmlns:a16="http://schemas.microsoft.com/office/drawing/2014/main" id="{6C7CB15D-BE04-4D33-80BD-FC4AC0F196FA}"/>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01B1D163-9CE1-421D-9F50-A3BD9F7EC65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51148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endParaRPr lang="en-US" dirty="0"/>
          </a:p>
        </p:txBody>
      </p:sp>
      <p:sp>
        <p:nvSpPr>
          <p:cNvPr id="5" name="Date Placeholder 4"/>
          <p:cNvSpPr>
            <a:spLocks noGrp="1"/>
          </p:cNvSpPr>
          <p:nvPr>
            <p:ph type="dt" idx="1"/>
          </p:nvPr>
        </p:nvSpPr>
        <p:spPr/>
        <p:txBody>
          <a:bodyPr/>
          <a:lstStyle/>
          <a:p>
            <a:fld id="{0CEBD455-460E-4107-9549-298A45CF6351}" type="datetime1">
              <a:rPr lang="en-US" smtClean="0"/>
              <a:t>7/21/2022</a:t>
            </a:fld>
            <a:endParaRPr lang="en-US" dirty="0"/>
          </a:p>
        </p:txBody>
      </p:sp>
      <p:sp>
        <p:nvSpPr>
          <p:cNvPr id="6" name="Footer Placeholder 5"/>
          <p:cNvSpPr>
            <a:spLocks noGrp="1"/>
          </p:cNvSpPr>
          <p:nvPr>
            <p:ph type="ftr" sz="quarter" idx="4"/>
          </p:nvPr>
        </p:nvSpPr>
        <p:spPr/>
        <p:txBody>
          <a:bodyPr/>
          <a:lstStyle/>
          <a:p>
            <a:endParaRPr lang="en-US" dirty="0"/>
          </a:p>
        </p:txBody>
      </p:sp>
      <p:sp>
        <p:nvSpPr>
          <p:cNvPr id="7" name="Slide Number Placeholder 6"/>
          <p:cNvSpPr>
            <a:spLocks noGrp="1"/>
          </p:cNvSpPr>
          <p:nvPr>
            <p:ph type="sldNum" sz="quarter" idx="5"/>
          </p:nvPr>
        </p:nvSpPr>
        <p:spPr/>
        <p:txBody>
          <a:bodyPr/>
          <a:lstStyle/>
          <a:p>
            <a:fld id="{C0F3BA1D-A00F-DB41-84DA-BE26C4853B35}" type="slidenum">
              <a:rPr lang="en-US" smtClean="0"/>
              <a:pPr/>
              <a:t>18</a:t>
            </a:fld>
            <a:endParaRPr lang="en-US" dirty="0"/>
          </a:p>
        </p:txBody>
      </p:sp>
    </p:spTree>
    <p:extLst>
      <p:ext uri="{BB962C8B-B14F-4D97-AF65-F5344CB8AC3E}">
        <p14:creationId xmlns:p14="http://schemas.microsoft.com/office/powerpoint/2010/main" val="2745531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19</a:t>
            </a:fld>
            <a:endParaRPr lang="en-US" dirty="0"/>
          </a:p>
        </p:txBody>
      </p:sp>
      <p:sp>
        <p:nvSpPr>
          <p:cNvPr id="5" name="Date Placeholder 4">
            <a:extLst>
              <a:ext uri="{FF2B5EF4-FFF2-40B4-BE49-F238E27FC236}">
                <a16:creationId xmlns:a16="http://schemas.microsoft.com/office/drawing/2014/main" id="{A1940B35-2741-4C0D-8F4A-5ACBB526AC93}"/>
              </a:ext>
            </a:extLst>
          </p:cNvPr>
          <p:cNvSpPr>
            <a:spLocks noGrp="1"/>
          </p:cNvSpPr>
          <p:nvPr>
            <p:ph type="dt" idx="1"/>
          </p:nvPr>
        </p:nvSpPr>
        <p:spPr/>
        <p:txBody>
          <a:bodyPr/>
          <a:lstStyle/>
          <a:p>
            <a:fld id="{DFD1E19A-1394-424F-BFCD-BA3CA62FB1C0}" type="datetime1">
              <a:rPr lang="en-US" smtClean="0"/>
              <a:t>7/21/2022</a:t>
            </a:fld>
            <a:endParaRPr lang="en-US" dirty="0"/>
          </a:p>
        </p:txBody>
      </p:sp>
      <p:sp>
        <p:nvSpPr>
          <p:cNvPr id="6" name="Footer Placeholder 5">
            <a:extLst>
              <a:ext uri="{FF2B5EF4-FFF2-40B4-BE49-F238E27FC236}">
                <a16:creationId xmlns:a16="http://schemas.microsoft.com/office/drawing/2014/main" id="{8E8478ED-2655-4D2F-823C-5D522F8D5D57}"/>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1774AB96-6B79-4118-B88A-52FCE15FE142}"/>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121039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a:t>
            </a:fld>
            <a:endParaRPr lang="en-US" dirty="0"/>
          </a:p>
        </p:txBody>
      </p:sp>
      <p:sp>
        <p:nvSpPr>
          <p:cNvPr id="5" name="Date Placeholder 4">
            <a:extLst>
              <a:ext uri="{FF2B5EF4-FFF2-40B4-BE49-F238E27FC236}">
                <a16:creationId xmlns:a16="http://schemas.microsoft.com/office/drawing/2014/main" id="{BCF91B48-5D58-4441-B988-FEF0AEC7620B}"/>
              </a:ext>
            </a:extLst>
          </p:cNvPr>
          <p:cNvSpPr>
            <a:spLocks noGrp="1"/>
          </p:cNvSpPr>
          <p:nvPr>
            <p:ph type="dt" idx="1"/>
          </p:nvPr>
        </p:nvSpPr>
        <p:spPr/>
        <p:txBody>
          <a:bodyPr/>
          <a:lstStyle/>
          <a:p>
            <a:fld id="{CEB0B991-FCD6-4817-AA19-945BA427F6D7}" type="datetime1">
              <a:rPr lang="en-US" smtClean="0"/>
              <a:t>7/21/2022</a:t>
            </a:fld>
            <a:endParaRPr lang="en-US" dirty="0"/>
          </a:p>
        </p:txBody>
      </p:sp>
      <p:sp>
        <p:nvSpPr>
          <p:cNvPr id="6" name="Footer Placeholder 5">
            <a:extLst>
              <a:ext uri="{FF2B5EF4-FFF2-40B4-BE49-F238E27FC236}">
                <a16:creationId xmlns:a16="http://schemas.microsoft.com/office/drawing/2014/main" id="{C1FDB926-6F39-4ECD-9B00-260D43D0FF89}"/>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58B8E0E4-BE74-42E3-AC90-CBBD01206C49}"/>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285950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20</a:t>
            </a:fld>
            <a:endParaRPr lang="en-US" dirty="0"/>
          </a:p>
        </p:txBody>
      </p:sp>
      <p:sp>
        <p:nvSpPr>
          <p:cNvPr id="5" name="Date Placeholder 4">
            <a:extLst>
              <a:ext uri="{FF2B5EF4-FFF2-40B4-BE49-F238E27FC236}">
                <a16:creationId xmlns:a16="http://schemas.microsoft.com/office/drawing/2014/main" id="{2AA4D63B-A8B8-419C-90DF-BA3E9A11C185}"/>
              </a:ext>
            </a:extLst>
          </p:cNvPr>
          <p:cNvSpPr>
            <a:spLocks noGrp="1"/>
          </p:cNvSpPr>
          <p:nvPr>
            <p:ph type="dt" idx="1"/>
          </p:nvPr>
        </p:nvSpPr>
        <p:spPr/>
        <p:txBody>
          <a:bodyPr/>
          <a:lstStyle/>
          <a:p>
            <a:fld id="{94498DE2-1DD0-4C30-A758-560F58A6544E}" type="datetime1">
              <a:rPr lang="en-US" smtClean="0"/>
              <a:t>7/21/2022</a:t>
            </a:fld>
            <a:endParaRPr lang="en-US" dirty="0"/>
          </a:p>
        </p:txBody>
      </p:sp>
      <p:sp>
        <p:nvSpPr>
          <p:cNvPr id="6" name="Footer Placeholder 5">
            <a:extLst>
              <a:ext uri="{FF2B5EF4-FFF2-40B4-BE49-F238E27FC236}">
                <a16:creationId xmlns:a16="http://schemas.microsoft.com/office/drawing/2014/main" id="{5875B88A-6D10-47B1-A856-F95FB97390DD}"/>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6A254A92-A6DE-4974-89F2-C48356AE4B6F}"/>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765592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21</a:t>
            </a:fld>
            <a:endParaRPr lang="en-US" dirty="0"/>
          </a:p>
        </p:txBody>
      </p:sp>
      <p:sp>
        <p:nvSpPr>
          <p:cNvPr id="5" name="Date Placeholder 4">
            <a:extLst>
              <a:ext uri="{FF2B5EF4-FFF2-40B4-BE49-F238E27FC236}">
                <a16:creationId xmlns:a16="http://schemas.microsoft.com/office/drawing/2014/main" id="{DF867C90-B241-40BD-B490-138BF9C6A4C6}"/>
              </a:ext>
            </a:extLst>
          </p:cNvPr>
          <p:cNvSpPr>
            <a:spLocks noGrp="1"/>
          </p:cNvSpPr>
          <p:nvPr>
            <p:ph type="dt" idx="1"/>
          </p:nvPr>
        </p:nvSpPr>
        <p:spPr/>
        <p:txBody>
          <a:bodyPr/>
          <a:lstStyle/>
          <a:p>
            <a:fld id="{793E28F1-B772-4F77-82FF-A08DBFF367E0}" type="datetime1">
              <a:rPr lang="en-US" smtClean="0"/>
              <a:t>7/21/2022</a:t>
            </a:fld>
            <a:endParaRPr lang="en-US" dirty="0"/>
          </a:p>
        </p:txBody>
      </p:sp>
      <p:sp>
        <p:nvSpPr>
          <p:cNvPr id="6" name="Footer Placeholder 5">
            <a:extLst>
              <a:ext uri="{FF2B5EF4-FFF2-40B4-BE49-F238E27FC236}">
                <a16:creationId xmlns:a16="http://schemas.microsoft.com/office/drawing/2014/main" id="{BF7B9671-D704-4950-905D-EE568B6C7874}"/>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95AC2A98-8AAC-4D91-B81E-8E9E0CA1190D}"/>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1963259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22</a:t>
            </a:fld>
            <a:endParaRPr lang="en-US" dirty="0"/>
          </a:p>
        </p:txBody>
      </p:sp>
      <p:sp>
        <p:nvSpPr>
          <p:cNvPr id="5" name="Date Placeholder 4">
            <a:extLst>
              <a:ext uri="{FF2B5EF4-FFF2-40B4-BE49-F238E27FC236}">
                <a16:creationId xmlns:a16="http://schemas.microsoft.com/office/drawing/2014/main" id="{DF4EB222-9C3B-422E-BE95-758F0BA5B2B0}"/>
              </a:ext>
            </a:extLst>
          </p:cNvPr>
          <p:cNvSpPr>
            <a:spLocks noGrp="1"/>
          </p:cNvSpPr>
          <p:nvPr>
            <p:ph type="dt" idx="1"/>
          </p:nvPr>
        </p:nvSpPr>
        <p:spPr/>
        <p:txBody>
          <a:bodyPr/>
          <a:lstStyle/>
          <a:p>
            <a:fld id="{A86E4A93-FE04-4BE9-9F2B-592EEB97420C}" type="datetime1">
              <a:rPr lang="en-US" smtClean="0"/>
              <a:t>7/21/2022</a:t>
            </a:fld>
            <a:endParaRPr lang="en-US" dirty="0"/>
          </a:p>
        </p:txBody>
      </p:sp>
      <p:sp>
        <p:nvSpPr>
          <p:cNvPr id="6" name="Footer Placeholder 5">
            <a:extLst>
              <a:ext uri="{FF2B5EF4-FFF2-40B4-BE49-F238E27FC236}">
                <a16:creationId xmlns:a16="http://schemas.microsoft.com/office/drawing/2014/main" id="{4081A351-8EAE-4DD2-850D-B23649F2309A}"/>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5B24D3C3-17F1-41EF-8B52-075CA3509F09}"/>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1097236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23</a:t>
            </a:fld>
            <a:endParaRPr lang="en-US" dirty="0"/>
          </a:p>
        </p:txBody>
      </p:sp>
      <p:sp>
        <p:nvSpPr>
          <p:cNvPr id="5" name="Date Placeholder 4">
            <a:extLst>
              <a:ext uri="{FF2B5EF4-FFF2-40B4-BE49-F238E27FC236}">
                <a16:creationId xmlns:a16="http://schemas.microsoft.com/office/drawing/2014/main" id="{E5417080-FE49-4D90-B2DD-42640F1C17F7}"/>
              </a:ext>
            </a:extLst>
          </p:cNvPr>
          <p:cNvSpPr>
            <a:spLocks noGrp="1"/>
          </p:cNvSpPr>
          <p:nvPr>
            <p:ph type="dt" idx="1"/>
          </p:nvPr>
        </p:nvSpPr>
        <p:spPr/>
        <p:txBody>
          <a:bodyPr/>
          <a:lstStyle/>
          <a:p>
            <a:fld id="{E7F4114E-6702-4FB8-BFBB-28D77D659C57}" type="datetime1">
              <a:rPr lang="en-US" smtClean="0"/>
              <a:t>7/21/2022</a:t>
            </a:fld>
            <a:endParaRPr lang="en-US" dirty="0"/>
          </a:p>
        </p:txBody>
      </p:sp>
      <p:sp>
        <p:nvSpPr>
          <p:cNvPr id="6" name="Footer Placeholder 5">
            <a:extLst>
              <a:ext uri="{FF2B5EF4-FFF2-40B4-BE49-F238E27FC236}">
                <a16:creationId xmlns:a16="http://schemas.microsoft.com/office/drawing/2014/main" id="{F1981126-97F8-4593-91B1-95E360E15349}"/>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20398A6A-DC7C-4D06-B47A-C328626C48DC}"/>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1472163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24</a:t>
            </a:fld>
            <a:endParaRPr lang="en-US" dirty="0"/>
          </a:p>
        </p:txBody>
      </p:sp>
      <p:sp>
        <p:nvSpPr>
          <p:cNvPr id="5" name="Date Placeholder 4">
            <a:extLst>
              <a:ext uri="{FF2B5EF4-FFF2-40B4-BE49-F238E27FC236}">
                <a16:creationId xmlns:a16="http://schemas.microsoft.com/office/drawing/2014/main" id="{81AC3577-C3BE-4303-B2DF-B141456955C9}"/>
              </a:ext>
            </a:extLst>
          </p:cNvPr>
          <p:cNvSpPr>
            <a:spLocks noGrp="1"/>
          </p:cNvSpPr>
          <p:nvPr>
            <p:ph type="dt" idx="1"/>
          </p:nvPr>
        </p:nvSpPr>
        <p:spPr/>
        <p:txBody>
          <a:bodyPr/>
          <a:lstStyle/>
          <a:p>
            <a:fld id="{989509DC-9164-49B6-93AF-25056425D99F}" type="datetime1">
              <a:rPr lang="en-US" smtClean="0"/>
              <a:t>7/21/2022</a:t>
            </a:fld>
            <a:endParaRPr lang="en-US" dirty="0"/>
          </a:p>
        </p:txBody>
      </p:sp>
      <p:sp>
        <p:nvSpPr>
          <p:cNvPr id="6" name="Footer Placeholder 5">
            <a:extLst>
              <a:ext uri="{FF2B5EF4-FFF2-40B4-BE49-F238E27FC236}">
                <a16:creationId xmlns:a16="http://schemas.microsoft.com/office/drawing/2014/main" id="{86DA7A4C-2619-4E9B-AE9A-DC322A075E20}"/>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2E3177B9-E522-42BD-B3CE-28B1E6D9A49F}"/>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965957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25</a:t>
            </a:fld>
            <a:endParaRPr lang="en-US" dirty="0"/>
          </a:p>
        </p:txBody>
      </p:sp>
      <p:sp>
        <p:nvSpPr>
          <p:cNvPr id="5" name="Date Placeholder 4">
            <a:extLst>
              <a:ext uri="{FF2B5EF4-FFF2-40B4-BE49-F238E27FC236}">
                <a16:creationId xmlns:a16="http://schemas.microsoft.com/office/drawing/2014/main" id="{2B7B0009-067F-445C-9612-65838847CB06}"/>
              </a:ext>
            </a:extLst>
          </p:cNvPr>
          <p:cNvSpPr>
            <a:spLocks noGrp="1"/>
          </p:cNvSpPr>
          <p:nvPr>
            <p:ph type="dt" idx="1"/>
          </p:nvPr>
        </p:nvSpPr>
        <p:spPr/>
        <p:txBody>
          <a:bodyPr/>
          <a:lstStyle/>
          <a:p>
            <a:fld id="{C20C1F98-D7A6-40BD-9AA7-5686A33158C3}" type="datetime1">
              <a:rPr lang="en-US" smtClean="0"/>
              <a:t>7/21/2022</a:t>
            </a:fld>
            <a:endParaRPr lang="en-US" dirty="0"/>
          </a:p>
        </p:txBody>
      </p:sp>
      <p:sp>
        <p:nvSpPr>
          <p:cNvPr id="6" name="Footer Placeholder 5">
            <a:extLst>
              <a:ext uri="{FF2B5EF4-FFF2-40B4-BE49-F238E27FC236}">
                <a16:creationId xmlns:a16="http://schemas.microsoft.com/office/drawing/2014/main" id="{F13D317B-E86C-4AD8-8AE2-69F1ACBAB205}"/>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C811718F-854C-4BB3-AB29-FF915DFDA9F5}"/>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014241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26</a:t>
            </a:fld>
            <a:endParaRPr lang="en-US" dirty="0"/>
          </a:p>
        </p:txBody>
      </p:sp>
      <p:sp>
        <p:nvSpPr>
          <p:cNvPr id="5" name="Date Placeholder 4">
            <a:extLst>
              <a:ext uri="{FF2B5EF4-FFF2-40B4-BE49-F238E27FC236}">
                <a16:creationId xmlns:a16="http://schemas.microsoft.com/office/drawing/2014/main" id="{560EBC32-3D9E-495D-9E99-2334F3E3589E}"/>
              </a:ext>
            </a:extLst>
          </p:cNvPr>
          <p:cNvSpPr>
            <a:spLocks noGrp="1"/>
          </p:cNvSpPr>
          <p:nvPr>
            <p:ph type="dt" idx="1"/>
          </p:nvPr>
        </p:nvSpPr>
        <p:spPr/>
        <p:txBody>
          <a:bodyPr/>
          <a:lstStyle/>
          <a:p>
            <a:fld id="{39C57B26-9056-46B5-A068-F9A3F6EE0CED}" type="datetime1">
              <a:rPr lang="en-US" smtClean="0"/>
              <a:t>7/21/2022</a:t>
            </a:fld>
            <a:endParaRPr lang="en-US" dirty="0"/>
          </a:p>
        </p:txBody>
      </p:sp>
      <p:sp>
        <p:nvSpPr>
          <p:cNvPr id="6" name="Footer Placeholder 5">
            <a:extLst>
              <a:ext uri="{FF2B5EF4-FFF2-40B4-BE49-F238E27FC236}">
                <a16:creationId xmlns:a16="http://schemas.microsoft.com/office/drawing/2014/main" id="{7438278A-5565-491D-A640-DB5516A73E34}"/>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322E6CE3-CBCE-4FFB-AACE-2AC2B8E186AE}"/>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904135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27</a:t>
            </a:fld>
            <a:endParaRPr lang="en-US" dirty="0"/>
          </a:p>
        </p:txBody>
      </p:sp>
      <p:sp>
        <p:nvSpPr>
          <p:cNvPr id="5" name="Date Placeholder 4">
            <a:extLst>
              <a:ext uri="{FF2B5EF4-FFF2-40B4-BE49-F238E27FC236}">
                <a16:creationId xmlns:a16="http://schemas.microsoft.com/office/drawing/2014/main" id="{DCAAAD6B-D3F9-4123-AD9D-C5AA74A5234F}"/>
              </a:ext>
            </a:extLst>
          </p:cNvPr>
          <p:cNvSpPr>
            <a:spLocks noGrp="1"/>
          </p:cNvSpPr>
          <p:nvPr>
            <p:ph type="dt" idx="1"/>
          </p:nvPr>
        </p:nvSpPr>
        <p:spPr/>
        <p:txBody>
          <a:bodyPr/>
          <a:lstStyle/>
          <a:p>
            <a:fld id="{92A89DB9-E10A-4E52-8A6C-27B4E895E6BD}" type="datetime1">
              <a:rPr lang="en-US" smtClean="0"/>
              <a:t>7/21/2022</a:t>
            </a:fld>
            <a:endParaRPr lang="en-US" dirty="0"/>
          </a:p>
        </p:txBody>
      </p:sp>
      <p:sp>
        <p:nvSpPr>
          <p:cNvPr id="6" name="Footer Placeholder 5">
            <a:extLst>
              <a:ext uri="{FF2B5EF4-FFF2-40B4-BE49-F238E27FC236}">
                <a16:creationId xmlns:a16="http://schemas.microsoft.com/office/drawing/2014/main" id="{24020C25-F5BA-49B8-AA08-BD5FB87F7179}"/>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B381DEB6-EDC2-4F37-817B-BF75DE513E98}"/>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457892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28</a:t>
            </a:fld>
            <a:endParaRPr lang="en-US" dirty="0"/>
          </a:p>
        </p:txBody>
      </p:sp>
      <p:sp>
        <p:nvSpPr>
          <p:cNvPr id="5" name="Date Placeholder 4">
            <a:extLst>
              <a:ext uri="{FF2B5EF4-FFF2-40B4-BE49-F238E27FC236}">
                <a16:creationId xmlns:a16="http://schemas.microsoft.com/office/drawing/2014/main" id="{769B3A8F-C6CE-48B2-BA62-8BC9DF32C5DE}"/>
              </a:ext>
            </a:extLst>
          </p:cNvPr>
          <p:cNvSpPr>
            <a:spLocks noGrp="1"/>
          </p:cNvSpPr>
          <p:nvPr>
            <p:ph type="dt" idx="1"/>
          </p:nvPr>
        </p:nvSpPr>
        <p:spPr/>
        <p:txBody>
          <a:bodyPr/>
          <a:lstStyle/>
          <a:p>
            <a:fld id="{EAA7B39A-0EE4-4375-A3D7-D52BE7B5280E}" type="datetime1">
              <a:rPr lang="en-US" smtClean="0"/>
              <a:t>7/21/2022</a:t>
            </a:fld>
            <a:endParaRPr lang="en-US" dirty="0"/>
          </a:p>
        </p:txBody>
      </p:sp>
      <p:sp>
        <p:nvSpPr>
          <p:cNvPr id="6" name="Footer Placeholder 5">
            <a:extLst>
              <a:ext uri="{FF2B5EF4-FFF2-40B4-BE49-F238E27FC236}">
                <a16:creationId xmlns:a16="http://schemas.microsoft.com/office/drawing/2014/main" id="{7CA26057-3850-47BD-878E-47776600514C}"/>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94D2BBBB-7174-413F-9268-E7DF885962DA}"/>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9744790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30</a:t>
            </a:fld>
            <a:endParaRPr lang="en-US" dirty="0"/>
          </a:p>
        </p:txBody>
      </p:sp>
      <p:sp>
        <p:nvSpPr>
          <p:cNvPr id="5" name="Date Placeholder 4">
            <a:extLst>
              <a:ext uri="{FF2B5EF4-FFF2-40B4-BE49-F238E27FC236}">
                <a16:creationId xmlns:a16="http://schemas.microsoft.com/office/drawing/2014/main" id="{F654341B-7CF0-4EA1-AE8E-D9343A6BC1B0}"/>
              </a:ext>
            </a:extLst>
          </p:cNvPr>
          <p:cNvSpPr>
            <a:spLocks noGrp="1"/>
          </p:cNvSpPr>
          <p:nvPr>
            <p:ph type="dt" idx="1"/>
          </p:nvPr>
        </p:nvSpPr>
        <p:spPr/>
        <p:txBody>
          <a:bodyPr/>
          <a:lstStyle/>
          <a:p>
            <a:fld id="{04538113-1318-492A-BFDF-105C51ACAD7A}" type="datetime1">
              <a:rPr lang="en-US" smtClean="0"/>
              <a:t>7/21/2022</a:t>
            </a:fld>
            <a:endParaRPr lang="en-US" dirty="0"/>
          </a:p>
        </p:txBody>
      </p:sp>
      <p:sp>
        <p:nvSpPr>
          <p:cNvPr id="6" name="Footer Placeholder 5">
            <a:extLst>
              <a:ext uri="{FF2B5EF4-FFF2-40B4-BE49-F238E27FC236}">
                <a16:creationId xmlns:a16="http://schemas.microsoft.com/office/drawing/2014/main" id="{6C7CB15D-BE04-4D33-80BD-FC4AC0F196FA}"/>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01B1D163-9CE1-421D-9F50-A3BD9F7EC65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48579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1022350" y="804863"/>
            <a:ext cx="4541838" cy="2555875"/>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Lucida Grande" pitchFamily="84" charset="0"/>
                <a:ea typeface="ヒラギノ角ゴ Pro W3"/>
                <a:cs typeface="ヒラギノ角ゴ Pro W3"/>
              </a:defRPr>
            </a:lvl1pPr>
            <a:lvl2pPr marL="742950" indent="-285750" eaLnBrk="0" hangingPunct="0">
              <a:spcBef>
                <a:spcPct val="30000"/>
              </a:spcBef>
              <a:defRPr sz="1200">
                <a:solidFill>
                  <a:schemeClr val="tx1"/>
                </a:solidFill>
                <a:latin typeface="Lucida Grande" pitchFamily="84" charset="0"/>
                <a:ea typeface="ヒラギノ角ゴ Pro W3"/>
                <a:cs typeface="ヒラギノ角ゴ Pro W3"/>
              </a:defRPr>
            </a:lvl2pPr>
            <a:lvl3pPr marL="1143000" indent="-228600" eaLnBrk="0" hangingPunct="0">
              <a:spcBef>
                <a:spcPct val="30000"/>
              </a:spcBef>
              <a:defRPr sz="1200">
                <a:solidFill>
                  <a:schemeClr val="tx1"/>
                </a:solidFill>
                <a:latin typeface="Lucida Grande" pitchFamily="84" charset="0"/>
                <a:ea typeface="ヒラギノ角ゴ Pro W3"/>
                <a:cs typeface="ヒラギノ角ゴ Pro W3"/>
              </a:defRPr>
            </a:lvl3pPr>
            <a:lvl4pPr marL="1600200" indent="-228600" eaLnBrk="0" hangingPunct="0">
              <a:spcBef>
                <a:spcPct val="30000"/>
              </a:spcBef>
              <a:defRPr sz="1200">
                <a:solidFill>
                  <a:schemeClr val="tx1"/>
                </a:solidFill>
                <a:latin typeface="Lucida Grande" pitchFamily="84" charset="0"/>
                <a:ea typeface="ヒラギノ角ゴ Pro W3"/>
                <a:cs typeface="ヒラギノ角ゴ Pro W3"/>
              </a:defRPr>
            </a:lvl4pPr>
            <a:lvl5pPr marL="2057400" indent="-228600" eaLnBrk="0" hangingPunct="0">
              <a:spcBef>
                <a:spcPct val="30000"/>
              </a:spcBef>
              <a:defRPr sz="1200">
                <a:solidFill>
                  <a:schemeClr val="tx1"/>
                </a:solidFill>
                <a:latin typeface="Lucida Grande" pitchFamily="84" charset="0"/>
                <a:ea typeface="ヒラギノ角ゴ Pro W3"/>
                <a:cs typeface="ヒラギノ角ゴ Pro W3"/>
              </a:defRPr>
            </a:lvl5pPr>
            <a:lvl6pPr marL="2514600" indent="-228600" eaLnBrk="0" fontAlgn="base" hangingPunct="0">
              <a:spcBef>
                <a:spcPct val="30000"/>
              </a:spcBef>
              <a:spcAft>
                <a:spcPct val="0"/>
              </a:spcAft>
              <a:defRPr sz="1200">
                <a:solidFill>
                  <a:schemeClr val="tx1"/>
                </a:solidFill>
                <a:latin typeface="Lucida Grande" pitchFamily="84" charset="0"/>
                <a:ea typeface="ヒラギノ角ゴ Pro W3"/>
                <a:cs typeface="ヒラギノ角ゴ Pro W3"/>
              </a:defRPr>
            </a:lvl6pPr>
            <a:lvl7pPr marL="2971800" indent="-228600" eaLnBrk="0" fontAlgn="base" hangingPunct="0">
              <a:spcBef>
                <a:spcPct val="30000"/>
              </a:spcBef>
              <a:spcAft>
                <a:spcPct val="0"/>
              </a:spcAft>
              <a:defRPr sz="1200">
                <a:solidFill>
                  <a:schemeClr val="tx1"/>
                </a:solidFill>
                <a:latin typeface="Lucida Grande" pitchFamily="84" charset="0"/>
                <a:ea typeface="ヒラギノ角ゴ Pro W3"/>
                <a:cs typeface="ヒラギノ角ゴ Pro W3"/>
              </a:defRPr>
            </a:lvl7pPr>
            <a:lvl8pPr marL="3429000" indent="-228600" eaLnBrk="0" fontAlgn="base" hangingPunct="0">
              <a:spcBef>
                <a:spcPct val="30000"/>
              </a:spcBef>
              <a:spcAft>
                <a:spcPct val="0"/>
              </a:spcAft>
              <a:defRPr sz="1200">
                <a:solidFill>
                  <a:schemeClr val="tx1"/>
                </a:solidFill>
                <a:latin typeface="Lucida Grande" pitchFamily="84" charset="0"/>
                <a:ea typeface="ヒラギノ角ゴ Pro W3"/>
                <a:cs typeface="ヒラギノ角ゴ Pro W3"/>
              </a:defRPr>
            </a:lvl8pPr>
            <a:lvl9pPr marL="3886200" indent="-228600" eaLnBrk="0" fontAlgn="base" hangingPunct="0">
              <a:spcBef>
                <a:spcPct val="30000"/>
              </a:spcBef>
              <a:spcAft>
                <a:spcPct val="0"/>
              </a:spcAft>
              <a:defRPr sz="1200">
                <a:solidFill>
                  <a:schemeClr val="tx1"/>
                </a:solidFill>
                <a:latin typeface="Lucida Grande" pitchFamily="84" charset="0"/>
                <a:ea typeface="ヒラギノ角ゴ Pro W3"/>
                <a:cs typeface="ヒラギノ角ゴ Pro W3"/>
              </a:defRPr>
            </a:lvl9pPr>
          </a:lstStyle>
          <a:p>
            <a:pPr>
              <a:spcBef>
                <a:spcPct val="0"/>
              </a:spcBef>
            </a:pPr>
            <a:fld id="{C08A3A55-2ECB-41A6-83A8-09AFA7EDAE13}" type="slidenum">
              <a:rPr lang="en-US" altLang="en-US"/>
              <a:pPr>
                <a:spcBef>
                  <a:spcPct val="0"/>
                </a:spcBef>
              </a:pPr>
              <a:t>3</a:t>
            </a:fld>
            <a:endParaRPr lang="en-US" altLang="en-US"/>
          </a:p>
        </p:txBody>
      </p:sp>
      <p:sp>
        <p:nvSpPr>
          <p:cNvPr id="38917" name="Header Placeholder 5"/>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Lucida Grande" pitchFamily="84" charset="0"/>
                <a:ea typeface="ヒラギノ角ゴ Pro W3"/>
                <a:cs typeface="ヒラギノ角ゴ Pro W3"/>
              </a:defRPr>
            </a:lvl1pPr>
            <a:lvl2pPr marL="742950" indent="-285750" eaLnBrk="0" hangingPunct="0">
              <a:spcBef>
                <a:spcPct val="30000"/>
              </a:spcBef>
              <a:defRPr sz="1200">
                <a:solidFill>
                  <a:schemeClr val="tx1"/>
                </a:solidFill>
                <a:latin typeface="Lucida Grande" pitchFamily="84" charset="0"/>
                <a:ea typeface="ヒラギノ角ゴ Pro W3"/>
                <a:cs typeface="ヒラギノ角ゴ Pro W3"/>
              </a:defRPr>
            </a:lvl2pPr>
            <a:lvl3pPr marL="1143000" indent="-228600" eaLnBrk="0" hangingPunct="0">
              <a:spcBef>
                <a:spcPct val="30000"/>
              </a:spcBef>
              <a:defRPr sz="1200">
                <a:solidFill>
                  <a:schemeClr val="tx1"/>
                </a:solidFill>
                <a:latin typeface="Lucida Grande" pitchFamily="84" charset="0"/>
                <a:ea typeface="ヒラギノ角ゴ Pro W3"/>
                <a:cs typeface="ヒラギノ角ゴ Pro W3"/>
              </a:defRPr>
            </a:lvl3pPr>
            <a:lvl4pPr marL="1600200" indent="-228600" eaLnBrk="0" hangingPunct="0">
              <a:spcBef>
                <a:spcPct val="30000"/>
              </a:spcBef>
              <a:defRPr sz="1200">
                <a:solidFill>
                  <a:schemeClr val="tx1"/>
                </a:solidFill>
                <a:latin typeface="Lucida Grande" pitchFamily="84" charset="0"/>
                <a:ea typeface="ヒラギノ角ゴ Pro W3"/>
                <a:cs typeface="ヒラギノ角ゴ Pro W3"/>
              </a:defRPr>
            </a:lvl4pPr>
            <a:lvl5pPr marL="2057400" indent="-228600" eaLnBrk="0" hangingPunct="0">
              <a:spcBef>
                <a:spcPct val="30000"/>
              </a:spcBef>
              <a:defRPr sz="1200">
                <a:solidFill>
                  <a:schemeClr val="tx1"/>
                </a:solidFill>
                <a:latin typeface="Lucida Grande" pitchFamily="84" charset="0"/>
                <a:ea typeface="ヒラギノ角ゴ Pro W3"/>
                <a:cs typeface="ヒラギノ角ゴ Pro W3"/>
              </a:defRPr>
            </a:lvl5pPr>
            <a:lvl6pPr marL="2514600" indent="-228600" eaLnBrk="0" fontAlgn="base" hangingPunct="0">
              <a:spcBef>
                <a:spcPct val="30000"/>
              </a:spcBef>
              <a:spcAft>
                <a:spcPct val="0"/>
              </a:spcAft>
              <a:defRPr sz="1200">
                <a:solidFill>
                  <a:schemeClr val="tx1"/>
                </a:solidFill>
                <a:latin typeface="Lucida Grande" pitchFamily="84" charset="0"/>
                <a:ea typeface="ヒラギノ角ゴ Pro W3"/>
                <a:cs typeface="ヒラギノ角ゴ Pro W3"/>
              </a:defRPr>
            </a:lvl6pPr>
            <a:lvl7pPr marL="2971800" indent="-228600" eaLnBrk="0" fontAlgn="base" hangingPunct="0">
              <a:spcBef>
                <a:spcPct val="30000"/>
              </a:spcBef>
              <a:spcAft>
                <a:spcPct val="0"/>
              </a:spcAft>
              <a:defRPr sz="1200">
                <a:solidFill>
                  <a:schemeClr val="tx1"/>
                </a:solidFill>
                <a:latin typeface="Lucida Grande" pitchFamily="84" charset="0"/>
                <a:ea typeface="ヒラギノ角ゴ Pro W3"/>
                <a:cs typeface="ヒラギノ角ゴ Pro W3"/>
              </a:defRPr>
            </a:lvl7pPr>
            <a:lvl8pPr marL="3429000" indent="-228600" eaLnBrk="0" fontAlgn="base" hangingPunct="0">
              <a:spcBef>
                <a:spcPct val="30000"/>
              </a:spcBef>
              <a:spcAft>
                <a:spcPct val="0"/>
              </a:spcAft>
              <a:defRPr sz="1200">
                <a:solidFill>
                  <a:schemeClr val="tx1"/>
                </a:solidFill>
                <a:latin typeface="Lucida Grande" pitchFamily="84" charset="0"/>
                <a:ea typeface="ヒラギノ角ゴ Pro W3"/>
                <a:cs typeface="ヒラギノ角ゴ Pro W3"/>
              </a:defRPr>
            </a:lvl8pPr>
            <a:lvl9pPr marL="3886200" indent="-228600" eaLnBrk="0" fontAlgn="base" hangingPunct="0">
              <a:spcBef>
                <a:spcPct val="30000"/>
              </a:spcBef>
              <a:spcAft>
                <a:spcPct val="0"/>
              </a:spcAft>
              <a:defRPr sz="1200">
                <a:solidFill>
                  <a:schemeClr val="tx1"/>
                </a:solidFill>
                <a:latin typeface="Lucida Grande" pitchFamily="84" charset="0"/>
                <a:ea typeface="ヒラギノ角ゴ Pro W3"/>
                <a:cs typeface="ヒラギノ角ゴ Pro W3"/>
              </a:defRPr>
            </a:lvl9pPr>
          </a:lstStyle>
          <a:p>
            <a:pPr>
              <a:spcBef>
                <a:spcPct val="0"/>
              </a:spcBef>
            </a:pPr>
            <a:r>
              <a:rPr lang="en-US" altLang="en-US" sz="800">
                <a:latin typeface="Corisande" pitchFamily="2" charset="0"/>
              </a:rPr>
              <a:t>National Science and Innovation Campuses</a:t>
            </a:r>
          </a:p>
          <a:p>
            <a:pPr>
              <a:spcBef>
                <a:spcPct val="0"/>
              </a:spcBef>
            </a:pPr>
            <a:r>
              <a:rPr lang="en-US" altLang="en-US" sz="800">
                <a:latin typeface="Corisande" pitchFamily="2" charset="0"/>
              </a:rPr>
              <a:t> Introduction presentation</a:t>
            </a:r>
          </a:p>
        </p:txBody>
      </p:sp>
      <p:sp>
        <p:nvSpPr>
          <p:cNvPr id="38918" name="Footer Placeholder 6"/>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Lucida Grande" pitchFamily="84" charset="0"/>
                <a:ea typeface="ヒラギノ角ゴ Pro W3"/>
                <a:cs typeface="ヒラギノ角ゴ Pro W3"/>
              </a:defRPr>
            </a:lvl1pPr>
            <a:lvl2pPr marL="742950" indent="-285750" eaLnBrk="0" hangingPunct="0">
              <a:spcBef>
                <a:spcPct val="30000"/>
              </a:spcBef>
              <a:defRPr sz="1200">
                <a:solidFill>
                  <a:schemeClr val="tx1"/>
                </a:solidFill>
                <a:latin typeface="Lucida Grande" pitchFamily="84" charset="0"/>
                <a:ea typeface="ヒラギノ角ゴ Pro W3"/>
                <a:cs typeface="ヒラギノ角ゴ Pro W3"/>
              </a:defRPr>
            </a:lvl2pPr>
            <a:lvl3pPr marL="1143000" indent="-228600" eaLnBrk="0" hangingPunct="0">
              <a:spcBef>
                <a:spcPct val="30000"/>
              </a:spcBef>
              <a:defRPr sz="1200">
                <a:solidFill>
                  <a:schemeClr val="tx1"/>
                </a:solidFill>
                <a:latin typeface="Lucida Grande" pitchFamily="84" charset="0"/>
                <a:ea typeface="ヒラギノ角ゴ Pro W3"/>
                <a:cs typeface="ヒラギノ角ゴ Pro W3"/>
              </a:defRPr>
            </a:lvl3pPr>
            <a:lvl4pPr marL="1600200" indent="-228600" eaLnBrk="0" hangingPunct="0">
              <a:spcBef>
                <a:spcPct val="30000"/>
              </a:spcBef>
              <a:defRPr sz="1200">
                <a:solidFill>
                  <a:schemeClr val="tx1"/>
                </a:solidFill>
                <a:latin typeface="Lucida Grande" pitchFamily="84" charset="0"/>
                <a:ea typeface="ヒラギノ角ゴ Pro W3"/>
                <a:cs typeface="ヒラギノ角ゴ Pro W3"/>
              </a:defRPr>
            </a:lvl4pPr>
            <a:lvl5pPr marL="2057400" indent="-228600" eaLnBrk="0" hangingPunct="0">
              <a:spcBef>
                <a:spcPct val="30000"/>
              </a:spcBef>
              <a:defRPr sz="1200">
                <a:solidFill>
                  <a:schemeClr val="tx1"/>
                </a:solidFill>
                <a:latin typeface="Lucida Grande" pitchFamily="84" charset="0"/>
                <a:ea typeface="ヒラギノ角ゴ Pro W3"/>
                <a:cs typeface="ヒラギノ角ゴ Pro W3"/>
              </a:defRPr>
            </a:lvl5pPr>
            <a:lvl6pPr marL="2514600" indent="-228600" eaLnBrk="0" fontAlgn="base" hangingPunct="0">
              <a:spcBef>
                <a:spcPct val="30000"/>
              </a:spcBef>
              <a:spcAft>
                <a:spcPct val="0"/>
              </a:spcAft>
              <a:defRPr sz="1200">
                <a:solidFill>
                  <a:schemeClr val="tx1"/>
                </a:solidFill>
                <a:latin typeface="Lucida Grande" pitchFamily="84" charset="0"/>
                <a:ea typeface="ヒラギノ角ゴ Pro W3"/>
                <a:cs typeface="ヒラギノ角ゴ Pro W3"/>
              </a:defRPr>
            </a:lvl6pPr>
            <a:lvl7pPr marL="2971800" indent="-228600" eaLnBrk="0" fontAlgn="base" hangingPunct="0">
              <a:spcBef>
                <a:spcPct val="30000"/>
              </a:spcBef>
              <a:spcAft>
                <a:spcPct val="0"/>
              </a:spcAft>
              <a:defRPr sz="1200">
                <a:solidFill>
                  <a:schemeClr val="tx1"/>
                </a:solidFill>
                <a:latin typeface="Lucida Grande" pitchFamily="84" charset="0"/>
                <a:ea typeface="ヒラギノ角ゴ Pro W3"/>
                <a:cs typeface="ヒラギノ角ゴ Pro W3"/>
              </a:defRPr>
            </a:lvl7pPr>
            <a:lvl8pPr marL="3429000" indent="-228600" eaLnBrk="0" fontAlgn="base" hangingPunct="0">
              <a:spcBef>
                <a:spcPct val="30000"/>
              </a:spcBef>
              <a:spcAft>
                <a:spcPct val="0"/>
              </a:spcAft>
              <a:defRPr sz="1200">
                <a:solidFill>
                  <a:schemeClr val="tx1"/>
                </a:solidFill>
                <a:latin typeface="Lucida Grande" pitchFamily="84" charset="0"/>
                <a:ea typeface="ヒラギノ角ゴ Pro W3"/>
                <a:cs typeface="ヒラギノ角ゴ Pro W3"/>
              </a:defRPr>
            </a:lvl8pPr>
            <a:lvl9pPr marL="3886200" indent="-228600" eaLnBrk="0" fontAlgn="base" hangingPunct="0">
              <a:spcBef>
                <a:spcPct val="30000"/>
              </a:spcBef>
              <a:spcAft>
                <a:spcPct val="0"/>
              </a:spcAft>
              <a:defRPr sz="1200">
                <a:solidFill>
                  <a:schemeClr val="tx1"/>
                </a:solidFill>
                <a:latin typeface="Lucida Grande" pitchFamily="84" charset="0"/>
                <a:ea typeface="ヒラギノ角ゴ Pro W3"/>
                <a:cs typeface="ヒラギノ角ゴ Pro W3"/>
              </a:defRPr>
            </a:lvl9pPr>
          </a:lstStyle>
          <a:p>
            <a:pPr>
              <a:spcBef>
                <a:spcPct val="0"/>
              </a:spcBef>
            </a:pPr>
            <a:r>
              <a:rPr lang="en-GB" altLang="en-US" sz="800">
                <a:latin typeface="Corisande" pitchFamily="2" charset="0"/>
              </a:rPr>
              <a:t>Produced by Stephanie Hills September 2009  Stephanie.hills@stfc.ac.uk</a:t>
            </a:r>
            <a:endParaRPr lang="en-US" altLang="en-US" sz="800">
              <a:latin typeface="Corisande" pitchFamily="2" charset="0"/>
            </a:endParaRPr>
          </a:p>
        </p:txBody>
      </p:sp>
      <p:sp>
        <p:nvSpPr>
          <p:cNvPr id="2" name="Date Placeholder 1">
            <a:extLst>
              <a:ext uri="{FF2B5EF4-FFF2-40B4-BE49-F238E27FC236}">
                <a16:creationId xmlns:a16="http://schemas.microsoft.com/office/drawing/2014/main" id="{45415ADC-43E8-45BB-BD0C-75FEAC2BCE17}"/>
              </a:ext>
            </a:extLst>
          </p:cNvPr>
          <p:cNvSpPr>
            <a:spLocks noGrp="1"/>
          </p:cNvSpPr>
          <p:nvPr>
            <p:ph type="dt" idx="1"/>
          </p:nvPr>
        </p:nvSpPr>
        <p:spPr/>
        <p:txBody>
          <a:bodyPr/>
          <a:lstStyle/>
          <a:p>
            <a:fld id="{24FB8FBE-213A-4956-B065-A77BD7E850A0}" type="datetime1">
              <a:rPr lang="en-US" smtClean="0"/>
              <a:t>7/21/2022</a:t>
            </a:fld>
            <a:endParaRPr lang="en-US" dirty="0"/>
          </a:p>
        </p:txBody>
      </p:sp>
    </p:spTree>
    <p:extLst>
      <p:ext uri="{BB962C8B-B14F-4D97-AF65-F5344CB8AC3E}">
        <p14:creationId xmlns:p14="http://schemas.microsoft.com/office/powerpoint/2010/main" val="452062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31</a:t>
            </a:fld>
            <a:endParaRPr lang="en-US" dirty="0"/>
          </a:p>
        </p:txBody>
      </p:sp>
      <p:sp>
        <p:nvSpPr>
          <p:cNvPr id="5" name="Date Placeholder 4">
            <a:extLst>
              <a:ext uri="{FF2B5EF4-FFF2-40B4-BE49-F238E27FC236}">
                <a16:creationId xmlns:a16="http://schemas.microsoft.com/office/drawing/2014/main" id="{CBDF7870-E05B-4C01-B124-911E19C91756}"/>
              </a:ext>
            </a:extLst>
          </p:cNvPr>
          <p:cNvSpPr>
            <a:spLocks noGrp="1"/>
          </p:cNvSpPr>
          <p:nvPr>
            <p:ph type="dt" idx="1"/>
          </p:nvPr>
        </p:nvSpPr>
        <p:spPr/>
        <p:txBody>
          <a:bodyPr/>
          <a:lstStyle/>
          <a:p>
            <a:fld id="{109AD6A1-2DBD-417B-8F6C-E3B2E01A8FEC}" type="datetime1">
              <a:rPr lang="en-US" smtClean="0"/>
              <a:t>7/21/2022</a:t>
            </a:fld>
            <a:endParaRPr lang="en-US" dirty="0"/>
          </a:p>
        </p:txBody>
      </p:sp>
      <p:sp>
        <p:nvSpPr>
          <p:cNvPr id="6" name="Footer Placeholder 5">
            <a:extLst>
              <a:ext uri="{FF2B5EF4-FFF2-40B4-BE49-F238E27FC236}">
                <a16:creationId xmlns:a16="http://schemas.microsoft.com/office/drawing/2014/main" id="{0423F382-67E6-4FE1-B840-39E17360D732}"/>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C556C8A7-796C-45EA-939A-342C343703F3}"/>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7305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32</a:t>
            </a:fld>
            <a:endParaRPr lang="en-US"/>
          </a:p>
        </p:txBody>
      </p:sp>
      <p:sp>
        <p:nvSpPr>
          <p:cNvPr id="5" name="Date Placeholder 4">
            <a:extLst>
              <a:ext uri="{FF2B5EF4-FFF2-40B4-BE49-F238E27FC236}">
                <a16:creationId xmlns:a16="http://schemas.microsoft.com/office/drawing/2014/main" id="{251CBBE5-29CB-4151-81B3-FB08D06B3FDE}"/>
              </a:ext>
            </a:extLst>
          </p:cNvPr>
          <p:cNvSpPr>
            <a:spLocks noGrp="1"/>
          </p:cNvSpPr>
          <p:nvPr>
            <p:ph type="dt" idx="1"/>
          </p:nvPr>
        </p:nvSpPr>
        <p:spPr/>
        <p:txBody>
          <a:bodyPr/>
          <a:lstStyle/>
          <a:p>
            <a:fld id="{59E8EBBB-C93D-463B-94EA-275CC825B78E}" type="datetime1">
              <a:rPr lang="en-US" smtClean="0"/>
              <a:t>7/21/2022</a:t>
            </a:fld>
            <a:endParaRPr lang="en-US" dirty="0"/>
          </a:p>
        </p:txBody>
      </p:sp>
      <p:sp>
        <p:nvSpPr>
          <p:cNvPr id="6" name="Footer Placeholder 5">
            <a:extLst>
              <a:ext uri="{FF2B5EF4-FFF2-40B4-BE49-F238E27FC236}">
                <a16:creationId xmlns:a16="http://schemas.microsoft.com/office/drawing/2014/main" id="{72AB35D3-5401-4020-A5AB-4900FC0B633C}"/>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563CD7E6-CA10-4872-BAD6-FE68EE701619}"/>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4290727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33</a:t>
            </a:fld>
            <a:endParaRPr lang="en-US" dirty="0"/>
          </a:p>
        </p:txBody>
      </p:sp>
      <p:sp>
        <p:nvSpPr>
          <p:cNvPr id="5" name="Date Placeholder 4">
            <a:extLst>
              <a:ext uri="{FF2B5EF4-FFF2-40B4-BE49-F238E27FC236}">
                <a16:creationId xmlns:a16="http://schemas.microsoft.com/office/drawing/2014/main" id="{61DBB713-0672-40F1-BEFD-BF19BE1A2B19}"/>
              </a:ext>
            </a:extLst>
          </p:cNvPr>
          <p:cNvSpPr>
            <a:spLocks noGrp="1"/>
          </p:cNvSpPr>
          <p:nvPr>
            <p:ph type="dt" idx="1"/>
          </p:nvPr>
        </p:nvSpPr>
        <p:spPr/>
        <p:txBody>
          <a:bodyPr/>
          <a:lstStyle/>
          <a:p>
            <a:fld id="{69AFAF21-A666-457A-BCA2-7341A2BFB2F0}" type="datetime1">
              <a:rPr lang="en-US" smtClean="0"/>
              <a:t>7/21/2022</a:t>
            </a:fld>
            <a:endParaRPr lang="en-US" dirty="0"/>
          </a:p>
        </p:txBody>
      </p:sp>
      <p:sp>
        <p:nvSpPr>
          <p:cNvPr id="6" name="Footer Placeholder 5">
            <a:extLst>
              <a:ext uri="{FF2B5EF4-FFF2-40B4-BE49-F238E27FC236}">
                <a16:creationId xmlns:a16="http://schemas.microsoft.com/office/drawing/2014/main" id="{246952F1-ADA7-41ED-8BF1-AC47FCAB4FEC}"/>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76B4FC81-54D7-4470-BCA0-F874477602DD}"/>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479144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34</a:t>
            </a:fld>
            <a:endParaRPr lang="en-US" dirty="0"/>
          </a:p>
        </p:txBody>
      </p:sp>
      <p:sp>
        <p:nvSpPr>
          <p:cNvPr id="5" name="Date Placeholder 4">
            <a:extLst>
              <a:ext uri="{FF2B5EF4-FFF2-40B4-BE49-F238E27FC236}">
                <a16:creationId xmlns:a16="http://schemas.microsoft.com/office/drawing/2014/main" id="{EBBF1A39-016C-48BF-97E2-C4B011DC53B4}"/>
              </a:ext>
            </a:extLst>
          </p:cNvPr>
          <p:cNvSpPr>
            <a:spLocks noGrp="1"/>
          </p:cNvSpPr>
          <p:nvPr>
            <p:ph type="dt" idx="1"/>
          </p:nvPr>
        </p:nvSpPr>
        <p:spPr/>
        <p:txBody>
          <a:bodyPr/>
          <a:lstStyle/>
          <a:p>
            <a:fld id="{3620E3B4-53C3-406C-AF14-AE827A14EF05}" type="datetime1">
              <a:rPr lang="en-US" smtClean="0"/>
              <a:t>7/21/2022</a:t>
            </a:fld>
            <a:endParaRPr lang="en-US" dirty="0"/>
          </a:p>
        </p:txBody>
      </p:sp>
      <p:sp>
        <p:nvSpPr>
          <p:cNvPr id="6" name="Footer Placeholder 5">
            <a:extLst>
              <a:ext uri="{FF2B5EF4-FFF2-40B4-BE49-F238E27FC236}">
                <a16:creationId xmlns:a16="http://schemas.microsoft.com/office/drawing/2014/main" id="{5B3318ED-9054-48A2-A1C0-96B3A3B363E1}"/>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76802DD5-A460-4D7F-ADC8-831946F44F1F}"/>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8548132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35</a:t>
            </a:fld>
            <a:endParaRPr lang="en-US" dirty="0"/>
          </a:p>
        </p:txBody>
      </p:sp>
      <p:sp>
        <p:nvSpPr>
          <p:cNvPr id="5" name="Date Placeholder 4">
            <a:extLst>
              <a:ext uri="{FF2B5EF4-FFF2-40B4-BE49-F238E27FC236}">
                <a16:creationId xmlns:a16="http://schemas.microsoft.com/office/drawing/2014/main" id="{54C5DEAE-1C7F-413D-9798-296F3F44D23B}"/>
              </a:ext>
            </a:extLst>
          </p:cNvPr>
          <p:cNvSpPr>
            <a:spLocks noGrp="1"/>
          </p:cNvSpPr>
          <p:nvPr>
            <p:ph type="dt" idx="1"/>
          </p:nvPr>
        </p:nvSpPr>
        <p:spPr/>
        <p:txBody>
          <a:bodyPr/>
          <a:lstStyle/>
          <a:p>
            <a:fld id="{D37D6636-8B52-48E6-B53C-72DF5F1F0037}" type="datetime1">
              <a:rPr lang="en-US" smtClean="0"/>
              <a:t>7/21/2022</a:t>
            </a:fld>
            <a:endParaRPr lang="en-US" dirty="0"/>
          </a:p>
        </p:txBody>
      </p:sp>
      <p:sp>
        <p:nvSpPr>
          <p:cNvPr id="6" name="Footer Placeholder 5">
            <a:extLst>
              <a:ext uri="{FF2B5EF4-FFF2-40B4-BE49-F238E27FC236}">
                <a16:creationId xmlns:a16="http://schemas.microsoft.com/office/drawing/2014/main" id="{2983EF9A-F7D2-4717-81FE-0AC6EC8DC8BD}"/>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4BA09710-1490-421E-B142-75F43BDFAAEF}"/>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637373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36</a:t>
            </a:fld>
            <a:endParaRPr lang="en-US" dirty="0"/>
          </a:p>
        </p:txBody>
      </p:sp>
      <p:sp>
        <p:nvSpPr>
          <p:cNvPr id="5" name="Date Placeholder 4">
            <a:extLst>
              <a:ext uri="{FF2B5EF4-FFF2-40B4-BE49-F238E27FC236}">
                <a16:creationId xmlns:a16="http://schemas.microsoft.com/office/drawing/2014/main" id="{F0EBBF5B-61D5-4BF1-93C0-AA2BA330B799}"/>
              </a:ext>
            </a:extLst>
          </p:cNvPr>
          <p:cNvSpPr>
            <a:spLocks noGrp="1"/>
          </p:cNvSpPr>
          <p:nvPr>
            <p:ph type="dt" idx="1"/>
          </p:nvPr>
        </p:nvSpPr>
        <p:spPr/>
        <p:txBody>
          <a:bodyPr/>
          <a:lstStyle/>
          <a:p>
            <a:fld id="{C8630F2B-CCBA-4ED0-BA29-F3A873491B57}" type="datetime1">
              <a:rPr lang="en-US" smtClean="0"/>
              <a:t>7/21/2022</a:t>
            </a:fld>
            <a:endParaRPr lang="en-US" dirty="0"/>
          </a:p>
        </p:txBody>
      </p:sp>
      <p:sp>
        <p:nvSpPr>
          <p:cNvPr id="6" name="Footer Placeholder 5">
            <a:extLst>
              <a:ext uri="{FF2B5EF4-FFF2-40B4-BE49-F238E27FC236}">
                <a16:creationId xmlns:a16="http://schemas.microsoft.com/office/drawing/2014/main" id="{725502D8-6DA9-4621-8BDF-1FD209E10060}"/>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AEAC6F20-90F1-4E93-84D4-E47EBB718270}"/>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767456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4</a:t>
            </a:fld>
            <a:endParaRPr lang="en-US" dirty="0"/>
          </a:p>
        </p:txBody>
      </p:sp>
      <p:sp>
        <p:nvSpPr>
          <p:cNvPr id="5" name="Date Placeholder 4">
            <a:extLst>
              <a:ext uri="{FF2B5EF4-FFF2-40B4-BE49-F238E27FC236}">
                <a16:creationId xmlns:a16="http://schemas.microsoft.com/office/drawing/2014/main" id="{2821EEF2-66C2-43B9-B2D5-42F1BBE0DE5C}"/>
              </a:ext>
            </a:extLst>
          </p:cNvPr>
          <p:cNvSpPr>
            <a:spLocks noGrp="1"/>
          </p:cNvSpPr>
          <p:nvPr>
            <p:ph type="dt" idx="1"/>
          </p:nvPr>
        </p:nvSpPr>
        <p:spPr/>
        <p:txBody>
          <a:bodyPr/>
          <a:lstStyle/>
          <a:p>
            <a:fld id="{623126BA-52BF-4E82-8E97-FC89CDB98E2D}" type="datetime1">
              <a:rPr lang="en-US" smtClean="0"/>
              <a:t>7/21/2022</a:t>
            </a:fld>
            <a:endParaRPr lang="en-US" dirty="0"/>
          </a:p>
        </p:txBody>
      </p:sp>
      <p:sp>
        <p:nvSpPr>
          <p:cNvPr id="6" name="Footer Placeholder 5">
            <a:extLst>
              <a:ext uri="{FF2B5EF4-FFF2-40B4-BE49-F238E27FC236}">
                <a16:creationId xmlns:a16="http://schemas.microsoft.com/office/drawing/2014/main" id="{90E16854-8DA7-483B-9ADF-D379A5A9C91C}"/>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2856FE80-E866-413E-84EA-BA022D976439}"/>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68133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5</a:t>
            </a:fld>
            <a:endParaRPr lang="en-US" dirty="0"/>
          </a:p>
        </p:txBody>
      </p:sp>
      <p:sp>
        <p:nvSpPr>
          <p:cNvPr id="5" name="Date Placeholder 4">
            <a:extLst>
              <a:ext uri="{FF2B5EF4-FFF2-40B4-BE49-F238E27FC236}">
                <a16:creationId xmlns:a16="http://schemas.microsoft.com/office/drawing/2014/main" id="{B3A4A607-585B-46FC-B6E7-DBB1E6DF0352}"/>
              </a:ext>
            </a:extLst>
          </p:cNvPr>
          <p:cNvSpPr>
            <a:spLocks noGrp="1"/>
          </p:cNvSpPr>
          <p:nvPr>
            <p:ph type="dt" idx="1"/>
          </p:nvPr>
        </p:nvSpPr>
        <p:spPr/>
        <p:txBody>
          <a:bodyPr/>
          <a:lstStyle/>
          <a:p>
            <a:fld id="{9BF2D452-982B-4801-82FD-18FA1E5BC131}" type="datetime1">
              <a:rPr lang="en-US" smtClean="0"/>
              <a:t>7/21/2022</a:t>
            </a:fld>
            <a:endParaRPr lang="en-US" dirty="0"/>
          </a:p>
        </p:txBody>
      </p:sp>
      <p:sp>
        <p:nvSpPr>
          <p:cNvPr id="6" name="Footer Placeholder 5">
            <a:extLst>
              <a:ext uri="{FF2B5EF4-FFF2-40B4-BE49-F238E27FC236}">
                <a16:creationId xmlns:a16="http://schemas.microsoft.com/office/drawing/2014/main" id="{808CE3CF-8CB1-460C-B6F2-3C01275BC0E6}"/>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D26C076F-5D5A-4016-8AE3-9CB9690F724A}"/>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539578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6</a:t>
            </a:fld>
            <a:endParaRPr lang="en-US" dirty="0"/>
          </a:p>
        </p:txBody>
      </p:sp>
      <p:sp>
        <p:nvSpPr>
          <p:cNvPr id="5" name="Date Placeholder 4">
            <a:extLst>
              <a:ext uri="{FF2B5EF4-FFF2-40B4-BE49-F238E27FC236}">
                <a16:creationId xmlns:a16="http://schemas.microsoft.com/office/drawing/2014/main" id="{FD454FAD-EC6C-4213-94C6-7FBE836F4343}"/>
              </a:ext>
            </a:extLst>
          </p:cNvPr>
          <p:cNvSpPr>
            <a:spLocks noGrp="1"/>
          </p:cNvSpPr>
          <p:nvPr>
            <p:ph type="dt" idx="1"/>
          </p:nvPr>
        </p:nvSpPr>
        <p:spPr/>
        <p:txBody>
          <a:bodyPr/>
          <a:lstStyle/>
          <a:p>
            <a:fld id="{ECFA2AF7-95EA-47E7-AD8C-DED8493CAC72}" type="datetime1">
              <a:rPr lang="en-US" smtClean="0"/>
              <a:t>7/21/2022</a:t>
            </a:fld>
            <a:endParaRPr lang="en-US" dirty="0"/>
          </a:p>
        </p:txBody>
      </p:sp>
      <p:sp>
        <p:nvSpPr>
          <p:cNvPr id="6" name="Footer Placeholder 5">
            <a:extLst>
              <a:ext uri="{FF2B5EF4-FFF2-40B4-BE49-F238E27FC236}">
                <a16:creationId xmlns:a16="http://schemas.microsoft.com/office/drawing/2014/main" id="{6BB7422F-88FB-4532-848E-A5D75036BDB0}"/>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32C12FD8-9BAD-42C3-AB1A-36D5BDB4693B}"/>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85930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0F3BA1D-A00F-DB41-84DA-BE26C4853B35}" type="slidenum">
              <a:rPr lang="en-US" smtClean="0"/>
              <a:pPr/>
              <a:t>7</a:t>
            </a:fld>
            <a:endParaRPr lang="en-US" dirty="0"/>
          </a:p>
        </p:txBody>
      </p:sp>
      <p:sp>
        <p:nvSpPr>
          <p:cNvPr id="5" name="Date Placeholder 4">
            <a:extLst>
              <a:ext uri="{FF2B5EF4-FFF2-40B4-BE49-F238E27FC236}">
                <a16:creationId xmlns:a16="http://schemas.microsoft.com/office/drawing/2014/main" id="{17631AE0-0523-4959-A1CD-7E6722435602}"/>
              </a:ext>
            </a:extLst>
          </p:cNvPr>
          <p:cNvSpPr>
            <a:spLocks noGrp="1"/>
          </p:cNvSpPr>
          <p:nvPr>
            <p:ph type="dt" idx="1"/>
          </p:nvPr>
        </p:nvSpPr>
        <p:spPr/>
        <p:txBody>
          <a:bodyPr/>
          <a:lstStyle/>
          <a:p>
            <a:fld id="{23187AF2-FB5E-4988-90C0-95C19102029E}" type="datetime1">
              <a:rPr lang="en-US" smtClean="0"/>
              <a:t>7/21/2022</a:t>
            </a:fld>
            <a:endParaRPr lang="en-US" dirty="0"/>
          </a:p>
        </p:txBody>
      </p:sp>
      <p:sp>
        <p:nvSpPr>
          <p:cNvPr id="6" name="Footer Placeholder 5">
            <a:extLst>
              <a:ext uri="{FF2B5EF4-FFF2-40B4-BE49-F238E27FC236}">
                <a16:creationId xmlns:a16="http://schemas.microsoft.com/office/drawing/2014/main" id="{2DEC8F1A-4542-40C7-B94A-6D1966EADF4F}"/>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4E0161AF-D4DC-4FCC-9939-6621995D32CD}"/>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673900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8</a:t>
            </a:fld>
            <a:endParaRPr lang="en-US" dirty="0"/>
          </a:p>
        </p:txBody>
      </p:sp>
      <p:sp>
        <p:nvSpPr>
          <p:cNvPr id="5" name="Date Placeholder 4">
            <a:extLst>
              <a:ext uri="{FF2B5EF4-FFF2-40B4-BE49-F238E27FC236}">
                <a16:creationId xmlns:a16="http://schemas.microsoft.com/office/drawing/2014/main" id="{941962E4-BCC6-467E-986C-0DA14888D6F5}"/>
              </a:ext>
            </a:extLst>
          </p:cNvPr>
          <p:cNvSpPr>
            <a:spLocks noGrp="1"/>
          </p:cNvSpPr>
          <p:nvPr>
            <p:ph type="dt" idx="1"/>
          </p:nvPr>
        </p:nvSpPr>
        <p:spPr/>
        <p:txBody>
          <a:bodyPr/>
          <a:lstStyle/>
          <a:p>
            <a:fld id="{8E4E1B96-DAD4-471C-B236-B7927B9F5A64}" type="datetime1">
              <a:rPr lang="en-US" smtClean="0"/>
              <a:t>7/21/2022</a:t>
            </a:fld>
            <a:endParaRPr lang="en-US" dirty="0"/>
          </a:p>
        </p:txBody>
      </p:sp>
      <p:sp>
        <p:nvSpPr>
          <p:cNvPr id="6" name="Footer Placeholder 5">
            <a:extLst>
              <a:ext uri="{FF2B5EF4-FFF2-40B4-BE49-F238E27FC236}">
                <a16:creationId xmlns:a16="http://schemas.microsoft.com/office/drawing/2014/main" id="{F7542EC8-1358-49E7-B058-252C2585027C}"/>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2F20B40C-B747-45E2-A5A2-B52FD150C1A6}"/>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55592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9</a:t>
            </a:fld>
            <a:endParaRPr lang="en-US"/>
          </a:p>
        </p:txBody>
      </p:sp>
      <p:sp>
        <p:nvSpPr>
          <p:cNvPr id="5" name="Date Placeholder 4">
            <a:extLst>
              <a:ext uri="{FF2B5EF4-FFF2-40B4-BE49-F238E27FC236}">
                <a16:creationId xmlns:a16="http://schemas.microsoft.com/office/drawing/2014/main" id="{AF1F534F-08B8-4DEC-9932-69A27BD24225}"/>
              </a:ext>
            </a:extLst>
          </p:cNvPr>
          <p:cNvSpPr>
            <a:spLocks noGrp="1"/>
          </p:cNvSpPr>
          <p:nvPr>
            <p:ph type="dt" idx="1"/>
          </p:nvPr>
        </p:nvSpPr>
        <p:spPr/>
        <p:txBody>
          <a:bodyPr/>
          <a:lstStyle/>
          <a:p>
            <a:fld id="{A1DCB3B0-5C63-4694-85E9-057DDC7EB834}" type="datetime1">
              <a:rPr lang="en-US" smtClean="0"/>
              <a:t>7/21/2022</a:t>
            </a:fld>
            <a:endParaRPr lang="en-US" dirty="0"/>
          </a:p>
        </p:txBody>
      </p:sp>
      <p:sp>
        <p:nvSpPr>
          <p:cNvPr id="6" name="Footer Placeholder 5">
            <a:extLst>
              <a:ext uri="{FF2B5EF4-FFF2-40B4-BE49-F238E27FC236}">
                <a16:creationId xmlns:a16="http://schemas.microsoft.com/office/drawing/2014/main" id="{D1CCB665-A740-4DBB-98F4-58D4B0E92FFB}"/>
              </a:ext>
            </a:extLst>
          </p:cNvPr>
          <p:cNvSpPr>
            <a:spLocks noGrp="1"/>
          </p:cNvSpPr>
          <p:nvPr>
            <p:ph type="ftr" sz="quarter" idx="4"/>
          </p:nvPr>
        </p:nvSpPr>
        <p:spPr/>
        <p:txBody>
          <a:bodyPr/>
          <a:lstStyle/>
          <a:p>
            <a:endParaRPr lang="en-US" dirty="0"/>
          </a:p>
        </p:txBody>
      </p:sp>
      <p:sp>
        <p:nvSpPr>
          <p:cNvPr id="7" name="Header Placeholder 6">
            <a:extLst>
              <a:ext uri="{FF2B5EF4-FFF2-40B4-BE49-F238E27FC236}">
                <a16:creationId xmlns:a16="http://schemas.microsoft.com/office/drawing/2014/main" id="{060E8150-0E57-4D41-A9B1-4E3F6374D7CF}"/>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84332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a:xfrm>
            <a:off x="215010" y="97212"/>
            <a:ext cx="10515600" cy="1325563"/>
          </a:xfrm>
        </p:spPr>
        <p:txBody>
          <a:bodyPr/>
          <a:lstStyle>
            <a:lvl1pPr>
              <a:defRPr>
                <a:solidFill>
                  <a:schemeClr val="accent1">
                    <a:lumMod val="50000"/>
                  </a:schemeClr>
                </a:solidFill>
                <a:latin typeface="+mn-lt"/>
              </a:defRPr>
            </a:lvl1p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r>
              <a:rPr lang="en-US"/>
              <a:t>July 21, 2022</a:t>
            </a:r>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r>
              <a:rPr lang="en-US"/>
              <a:t>July 21, 2022</a:t>
            </a:r>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10" name="Content Placeholder 2"/>
          <p:cNvSpPr>
            <a:spLocks noGrp="1"/>
          </p:cNvSpPr>
          <p:nvPr>
            <p:ph idx="10"/>
          </p:nvPr>
        </p:nvSpPr>
        <p:spPr>
          <a:xfrm>
            <a:off x="719403" y="1557338"/>
            <a:ext cx="11041227" cy="4968006"/>
          </a:xfrm>
        </p:spPr>
        <p:txBody>
          <a:bodyPr/>
          <a:lstStyle>
            <a:lvl1pPr>
              <a:defRPr sz="2400">
                <a:latin typeface="Calibri" panose="020F0502020204030204" pitchFamily="34" charset="0"/>
                <a:cs typeface="Arial" pitchFamily="34" charset="0"/>
              </a:defRPr>
            </a:lvl1pPr>
            <a:lvl2pPr>
              <a:defRPr sz="2200">
                <a:solidFill>
                  <a:schemeClr val="accent1">
                    <a:lumMod val="50000"/>
                  </a:schemeClr>
                </a:solidFill>
                <a:latin typeface="Calibri" panose="020F0502020204030204" pitchFamily="34" charset="0"/>
                <a:cs typeface="Arial" pitchFamily="34" charset="0"/>
              </a:defRPr>
            </a:lvl2pPr>
            <a:lvl3pPr marL="1143000" marR="0" indent="-228600" algn="l" defTabSz="914400" rtl="0" eaLnBrk="0" fontAlgn="base" latinLnBrk="0" hangingPunct="0">
              <a:lnSpc>
                <a:spcPct val="100000"/>
              </a:lnSpc>
              <a:spcBef>
                <a:spcPct val="20000"/>
              </a:spcBef>
              <a:spcAft>
                <a:spcPct val="0"/>
              </a:spcAft>
              <a:buClrTx/>
              <a:buSzTx/>
              <a:buFontTx/>
              <a:buChar char="•"/>
              <a:tabLst/>
              <a:defRPr sz="2000">
                <a:solidFill>
                  <a:schemeClr val="accent2"/>
                </a:solidFill>
                <a:latin typeface="Calibri" panose="020F0502020204030204" pitchFamily="34" charset="0"/>
                <a:cs typeface="Arial" pitchFamily="34" charset="0"/>
              </a:defRPr>
            </a:lvl3pPr>
            <a:lvl4pPr marL="1714500" indent="-342900">
              <a:buNone/>
              <a:defRPr lang="en-GB" altLang="en-US" sz="2000" baseline="0" dirty="0" smtClean="0">
                <a:solidFill>
                  <a:schemeClr val="bg1">
                    <a:lumMod val="50000"/>
                  </a:schemeClr>
                </a:solidFill>
                <a:latin typeface="Calibri" pitchFamily="34" charset="0"/>
                <a:ea typeface="+mn-ea"/>
                <a:cs typeface="Calibri" pitchFamily="34" charset="0"/>
              </a:defRPr>
            </a:lvl4pPr>
          </a:lstStyle>
          <a:p>
            <a:pPr lvl="0"/>
            <a:r>
              <a:rPr lang="en-US" dirty="0"/>
              <a:t>Click to edit Master text styles</a:t>
            </a:r>
          </a:p>
          <a:p>
            <a:pPr lvl="1"/>
            <a:r>
              <a:rPr lang="en-US" dirty="0"/>
              <a:t>Second level</a:t>
            </a:r>
          </a:p>
          <a:p>
            <a:pPr lvl="2"/>
            <a:r>
              <a:rPr lang="en-US" dirty="0"/>
              <a:t>Third level</a:t>
            </a:r>
          </a:p>
          <a:p>
            <a:pPr marL="1600200" marR="0" lvl="3" indent="-228600" algn="l" defTabSz="914400" rtl="0" eaLnBrk="0" fontAlgn="base" latinLnBrk="0" hangingPunct="0">
              <a:lnSpc>
                <a:spcPct val="100000"/>
              </a:lnSpc>
              <a:spcBef>
                <a:spcPct val="20000"/>
              </a:spcBef>
              <a:spcAft>
                <a:spcPct val="0"/>
              </a:spcAft>
              <a:buClrTx/>
              <a:buSzTx/>
              <a:buFontTx/>
              <a:buChar char="–"/>
              <a:tabLst/>
              <a:defRPr/>
            </a:pPr>
            <a:r>
              <a:rPr lang="en-US" altLang="en-US" dirty="0"/>
              <a:t>Fourth level</a:t>
            </a:r>
            <a:endParaRPr lang="en-GB" altLang="en-US" dirty="0"/>
          </a:p>
          <a:p>
            <a:pPr lvl="2"/>
            <a:endParaRPr lang="en-US" dirty="0"/>
          </a:p>
        </p:txBody>
      </p:sp>
      <p:sp>
        <p:nvSpPr>
          <p:cNvPr id="2" name="Title 1"/>
          <p:cNvSpPr>
            <a:spLocks noGrp="1"/>
          </p:cNvSpPr>
          <p:nvPr>
            <p:ph type="title"/>
          </p:nvPr>
        </p:nvSpPr>
        <p:spPr>
          <a:xfrm>
            <a:off x="144016" y="2456"/>
            <a:ext cx="11820349" cy="1143000"/>
          </a:xfrm>
        </p:spPr>
        <p:txBody>
          <a:bodyPr/>
          <a:lstStyle>
            <a:lvl1pPr>
              <a:defRPr>
                <a:solidFill>
                  <a:schemeClr val="accent1">
                    <a:lumMod val="50000"/>
                  </a:schemeClr>
                </a:solidFill>
                <a:latin typeface="Calibri" panose="020F0502020204030204" pitchFamily="34" charset="0"/>
                <a:cs typeface="Arial" pitchFamily="34" charset="0"/>
              </a:defRPr>
            </a:lvl1pPr>
          </a:lstStyle>
          <a:p>
            <a:r>
              <a:rPr lang="en-US" dirty="0"/>
              <a:t>Click to edit Master title style</a:t>
            </a:r>
          </a:p>
        </p:txBody>
      </p:sp>
      <p:sp>
        <p:nvSpPr>
          <p:cNvPr id="3" name="Date Placeholder 2">
            <a:extLst>
              <a:ext uri="{FF2B5EF4-FFF2-40B4-BE49-F238E27FC236}">
                <a16:creationId xmlns:a16="http://schemas.microsoft.com/office/drawing/2014/main" id="{E04193B5-BC78-4CA1-8172-879E062DDE05}"/>
              </a:ext>
            </a:extLst>
          </p:cNvPr>
          <p:cNvSpPr>
            <a:spLocks noGrp="1"/>
          </p:cNvSpPr>
          <p:nvPr>
            <p:ph type="dt" sz="half" idx="11"/>
          </p:nvPr>
        </p:nvSpPr>
        <p:spPr/>
        <p:txBody>
          <a:bodyPr/>
          <a:lstStyle/>
          <a:p>
            <a:r>
              <a:rPr lang="en-US"/>
              <a:t>July 21, 2022</a:t>
            </a:r>
          </a:p>
        </p:txBody>
      </p:sp>
      <p:sp>
        <p:nvSpPr>
          <p:cNvPr id="4" name="Footer Placeholder 3">
            <a:extLst>
              <a:ext uri="{FF2B5EF4-FFF2-40B4-BE49-F238E27FC236}">
                <a16:creationId xmlns:a16="http://schemas.microsoft.com/office/drawing/2014/main" id="{A399FF9E-D8C5-4396-A4F9-B7B178F9E633}"/>
              </a:ext>
            </a:extLst>
          </p:cNvPr>
          <p:cNvSpPr>
            <a:spLocks noGrp="1"/>
          </p:cNvSpPr>
          <p:nvPr>
            <p:ph type="ftr" sz="quarter" idx="12"/>
          </p:nvPr>
        </p:nvSpPr>
        <p:spPr/>
        <p:txBody>
          <a:bodyPr/>
          <a:lstStyle/>
          <a:p>
            <a:endParaRPr lang="en-US"/>
          </a:p>
        </p:txBody>
      </p:sp>
      <p:sp>
        <p:nvSpPr>
          <p:cNvPr id="5" name="Slide Number Placeholder 4">
            <a:extLst>
              <a:ext uri="{FF2B5EF4-FFF2-40B4-BE49-F238E27FC236}">
                <a16:creationId xmlns:a16="http://schemas.microsoft.com/office/drawing/2014/main" id="{8D975F2E-01BA-4DCE-B635-B36F813BC63A}"/>
              </a:ext>
            </a:extLst>
          </p:cNvPr>
          <p:cNvSpPr>
            <a:spLocks noGrp="1"/>
          </p:cNvSpPr>
          <p:nvPr>
            <p:ph type="sldNum" sz="quarter" idx="13"/>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3018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689832-221A-4524-BAC0-55E539AD6C19}"/>
              </a:ext>
            </a:extLst>
          </p:cNvPr>
          <p:cNvSpPr>
            <a:spLocks noGrp="1"/>
          </p:cNvSpPr>
          <p:nvPr>
            <p:ph type="dt" sz="half" idx="10"/>
          </p:nvPr>
        </p:nvSpPr>
        <p:spPr/>
        <p:txBody>
          <a:bodyPr/>
          <a:lstStyle/>
          <a:p>
            <a:r>
              <a:rPr lang="en-US"/>
              <a:t>July 21, 2022</a:t>
            </a:r>
          </a:p>
        </p:txBody>
      </p:sp>
      <p:sp>
        <p:nvSpPr>
          <p:cNvPr id="3" name="Footer Placeholder 2">
            <a:extLst>
              <a:ext uri="{FF2B5EF4-FFF2-40B4-BE49-F238E27FC236}">
                <a16:creationId xmlns:a16="http://schemas.microsoft.com/office/drawing/2014/main" id="{DFB27E17-B98A-414A-A7EE-3FD4EA2CB2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0247E2-7478-44DA-9D5D-5BD4718CC988}"/>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066434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spcBef>
                <a:spcPts val="1200"/>
              </a:spcBef>
              <a:defRPr sz="2400">
                <a:solidFill>
                  <a:srgbClr val="000000"/>
                </a:solidFill>
              </a:defRPr>
            </a:lvl1pPr>
            <a:lvl2pPr>
              <a:spcBef>
                <a:spcPts val="200"/>
              </a:spcBef>
              <a:defRPr sz="2200">
                <a:solidFill>
                  <a:schemeClr val="tx2"/>
                </a:solidFill>
              </a:defRPr>
            </a:lvl2pPr>
            <a:lvl3pPr>
              <a:spcBef>
                <a:spcPts val="0"/>
              </a:spcBef>
              <a:defRPr sz="2000">
                <a:solidFill>
                  <a:srgbClr val="000000"/>
                </a:solidFill>
              </a:defRPr>
            </a:lvl3pPr>
            <a:lvl4pPr>
              <a:spcBef>
                <a:spcPts val="0"/>
              </a:spcBef>
              <a:defRPr sz="1800">
                <a:solidFill>
                  <a:srgbClr val="000000"/>
                </a:solidFill>
              </a:defRPr>
            </a:lvl4pPr>
            <a:lvl5pPr marL="2057400" indent="-228600">
              <a:spcBef>
                <a:spcPts val="0"/>
              </a:spcBef>
              <a:buFont typeface="Arial"/>
              <a:buChar char="•"/>
              <a:defRPr sz="16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6C0CE5A-93D7-4B98-B367-B710F3209E6A}"/>
              </a:ext>
            </a:extLst>
          </p:cNvPr>
          <p:cNvSpPr>
            <a:spLocks noGrp="1"/>
          </p:cNvSpPr>
          <p:nvPr>
            <p:ph type="dt" sz="half" idx="10"/>
          </p:nvPr>
        </p:nvSpPr>
        <p:spPr/>
        <p:txBody>
          <a:bodyPr/>
          <a:lstStyle/>
          <a:p>
            <a:r>
              <a:rPr lang="en-US"/>
              <a:t>July 21, 2022</a:t>
            </a:r>
          </a:p>
        </p:txBody>
      </p:sp>
      <p:sp>
        <p:nvSpPr>
          <p:cNvPr id="4" name="Footer Placeholder 3">
            <a:extLst>
              <a:ext uri="{FF2B5EF4-FFF2-40B4-BE49-F238E27FC236}">
                <a16:creationId xmlns:a16="http://schemas.microsoft.com/office/drawing/2014/main" id="{965BDB6C-0E1A-41B5-88CA-22268128D3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D2A273-BA54-408F-81A3-A656D78C11D3}"/>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28585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65692"/>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304801" y="1043047"/>
            <a:ext cx="11563351"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5DC602-8C70-4667-B50C-4563E8F632CE}"/>
              </a:ext>
            </a:extLst>
          </p:cNvPr>
          <p:cNvSpPr>
            <a:spLocks noGrp="1"/>
          </p:cNvSpPr>
          <p:nvPr>
            <p:ph type="dt" sz="half" idx="10"/>
          </p:nvPr>
        </p:nvSpPr>
        <p:spPr/>
        <p:txBody>
          <a:bodyPr/>
          <a:lstStyle/>
          <a:p>
            <a:r>
              <a:rPr lang="en-US"/>
              <a:t>July 21, 2022</a:t>
            </a:r>
          </a:p>
        </p:txBody>
      </p:sp>
      <p:sp>
        <p:nvSpPr>
          <p:cNvPr id="5" name="Footer Placeholder 4">
            <a:extLst>
              <a:ext uri="{FF2B5EF4-FFF2-40B4-BE49-F238E27FC236}">
                <a16:creationId xmlns:a16="http://schemas.microsoft.com/office/drawing/2014/main" id="{6E3AD941-9C34-4CF0-8078-EA5E18A067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9437B-BFF2-44C2-B9C9-1877F0C36B77}"/>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42055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r>
              <a:rPr lang="en-US"/>
              <a:t>July 21, 2022</a:t>
            </a:r>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07764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r>
              <a:rPr lang="en-US"/>
              <a:t>July 21, 2022</a:t>
            </a:r>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375978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July 21, 2022</a:t>
            </a:r>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716" r:id="rId3"/>
    <p:sldLayoutId id="2147483717" r:id="rId4"/>
    <p:sldLayoutId id="2147483732" r:id="rId5"/>
    <p:sldLayoutId id="2147483733" r:id="rId6"/>
    <p:sldLayoutId id="2147483755" r:id="rId7"/>
    <p:sldLayoutId id="2147483756" r:id="rId8"/>
  </p:sldLayoutIdLst>
  <p:hf hdr="0" ft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4.jpg"/><Relationship Id="rId5" Type="http://schemas.openxmlformats.org/officeDocument/2006/relationships/image" Target="../media/image53.pn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54.jp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54.jp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58.png"/><Relationship Id="rId4" Type="http://schemas.openxmlformats.org/officeDocument/2006/relationships/image" Target="../media/image54.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0.png"/><Relationship Id="rId5" Type="http://schemas.openxmlformats.org/officeDocument/2006/relationships/image" Target="../media/image3.png"/><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emf"/></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7"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83.jpeg"/><Relationship Id="rId5" Type="http://schemas.openxmlformats.org/officeDocument/2006/relationships/image" Target="../media/image82.tmp"/><Relationship Id="rId4" Type="http://schemas.openxmlformats.org/officeDocument/2006/relationships/image" Target="../media/image8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7.jp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jpeg"/><Relationship Id="rId3" Type="http://schemas.openxmlformats.org/officeDocument/2006/relationships/image" Target="../media/image18.jpeg"/><Relationship Id="rId21" Type="http://schemas.openxmlformats.org/officeDocument/2006/relationships/image" Target="../media/image35.svg"/><Relationship Id="rId7" Type="http://schemas.microsoft.com/office/2007/relationships/hdphoto" Target="../media/hdphoto1.wdp"/><Relationship Id="rId12" Type="http://schemas.openxmlformats.org/officeDocument/2006/relationships/image" Target="../media/image26.png"/><Relationship Id="rId17" Type="http://schemas.openxmlformats.org/officeDocument/2006/relationships/image" Target="../media/image31.jpeg"/><Relationship Id="rId2" Type="http://schemas.openxmlformats.org/officeDocument/2006/relationships/notesSlide" Target="../notesSlides/notesSlide6.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jpeg"/><Relationship Id="rId15" Type="http://schemas.openxmlformats.org/officeDocument/2006/relationships/image" Target="../media/image29.png"/><Relationship Id="rId23" Type="http://schemas.openxmlformats.org/officeDocument/2006/relationships/image" Target="../media/image37.jpeg"/><Relationship Id="rId10" Type="http://schemas.openxmlformats.org/officeDocument/2006/relationships/image" Target="../media/image24.png"/><Relationship Id="rId19" Type="http://schemas.openxmlformats.org/officeDocument/2006/relationships/image" Target="../media/image33.jpeg"/><Relationship Id="rId4" Type="http://schemas.openxmlformats.org/officeDocument/2006/relationships/image" Target="../media/image19.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microsoft.com/office/2007/relationships/hdphoto" Target="../media/hdphoto2.wdp"/><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39.png"/><Relationship Id="rId5" Type="http://schemas.openxmlformats.org/officeDocument/2006/relationships/hyperlink" Target="https://www.google.co.uk/url?sa=i&amp;rct=j&amp;q=&amp;esrc=s&amp;source=images&amp;cd=&amp;ved=2ahUKEwiWw77awZDfAhUF1hoKHV8GDjgQjRx6BAgBEAU&amp;url=https://slideplayer.com/slide/13777646/&amp;psig=AOvVaw22CNEgJJHEAqhgKTaY1lIc&amp;ust=1544368080644695" TargetMode="Externa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4"/><Relationship Id="rId7" Type="http://schemas.openxmlformats.org/officeDocument/2006/relationships/image" Target="../media/image4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video" Target="../media/media3.mp4"/><Relationship Id="rId9"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97340" y="0"/>
            <a:ext cx="299465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182880" y="2160730"/>
            <a:ext cx="9250680" cy="1508105"/>
          </a:xfrm>
          <a:prstGeom prst="rect">
            <a:avLst/>
          </a:prstGeom>
          <a:noFill/>
        </p:spPr>
        <p:txBody>
          <a:bodyPr wrap="square" rtlCol="0" anchor="t">
            <a:spAutoFit/>
          </a:bodyPr>
          <a:lstStyle/>
          <a:p>
            <a:r>
              <a:rPr lang="en-US" sz="3200" spc="-150" dirty="0">
                <a:solidFill>
                  <a:srgbClr val="002060"/>
                </a:solidFill>
                <a:cs typeface="Arial" panose="020B0604020202020204" pitchFamily="34" charset="0"/>
              </a:rPr>
              <a:t>Strong Female Lead:</a:t>
            </a:r>
          </a:p>
          <a:p>
            <a:r>
              <a:rPr lang="en-US" sz="5800" b="1" spc="-150" dirty="0">
                <a:solidFill>
                  <a:srgbClr val="002060"/>
                </a:solidFill>
                <a:cs typeface="Arial" panose="020B0604020202020204" pitchFamily="34" charset="0"/>
              </a:rPr>
              <a:t>STFC contribution to PIP-II </a:t>
            </a:r>
          </a:p>
        </p:txBody>
      </p:sp>
      <p:sp>
        <p:nvSpPr>
          <p:cNvPr id="5" name="Rectangle 4">
            <a:extLst>
              <a:ext uri="{FF2B5EF4-FFF2-40B4-BE49-F238E27FC236}">
                <a16:creationId xmlns:a16="http://schemas.microsoft.com/office/drawing/2014/main" id="{0BEB0AE4-391E-6F41-84C6-D4EEDF519A31}"/>
              </a:ext>
            </a:extLst>
          </p:cNvPr>
          <p:cNvSpPr/>
          <p:nvPr/>
        </p:nvSpPr>
        <p:spPr>
          <a:xfrm>
            <a:off x="515938" y="4083328"/>
            <a:ext cx="5745669" cy="1231106"/>
          </a:xfrm>
          <a:prstGeom prst="rect">
            <a:avLst/>
          </a:prstGeom>
        </p:spPr>
        <p:txBody>
          <a:bodyPr wrap="square">
            <a:spAutoFit/>
          </a:bodyPr>
          <a:lstStyle/>
          <a:p>
            <a:r>
              <a:rPr lang="en-US" sz="2400" dirty="0">
                <a:solidFill>
                  <a:srgbClr val="626262"/>
                </a:solidFill>
                <a:cs typeface="Arial" panose="020B0604020202020204" pitchFamily="34" charset="0"/>
              </a:rPr>
              <a:t>Anna Shabalina </a:t>
            </a:r>
            <a:r>
              <a:rPr lang="en-US" i="1" dirty="0">
                <a:solidFill>
                  <a:srgbClr val="626262"/>
                </a:solidFill>
                <a:cs typeface="Arial" panose="020B0604020202020204" pitchFamily="34" charset="0"/>
              </a:rPr>
              <a:t>(she/they)</a:t>
            </a:r>
            <a:endParaRPr lang="en-US" sz="2400" i="1" dirty="0">
              <a:solidFill>
                <a:srgbClr val="626262"/>
              </a:solidFill>
              <a:cs typeface="Arial" panose="020B0604020202020204" pitchFamily="34" charset="0"/>
            </a:endParaRPr>
          </a:p>
          <a:p>
            <a:r>
              <a:rPr lang="en-US" sz="1600" dirty="0">
                <a:solidFill>
                  <a:srgbClr val="626262"/>
                </a:solidFill>
                <a:cs typeface="Arial" panose="020B0604020202020204" pitchFamily="34" charset="0"/>
              </a:rPr>
              <a:t>Opinion shared today is my own and may not represent the entire STFC PIP-II team. </a:t>
            </a:r>
          </a:p>
          <a:p>
            <a:r>
              <a:rPr lang="en-US" sz="1600" dirty="0">
                <a:solidFill>
                  <a:srgbClr val="626262"/>
                </a:solidFill>
                <a:cs typeface="Arial" panose="020B0604020202020204" pitchFamily="34" charset="0"/>
              </a:rPr>
              <a:t>Technical information is objective. </a:t>
            </a:r>
            <a:endParaRPr lang="en-GB" sz="1600" dirty="0">
              <a:solidFill>
                <a:srgbClr val="626262"/>
              </a:solidFill>
              <a:cs typeface="Arial" panose="020B0604020202020204" pitchFamily="34" charset="0"/>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2" name="Date Placeholder 1">
            <a:extLst>
              <a:ext uri="{FF2B5EF4-FFF2-40B4-BE49-F238E27FC236}">
                <a16:creationId xmlns:a16="http://schemas.microsoft.com/office/drawing/2014/main" id="{DB735176-4CA4-4DAE-B3D5-634B533E0D95}"/>
              </a:ext>
            </a:extLst>
          </p:cNvPr>
          <p:cNvSpPr>
            <a:spLocks noGrp="1"/>
          </p:cNvSpPr>
          <p:nvPr>
            <p:ph type="dt" sz="half" idx="10"/>
          </p:nvPr>
        </p:nvSpPr>
        <p:spPr/>
        <p:txBody>
          <a:bodyPr/>
          <a:lstStyle/>
          <a:p>
            <a:r>
              <a:rPr lang="en-US"/>
              <a:t>July 21, 2022</a:t>
            </a:r>
          </a:p>
        </p:txBody>
      </p:sp>
      <p:sp>
        <p:nvSpPr>
          <p:cNvPr id="4" name="Slide Number Placeholder 3">
            <a:extLst>
              <a:ext uri="{FF2B5EF4-FFF2-40B4-BE49-F238E27FC236}">
                <a16:creationId xmlns:a16="http://schemas.microsoft.com/office/drawing/2014/main" id="{0D6A7B2F-5BDD-4138-A0A7-F472565AE2A2}"/>
              </a:ext>
            </a:extLst>
          </p:cNvPr>
          <p:cNvSpPr>
            <a:spLocks noGrp="1"/>
          </p:cNvSpPr>
          <p:nvPr>
            <p:ph type="sldNum" sz="quarter" idx="12"/>
          </p:nvPr>
        </p:nvSpPr>
        <p:spPr/>
        <p:txBody>
          <a:bodyPr/>
          <a:lstStyle/>
          <a:p>
            <a:fld id="{BBAAB195-B577-5546-8349-9DDA93B6129E}" type="slidenum">
              <a:rPr lang="en-US" smtClean="0"/>
              <a:t>1</a:t>
            </a:fld>
            <a:endParaRPr lang="en-US"/>
          </a:p>
        </p:txBody>
      </p:sp>
    </p:spTree>
    <p:extLst>
      <p:ext uri="{BB962C8B-B14F-4D97-AF65-F5344CB8AC3E}">
        <p14:creationId xmlns:p14="http://schemas.microsoft.com/office/powerpoint/2010/main" val="41205768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652D187-DB02-406C-AE9C-0AD63364CC6E}"/>
              </a:ext>
            </a:extLst>
          </p:cNvPr>
          <p:cNvSpPr/>
          <p:nvPr/>
        </p:nvSpPr>
        <p:spPr>
          <a:xfrm>
            <a:off x="134170" y="206754"/>
            <a:ext cx="7390485" cy="769441"/>
          </a:xfrm>
          <a:prstGeom prst="rect">
            <a:avLst/>
          </a:prstGeom>
        </p:spPr>
        <p:txBody>
          <a:bodyPr wrap="none">
            <a:spAutoFit/>
          </a:bodyPr>
          <a:lstStyle/>
          <a:p>
            <a:pPr fontAlgn="base">
              <a:spcAft>
                <a:spcPts val="1000"/>
              </a:spcAft>
            </a:pPr>
            <a:r>
              <a:rPr lang="en-GB" sz="4400" b="1" dirty="0">
                <a:solidFill>
                  <a:srgbClr val="003088"/>
                </a:solidFill>
                <a:latin typeface="Calibri" panose="020F0502020204030204" pitchFamily="34" charset="0"/>
                <a:cs typeface="Calibri" panose="020F0502020204030204" pitchFamily="34" charset="0"/>
              </a:rPr>
              <a:t>WP4 – Cryomodule Integration</a:t>
            </a:r>
            <a:endParaRPr lang="en-GB" sz="4400" b="1" spc="-100" dirty="0">
              <a:solidFill>
                <a:srgbClr val="003088"/>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3C058542-72F8-4DEC-A779-5F918657B7E4}"/>
              </a:ext>
            </a:extLst>
          </p:cNvPr>
          <p:cNvPicPr>
            <a:picLocks noChangeAspect="1"/>
          </p:cNvPicPr>
          <p:nvPr/>
        </p:nvPicPr>
        <p:blipFill>
          <a:blip r:embed="rId3"/>
          <a:stretch>
            <a:fillRect/>
          </a:stretch>
        </p:blipFill>
        <p:spPr>
          <a:xfrm>
            <a:off x="5803474" y="3757919"/>
            <a:ext cx="6236126" cy="2773680"/>
          </a:xfrm>
          <a:prstGeom prst="rect">
            <a:avLst/>
          </a:prstGeom>
        </p:spPr>
      </p:pic>
      <p:sp>
        <p:nvSpPr>
          <p:cNvPr id="13" name="TextBox 5">
            <a:extLst>
              <a:ext uri="{FF2B5EF4-FFF2-40B4-BE49-F238E27FC236}">
                <a16:creationId xmlns:a16="http://schemas.microsoft.com/office/drawing/2014/main" id="{1930C9A7-B157-4A5F-90D8-0F056919BCCA}"/>
              </a:ext>
            </a:extLst>
          </p:cNvPr>
          <p:cNvSpPr txBox="1"/>
          <p:nvPr/>
        </p:nvSpPr>
        <p:spPr>
          <a:xfrm>
            <a:off x="296730" y="971162"/>
            <a:ext cx="11742870" cy="38472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rgbClr val="626262"/>
                </a:solidFill>
                <a:latin typeface="Calibri" panose="020F0502020204030204" pitchFamily="34" charset="0"/>
                <a:cs typeface="Calibri" panose="020F0502020204030204" pitchFamily="34" charset="0"/>
              </a:rPr>
              <a:t>Cryomodule Transport Frame</a:t>
            </a:r>
          </a:p>
          <a:p>
            <a:r>
              <a:rPr kumimoji="0" lang="en-GB" sz="2000" b="0"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STFC designed frame and completed Final Design Review (FDR) in Sept 20.</a:t>
            </a:r>
          </a:p>
          <a:p>
            <a:r>
              <a:rPr lang="en-GB" sz="2400" b="1" dirty="0">
                <a:solidFill>
                  <a:srgbClr val="626262"/>
                </a:solidFill>
                <a:latin typeface="Calibri" panose="020F0502020204030204" pitchFamily="34" charset="0"/>
                <a:cs typeface="Calibri" panose="020F0502020204030204" pitchFamily="34" charset="0"/>
              </a:rPr>
              <a:t>Frame Validation Methodology</a:t>
            </a:r>
          </a:p>
          <a:p>
            <a:pPr>
              <a:spcBef>
                <a:spcPts val="0"/>
              </a:spcBef>
            </a:pPr>
            <a:r>
              <a:rPr lang="en-GB" sz="2000" dirty="0">
                <a:solidFill>
                  <a:schemeClr val="accent1">
                    <a:lumMod val="50000"/>
                  </a:schemeClr>
                </a:solidFill>
                <a:latin typeface="Calibri" panose="020F0502020204030204" pitchFamily="34" charset="0"/>
                <a:cs typeface="Calibri" panose="020F0502020204030204" pitchFamily="34" charset="0"/>
              </a:rPr>
              <a:t>STFC frame is manufactured by FNAL for use with the HB650 prototype cryomodule (</a:t>
            </a:r>
            <a:r>
              <a:rPr lang="en-GB" sz="2000" dirty="0" err="1">
                <a:solidFill>
                  <a:schemeClr val="accent1">
                    <a:lumMod val="50000"/>
                  </a:schemeClr>
                </a:solidFill>
                <a:latin typeface="Calibri" panose="020F0502020204030204" pitchFamily="34" charset="0"/>
                <a:cs typeface="Calibri" panose="020F0502020204030204" pitchFamily="34" charset="0"/>
              </a:rPr>
              <a:t>pCM</a:t>
            </a:r>
            <a:r>
              <a:rPr lang="en-GB" sz="2000" dirty="0">
                <a:solidFill>
                  <a:schemeClr val="accent1">
                    <a:lumMod val="50000"/>
                  </a:schemeClr>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GB" sz="2000" dirty="0" err="1">
                <a:solidFill>
                  <a:schemeClr val="accent1">
                    <a:lumMod val="50000"/>
                  </a:schemeClr>
                </a:solidFill>
                <a:latin typeface="Calibri" panose="020F0502020204030204" pitchFamily="34" charset="0"/>
                <a:cs typeface="Calibri" panose="020F0502020204030204" pitchFamily="34" charset="0"/>
              </a:rPr>
              <a:t>pCM</a:t>
            </a:r>
            <a:r>
              <a:rPr lang="en-GB" sz="2000" dirty="0">
                <a:solidFill>
                  <a:schemeClr val="accent1">
                    <a:lumMod val="50000"/>
                  </a:schemeClr>
                </a:solidFill>
                <a:latin typeface="Calibri" panose="020F0502020204030204" pitchFamily="34" charset="0"/>
                <a:cs typeface="Calibri" panose="020F0502020204030204" pitchFamily="34" charset="0"/>
              </a:rPr>
              <a:t> will be operationally tested at FNAL – end 2022 (delayed by 6-months)</a:t>
            </a:r>
          </a:p>
          <a:p>
            <a:pPr marL="285750" indent="-285750">
              <a:buFont typeface="Arial" panose="020B0604020202020204" pitchFamily="34" charset="0"/>
              <a:buChar char="•"/>
            </a:pPr>
            <a:r>
              <a:rPr lang="en-GB" sz="2000" dirty="0" err="1">
                <a:solidFill>
                  <a:schemeClr val="accent1">
                    <a:lumMod val="50000"/>
                  </a:schemeClr>
                </a:solidFill>
                <a:latin typeface="Calibri" panose="020F0502020204030204" pitchFamily="34" charset="0"/>
                <a:cs typeface="Calibri" panose="020F0502020204030204" pitchFamily="34" charset="0"/>
              </a:rPr>
              <a:t>pCM</a:t>
            </a:r>
            <a:r>
              <a:rPr lang="en-GB" sz="2000" dirty="0">
                <a:solidFill>
                  <a:schemeClr val="accent1">
                    <a:lumMod val="50000"/>
                  </a:schemeClr>
                </a:solidFill>
                <a:latin typeface="Calibri" panose="020F0502020204030204" pitchFamily="34" charset="0"/>
                <a:cs typeface="Calibri" panose="020F0502020204030204" pitchFamily="34" charset="0"/>
              </a:rPr>
              <a:t> shipped to STFC, provisional acceptance tests  – visual, mechanical, RF and vacuum.</a:t>
            </a:r>
          </a:p>
          <a:p>
            <a:pPr marL="285750" indent="-285750">
              <a:buFont typeface="Arial" panose="020B0604020202020204" pitchFamily="34" charset="0"/>
              <a:buChar char="•"/>
            </a:pPr>
            <a:r>
              <a:rPr lang="en-GB" sz="2000" dirty="0" err="1">
                <a:solidFill>
                  <a:schemeClr val="accent1">
                    <a:lumMod val="50000"/>
                  </a:schemeClr>
                </a:solidFill>
                <a:latin typeface="Calibri" panose="020F0502020204030204" pitchFamily="34" charset="0"/>
                <a:cs typeface="Calibri" panose="020F0502020204030204" pitchFamily="34" charset="0"/>
              </a:rPr>
              <a:t>pCM</a:t>
            </a:r>
            <a:r>
              <a:rPr lang="en-GB" sz="2000" dirty="0">
                <a:solidFill>
                  <a:schemeClr val="accent1">
                    <a:lumMod val="50000"/>
                  </a:schemeClr>
                </a:solidFill>
                <a:latin typeface="Calibri" panose="020F0502020204030204" pitchFamily="34" charset="0"/>
                <a:cs typeface="Calibri" panose="020F0502020204030204" pitchFamily="34" charset="0"/>
              </a:rPr>
              <a:t> shipped back to FNAL – retested to verify its operational performance. </a:t>
            </a:r>
          </a:p>
          <a:p>
            <a:endParaRPr lang="en-GB" sz="1200" b="1" dirty="0">
              <a:solidFill>
                <a:srgbClr val="FF0000"/>
              </a:solidFill>
              <a:latin typeface="Calibri" panose="020F0502020204030204" pitchFamily="34" charset="0"/>
              <a:cs typeface="Calibri" panose="020F0502020204030204" pitchFamily="34" charset="0"/>
            </a:endParaRPr>
          </a:p>
          <a:p>
            <a:r>
              <a:rPr lang="en-GB" sz="2400" b="1" dirty="0">
                <a:solidFill>
                  <a:srgbClr val="C00000"/>
                </a:solidFill>
                <a:latin typeface="Calibri" panose="020F0502020204030204" pitchFamily="34" charset="0"/>
                <a:cs typeface="Calibri" panose="020F0502020204030204" pitchFamily="34" charset="0"/>
              </a:rPr>
              <a:t>First frame tests performed at FNAL in April, exceeded load/stress verification by factor of 2</a:t>
            </a:r>
          </a:p>
          <a:p>
            <a:endParaRPr kumimoji="0" lang="en-GB" sz="2000" b="0" i="0" u="none" strike="noStrike" kern="1200" cap="none" spc="0" normalizeH="0" baseline="0" noProof="0" dirty="0">
              <a:ln>
                <a:noFill/>
              </a:ln>
              <a:solidFill>
                <a:srgbClr val="2E2C61"/>
              </a:solidFill>
              <a:effectLst/>
              <a:uLnTx/>
              <a:uFillTx/>
              <a:latin typeface="Calibri" panose="020F0502020204030204" pitchFamily="34" charset="0"/>
              <a:cs typeface="Calibri" panose="020F0502020204030204" pitchFamily="34" charset="0"/>
              <a:sym typeface="Symbol" panose="05050102010706020507" pitchFamily="18" charset="2"/>
            </a:endParaRPr>
          </a:p>
          <a:p>
            <a:pPr marR="0" lvl="0" algn="l" defTabSz="914400" rtl="0" eaLnBrk="1" fontAlgn="auto" latinLnBrk="0" hangingPunct="1">
              <a:buClrTx/>
              <a:buSzTx/>
              <a:tabLst/>
              <a:defRPr/>
            </a:pPr>
            <a:endParaRPr lang="en-GB" sz="2000" dirty="0">
              <a:solidFill>
                <a:srgbClr val="2E2C61"/>
              </a:solidFill>
              <a:latin typeface="Calibri" panose="020F0502020204030204" pitchFamily="34" charset="0"/>
              <a:cs typeface="Calibri" panose="020F0502020204030204" pitchFamily="34" charset="0"/>
              <a:sym typeface="Symbol" panose="05050102010706020507" pitchFamily="18" charset="2"/>
            </a:endParaRPr>
          </a:p>
          <a:p>
            <a:pPr marL="342900" marR="0" lvl="0" indent="-342900" algn="l" defTabSz="914400" rtl="0" eaLnBrk="1" fontAlgn="auto" latinLnBrk="0" hangingPunct="1">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2E2C61"/>
              </a:solidFill>
              <a:effectLst/>
              <a:uLnTx/>
              <a:uFillTx/>
              <a:latin typeface="Calibri" panose="020F0502020204030204" pitchFamily="34" charset="0"/>
              <a:cs typeface="Calibri" panose="020F0502020204030204" pitchFamily="34" charset="0"/>
              <a:sym typeface="Symbol" panose="05050102010706020507" pitchFamily="18" charset="2"/>
            </a:endParaRPr>
          </a:p>
        </p:txBody>
      </p:sp>
      <p:pic>
        <p:nvPicPr>
          <p:cNvPr id="17" name="Picture 16">
            <a:extLst>
              <a:ext uri="{FF2B5EF4-FFF2-40B4-BE49-F238E27FC236}">
                <a16:creationId xmlns:a16="http://schemas.microsoft.com/office/drawing/2014/main" id="{57195CF7-2335-40F5-8918-0D95CB6A9ECF}"/>
              </a:ext>
            </a:extLst>
          </p:cNvPr>
          <p:cNvPicPr>
            <a:picLocks noChangeAspect="1"/>
          </p:cNvPicPr>
          <p:nvPr/>
        </p:nvPicPr>
        <p:blipFill rotWithShape="1">
          <a:blip r:embed="rId4"/>
          <a:srcRect l="962" t="2432" r="4886" b="2841"/>
          <a:stretch/>
        </p:blipFill>
        <p:spPr>
          <a:xfrm>
            <a:off x="4060243" y="4603830"/>
            <a:ext cx="2937821" cy="2001332"/>
          </a:xfrm>
          <a:prstGeom prst="rect">
            <a:avLst/>
          </a:prstGeom>
          <a:ln w="19050">
            <a:solidFill>
              <a:schemeClr val="accent2"/>
            </a:solidFill>
          </a:ln>
        </p:spPr>
      </p:pic>
      <p:pic>
        <p:nvPicPr>
          <p:cNvPr id="19" name="Picture 18">
            <a:extLst>
              <a:ext uri="{FF2B5EF4-FFF2-40B4-BE49-F238E27FC236}">
                <a16:creationId xmlns:a16="http://schemas.microsoft.com/office/drawing/2014/main" id="{A65F2E69-B3A2-4297-977E-17A5A7EB892A}"/>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314960" y="4594619"/>
            <a:ext cx="3413760" cy="2010544"/>
          </a:xfrm>
          <a:prstGeom prst="rect">
            <a:avLst/>
          </a:prstGeom>
          <a:ln w="28575">
            <a:solidFill>
              <a:srgbClr val="004C97"/>
            </a:solidFill>
          </a:ln>
        </p:spPr>
      </p:pic>
      <p:sp>
        <p:nvSpPr>
          <p:cNvPr id="2" name="Date Placeholder 1">
            <a:extLst>
              <a:ext uri="{FF2B5EF4-FFF2-40B4-BE49-F238E27FC236}">
                <a16:creationId xmlns:a16="http://schemas.microsoft.com/office/drawing/2014/main" id="{7AB6942D-A4CF-41EC-9D7B-CE11A0B69BAE}"/>
              </a:ext>
            </a:extLst>
          </p:cNvPr>
          <p:cNvSpPr>
            <a:spLocks noGrp="1"/>
          </p:cNvSpPr>
          <p:nvPr>
            <p:ph type="dt" sz="half" idx="11"/>
          </p:nvPr>
        </p:nvSpPr>
        <p:spPr/>
        <p:txBody>
          <a:bodyPr/>
          <a:lstStyle/>
          <a:p>
            <a:r>
              <a:rPr lang="en-US"/>
              <a:t>July 21, 2022</a:t>
            </a:r>
          </a:p>
        </p:txBody>
      </p:sp>
      <p:sp>
        <p:nvSpPr>
          <p:cNvPr id="3" name="Slide Number Placeholder 2">
            <a:extLst>
              <a:ext uri="{FF2B5EF4-FFF2-40B4-BE49-F238E27FC236}">
                <a16:creationId xmlns:a16="http://schemas.microsoft.com/office/drawing/2014/main" id="{5BF7A3E7-62C9-4933-8C91-C72939D9CECF}"/>
              </a:ext>
            </a:extLst>
          </p:cNvPr>
          <p:cNvSpPr>
            <a:spLocks noGrp="1"/>
          </p:cNvSpPr>
          <p:nvPr>
            <p:ph type="sldNum" sz="quarter" idx="13"/>
          </p:nvPr>
        </p:nvSpPr>
        <p:spPr/>
        <p:txBody>
          <a:bodyPr/>
          <a:lstStyle/>
          <a:p>
            <a:fld id="{BBAAB195-B577-5546-8349-9DDA93B6129E}" type="slidenum">
              <a:rPr lang="en-US" smtClean="0"/>
              <a:t>10</a:t>
            </a:fld>
            <a:endParaRPr lang="en-US"/>
          </a:p>
        </p:txBody>
      </p:sp>
    </p:spTree>
    <p:extLst>
      <p:ext uri="{BB962C8B-B14F-4D97-AF65-F5344CB8AC3E}">
        <p14:creationId xmlns:p14="http://schemas.microsoft.com/office/powerpoint/2010/main" val="124404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71670" y="1076948"/>
            <a:ext cx="12048662" cy="5358797"/>
          </a:xfrm>
        </p:spPr>
        <p:txBody>
          <a:bodyPr vert="horz" lIns="91440" tIns="45720" rIns="91440" bIns="45720" numCol="2" rtlCol="0" anchor="t">
            <a:normAutofit/>
          </a:bodyPr>
          <a:lstStyle/>
          <a:p>
            <a:pPr>
              <a:buFont typeface="Arial" panose="020B0604020202020204" pitchFamily="34" charset="0"/>
              <a:buChar char="•"/>
            </a:pPr>
            <a:r>
              <a:rPr lang="en-US" dirty="0"/>
              <a:t>Manufacturing specifications adjustments</a:t>
            </a:r>
          </a:p>
          <a:p>
            <a:pPr lvl="1">
              <a:buFont typeface="Arial" panose="020B0604020202020204" pitchFamily="34" charset="0"/>
              <a:buChar char="•"/>
            </a:pPr>
            <a:r>
              <a:rPr lang="en-US" dirty="0">
                <a:latin typeface="Calibri"/>
                <a:cs typeface="Arial"/>
              </a:rPr>
              <a:t>Hardness</a:t>
            </a:r>
          </a:p>
          <a:p>
            <a:pPr lvl="1">
              <a:buFont typeface="Arial" panose="020B0604020202020204" pitchFamily="34" charset="0"/>
              <a:buChar char="•"/>
            </a:pPr>
            <a:r>
              <a:rPr lang="en-US" dirty="0">
                <a:latin typeface="Calibri"/>
                <a:cs typeface="Arial"/>
              </a:rPr>
              <a:t>Elongation</a:t>
            </a:r>
          </a:p>
          <a:p>
            <a:pPr lvl="1">
              <a:buFont typeface="Arial" panose="020B0604020202020204" pitchFamily="34" charset="0"/>
              <a:buChar char="•"/>
            </a:pPr>
            <a:r>
              <a:rPr lang="en-US" dirty="0">
                <a:latin typeface="Calibri"/>
                <a:cs typeface="Arial"/>
              </a:rPr>
              <a:t>Strain Hardening Coefficient </a:t>
            </a:r>
          </a:p>
          <a:p>
            <a:pPr>
              <a:buFont typeface="Arial" panose="020B0604020202020204" pitchFamily="34" charset="0"/>
              <a:buChar char="•"/>
            </a:pPr>
            <a:r>
              <a:rPr lang="en-US" dirty="0"/>
              <a:t>Tender exercise </a:t>
            </a:r>
          </a:p>
          <a:p>
            <a:pPr lvl="1">
              <a:buFont typeface="Arial" panose="020B0604020202020204" pitchFamily="34" charset="0"/>
              <a:buChar char="•"/>
            </a:pPr>
            <a:r>
              <a:rPr lang="en-US" b="1" dirty="0"/>
              <a:t>OTIC – cheap and fast</a:t>
            </a:r>
          </a:p>
          <a:p>
            <a:pPr lvl="1">
              <a:buFont typeface="Arial" panose="020B0604020202020204" pitchFamily="34" charset="0"/>
              <a:buChar char="•"/>
            </a:pPr>
            <a:r>
              <a:rPr lang="en-US" dirty="0"/>
              <a:t>ATI – cheap and slow</a:t>
            </a:r>
          </a:p>
          <a:p>
            <a:pPr lvl="1">
              <a:buFont typeface="Arial" panose="020B0604020202020204" pitchFamily="34" charset="0"/>
              <a:buChar char="•"/>
            </a:pPr>
            <a:r>
              <a:rPr lang="en-US" dirty="0"/>
              <a:t>TD – expensive and very slow</a:t>
            </a:r>
          </a:p>
          <a:p>
            <a:pPr>
              <a:buFont typeface="Arial" panose="020B0604020202020204" pitchFamily="34" charset="0"/>
              <a:buChar char="•"/>
            </a:pPr>
            <a:r>
              <a:rPr lang="en-US" dirty="0"/>
              <a:t>Eddy Current Scanning</a:t>
            </a:r>
          </a:p>
          <a:p>
            <a:pPr lvl="1">
              <a:buFont typeface="Arial" panose="020B0604020202020204" pitchFamily="34" charset="0"/>
              <a:buChar char="•"/>
            </a:pPr>
            <a:r>
              <a:rPr lang="en-US" dirty="0"/>
              <a:t>100% of half-cell material</a:t>
            </a:r>
          </a:p>
          <a:p>
            <a:pPr lvl="1">
              <a:buFont typeface="Arial" panose="020B0604020202020204" pitchFamily="34" charset="0"/>
              <a:buChar char="•"/>
            </a:pPr>
            <a:r>
              <a:rPr lang="en-US" dirty="0"/>
              <a:t>Done by DESY’s team</a:t>
            </a:r>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lvl="1">
              <a:buFont typeface="Arial" panose="020B0604020202020204" pitchFamily="34" charset="0"/>
              <a:buChar char="•"/>
            </a:pPr>
            <a:endParaRPr lang="en-US" dirty="0"/>
          </a:p>
          <a:p>
            <a:pPr>
              <a:buFont typeface="Arial" panose="020B0604020202020204" pitchFamily="34" charset="0"/>
              <a:buChar char="•"/>
            </a:pPr>
            <a:r>
              <a:rPr lang="en-US" dirty="0"/>
              <a:t>And then there was BREXIT</a:t>
            </a:r>
          </a:p>
          <a:p>
            <a:pPr lvl="1">
              <a:buFont typeface="Arial" panose="020B0604020202020204" pitchFamily="34" charset="0"/>
              <a:buChar char="•"/>
            </a:pPr>
            <a:r>
              <a:rPr lang="en-US" dirty="0"/>
              <a:t>(Not so) obvious admin rules</a:t>
            </a:r>
          </a:p>
          <a:p>
            <a:pPr lvl="1">
              <a:buFont typeface="Arial" panose="020B0604020202020204" pitchFamily="34" charset="0"/>
              <a:buChar char="•"/>
            </a:pPr>
            <a:r>
              <a:rPr lang="en-US" dirty="0"/>
              <a:t>Which laws are we under?</a:t>
            </a:r>
          </a:p>
          <a:p>
            <a:pPr lvl="1">
              <a:buFont typeface="Arial" panose="020B0604020202020204" pitchFamily="34" charset="0"/>
              <a:buChar char="•"/>
            </a:pPr>
            <a:r>
              <a:rPr lang="en-US" dirty="0"/>
              <a:t>COVID times logistics</a:t>
            </a:r>
          </a:p>
          <a:p>
            <a:pPr lvl="1">
              <a:buFont typeface="Arial" panose="020B0604020202020204" pitchFamily="34" charset="0"/>
              <a:buChar char="•"/>
            </a:pPr>
            <a:r>
              <a:rPr lang="en-US" dirty="0"/>
              <a:t>DDP, DAP, soft DAP, ex-works… forwarder what??</a:t>
            </a:r>
          </a:p>
        </p:txBody>
      </p:sp>
      <p:sp>
        <p:nvSpPr>
          <p:cNvPr id="3" name="Title 2"/>
          <p:cNvSpPr>
            <a:spLocks noGrp="1"/>
          </p:cNvSpPr>
          <p:nvPr>
            <p:ph type="title"/>
          </p:nvPr>
        </p:nvSpPr>
        <p:spPr>
          <a:xfrm>
            <a:off x="359701" y="13342"/>
            <a:ext cx="11760630" cy="1143000"/>
          </a:xfrm>
        </p:spPr>
        <p:txBody>
          <a:bodyPr/>
          <a:lstStyle/>
          <a:p>
            <a:r>
              <a:rPr lang="en-US" sz="4400" b="1" dirty="0">
                <a:latin typeface="+mn-lt"/>
              </a:rPr>
              <a:t>WP3 - Production </a:t>
            </a:r>
            <a:r>
              <a:rPr kumimoji="0" lang="en-US" sz="4400" b="1" i="0" u="none" strike="noStrike" kern="1200" cap="none" spc="0" normalizeH="0" baseline="0" noProof="0" dirty="0">
                <a:ln>
                  <a:noFill/>
                </a:ln>
                <a:effectLst/>
                <a:uLnTx/>
                <a:uFillTx/>
                <a:latin typeface="+mn-lt"/>
                <a:ea typeface="+mn-ea"/>
                <a:cs typeface="+mn-cs"/>
              </a:rPr>
              <a:t>Niobium p</a:t>
            </a:r>
            <a:r>
              <a:rPr lang="en-US" sz="4400" b="1" dirty="0" err="1">
                <a:latin typeface="+mn-lt"/>
              </a:rPr>
              <a:t>rocurement</a:t>
            </a:r>
            <a:r>
              <a:rPr kumimoji="0" lang="en-US" sz="4400" b="1" i="0" u="none" strike="noStrike" kern="1200" cap="none" spc="0" normalizeH="0" baseline="0" noProof="0" dirty="0">
                <a:ln>
                  <a:noFill/>
                </a:ln>
                <a:effectLst/>
                <a:uLnTx/>
                <a:uFillTx/>
                <a:latin typeface="+mn-lt"/>
                <a:ea typeface="+mn-ea"/>
                <a:cs typeface="+mn-cs"/>
              </a:rPr>
              <a:t> </a:t>
            </a:r>
            <a:endParaRPr lang="en-US" sz="4400" b="1" dirty="0">
              <a:latin typeface="+mn-lt"/>
            </a:endParaRPr>
          </a:p>
        </p:txBody>
      </p:sp>
      <p:sp>
        <p:nvSpPr>
          <p:cNvPr id="4" name="Slide Number Placeholder 6"/>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BAAB195-B577-5546-8349-9DDA93B6129E}" type="slidenum">
              <a:rPr lang="en-US" sz="1200" smtClean="0">
                <a:solidFill>
                  <a:schemeClr val="bg2">
                    <a:lumMod val="50000"/>
                  </a:schemeClr>
                </a:solidFill>
              </a:rPr>
              <a:pPr algn="r"/>
              <a:t>11</a:t>
            </a:fld>
            <a:endParaRPr lang="en-US" sz="1200" dirty="0">
              <a:solidFill>
                <a:schemeClr val="bg2">
                  <a:lumMod val="50000"/>
                </a:schemeClr>
              </a:solidFill>
            </a:endParaRPr>
          </a:p>
        </p:txBody>
      </p:sp>
      <p:sp>
        <p:nvSpPr>
          <p:cNvPr id="5" name="Date Placeholder 4">
            <a:extLst>
              <a:ext uri="{FF2B5EF4-FFF2-40B4-BE49-F238E27FC236}">
                <a16:creationId xmlns:a16="http://schemas.microsoft.com/office/drawing/2014/main" id="{27FB472D-1795-4D63-8E8B-215782ED0805}"/>
              </a:ext>
            </a:extLst>
          </p:cNvPr>
          <p:cNvSpPr>
            <a:spLocks noGrp="1"/>
          </p:cNvSpPr>
          <p:nvPr>
            <p:ph type="dt" sz="half" idx="11"/>
          </p:nvPr>
        </p:nvSpPr>
        <p:spPr/>
        <p:txBody>
          <a:bodyPr/>
          <a:lstStyle/>
          <a:p>
            <a:r>
              <a:rPr lang="en-US"/>
              <a:t>July 21, 2022</a:t>
            </a:r>
          </a:p>
        </p:txBody>
      </p:sp>
      <p:sp>
        <p:nvSpPr>
          <p:cNvPr id="6" name="Slide Number Placeholder 5">
            <a:extLst>
              <a:ext uri="{FF2B5EF4-FFF2-40B4-BE49-F238E27FC236}">
                <a16:creationId xmlns:a16="http://schemas.microsoft.com/office/drawing/2014/main" id="{523B9CBE-79AC-44A2-AA40-D227B1D17EFD}"/>
              </a:ext>
            </a:extLst>
          </p:cNvPr>
          <p:cNvSpPr>
            <a:spLocks noGrp="1"/>
          </p:cNvSpPr>
          <p:nvPr>
            <p:ph type="sldNum" sz="quarter" idx="13"/>
          </p:nvPr>
        </p:nvSpPr>
        <p:spPr/>
        <p:txBody>
          <a:bodyPr/>
          <a:lstStyle/>
          <a:p>
            <a:fld id="{BBAAB195-B577-5546-8349-9DDA93B6129E}" type="slidenum">
              <a:rPr lang="en-US" smtClean="0"/>
              <a:t>11</a:t>
            </a:fld>
            <a:endParaRPr lang="en-US"/>
          </a:p>
        </p:txBody>
      </p:sp>
    </p:spTree>
    <p:extLst>
      <p:ext uri="{BB962C8B-B14F-4D97-AF65-F5344CB8AC3E}">
        <p14:creationId xmlns:p14="http://schemas.microsoft.com/office/powerpoint/2010/main" val="2257903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5">
            <a:extLst>
              <a:ext uri="{FF2B5EF4-FFF2-40B4-BE49-F238E27FC236}">
                <a16:creationId xmlns:a16="http://schemas.microsoft.com/office/drawing/2014/main" id="{EF682850-DC52-4895-9A76-FFF4121F44F1}"/>
              </a:ext>
            </a:extLst>
          </p:cNvPr>
          <p:cNvSpPr txBox="1"/>
          <p:nvPr/>
        </p:nvSpPr>
        <p:spPr>
          <a:xfrm>
            <a:off x="198760" y="1648932"/>
            <a:ext cx="11329212" cy="3170099"/>
          </a:xfrm>
          <a:prstGeom prst="rect">
            <a:avLst/>
          </a:prstGeom>
          <a:solidFill>
            <a:schemeClr val="bg1"/>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Arial" panose="020B0604020202020204" pitchFamily="34" charset="0"/>
              <a:buChar char="•"/>
            </a:pPr>
            <a:r>
              <a:rPr kumimoji="0" lang="en-GB" sz="2400" b="0" i="0" u="none" strike="noStrike" kern="1200" cap="none" spc="0" normalizeH="0" baseline="0" noProof="0" dirty="0">
                <a:ln>
                  <a:noFill/>
                </a:ln>
                <a:solidFill>
                  <a:srgbClr val="626262"/>
                </a:solidFill>
                <a:effectLst/>
                <a:uLnTx/>
                <a:uFillTx/>
                <a:latin typeface="Calibri" panose="020F0502020204030204" pitchFamily="34" charset="0"/>
                <a:cs typeface="Calibri" panose="020F0502020204030204" pitchFamily="34" charset="0"/>
              </a:rPr>
              <a:t>Surface quality issues </a:t>
            </a:r>
          </a:p>
          <a:p>
            <a:pPr marL="800100" lvl="1" indent="-342900">
              <a:buFont typeface="Arial" panose="020B0604020202020204" pitchFamily="34" charset="0"/>
              <a:buChar char="•"/>
            </a:pPr>
            <a:r>
              <a:rPr lang="en-GB" sz="2000" dirty="0">
                <a:solidFill>
                  <a:srgbClr val="002060"/>
                </a:solidFill>
                <a:latin typeface="Calibri" panose="020F0502020204030204" pitchFamily="34" charset="0"/>
                <a:cs typeface="Calibri" panose="020F0502020204030204" pitchFamily="34" charset="0"/>
              </a:rPr>
              <a:t>I</a:t>
            </a:r>
            <a:r>
              <a:rPr kumimoji="0" lang="en-GB" sz="20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dentified</a:t>
            </a:r>
            <a:r>
              <a:rPr kumimoji="0" lang="en-GB" sz="20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during Eddy Current </a:t>
            </a:r>
            <a:r>
              <a:rPr lang="en-GB" sz="2000" dirty="0">
                <a:solidFill>
                  <a:srgbClr val="002060"/>
                </a:solidFill>
                <a:latin typeface="Calibri" panose="020F0502020204030204" pitchFamily="34" charset="0"/>
                <a:cs typeface="Calibri" panose="020F0502020204030204" pitchFamily="34" charset="0"/>
              </a:rPr>
              <a:t>S</a:t>
            </a: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canning (ECS) at DESY</a:t>
            </a:r>
            <a:r>
              <a:rPr kumimoji="0" lang="en-GB" sz="2000" b="0" i="0" u="none" strike="noStrike" kern="1200" cap="none" spc="0" normalizeH="0" noProof="0" dirty="0">
                <a:ln>
                  <a:noFill/>
                </a:ln>
                <a:solidFill>
                  <a:srgbClr val="002060"/>
                </a:solidFill>
                <a:effectLst/>
                <a:uLnTx/>
                <a:uFillTx/>
                <a:latin typeface="Calibri" panose="020F0502020204030204" pitchFamily="34" charset="0"/>
                <a:cs typeface="Calibri" panose="020F0502020204030204" pitchFamily="34" charset="0"/>
              </a:rPr>
              <a:t> late September 2021</a:t>
            </a:r>
            <a:endParaRPr kumimoji="0" lang="en-GB" sz="2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626262"/>
                </a:solidFill>
                <a:effectLst/>
                <a:uLnTx/>
                <a:uFillTx/>
                <a:latin typeface="Calibri" panose="020F0502020204030204" pitchFamily="34" charset="0"/>
                <a:cs typeface="Calibri" panose="020F0502020204030204" pitchFamily="34" charset="0"/>
              </a:rPr>
              <a:t>At least 10-30 </a:t>
            </a:r>
            <a:r>
              <a:rPr kumimoji="0" lang="en-GB" sz="2400" b="0" i="0" u="none" strike="noStrike" kern="1200" cap="none" spc="0" normalizeH="0" baseline="0" noProof="0" dirty="0">
                <a:ln>
                  <a:noFill/>
                </a:ln>
                <a:solidFill>
                  <a:srgbClr val="626262"/>
                </a:solidFill>
                <a:effectLst/>
                <a:uLnTx/>
                <a:uFillTx/>
                <a:latin typeface="Calibri" panose="020F0502020204030204" pitchFamily="34" charset="0"/>
                <a:cs typeface="Calibri" panose="020F0502020204030204" pitchFamily="34" charset="0"/>
                <a:sym typeface="Symbol" panose="05050102010706020507" pitchFamily="18" charset="2"/>
              </a:rPr>
              <a:t>m by 40-70 m  surface defects on all sheets (225 disks)</a:t>
            </a:r>
            <a:endParaRPr lang="en-GB" sz="2000" dirty="0">
              <a:solidFill>
                <a:srgbClr val="2E2C61"/>
              </a:solidFill>
              <a:latin typeface="Calibri" panose="020F0502020204030204" pitchFamily="34" charset="0"/>
              <a:cs typeface="Calibri" panose="020F0502020204030204" pitchFamily="34" charset="0"/>
              <a:sym typeface="Symbol" panose="05050102010706020507" pitchFamily="18" charset="2"/>
            </a:endParaRPr>
          </a:p>
          <a:p>
            <a:pPr marL="800100" lvl="1" indent="-342900">
              <a:buFont typeface="Arial" panose="020B0604020202020204" pitchFamily="34" charset="0"/>
              <a:buChar char="•"/>
              <a:defRPr/>
            </a:pPr>
            <a:r>
              <a:rPr kumimoji="0" lang="en-GB" sz="2000" b="0" i="0" u="none" strike="noStrike" kern="1200" cap="none" spc="0" normalizeH="0" baseline="0" noProof="0" dirty="0">
                <a:ln>
                  <a:noFill/>
                </a:ln>
                <a:solidFill>
                  <a:srgbClr val="2E2C61"/>
                </a:solidFill>
                <a:effectLst/>
                <a:uLnTx/>
                <a:uFillTx/>
                <a:latin typeface="Calibri" panose="020F0502020204030204" pitchFamily="34" charset="0"/>
                <a:cs typeface="Calibri" panose="020F0502020204030204" pitchFamily="34" charset="0"/>
                <a:sym typeface="Symbol" panose="05050102010706020507" pitchFamily="18" charset="2"/>
              </a:rPr>
              <a:t>Uniformly distributed on the entire surface</a:t>
            </a:r>
          </a:p>
          <a:p>
            <a:pPr marL="800100" lvl="1" indent="-342900">
              <a:buFont typeface="Arial" panose="020B0604020202020204" pitchFamily="34" charset="0"/>
              <a:buChar char="•"/>
              <a:defRPr/>
            </a:pPr>
            <a:r>
              <a:rPr lang="en-GB" sz="2000" dirty="0">
                <a:solidFill>
                  <a:srgbClr val="2E2C61"/>
                </a:solidFill>
                <a:latin typeface="Calibri" panose="020F0502020204030204" pitchFamily="34" charset="0"/>
                <a:cs typeface="Calibri" panose="020F0502020204030204" pitchFamily="34" charset="0"/>
                <a:sym typeface="Symbol" panose="05050102010706020507" pitchFamily="18" charset="2"/>
              </a:rPr>
              <a:t>Definition of a defect c</a:t>
            </a:r>
            <a:r>
              <a:rPr kumimoji="0" lang="en-GB" sz="2000" b="0" i="0" u="none" strike="noStrike" kern="1200" cap="none" spc="0" normalizeH="0" baseline="0" noProof="0" dirty="0" err="1">
                <a:ln>
                  <a:noFill/>
                </a:ln>
                <a:solidFill>
                  <a:srgbClr val="2E2C61"/>
                </a:solidFill>
                <a:effectLst/>
                <a:uLnTx/>
                <a:uFillTx/>
                <a:latin typeface="Calibri" panose="020F0502020204030204" pitchFamily="34" charset="0"/>
                <a:cs typeface="Calibri" panose="020F0502020204030204" pitchFamily="34" charset="0"/>
                <a:sym typeface="Symbol" panose="05050102010706020507" pitchFamily="18" charset="2"/>
              </a:rPr>
              <a:t>aused</a:t>
            </a:r>
            <a:r>
              <a:rPr kumimoji="0" lang="en-GB" sz="2000" b="0" i="0" u="none" strike="noStrike" kern="1200" cap="none" spc="0" normalizeH="0" baseline="0" noProof="0" dirty="0">
                <a:ln>
                  <a:noFill/>
                </a:ln>
                <a:solidFill>
                  <a:srgbClr val="2E2C61"/>
                </a:solidFill>
                <a:effectLst/>
                <a:uLnTx/>
                <a:uFillTx/>
                <a:latin typeface="Calibri" panose="020F0502020204030204" pitchFamily="34" charset="0"/>
                <a:cs typeface="Calibri" panose="020F0502020204030204" pitchFamily="34" charset="0"/>
                <a:sym typeface="Symbol" panose="05050102010706020507" pitchFamily="18" charset="2"/>
              </a:rPr>
              <a:t> some friction with the vendor</a:t>
            </a:r>
          </a:p>
          <a:p>
            <a:pPr marL="342900" lvl="0" indent="-342900">
              <a:buFont typeface="Arial" panose="020B0604020202020204" pitchFamily="34" charset="0"/>
              <a:buChar char="•"/>
              <a:defRPr/>
            </a:pPr>
            <a:r>
              <a:rPr lang="en-GB" sz="2400" dirty="0">
                <a:solidFill>
                  <a:srgbClr val="626262"/>
                </a:solidFill>
                <a:latin typeface="Calibri" panose="020F0502020204030204" pitchFamily="34" charset="0"/>
                <a:cs typeface="Calibri" panose="020F0502020204030204" pitchFamily="34" charset="0"/>
                <a:sym typeface="Symbol" panose="05050102010706020507" pitchFamily="18" charset="2"/>
              </a:rPr>
              <a:t>Widespread problem </a:t>
            </a:r>
          </a:p>
          <a:p>
            <a:pPr marL="800100" lvl="1" indent="-342900">
              <a:buFont typeface="Arial" panose="020B0604020202020204" pitchFamily="34" charset="0"/>
              <a:buChar char="•"/>
              <a:defRPr/>
            </a:pPr>
            <a:r>
              <a:rPr lang="en-GB" sz="2000" dirty="0">
                <a:solidFill>
                  <a:srgbClr val="2E2C61"/>
                </a:solidFill>
                <a:latin typeface="Calibri" panose="020F0502020204030204" pitchFamily="34" charset="0"/>
                <a:cs typeface="Calibri" panose="020F0502020204030204" pitchFamily="34" charset="0"/>
                <a:sym typeface="Symbol" panose="05050102010706020507" pitchFamily="18" charset="2"/>
              </a:rPr>
              <a:t>All orders since May 2021 were affected, including PIP-II and SHINE projects</a:t>
            </a:r>
          </a:p>
          <a:p>
            <a:pPr marL="800100" lvl="1" indent="-342900">
              <a:buFont typeface="Arial" panose="020B0604020202020204" pitchFamily="34" charset="0"/>
              <a:buChar char="•"/>
              <a:defRPr/>
            </a:pPr>
            <a:r>
              <a:rPr lang="en-GB" sz="2000" dirty="0">
                <a:solidFill>
                  <a:srgbClr val="2E2C61"/>
                </a:solidFill>
                <a:latin typeface="Calibri" panose="020F0502020204030204" pitchFamily="34" charset="0"/>
                <a:cs typeface="Calibri" panose="020F0502020204030204" pitchFamily="34" charset="0"/>
                <a:sym typeface="Symbol" panose="05050102010706020507" pitchFamily="18" charset="2"/>
              </a:rPr>
              <a:t>At least 500 sheets checked by November’21</a:t>
            </a:r>
          </a:p>
          <a:p>
            <a:pPr marL="342900" marR="0" lvl="0" indent="-342900" algn="l" defTabSz="914400" rtl="0" eaLnBrk="1" fontAlgn="auto" latinLnBrk="0" hangingPunct="1">
              <a:buClrTx/>
              <a:buSzTx/>
              <a:buFont typeface="Arial" panose="020B0604020202020204" pitchFamily="34" charset="0"/>
              <a:buChar char="•"/>
              <a:tabLst/>
              <a:defRPr/>
            </a:pPr>
            <a:endParaRPr lang="en-GB" dirty="0">
              <a:solidFill>
                <a:srgbClr val="2E2C61"/>
              </a:solidFill>
              <a:latin typeface="Arial" panose="020B0604020202020204"/>
              <a:sym typeface="Symbol" panose="05050102010706020507" pitchFamily="18" charset="2"/>
            </a:endParaRPr>
          </a:p>
        </p:txBody>
      </p:sp>
      <p:sp>
        <p:nvSpPr>
          <p:cNvPr id="12" name="Rectangle 11">
            <a:extLst>
              <a:ext uri="{FF2B5EF4-FFF2-40B4-BE49-F238E27FC236}">
                <a16:creationId xmlns:a16="http://schemas.microsoft.com/office/drawing/2014/main" id="{F714C2CD-8116-41D6-B334-B43EE5740E72}"/>
              </a:ext>
            </a:extLst>
          </p:cNvPr>
          <p:cNvSpPr/>
          <p:nvPr/>
        </p:nvSpPr>
        <p:spPr>
          <a:xfrm>
            <a:off x="403340" y="198198"/>
            <a:ext cx="8209620" cy="769441"/>
          </a:xfrm>
          <a:prstGeom prst="rect">
            <a:avLst/>
          </a:prstGeom>
        </p:spPr>
        <p:txBody>
          <a:bodyPr wrap="none">
            <a:spAutoFit/>
          </a:bodyPr>
          <a:lstStyle/>
          <a:p>
            <a:r>
              <a:rPr lang="en-US" sz="4400" b="1" dirty="0">
                <a:solidFill>
                  <a:schemeClr val="accent1">
                    <a:lumMod val="50000"/>
                  </a:schemeClr>
                </a:solidFill>
                <a:latin typeface="Calibri" panose="020F0502020204030204" pitchFamily="34" charset="0"/>
                <a:cs typeface="Calibri" panose="020F0502020204030204" pitchFamily="34" charset="0"/>
              </a:rPr>
              <a:t>Production </a:t>
            </a:r>
            <a:r>
              <a:rPr kumimoji="0" lang="en-US" sz="4400" b="1"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Niobium P</a:t>
            </a:r>
            <a:r>
              <a:rPr lang="en-US" sz="4400" b="1" dirty="0">
                <a:solidFill>
                  <a:schemeClr val="accent1">
                    <a:lumMod val="50000"/>
                  </a:schemeClr>
                </a:solidFill>
                <a:latin typeface="Calibri" panose="020F0502020204030204" pitchFamily="34" charset="0"/>
                <a:cs typeface="Calibri" panose="020F0502020204030204" pitchFamily="34" charset="0"/>
              </a:rPr>
              <a:t>r</a:t>
            </a:r>
            <a:r>
              <a:rPr kumimoji="0" lang="en-US" sz="4400" b="1" i="0" u="none" strike="noStrike" kern="1200" cap="none" spc="0" normalizeH="0" baseline="0" noProof="0" dirty="0" err="1">
                <a:ln>
                  <a:noFill/>
                </a:ln>
                <a:solidFill>
                  <a:schemeClr val="accent1">
                    <a:lumMod val="50000"/>
                  </a:schemeClr>
                </a:solidFill>
                <a:effectLst/>
                <a:uLnTx/>
                <a:uFillTx/>
                <a:latin typeface="Calibri" panose="020F0502020204030204" pitchFamily="34" charset="0"/>
                <a:cs typeface="Calibri" panose="020F0502020204030204" pitchFamily="34" charset="0"/>
              </a:rPr>
              <a:t>ocurement</a:t>
            </a:r>
            <a:r>
              <a:rPr kumimoji="0" lang="en-US" sz="4400" b="1"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 </a:t>
            </a:r>
            <a:endParaRPr lang="en-US" sz="4400" b="1" dirty="0">
              <a:solidFill>
                <a:schemeClr val="accent1">
                  <a:lumMod val="5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145722E-5F56-4645-9A58-66C4B65FA46B}"/>
              </a:ext>
            </a:extLst>
          </p:cNvPr>
          <p:cNvPicPr>
            <a:picLocks noChangeAspect="1"/>
          </p:cNvPicPr>
          <p:nvPr/>
        </p:nvPicPr>
        <p:blipFill>
          <a:blip r:embed="rId3"/>
          <a:stretch>
            <a:fillRect/>
          </a:stretch>
        </p:blipFill>
        <p:spPr>
          <a:xfrm>
            <a:off x="1262400" y="932949"/>
            <a:ext cx="9482666" cy="533400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4"/>
          <a:srcRect l="22074"/>
          <a:stretch/>
        </p:blipFill>
        <p:spPr>
          <a:xfrm>
            <a:off x="2020537" y="1722579"/>
            <a:ext cx="7533257" cy="3714186"/>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233950B2-CB90-443A-9AF9-F1DA12145678}"/>
              </a:ext>
            </a:extLst>
          </p:cNvPr>
          <p:cNvPicPr>
            <a:picLocks noChangeAspect="1"/>
          </p:cNvPicPr>
          <p:nvPr/>
        </p:nvPicPr>
        <p:blipFill rotWithShape="1">
          <a:blip r:embed="rId5"/>
          <a:srcRect t="8539" b="17315"/>
          <a:stretch/>
        </p:blipFill>
        <p:spPr>
          <a:xfrm>
            <a:off x="1783310" y="1400958"/>
            <a:ext cx="8440846" cy="4396435"/>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Chart&#10;&#10;Description automatically generated">
            <a:extLst>
              <a:ext uri="{FF2B5EF4-FFF2-40B4-BE49-F238E27FC236}">
                <a16:creationId xmlns:a16="http://schemas.microsoft.com/office/drawing/2014/main" id="{55ED451C-4896-4B0E-BBE5-81916822DE92}"/>
              </a:ext>
            </a:extLst>
          </p:cNvPr>
          <p:cNvPicPr>
            <a:picLocks noChangeAspect="1"/>
          </p:cNvPicPr>
          <p:nvPr/>
        </p:nvPicPr>
        <p:blipFill>
          <a:blip r:embed="rId6"/>
          <a:stretch>
            <a:fillRect/>
          </a:stretch>
        </p:blipFill>
        <p:spPr>
          <a:xfrm>
            <a:off x="10453636" y="102508"/>
            <a:ext cx="1335024" cy="658368"/>
          </a:xfrm>
          <a:prstGeom prst="rect">
            <a:avLst/>
          </a:prstGeom>
        </p:spPr>
      </p:pic>
      <p:sp>
        <p:nvSpPr>
          <p:cNvPr id="10" name="Date Placeholder 9">
            <a:extLst>
              <a:ext uri="{FF2B5EF4-FFF2-40B4-BE49-F238E27FC236}">
                <a16:creationId xmlns:a16="http://schemas.microsoft.com/office/drawing/2014/main" id="{C29FD066-9D49-49FA-BBA1-EABCDE59CB5F}"/>
              </a:ext>
            </a:extLst>
          </p:cNvPr>
          <p:cNvSpPr>
            <a:spLocks noGrp="1"/>
          </p:cNvSpPr>
          <p:nvPr>
            <p:ph type="dt" sz="half" idx="10"/>
          </p:nvPr>
        </p:nvSpPr>
        <p:spPr/>
        <p:txBody>
          <a:bodyPr/>
          <a:lstStyle/>
          <a:p>
            <a:r>
              <a:rPr lang="en-US"/>
              <a:t>July 21, 2022</a:t>
            </a:r>
          </a:p>
        </p:txBody>
      </p:sp>
      <p:sp>
        <p:nvSpPr>
          <p:cNvPr id="11" name="Slide Number Placeholder 10">
            <a:extLst>
              <a:ext uri="{FF2B5EF4-FFF2-40B4-BE49-F238E27FC236}">
                <a16:creationId xmlns:a16="http://schemas.microsoft.com/office/drawing/2014/main" id="{AE7266A9-C948-4749-B1D2-8424B9F05FA3}"/>
              </a:ext>
            </a:extLst>
          </p:cNvPr>
          <p:cNvSpPr>
            <a:spLocks noGrp="1"/>
          </p:cNvSpPr>
          <p:nvPr>
            <p:ph type="sldNum" sz="quarter" idx="12"/>
          </p:nvPr>
        </p:nvSpPr>
        <p:spPr/>
        <p:txBody>
          <a:bodyPr/>
          <a:lstStyle/>
          <a:p>
            <a:fld id="{BBAAB195-B577-5546-8349-9DDA93B6129E}" type="slidenum">
              <a:rPr lang="en-US" smtClean="0"/>
              <a:t>12</a:t>
            </a:fld>
            <a:endParaRPr lang="en-US"/>
          </a:p>
        </p:txBody>
      </p:sp>
    </p:spTree>
    <p:extLst>
      <p:ext uri="{BB962C8B-B14F-4D97-AF65-F5344CB8AC3E}">
        <p14:creationId xmlns:p14="http://schemas.microsoft.com/office/powerpoint/2010/main" val="596217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B5465A-1A6A-4A26-9C8B-0955682E1A35}"/>
              </a:ext>
            </a:extLst>
          </p:cNvPr>
          <p:cNvSpPr>
            <a:spLocks noGrp="1"/>
          </p:cNvSpPr>
          <p:nvPr>
            <p:ph idx="10"/>
          </p:nvPr>
        </p:nvSpPr>
        <p:spPr>
          <a:xfrm>
            <a:off x="196889" y="944997"/>
            <a:ext cx="11041227" cy="4968006"/>
          </a:xfrm>
        </p:spPr>
        <p:txBody>
          <a:bodyPr/>
          <a:lstStyle/>
          <a:p>
            <a:pPr marL="342900" lvl="0" indent="-342900">
              <a:lnSpc>
                <a:spcPct val="150000"/>
              </a:lnSpc>
              <a:spcBef>
                <a:spcPts val="600"/>
              </a:spcBef>
              <a:buFont typeface="Arial" panose="020B0604020202020204" pitchFamily="34" charset="0"/>
              <a:buChar char="•"/>
              <a:defRPr/>
            </a:pPr>
            <a:r>
              <a:rPr lang="en-GB" dirty="0">
                <a:solidFill>
                  <a:srgbClr val="626262"/>
                </a:solidFill>
                <a:latin typeface="Calibri" panose="020F0502020204030204" pitchFamily="34" charset="0"/>
                <a:cs typeface="Calibri" panose="020F0502020204030204" pitchFamily="34" charset="0"/>
                <a:sym typeface="Symbol" panose="05050102010706020507" pitchFamily="18" charset="2"/>
              </a:rPr>
              <a:t>Resolution hindered</a:t>
            </a:r>
          </a:p>
          <a:p>
            <a:pPr marL="800100" lvl="1" indent="-342900">
              <a:buFont typeface="Arial" panose="020B0604020202020204" pitchFamily="34" charset="0"/>
              <a:buChar char="•"/>
              <a:defRPr/>
            </a:pPr>
            <a:r>
              <a:rPr lang="en-GB" sz="2000" dirty="0">
                <a:solidFill>
                  <a:srgbClr val="2E2C61"/>
                </a:solidFill>
                <a:latin typeface="Calibri" panose="020F0502020204030204" pitchFamily="34" charset="0"/>
                <a:cs typeface="Calibri" panose="020F0502020204030204" pitchFamily="34" charset="0"/>
                <a:sym typeface="Symbol" panose="05050102010706020507" pitchFamily="18" charset="2"/>
              </a:rPr>
              <a:t>Miscommunication</a:t>
            </a:r>
          </a:p>
          <a:p>
            <a:pPr marL="800100" lvl="1" indent="-342900">
              <a:buFont typeface="Arial" panose="020B0604020202020204" pitchFamily="34" charset="0"/>
              <a:buChar char="•"/>
              <a:defRPr/>
            </a:pPr>
            <a:r>
              <a:rPr lang="en-GB" sz="2000" dirty="0">
                <a:solidFill>
                  <a:srgbClr val="2E2C61"/>
                </a:solidFill>
                <a:latin typeface="Calibri" panose="020F0502020204030204" pitchFamily="34" charset="0"/>
                <a:cs typeface="Calibri" panose="020F0502020204030204" pitchFamily="34" charset="0"/>
                <a:sym typeface="Symbol" panose="05050102010706020507" pitchFamily="18" charset="2"/>
              </a:rPr>
              <a:t>Travel restrictions</a:t>
            </a:r>
          </a:p>
          <a:p>
            <a:pPr marL="800100" lvl="1" indent="-342900">
              <a:buFont typeface="Arial" panose="020B0604020202020204" pitchFamily="34" charset="0"/>
              <a:buChar char="•"/>
              <a:defRPr/>
            </a:pPr>
            <a:r>
              <a:rPr kumimoji="0" lang="en-GB" sz="2000" b="0" i="0" u="none" strike="noStrike" kern="1200" cap="none" spc="0" normalizeH="0" baseline="0" noProof="0" dirty="0">
                <a:ln>
                  <a:noFill/>
                </a:ln>
                <a:solidFill>
                  <a:srgbClr val="2E2C61"/>
                </a:solidFill>
                <a:effectLst/>
                <a:uLnTx/>
                <a:uFillTx/>
                <a:latin typeface="Calibri" panose="020F0502020204030204" pitchFamily="34" charset="0"/>
                <a:cs typeface="Calibri" panose="020F0502020204030204" pitchFamily="34" charset="0"/>
                <a:sym typeface="Symbol" panose="05050102010706020507" pitchFamily="18" charset="2"/>
              </a:rPr>
              <a:t>Proprietary</a:t>
            </a:r>
            <a:r>
              <a:rPr kumimoji="0" lang="en-GB" sz="2000" b="0" i="0" u="none" strike="noStrike" kern="1200" cap="none" spc="0" normalizeH="0" noProof="0" dirty="0">
                <a:ln>
                  <a:noFill/>
                </a:ln>
                <a:solidFill>
                  <a:srgbClr val="2E2C61"/>
                </a:solidFill>
                <a:effectLst/>
                <a:uLnTx/>
                <a:uFillTx/>
                <a:latin typeface="Calibri" panose="020F0502020204030204" pitchFamily="34" charset="0"/>
                <a:cs typeface="Calibri" panose="020F0502020204030204" pitchFamily="34" charset="0"/>
                <a:sym typeface="Symbol" panose="05050102010706020507" pitchFamily="18" charset="2"/>
              </a:rPr>
              <a:t> information </a:t>
            </a:r>
          </a:p>
          <a:p>
            <a:pPr marL="800100" lvl="1" indent="-342900">
              <a:buFont typeface="Arial" panose="020B0604020202020204" pitchFamily="34" charset="0"/>
              <a:buChar char="•"/>
              <a:defRPr/>
            </a:pPr>
            <a:r>
              <a:rPr lang="en-GB" sz="2000" baseline="0" dirty="0">
                <a:solidFill>
                  <a:srgbClr val="2E2C61"/>
                </a:solidFill>
                <a:latin typeface="Calibri" panose="020F0502020204030204" pitchFamily="34" charset="0"/>
                <a:cs typeface="Calibri" panose="020F0502020204030204" pitchFamily="34" charset="0"/>
                <a:sym typeface="Symbol" panose="05050102010706020507" pitchFamily="18" charset="2"/>
              </a:rPr>
              <a:t>Lack</a:t>
            </a:r>
            <a:r>
              <a:rPr lang="en-GB" sz="2000" dirty="0">
                <a:solidFill>
                  <a:srgbClr val="2E2C61"/>
                </a:solidFill>
                <a:latin typeface="Calibri" panose="020F0502020204030204" pitchFamily="34" charset="0"/>
                <a:cs typeface="Calibri" panose="020F0502020204030204" pitchFamily="34" charset="0"/>
                <a:sym typeface="Symbol" panose="05050102010706020507" pitchFamily="18" charset="2"/>
              </a:rPr>
              <a:t> of transparency </a:t>
            </a:r>
          </a:p>
          <a:p>
            <a:pPr marL="342900" marR="0" lvl="0" indent="-342900" algn="l" defTabSz="914400" rtl="0" eaLnBrk="1" fontAlgn="auto" latinLnBrk="0" hangingPunct="1">
              <a:buClrTx/>
              <a:buSzTx/>
              <a:buFont typeface="Arial" panose="020B0604020202020204" pitchFamily="34" charset="0"/>
              <a:buChar char="•"/>
              <a:tabLst/>
              <a:defRPr/>
            </a:pPr>
            <a:r>
              <a:rPr lang="en-GB" dirty="0">
                <a:solidFill>
                  <a:srgbClr val="626262"/>
                </a:solidFill>
                <a:latin typeface="Calibri" panose="020F0502020204030204" pitchFamily="34" charset="0"/>
                <a:cs typeface="Calibri" panose="020F0502020204030204" pitchFamily="34" charset="0"/>
                <a:sym typeface="Symbol" panose="05050102010706020507" pitchFamily="18" charset="2"/>
              </a:rPr>
              <a:t>Proposed repair methods verified </a:t>
            </a:r>
            <a:r>
              <a:rPr kumimoji="0" lang="en-GB" b="0" i="0" u="none" strike="noStrike" kern="1200" cap="none" spc="0" normalizeH="0" baseline="0" noProof="0" dirty="0">
                <a:ln>
                  <a:noFill/>
                </a:ln>
                <a:solidFill>
                  <a:srgbClr val="626262"/>
                </a:solidFill>
                <a:effectLst/>
                <a:uLnTx/>
                <a:uFillTx/>
                <a:latin typeface="Calibri" panose="020F0502020204030204" pitchFamily="34" charset="0"/>
                <a:cs typeface="Calibri" panose="020F0502020204030204" pitchFamily="34" charset="0"/>
                <a:sym typeface="Symbol" panose="05050102010706020507" pitchFamily="18" charset="2"/>
              </a:rPr>
              <a:t>by ECS at DESY</a:t>
            </a:r>
          </a:p>
          <a:p>
            <a:pPr marL="800100" lvl="1" indent="-342900">
              <a:buFont typeface="Arial" panose="020B0604020202020204" pitchFamily="34" charset="0"/>
              <a:buChar char="•"/>
              <a:defRPr/>
            </a:pPr>
            <a:r>
              <a:rPr kumimoji="0" lang="en-GB" sz="2000" b="0" i="0" u="none" strike="noStrike" kern="1200" cap="none" spc="0" normalizeH="0" baseline="0" noProof="0" dirty="0">
                <a:ln>
                  <a:noFill/>
                </a:ln>
                <a:solidFill>
                  <a:srgbClr val="2E2C61"/>
                </a:solidFill>
                <a:effectLst/>
                <a:uLnTx/>
                <a:uFillTx/>
                <a:latin typeface="Calibri" panose="020F0502020204030204" pitchFamily="34" charset="0"/>
                <a:cs typeface="Calibri" panose="020F0502020204030204" pitchFamily="34" charset="0"/>
                <a:sym typeface="Symbol" panose="05050102010706020507" pitchFamily="18" charset="2"/>
              </a:rPr>
              <a:t>Samples of PIP-II and SHINE material</a:t>
            </a:r>
          </a:p>
          <a:p>
            <a:pPr marL="800100" lvl="1" indent="-342900">
              <a:buFont typeface="Arial" panose="020B0604020202020204" pitchFamily="34" charset="0"/>
              <a:buChar char="•"/>
              <a:defRPr/>
            </a:pPr>
            <a:r>
              <a:rPr lang="en-GB" sz="2000" dirty="0">
                <a:solidFill>
                  <a:srgbClr val="2E2C61"/>
                </a:solidFill>
                <a:latin typeface="Calibri" panose="020F0502020204030204" pitchFamily="34" charset="0"/>
                <a:cs typeface="Calibri" panose="020F0502020204030204" pitchFamily="34" charset="0"/>
                <a:sym typeface="Symbol" panose="05050102010706020507" pitchFamily="18" charset="2"/>
              </a:rPr>
              <a:t>Various etching and polishing combinations</a:t>
            </a:r>
          </a:p>
          <a:p>
            <a:pPr marL="800100" lvl="1" indent="-342900">
              <a:buFont typeface="Arial" panose="020B0604020202020204" pitchFamily="34" charset="0"/>
              <a:buChar char="•"/>
              <a:defRPr/>
            </a:pPr>
            <a:r>
              <a:rPr kumimoji="0" lang="en-GB" sz="2000" b="0" i="0" u="none" strike="noStrike" kern="1200" cap="none" spc="0" normalizeH="0" baseline="0" noProof="0" dirty="0">
                <a:ln>
                  <a:noFill/>
                </a:ln>
                <a:solidFill>
                  <a:srgbClr val="2E2C61"/>
                </a:solidFill>
                <a:effectLst/>
                <a:uLnTx/>
                <a:uFillTx/>
                <a:latin typeface="Calibri" panose="020F0502020204030204" pitchFamily="34" charset="0"/>
                <a:cs typeface="Calibri" panose="020F0502020204030204" pitchFamily="34" charset="0"/>
                <a:sym typeface="Symbol" panose="05050102010706020507" pitchFamily="18" charset="2"/>
              </a:rPr>
              <a:t>Acceptable recipe found ~January 2022</a:t>
            </a:r>
          </a:p>
          <a:p>
            <a:pPr marL="800100" lvl="1" indent="-342900">
              <a:buFont typeface="Arial" panose="020B0604020202020204" pitchFamily="34" charset="0"/>
              <a:buChar char="•"/>
              <a:defRPr/>
            </a:pPr>
            <a:r>
              <a:rPr lang="en-GB" sz="2000" dirty="0">
                <a:solidFill>
                  <a:srgbClr val="2E2C61"/>
                </a:solidFill>
                <a:latin typeface="Calibri" panose="020F0502020204030204" pitchFamily="34" charset="0"/>
                <a:cs typeface="Calibri" panose="020F0502020204030204" pitchFamily="34" charset="0"/>
                <a:sym typeface="Symbol" panose="05050102010706020507" pitchFamily="18" charset="2"/>
              </a:rPr>
              <a:t>Final adjustments made in May 2022</a:t>
            </a:r>
            <a:endParaRPr kumimoji="0" lang="en-GB" sz="2000" b="0" i="0" u="none" strike="noStrike" kern="1200" cap="none" spc="0" normalizeH="0" baseline="0" noProof="0" dirty="0">
              <a:ln>
                <a:noFill/>
              </a:ln>
              <a:solidFill>
                <a:srgbClr val="626262"/>
              </a:solidFill>
              <a:effectLst/>
              <a:uLnTx/>
              <a:uFillTx/>
              <a:latin typeface="Calibri" panose="020F0502020204030204" pitchFamily="34" charset="0"/>
              <a:cs typeface="Calibri" panose="020F0502020204030204" pitchFamily="34" charset="0"/>
              <a:sym typeface="Symbol" panose="05050102010706020507" pitchFamily="18" charset="2"/>
            </a:endParaRPr>
          </a:p>
          <a:p>
            <a:endParaRPr lang="en-US" dirty="0"/>
          </a:p>
        </p:txBody>
      </p:sp>
      <p:sp>
        <p:nvSpPr>
          <p:cNvPr id="3" name="Title 2">
            <a:extLst>
              <a:ext uri="{FF2B5EF4-FFF2-40B4-BE49-F238E27FC236}">
                <a16:creationId xmlns:a16="http://schemas.microsoft.com/office/drawing/2014/main" id="{72DD97E1-A165-4001-9BB7-FC586A840150}"/>
              </a:ext>
            </a:extLst>
          </p:cNvPr>
          <p:cNvSpPr>
            <a:spLocks noGrp="1"/>
          </p:cNvSpPr>
          <p:nvPr>
            <p:ph type="title"/>
          </p:nvPr>
        </p:nvSpPr>
        <p:spPr/>
        <p:txBody>
          <a:bodyPr/>
          <a:lstStyle/>
          <a:p>
            <a:r>
              <a:rPr lang="en-US" sz="4400" b="1" dirty="0">
                <a:latin typeface="+mn-lt"/>
              </a:rPr>
              <a:t>Production </a:t>
            </a:r>
            <a:r>
              <a:rPr kumimoji="0" lang="en-US" sz="4400" b="1" i="0" u="none" strike="noStrike" kern="1200" cap="none" spc="0" normalizeH="0" baseline="0" noProof="0" dirty="0">
                <a:ln>
                  <a:noFill/>
                </a:ln>
                <a:effectLst/>
                <a:uLnTx/>
                <a:uFillTx/>
                <a:latin typeface="+mn-lt"/>
                <a:ea typeface="+mn-ea"/>
                <a:cs typeface="+mn-cs"/>
              </a:rPr>
              <a:t>Niobium p</a:t>
            </a:r>
            <a:r>
              <a:rPr lang="en-US" sz="4400" b="1" dirty="0" err="1">
                <a:latin typeface="+mn-lt"/>
              </a:rPr>
              <a:t>rocurement</a:t>
            </a:r>
            <a:r>
              <a:rPr kumimoji="0" lang="en-US" sz="4400" b="1" i="0" u="none" strike="noStrike" kern="1200" cap="none" spc="0" normalizeH="0" baseline="0" noProof="0" dirty="0">
                <a:ln>
                  <a:noFill/>
                </a:ln>
                <a:effectLst/>
                <a:uLnTx/>
                <a:uFillTx/>
                <a:latin typeface="+mn-lt"/>
                <a:ea typeface="+mn-ea"/>
                <a:cs typeface="+mn-cs"/>
              </a:rPr>
              <a:t> </a:t>
            </a:r>
            <a:endParaRPr lang="en-US" dirty="0"/>
          </a:p>
        </p:txBody>
      </p:sp>
      <p:pic>
        <p:nvPicPr>
          <p:cNvPr id="5" name="Picture 4">
            <a:extLst>
              <a:ext uri="{FF2B5EF4-FFF2-40B4-BE49-F238E27FC236}">
                <a16:creationId xmlns:a16="http://schemas.microsoft.com/office/drawing/2014/main" id="{D852552A-661B-403A-9CD5-2A2322AB9CBC}"/>
              </a:ext>
            </a:extLst>
          </p:cNvPr>
          <p:cNvPicPr>
            <a:picLocks noChangeAspect="1"/>
          </p:cNvPicPr>
          <p:nvPr/>
        </p:nvPicPr>
        <p:blipFill rotWithShape="1">
          <a:blip r:embed="rId3"/>
          <a:srcRect l="-11110" t="-942" r="12475" b="942"/>
          <a:stretch/>
        </p:blipFill>
        <p:spPr>
          <a:xfrm>
            <a:off x="6607629" y="890995"/>
            <a:ext cx="5508171" cy="5734634"/>
          </a:xfrm>
          <a:prstGeom prst="rect">
            <a:avLst/>
          </a:prstGeom>
        </p:spPr>
      </p:pic>
      <p:sp>
        <p:nvSpPr>
          <p:cNvPr id="4" name="Date Placeholder 3">
            <a:extLst>
              <a:ext uri="{FF2B5EF4-FFF2-40B4-BE49-F238E27FC236}">
                <a16:creationId xmlns:a16="http://schemas.microsoft.com/office/drawing/2014/main" id="{274C5468-C630-4466-AF18-22A5A4C525F9}"/>
              </a:ext>
            </a:extLst>
          </p:cNvPr>
          <p:cNvSpPr>
            <a:spLocks noGrp="1"/>
          </p:cNvSpPr>
          <p:nvPr>
            <p:ph type="dt" sz="half" idx="11"/>
          </p:nvPr>
        </p:nvSpPr>
        <p:spPr/>
        <p:txBody>
          <a:bodyPr/>
          <a:lstStyle/>
          <a:p>
            <a:r>
              <a:rPr lang="en-US"/>
              <a:t>July 21, 2022</a:t>
            </a:r>
          </a:p>
        </p:txBody>
      </p:sp>
      <p:sp>
        <p:nvSpPr>
          <p:cNvPr id="6" name="Slide Number Placeholder 5">
            <a:extLst>
              <a:ext uri="{FF2B5EF4-FFF2-40B4-BE49-F238E27FC236}">
                <a16:creationId xmlns:a16="http://schemas.microsoft.com/office/drawing/2014/main" id="{DEC8EA92-542A-4C65-B535-A6D74DCC2384}"/>
              </a:ext>
            </a:extLst>
          </p:cNvPr>
          <p:cNvSpPr>
            <a:spLocks noGrp="1"/>
          </p:cNvSpPr>
          <p:nvPr>
            <p:ph type="sldNum" sz="quarter" idx="13"/>
          </p:nvPr>
        </p:nvSpPr>
        <p:spPr/>
        <p:txBody>
          <a:bodyPr/>
          <a:lstStyle/>
          <a:p>
            <a:fld id="{BBAAB195-B577-5546-8349-9DDA93B6129E}" type="slidenum">
              <a:rPr lang="en-US" smtClean="0"/>
              <a:t>13</a:t>
            </a:fld>
            <a:endParaRPr lang="en-US"/>
          </a:p>
        </p:txBody>
      </p:sp>
    </p:spTree>
    <p:extLst>
      <p:ext uri="{BB962C8B-B14F-4D97-AF65-F5344CB8AC3E}">
        <p14:creationId xmlns:p14="http://schemas.microsoft.com/office/powerpoint/2010/main" val="581608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71669" y="972491"/>
            <a:ext cx="8035214" cy="2803602"/>
          </a:xfrm>
        </p:spPr>
        <p:txBody>
          <a:bodyPr vert="horz" lIns="91440" tIns="45720" rIns="91440" bIns="45720" rtlCol="0" anchor="t">
            <a:normAutofit/>
          </a:bodyPr>
          <a:lstStyle/>
          <a:p>
            <a:pPr marL="342900" marR="0" lvl="0" indent="-342900" algn="l" defTabSz="914400" rtl="0" eaLnBrk="1" fontAlgn="auto" latinLnBrk="0" hangingPunct="1">
              <a:buClrTx/>
              <a:buSzTx/>
              <a:buFont typeface="Arial" panose="020B0604020202020204" pitchFamily="34" charset="0"/>
              <a:buChar char="•"/>
              <a:tabLst/>
              <a:defRPr/>
            </a:pPr>
            <a:r>
              <a:rPr lang="en-GB" sz="2800" dirty="0">
                <a:solidFill>
                  <a:srgbClr val="626262"/>
                </a:solidFill>
                <a:latin typeface="+mn-lt"/>
                <a:sym typeface="Symbol" panose="05050102010706020507" pitchFamily="18" charset="2"/>
              </a:rPr>
              <a:t>Current status: 45 disks tested, 35 accepted.</a:t>
            </a:r>
            <a:endParaRPr kumimoji="0" lang="en-GB" sz="2800" b="0" i="0" u="none" strike="noStrike" kern="1200" cap="none" spc="0" normalizeH="0" baseline="0" noProof="0" dirty="0">
              <a:ln>
                <a:noFill/>
              </a:ln>
              <a:solidFill>
                <a:srgbClr val="626262"/>
              </a:solidFill>
              <a:effectLst/>
              <a:uLnTx/>
              <a:uFillTx/>
              <a:latin typeface="+mn-lt"/>
              <a:ea typeface="+mn-ea"/>
              <a:cs typeface="+mn-cs"/>
              <a:sym typeface="Symbol" panose="05050102010706020507" pitchFamily="18" charset="2"/>
            </a:endParaRPr>
          </a:p>
          <a:p>
            <a:pPr marL="800100" lvl="1" indent="-342900">
              <a:buFont typeface="Arial" panose="020B0604020202020204" pitchFamily="34" charset="0"/>
              <a:buChar char="•"/>
              <a:defRPr/>
            </a:pPr>
            <a:r>
              <a:rPr kumimoji="0" lang="en-GB" sz="2400" b="0" i="0" u="none" strike="noStrike" kern="1200" cap="none" spc="0" normalizeH="0" baseline="0" noProof="0" dirty="0">
                <a:ln>
                  <a:noFill/>
                </a:ln>
                <a:solidFill>
                  <a:srgbClr val="2E2C61"/>
                </a:solidFill>
                <a:effectLst/>
                <a:uLnTx/>
                <a:uFillTx/>
                <a:latin typeface="+mn-lt"/>
                <a:ea typeface="+mn-ea"/>
                <a:cs typeface="+mn-cs"/>
                <a:sym typeface="Symbol" panose="05050102010706020507" pitchFamily="18" charset="2"/>
              </a:rPr>
              <a:t>90% success rate for reworked sheets</a:t>
            </a:r>
          </a:p>
          <a:p>
            <a:pPr marL="800100" lvl="1" indent="-342900">
              <a:buFont typeface="Arial" panose="020B0604020202020204" pitchFamily="34" charset="0"/>
              <a:buChar char="•"/>
              <a:defRPr/>
            </a:pPr>
            <a:r>
              <a:rPr lang="en-GB" sz="2400" dirty="0">
                <a:solidFill>
                  <a:srgbClr val="2E2C61"/>
                </a:solidFill>
                <a:latin typeface="+mn-lt"/>
                <a:sym typeface="Symbol" panose="05050102010706020507" pitchFamily="18" charset="2"/>
              </a:rPr>
              <a:t>75% success rate for the first batch of new disks</a:t>
            </a:r>
          </a:p>
          <a:p>
            <a:pPr marL="800100" lvl="1" indent="-342900">
              <a:buFont typeface="Arial" panose="020B0604020202020204" pitchFamily="34" charset="0"/>
              <a:buChar char="•"/>
              <a:defRPr/>
            </a:pPr>
            <a:r>
              <a:rPr lang="en-GB" sz="2400" dirty="0">
                <a:solidFill>
                  <a:srgbClr val="2E2C61"/>
                </a:solidFill>
                <a:latin typeface="+mn-lt"/>
                <a:sym typeface="Symbol" panose="05050102010706020507" pitchFamily="18" charset="2"/>
              </a:rPr>
              <a:t>Only 3/187 of reworked sheets are expected to be unrecoverable</a:t>
            </a:r>
          </a:p>
          <a:p>
            <a:pPr marL="800100" lvl="1" indent="-342900">
              <a:buFont typeface="Arial" panose="020B0604020202020204" pitchFamily="34" charset="0"/>
              <a:buChar char="•"/>
              <a:defRPr/>
            </a:pPr>
            <a:r>
              <a:rPr lang="en-GB" sz="2400" dirty="0">
                <a:solidFill>
                  <a:srgbClr val="2E2C61"/>
                </a:solidFill>
                <a:latin typeface="+mn-lt"/>
                <a:sym typeface="Symbol" panose="05050102010706020507" pitchFamily="18" charset="2"/>
              </a:rPr>
              <a:t>First batch of 88 reworked disks arrived at DESY last week</a:t>
            </a:r>
          </a:p>
          <a:p>
            <a:pPr marL="800100" lvl="1" indent="-342900">
              <a:buClrTx/>
              <a:buFont typeface="Arial" panose="020B0604020202020204" pitchFamily="34" charset="0"/>
              <a:buChar char="•"/>
              <a:defRPr/>
            </a:pPr>
            <a:endParaRPr kumimoji="0" lang="en-GB" sz="1600" b="0" i="0" u="none" strike="noStrike" kern="1200" cap="none" spc="0" normalizeH="0" baseline="0" noProof="0" dirty="0">
              <a:ln>
                <a:noFill/>
              </a:ln>
              <a:solidFill>
                <a:srgbClr val="2E2C61"/>
              </a:solidFill>
              <a:effectLst/>
              <a:uLnTx/>
              <a:uFillTx/>
              <a:latin typeface="+mn-lt"/>
              <a:ea typeface="+mn-ea"/>
              <a:cs typeface="+mn-cs"/>
              <a:sym typeface="Symbol" panose="05050102010706020507" pitchFamily="18" charset="2"/>
            </a:endParaRPr>
          </a:p>
          <a:p>
            <a:pPr marL="800100" lvl="1" indent="-342900">
              <a:buClrTx/>
              <a:buFont typeface="Arial" panose="020B0604020202020204" pitchFamily="34" charset="0"/>
              <a:buChar char="•"/>
              <a:defRPr/>
            </a:pPr>
            <a:endParaRPr lang="en-GB" sz="1600" dirty="0">
              <a:solidFill>
                <a:srgbClr val="2E2C61"/>
              </a:solidFill>
              <a:latin typeface="Arial" panose="020B0604020202020204"/>
              <a:cs typeface="+mn-cs"/>
              <a:sym typeface="Symbol" panose="05050102010706020507" pitchFamily="18" charset="2"/>
            </a:endParaRPr>
          </a:p>
          <a:p>
            <a:pPr marL="800100" lvl="1" indent="-342900">
              <a:buClrTx/>
              <a:buFont typeface="Arial" panose="020B0604020202020204" pitchFamily="34" charset="0"/>
              <a:buChar char="•"/>
              <a:defRPr/>
            </a:pPr>
            <a:endParaRPr kumimoji="0" lang="en-GB" sz="1600" b="0" i="0" u="none" strike="noStrike" kern="1200" cap="none" spc="0" normalizeH="0" baseline="0" noProof="0" dirty="0">
              <a:ln>
                <a:noFill/>
              </a:ln>
              <a:solidFill>
                <a:srgbClr val="2E2C61"/>
              </a:solidFill>
              <a:effectLst/>
              <a:uLnTx/>
              <a:uFillTx/>
              <a:latin typeface="Arial" panose="020B0604020202020204"/>
              <a:ea typeface="+mn-ea"/>
              <a:cs typeface="+mn-cs"/>
              <a:sym typeface="Symbol" panose="05050102010706020507" pitchFamily="18" charset="2"/>
            </a:endParaRPr>
          </a:p>
          <a:p>
            <a:pPr marL="800100" lvl="1" indent="-342900">
              <a:buClrTx/>
              <a:buFont typeface="Arial" panose="020B0604020202020204" pitchFamily="34" charset="0"/>
              <a:buChar char="•"/>
              <a:defRPr/>
            </a:pPr>
            <a:endParaRPr lang="en-GB" sz="1600" dirty="0">
              <a:solidFill>
                <a:srgbClr val="2E2C61"/>
              </a:solidFill>
              <a:latin typeface="Arial" panose="020B0604020202020204"/>
              <a:cs typeface="+mn-cs"/>
              <a:sym typeface="Symbol" panose="05050102010706020507" pitchFamily="18" charset="2"/>
            </a:endParaRPr>
          </a:p>
          <a:p>
            <a:pPr marL="800100" lvl="1" indent="-342900">
              <a:buClrTx/>
              <a:buFont typeface="Arial" panose="020B0604020202020204" pitchFamily="34" charset="0"/>
              <a:buChar char="•"/>
              <a:defRPr/>
            </a:pPr>
            <a:endParaRPr kumimoji="0" lang="en-GB" sz="1600" b="0" i="0" u="none" strike="noStrike" kern="1200" cap="none" spc="0" normalizeH="0" baseline="0" noProof="0" dirty="0">
              <a:ln>
                <a:noFill/>
              </a:ln>
              <a:solidFill>
                <a:srgbClr val="2E2C61"/>
              </a:solidFill>
              <a:effectLst/>
              <a:uLnTx/>
              <a:uFillTx/>
              <a:latin typeface="Arial" panose="020B0604020202020204"/>
              <a:ea typeface="+mn-ea"/>
              <a:cs typeface="+mn-cs"/>
              <a:sym typeface="Symbol" panose="05050102010706020507" pitchFamily="18" charset="2"/>
            </a:endParaRPr>
          </a:p>
          <a:p>
            <a:pPr marL="457200" lvl="1" indent="0">
              <a:buClrTx/>
              <a:buNone/>
              <a:defRPr/>
            </a:pPr>
            <a:endParaRPr kumimoji="0" lang="en-GB" sz="1600" b="0" i="0" u="none" strike="noStrike" kern="1200" cap="none" spc="0" normalizeH="0" baseline="0" noProof="0" dirty="0">
              <a:ln>
                <a:noFill/>
              </a:ln>
              <a:solidFill>
                <a:srgbClr val="2E2C61"/>
              </a:solidFill>
              <a:effectLst/>
              <a:uLnTx/>
              <a:uFillTx/>
              <a:latin typeface="Arial" panose="020B0604020202020204"/>
              <a:ea typeface="+mn-ea"/>
              <a:cs typeface="+mn-cs"/>
              <a:sym typeface="Symbol" panose="05050102010706020507" pitchFamily="18" charset="2"/>
            </a:endParaRPr>
          </a:p>
          <a:p>
            <a:pPr marL="0" indent="0">
              <a:buClrTx/>
              <a:buNone/>
              <a:defRPr/>
            </a:pPr>
            <a:endParaRPr kumimoji="0" lang="en-GB" sz="1800" b="0" i="0" u="none" strike="noStrike" kern="1200" cap="none" spc="0" normalizeH="0" baseline="0" noProof="0" dirty="0">
              <a:ln>
                <a:noFill/>
              </a:ln>
              <a:solidFill>
                <a:srgbClr val="2E2C61"/>
              </a:solidFill>
              <a:effectLst/>
              <a:uLnTx/>
              <a:uFillTx/>
              <a:latin typeface="Arial" panose="020B0604020202020204"/>
              <a:ea typeface="+mn-ea"/>
              <a:cs typeface="+mn-cs"/>
              <a:sym typeface="Symbol" panose="05050102010706020507" pitchFamily="18" charset="2"/>
            </a:endParaRPr>
          </a:p>
        </p:txBody>
      </p:sp>
      <p:sp>
        <p:nvSpPr>
          <p:cNvPr id="3" name="Title 2"/>
          <p:cNvSpPr>
            <a:spLocks noGrp="1"/>
          </p:cNvSpPr>
          <p:nvPr>
            <p:ph type="title"/>
          </p:nvPr>
        </p:nvSpPr>
        <p:spPr>
          <a:xfrm>
            <a:off x="359701" y="13342"/>
            <a:ext cx="11760630" cy="1143000"/>
          </a:xfrm>
        </p:spPr>
        <p:txBody>
          <a:bodyPr/>
          <a:lstStyle/>
          <a:p>
            <a:r>
              <a:rPr lang="en-US" sz="4400" b="1" dirty="0">
                <a:latin typeface="+mn-lt"/>
              </a:rPr>
              <a:t>Production </a:t>
            </a:r>
            <a:r>
              <a:rPr kumimoji="0" lang="en-US" sz="4400" b="1" i="0" u="none" strike="noStrike" kern="1200" cap="none" spc="0" normalizeH="0" baseline="0" noProof="0" dirty="0">
                <a:ln>
                  <a:noFill/>
                </a:ln>
                <a:effectLst/>
                <a:uLnTx/>
                <a:uFillTx/>
                <a:latin typeface="+mn-lt"/>
                <a:ea typeface="+mn-ea"/>
                <a:cs typeface="+mn-cs"/>
              </a:rPr>
              <a:t>Niobium p</a:t>
            </a:r>
            <a:r>
              <a:rPr lang="en-US" sz="4400" b="1" dirty="0" err="1">
                <a:latin typeface="+mn-lt"/>
              </a:rPr>
              <a:t>rocurement</a:t>
            </a:r>
            <a:r>
              <a:rPr kumimoji="0" lang="en-US" sz="4400" b="1" i="0" u="none" strike="noStrike" kern="1200" cap="none" spc="0" normalizeH="0" baseline="0" noProof="0" dirty="0">
                <a:ln>
                  <a:noFill/>
                </a:ln>
                <a:effectLst/>
                <a:uLnTx/>
                <a:uFillTx/>
                <a:latin typeface="+mn-lt"/>
                <a:ea typeface="+mn-ea"/>
                <a:cs typeface="+mn-cs"/>
              </a:rPr>
              <a:t> </a:t>
            </a:r>
            <a:endParaRPr lang="en-US" sz="4400" b="1" dirty="0">
              <a:latin typeface="+mn-lt"/>
            </a:endParaRPr>
          </a:p>
        </p:txBody>
      </p:sp>
      <p:sp>
        <p:nvSpPr>
          <p:cNvPr id="4" name="Slide Number Placeholder 6"/>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BAAB195-B577-5546-8349-9DDA93B6129E}" type="slidenum">
              <a:rPr lang="en-US" sz="1200" smtClean="0">
                <a:solidFill>
                  <a:schemeClr val="bg2">
                    <a:lumMod val="50000"/>
                  </a:schemeClr>
                </a:solidFill>
              </a:rPr>
              <a:pPr algn="r"/>
              <a:t>14</a:t>
            </a:fld>
            <a:endParaRPr lang="en-US" sz="1200" dirty="0">
              <a:solidFill>
                <a:schemeClr val="bg2">
                  <a:lumMod val="50000"/>
                </a:schemeClr>
              </a:solidFill>
            </a:endParaRPr>
          </a:p>
        </p:txBody>
      </p:sp>
      <p:graphicFrame>
        <p:nvGraphicFramePr>
          <p:cNvPr id="12" name="Table 12">
            <a:extLst>
              <a:ext uri="{FF2B5EF4-FFF2-40B4-BE49-F238E27FC236}">
                <a16:creationId xmlns:a16="http://schemas.microsoft.com/office/drawing/2014/main" id="{0EE93358-78A6-4C30-B140-59DF53B9DD39}"/>
              </a:ext>
            </a:extLst>
          </p:cNvPr>
          <p:cNvGraphicFramePr>
            <a:graphicFrameLocks noGrp="1"/>
          </p:cNvGraphicFramePr>
          <p:nvPr>
            <p:extLst>
              <p:ext uri="{D42A27DB-BD31-4B8C-83A1-F6EECF244321}">
                <p14:modId xmlns:p14="http://schemas.microsoft.com/office/powerpoint/2010/main" val="1172113380"/>
              </p:ext>
            </p:extLst>
          </p:nvPr>
        </p:nvGraphicFramePr>
        <p:xfrm>
          <a:off x="7711144" y="1152831"/>
          <a:ext cx="4102357" cy="1925320"/>
        </p:xfrm>
        <a:graphic>
          <a:graphicData uri="http://schemas.openxmlformats.org/drawingml/2006/table">
            <a:tbl>
              <a:tblPr firstRow="1" firstCol="1" bandRow="1">
                <a:tableStyleId>{5C22544A-7EE6-4342-B048-85BDC9FD1C3A}</a:tableStyleId>
              </a:tblPr>
              <a:tblGrid>
                <a:gridCol w="1710935">
                  <a:extLst>
                    <a:ext uri="{9D8B030D-6E8A-4147-A177-3AD203B41FA5}">
                      <a16:colId xmlns:a16="http://schemas.microsoft.com/office/drawing/2014/main" val="3407434543"/>
                    </a:ext>
                  </a:extLst>
                </a:gridCol>
                <a:gridCol w="1049893">
                  <a:extLst>
                    <a:ext uri="{9D8B030D-6E8A-4147-A177-3AD203B41FA5}">
                      <a16:colId xmlns:a16="http://schemas.microsoft.com/office/drawing/2014/main" val="2129853470"/>
                    </a:ext>
                  </a:extLst>
                </a:gridCol>
                <a:gridCol w="1341529">
                  <a:extLst>
                    <a:ext uri="{9D8B030D-6E8A-4147-A177-3AD203B41FA5}">
                      <a16:colId xmlns:a16="http://schemas.microsoft.com/office/drawing/2014/main" val="3755980437"/>
                    </a:ext>
                  </a:extLst>
                </a:gridCol>
              </a:tblGrid>
              <a:tr h="0">
                <a:tc>
                  <a:txBody>
                    <a:bodyPr/>
                    <a:lstStyle/>
                    <a:p>
                      <a:r>
                        <a:rPr lang="en-US" sz="1400" dirty="0">
                          <a:latin typeface="Arial" panose="020B0604020202020204" pitchFamily="34" charset="0"/>
                          <a:cs typeface="Arial" panose="020B0604020202020204" pitchFamily="34" charset="0"/>
                        </a:rPr>
                        <a:t>Surface investigation</a:t>
                      </a:r>
                    </a:p>
                  </a:txBody>
                  <a:tcPr/>
                </a:tc>
                <a:tc>
                  <a:txBody>
                    <a:bodyPr/>
                    <a:lstStyle/>
                    <a:p>
                      <a:r>
                        <a:rPr lang="en-US" sz="1400" dirty="0">
                          <a:latin typeface="Arial" panose="020B0604020202020204" pitchFamily="34" charset="0"/>
                          <a:cs typeface="Arial" panose="020B0604020202020204" pitchFamily="34" charset="0"/>
                        </a:rPr>
                        <a:t>35 new disks</a:t>
                      </a:r>
                    </a:p>
                  </a:txBody>
                  <a:tcPr/>
                </a:tc>
                <a:tc>
                  <a:txBody>
                    <a:bodyPr/>
                    <a:lstStyle/>
                    <a:p>
                      <a:r>
                        <a:rPr lang="en-US" sz="1400" dirty="0">
                          <a:latin typeface="Arial" panose="020B0604020202020204" pitchFamily="34" charset="0"/>
                          <a:cs typeface="Arial" panose="020B0604020202020204" pitchFamily="34" charset="0"/>
                        </a:rPr>
                        <a:t>10 reworked disks</a:t>
                      </a:r>
                    </a:p>
                  </a:txBody>
                  <a:tcPr/>
                </a:tc>
                <a:extLst>
                  <a:ext uri="{0D108BD9-81ED-4DB2-BD59-A6C34878D82A}">
                    <a16:rowId xmlns:a16="http://schemas.microsoft.com/office/drawing/2014/main" val="2036118942"/>
                  </a:ext>
                </a:extLst>
              </a:tr>
              <a:tr h="370840">
                <a:tc>
                  <a:txBody>
                    <a:bodyPr/>
                    <a:lstStyle/>
                    <a:p>
                      <a:r>
                        <a:rPr lang="en-US" sz="1400" dirty="0">
                          <a:latin typeface="Arial" panose="020B0604020202020204" pitchFamily="34" charset="0"/>
                          <a:cs typeface="Arial" panose="020B0604020202020204" pitchFamily="34" charset="0"/>
                        </a:rPr>
                        <a:t>Areas inspected by 3D microscopy</a:t>
                      </a:r>
                    </a:p>
                  </a:txBody>
                  <a:tcPr/>
                </a:tc>
                <a:tc>
                  <a:txBody>
                    <a:bodyPr/>
                    <a:lstStyle/>
                    <a:p>
                      <a:pPr algn="ctr"/>
                      <a:r>
                        <a:rPr lang="en-US" sz="1400" dirty="0">
                          <a:latin typeface="Arial" panose="020B0604020202020204" pitchFamily="34" charset="0"/>
                          <a:cs typeface="Arial" panose="020B0604020202020204" pitchFamily="34" charset="0"/>
                        </a:rPr>
                        <a:t>91</a:t>
                      </a:r>
                    </a:p>
                  </a:txBody>
                  <a:tcPr/>
                </a:tc>
                <a:tc>
                  <a:txBody>
                    <a:bodyPr/>
                    <a:lstStyle/>
                    <a:p>
                      <a:pPr algn="ctr"/>
                      <a:r>
                        <a:rPr lang="en-US" sz="1400" dirty="0">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1581669784"/>
                  </a:ext>
                </a:extLst>
              </a:tr>
              <a:tr h="370840">
                <a:tc>
                  <a:txBody>
                    <a:bodyPr/>
                    <a:lstStyle/>
                    <a:p>
                      <a:r>
                        <a:rPr lang="en-US" sz="1400" dirty="0">
                          <a:latin typeface="Arial" panose="020B0604020202020204" pitchFamily="34" charset="0"/>
                          <a:cs typeface="Arial" panose="020B0604020202020204" pitchFamily="34" charset="0"/>
                        </a:rPr>
                        <a:t>Average</a:t>
                      </a:r>
                    </a:p>
                  </a:txBody>
                  <a:tcPr/>
                </a:tc>
                <a:tc>
                  <a:txBody>
                    <a:bodyPr/>
                    <a:lstStyle/>
                    <a:p>
                      <a:pPr algn="ctr"/>
                      <a:r>
                        <a:rPr lang="en-US" sz="1400" dirty="0">
                          <a:solidFill>
                            <a:srgbClr val="FF0000"/>
                          </a:solidFill>
                          <a:latin typeface="Arial" panose="020B0604020202020204" pitchFamily="34" charset="0"/>
                          <a:cs typeface="Arial" panose="020B0604020202020204" pitchFamily="34" charset="0"/>
                        </a:rPr>
                        <a:t>2.6</a:t>
                      </a:r>
                    </a:p>
                  </a:txBody>
                  <a:tcPr/>
                </a:tc>
                <a:tc>
                  <a:txBody>
                    <a:bodyPr/>
                    <a:lstStyle/>
                    <a:p>
                      <a:pPr algn="ctr"/>
                      <a:r>
                        <a:rPr lang="en-US" sz="1400" dirty="0">
                          <a:latin typeface="Arial" panose="020B0604020202020204" pitchFamily="34" charset="0"/>
                          <a:cs typeface="Arial" panose="020B0604020202020204" pitchFamily="34" charset="0"/>
                        </a:rPr>
                        <a:t>0.3</a:t>
                      </a:r>
                    </a:p>
                  </a:txBody>
                  <a:tcPr/>
                </a:tc>
                <a:extLst>
                  <a:ext uri="{0D108BD9-81ED-4DB2-BD59-A6C34878D82A}">
                    <a16:rowId xmlns:a16="http://schemas.microsoft.com/office/drawing/2014/main" val="3838713825"/>
                  </a:ext>
                </a:extLst>
              </a:tr>
              <a:tr h="370840">
                <a:tc>
                  <a:txBody>
                    <a:bodyPr/>
                    <a:lstStyle/>
                    <a:p>
                      <a:r>
                        <a:rPr lang="en-US" sz="1400" dirty="0">
                          <a:latin typeface="Arial" panose="020B0604020202020204" pitchFamily="34" charset="0"/>
                          <a:cs typeface="Arial" panose="020B0604020202020204" pitchFamily="34" charset="0"/>
                        </a:rPr>
                        <a:t>Element analysis performed</a:t>
                      </a:r>
                    </a:p>
                  </a:txBody>
                  <a:tcPr/>
                </a:tc>
                <a:tc>
                  <a:txBody>
                    <a:bodyPr/>
                    <a:lstStyle/>
                    <a:p>
                      <a:pPr algn="ctr"/>
                      <a:r>
                        <a:rPr lang="en-US" sz="1400" dirty="0">
                          <a:latin typeface="Arial" panose="020B0604020202020204" pitchFamily="34" charset="0"/>
                          <a:cs typeface="Arial" panose="020B0604020202020204" pitchFamily="34" charset="0"/>
                        </a:rPr>
                        <a:t>4</a:t>
                      </a:r>
                    </a:p>
                  </a:txBody>
                  <a:tcPr/>
                </a:tc>
                <a:tc>
                  <a:txBody>
                    <a:bodyPr/>
                    <a:lstStyle/>
                    <a:p>
                      <a:pPr algn="ctr"/>
                      <a:r>
                        <a:rPr lang="en-US" sz="1400" dirty="0">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val="864244080"/>
                  </a:ext>
                </a:extLst>
              </a:tr>
            </a:tbl>
          </a:graphicData>
        </a:graphic>
      </p:graphicFrame>
      <p:pic>
        <p:nvPicPr>
          <p:cNvPr id="97" name="Picture 96">
            <a:extLst>
              <a:ext uri="{FF2B5EF4-FFF2-40B4-BE49-F238E27FC236}">
                <a16:creationId xmlns:a16="http://schemas.microsoft.com/office/drawing/2014/main" id="{CCEF821F-CEE1-43BD-9881-1F4849AE8C35}"/>
              </a:ext>
            </a:extLst>
          </p:cNvPr>
          <p:cNvPicPr>
            <a:picLocks noChangeAspect="1"/>
          </p:cNvPicPr>
          <p:nvPr/>
        </p:nvPicPr>
        <p:blipFill>
          <a:blip r:embed="rId3"/>
          <a:stretch>
            <a:fillRect/>
          </a:stretch>
        </p:blipFill>
        <p:spPr>
          <a:xfrm>
            <a:off x="3318814" y="4360088"/>
            <a:ext cx="8494687" cy="1970444"/>
          </a:xfrm>
          <a:prstGeom prst="rect">
            <a:avLst/>
          </a:prstGeom>
        </p:spPr>
      </p:pic>
      <p:sp>
        <p:nvSpPr>
          <p:cNvPr id="5" name="TextBox 4">
            <a:extLst>
              <a:ext uri="{FF2B5EF4-FFF2-40B4-BE49-F238E27FC236}">
                <a16:creationId xmlns:a16="http://schemas.microsoft.com/office/drawing/2014/main" id="{663A9B08-2B59-4806-95B7-52006F1BDC3A}"/>
              </a:ext>
            </a:extLst>
          </p:cNvPr>
          <p:cNvSpPr txBox="1"/>
          <p:nvPr/>
        </p:nvSpPr>
        <p:spPr>
          <a:xfrm>
            <a:off x="359701" y="3566901"/>
            <a:ext cx="4241418" cy="1107996"/>
          </a:xfrm>
          <a:prstGeom prst="rect">
            <a:avLst/>
          </a:prstGeom>
          <a:noFill/>
        </p:spPr>
        <p:txBody>
          <a:bodyPr wrap="none" rtlCol="0">
            <a:spAutoFit/>
          </a:bodyPr>
          <a:lstStyle/>
          <a:p>
            <a:pPr marL="342900" marR="0" lvl="0" indent="-342900" algn="l" defTabSz="914400" rtl="0" eaLnBrk="1" fontAlgn="auto" latinLnBrk="0" hangingPunct="1">
              <a:buClrTx/>
              <a:buSzTx/>
              <a:buFont typeface="Arial" panose="020B0604020202020204" pitchFamily="34" charset="0"/>
              <a:buChar char="•"/>
              <a:tabLst/>
              <a:defRPr/>
            </a:pPr>
            <a:r>
              <a:rPr lang="en-GB" sz="2800" dirty="0">
                <a:solidFill>
                  <a:srgbClr val="626262"/>
                </a:solidFill>
                <a:latin typeface="+mn-lt"/>
                <a:sym typeface="Symbol" panose="05050102010706020507" pitchFamily="18" charset="2"/>
              </a:rPr>
              <a:t>Root cause </a:t>
            </a:r>
          </a:p>
          <a:p>
            <a:pPr marL="800100" lvl="1" indent="-342900">
              <a:buClrTx/>
              <a:buFont typeface="Arial" panose="020B0604020202020204" pitchFamily="34" charset="0"/>
              <a:buChar char="•"/>
              <a:defRPr/>
            </a:pPr>
            <a:r>
              <a:rPr kumimoji="0" lang="en-GB" sz="2000" b="0" i="0" u="none" strike="noStrike" kern="1200" cap="none" spc="0" normalizeH="0" baseline="0" noProof="0" dirty="0">
                <a:ln>
                  <a:noFill/>
                </a:ln>
                <a:solidFill>
                  <a:srgbClr val="2E2C61"/>
                </a:solidFill>
                <a:effectLst/>
                <a:uLnTx/>
                <a:uFillTx/>
                <a:latin typeface="+mn-lt"/>
                <a:ea typeface="+mn-ea"/>
                <a:cs typeface="+mn-cs"/>
                <a:sym typeface="Symbol" panose="05050102010706020507" pitchFamily="18" charset="2"/>
              </a:rPr>
              <a:t>Excessive BCP of a dirty surface</a:t>
            </a:r>
          </a:p>
          <a:p>
            <a:endParaRPr lang="en-US" dirty="0"/>
          </a:p>
        </p:txBody>
      </p:sp>
      <p:sp>
        <p:nvSpPr>
          <p:cNvPr id="6" name="Date Placeholder 5">
            <a:extLst>
              <a:ext uri="{FF2B5EF4-FFF2-40B4-BE49-F238E27FC236}">
                <a16:creationId xmlns:a16="http://schemas.microsoft.com/office/drawing/2014/main" id="{F8AE4CD6-F0ED-4A98-9459-F6BEBF22E892}"/>
              </a:ext>
            </a:extLst>
          </p:cNvPr>
          <p:cNvSpPr>
            <a:spLocks noGrp="1"/>
          </p:cNvSpPr>
          <p:nvPr>
            <p:ph type="dt" sz="half" idx="11"/>
          </p:nvPr>
        </p:nvSpPr>
        <p:spPr/>
        <p:txBody>
          <a:bodyPr/>
          <a:lstStyle/>
          <a:p>
            <a:r>
              <a:rPr lang="en-US"/>
              <a:t>July 21, 2022</a:t>
            </a:r>
          </a:p>
        </p:txBody>
      </p:sp>
      <p:sp>
        <p:nvSpPr>
          <p:cNvPr id="7" name="Slide Number Placeholder 6">
            <a:extLst>
              <a:ext uri="{FF2B5EF4-FFF2-40B4-BE49-F238E27FC236}">
                <a16:creationId xmlns:a16="http://schemas.microsoft.com/office/drawing/2014/main" id="{294888C8-51D7-4A23-9B2D-FA77A5ECB849}"/>
              </a:ext>
            </a:extLst>
          </p:cNvPr>
          <p:cNvSpPr>
            <a:spLocks noGrp="1"/>
          </p:cNvSpPr>
          <p:nvPr>
            <p:ph type="sldNum" sz="quarter" idx="13"/>
          </p:nvPr>
        </p:nvSpPr>
        <p:spPr/>
        <p:txBody>
          <a:bodyPr/>
          <a:lstStyle/>
          <a:p>
            <a:fld id="{BBAAB195-B577-5546-8349-9DDA93B6129E}" type="slidenum">
              <a:rPr lang="en-US" smtClean="0"/>
              <a:t>14</a:t>
            </a:fld>
            <a:endParaRPr lang="en-US"/>
          </a:p>
        </p:txBody>
      </p:sp>
    </p:spTree>
    <p:extLst>
      <p:ext uri="{BB962C8B-B14F-4D97-AF65-F5344CB8AC3E}">
        <p14:creationId xmlns:p14="http://schemas.microsoft.com/office/powerpoint/2010/main" val="12799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9E7174-AEE8-4760-9736-73F0BA731C27}"/>
              </a:ext>
            </a:extLst>
          </p:cNvPr>
          <p:cNvSpPr>
            <a:spLocks noGrp="1"/>
          </p:cNvSpPr>
          <p:nvPr>
            <p:ph type="title"/>
          </p:nvPr>
        </p:nvSpPr>
        <p:spPr>
          <a:xfrm>
            <a:off x="324468" y="2456"/>
            <a:ext cx="11538857" cy="1143000"/>
          </a:xfrm>
        </p:spPr>
        <p:txBody>
          <a:bodyPr>
            <a:normAutofit/>
          </a:bodyPr>
          <a:lstStyle/>
          <a:p>
            <a:r>
              <a:rPr lang="en-US" sz="4400" dirty="0"/>
              <a:t>Production Niobium: QC</a:t>
            </a:r>
            <a:endParaRPr lang="en-US" dirty="0"/>
          </a:p>
        </p:txBody>
      </p:sp>
      <p:sp>
        <p:nvSpPr>
          <p:cNvPr id="2" name="TextBox 1">
            <a:extLst>
              <a:ext uri="{FF2B5EF4-FFF2-40B4-BE49-F238E27FC236}">
                <a16:creationId xmlns:a16="http://schemas.microsoft.com/office/drawing/2014/main" id="{BF5D53E0-A639-4662-B108-6A6078370AD7}"/>
              </a:ext>
            </a:extLst>
          </p:cNvPr>
          <p:cNvSpPr txBox="1"/>
          <p:nvPr/>
        </p:nvSpPr>
        <p:spPr>
          <a:xfrm>
            <a:off x="324468" y="1557338"/>
            <a:ext cx="5490978" cy="1692771"/>
          </a:xfrm>
          <a:prstGeom prst="rect">
            <a:avLst/>
          </a:prstGeom>
          <a:noFill/>
        </p:spPr>
        <p:txBody>
          <a:bodyPr wrap="square" rtlCol="0">
            <a:spAutoFit/>
          </a:bodyPr>
          <a:lstStyle/>
          <a:p>
            <a:r>
              <a:rPr lang="en-US" sz="2400" dirty="0">
                <a:solidFill>
                  <a:srgbClr val="626262"/>
                </a:solidFill>
              </a:rPr>
              <a:t>Extra measures</a:t>
            </a:r>
          </a:p>
          <a:p>
            <a:pPr marL="285750" indent="-285750">
              <a:buFont typeface="Arial" panose="020B0604020202020204" pitchFamily="34" charset="0"/>
              <a:buChar char="•"/>
            </a:pPr>
            <a:r>
              <a:rPr lang="en-US" sz="2000" dirty="0"/>
              <a:t>3D scans of randomly selected areas on both sides</a:t>
            </a:r>
          </a:p>
          <a:p>
            <a:pPr marL="285750" indent="-285750">
              <a:buFont typeface="Arial" panose="020B0604020202020204" pitchFamily="34" charset="0"/>
              <a:buChar char="•"/>
            </a:pPr>
            <a:r>
              <a:rPr lang="en-US" sz="2000" dirty="0"/>
              <a:t>Local thickness measurements after local grinding</a:t>
            </a:r>
          </a:p>
        </p:txBody>
      </p:sp>
      <p:pic>
        <p:nvPicPr>
          <p:cNvPr id="11" name="Picture 10">
            <a:extLst>
              <a:ext uri="{FF2B5EF4-FFF2-40B4-BE49-F238E27FC236}">
                <a16:creationId xmlns:a16="http://schemas.microsoft.com/office/drawing/2014/main" id="{AB076BD4-735E-43B8-BAF2-82BB8B258AAE}"/>
              </a:ext>
            </a:extLst>
          </p:cNvPr>
          <p:cNvPicPr>
            <a:picLocks noChangeAspect="1"/>
          </p:cNvPicPr>
          <p:nvPr/>
        </p:nvPicPr>
        <p:blipFill>
          <a:blip r:embed="rId3"/>
          <a:stretch>
            <a:fillRect/>
          </a:stretch>
        </p:blipFill>
        <p:spPr>
          <a:xfrm>
            <a:off x="5729944" y="1557338"/>
            <a:ext cx="6030686" cy="4802213"/>
          </a:xfrm>
          <a:prstGeom prst="rect">
            <a:avLst/>
          </a:prstGeom>
        </p:spPr>
      </p:pic>
      <p:sp>
        <p:nvSpPr>
          <p:cNvPr id="13" name="TextBox 12">
            <a:extLst>
              <a:ext uri="{FF2B5EF4-FFF2-40B4-BE49-F238E27FC236}">
                <a16:creationId xmlns:a16="http://schemas.microsoft.com/office/drawing/2014/main" id="{F29977C8-599C-4B5A-8ED6-C95FDC381828}"/>
              </a:ext>
            </a:extLst>
          </p:cNvPr>
          <p:cNvSpPr txBox="1"/>
          <p:nvPr/>
        </p:nvSpPr>
        <p:spPr>
          <a:xfrm>
            <a:off x="324468" y="3661991"/>
            <a:ext cx="6096000" cy="1446550"/>
          </a:xfrm>
          <a:prstGeom prst="rect">
            <a:avLst/>
          </a:prstGeom>
          <a:noFill/>
        </p:spPr>
        <p:txBody>
          <a:bodyPr wrap="square">
            <a:spAutoFit/>
          </a:bodyPr>
          <a:lstStyle/>
          <a:p>
            <a:r>
              <a:rPr lang="en-US" sz="2400" dirty="0">
                <a:solidFill>
                  <a:srgbClr val="626262"/>
                </a:solidFill>
              </a:rPr>
              <a:t>Improvements at OTIC</a:t>
            </a:r>
          </a:p>
          <a:p>
            <a:pPr marL="342900" indent="-342900">
              <a:buFont typeface="Arial" panose="020B0604020202020204" pitchFamily="34" charset="0"/>
              <a:buChar char="•"/>
            </a:pPr>
            <a:r>
              <a:rPr lang="en-US" sz="2000" dirty="0"/>
              <a:t>New 3D microscope being commissioned</a:t>
            </a:r>
          </a:p>
          <a:p>
            <a:pPr marL="342900" indent="-342900">
              <a:buFont typeface="Arial" panose="020B0604020202020204" pitchFamily="34" charset="0"/>
              <a:buChar char="•"/>
            </a:pPr>
            <a:r>
              <a:rPr lang="en-US" sz="2000" dirty="0"/>
              <a:t>New ultrasonic thickness measurement device</a:t>
            </a:r>
          </a:p>
          <a:p>
            <a:endParaRPr lang="en-US" sz="2400" dirty="0">
              <a:solidFill>
                <a:srgbClr val="626262"/>
              </a:solidFill>
            </a:endParaRPr>
          </a:p>
        </p:txBody>
      </p:sp>
      <p:sp>
        <p:nvSpPr>
          <p:cNvPr id="4" name="Date Placeholder 3">
            <a:extLst>
              <a:ext uri="{FF2B5EF4-FFF2-40B4-BE49-F238E27FC236}">
                <a16:creationId xmlns:a16="http://schemas.microsoft.com/office/drawing/2014/main" id="{AAE1F2A0-7881-41C5-8F3E-7FB7681152AA}"/>
              </a:ext>
            </a:extLst>
          </p:cNvPr>
          <p:cNvSpPr>
            <a:spLocks noGrp="1"/>
          </p:cNvSpPr>
          <p:nvPr>
            <p:ph type="dt" sz="half" idx="11"/>
          </p:nvPr>
        </p:nvSpPr>
        <p:spPr/>
        <p:txBody>
          <a:bodyPr/>
          <a:lstStyle/>
          <a:p>
            <a:r>
              <a:rPr lang="en-US"/>
              <a:t>July 21, 2022</a:t>
            </a:r>
          </a:p>
        </p:txBody>
      </p:sp>
      <p:sp>
        <p:nvSpPr>
          <p:cNvPr id="5" name="Slide Number Placeholder 4">
            <a:extLst>
              <a:ext uri="{FF2B5EF4-FFF2-40B4-BE49-F238E27FC236}">
                <a16:creationId xmlns:a16="http://schemas.microsoft.com/office/drawing/2014/main" id="{1566AAEC-8E06-4A18-AF2F-D6CCCBB26AF5}"/>
              </a:ext>
            </a:extLst>
          </p:cNvPr>
          <p:cNvSpPr>
            <a:spLocks noGrp="1"/>
          </p:cNvSpPr>
          <p:nvPr>
            <p:ph type="sldNum" sz="quarter" idx="13"/>
          </p:nvPr>
        </p:nvSpPr>
        <p:spPr/>
        <p:txBody>
          <a:bodyPr/>
          <a:lstStyle/>
          <a:p>
            <a:fld id="{BBAAB195-B577-5546-8349-9DDA93B6129E}" type="slidenum">
              <a:rPr lang="en-US" smtClean="0"/>
              <a:t>15</a:t>
            </a:fld>
            <a:endParaRPr lang="en-US"/>
          </a:p>
        </p:txBody>
      </p:sp>
    </p:spTree>
    <p:extLst>
      <p:ext uri="{BB962C8B-B14F-4D97-AF65-F5344CB8AC3E}">
        <p14:creationId xmlns:p14="http://schemas.microsoft.com/office/powerpoint/2010/main" val="3950516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id="{EE2D4784-F50C-4B7B-BB76-C48BC868E186}"/>
              </a:ext>
            </a:extLst>
          </p:cNvPr>
          <p:cNvGraphicFramePr>
            <a:graphicFrameLocks noGrp="1"/>
          </p:cNvGraphicFramePr>
          <p:nvPr>
            <p:ph idx="10"/>
            <p:extLst>
              <p:ext uri="{D42A27DB-BD31-4B8C-83A1-F6EECF244321}">
                <p14:modId xmlns:p14="http://schemas.microsoft.com/office/powerpoint/2010/main" val="1800517881"/>
              </p:ext>
            </p:extLst>
          </p:nvPr>
        </p:nvGraphicFramePr>
        <p:xfrm>
          <a:off x="5950281" y="1591534"/>
          <a:ext cx="5991584" cy="2701290"/>
        </p:xfrm>
        <a:graphic>
          <a:graphicData uri="http://schemas.openxmlformats.org/drawingml/2006/table">
            <a:tbl>
              <a:tblPr firstRow="1" firstCol="1" bandRow="1">
                <a:tableStyleId>{5C22544A-7EE6-4342-B048-85BDC9FD1C3A}</a:tableStyleId>
              </a:tblPr>
              <a:tblGrid>
                <a:gridCol w="2114532">
                  <a:extLst>
                    <a:ext uri="{9D8B030D-6E8A-4147-A177-3AD203B41FA5}">
                      <a16:colId xmlns:a16="http://schemas.microsoft.com/office/drawing/2014/main" val="3960387434"/>
                    </a:ext>
                  </a:extLst>
                </a:gridCol>
                <a:gridCol w="1533038">
                  <a:extLst>
                    <a:ext uri="{9D8B030D-6E8A-4147-A177-3AD203B41FA5}">
                      <a16:colId xmlns:a16="http://schemas.microsoft.com/office/drawing/2014/main" val="3822247768"/>
                    </a:ext>
                  </a:extLst>
                </a:gridCol>
                <a:gridCol w="1303885">
                  <a:extLst>
                    <a:ext uri="{9D8B030D-6E8A-4147-A177-3AD203B41FA5}">
                      <a16:colId xmlns:a16="http://schemas.microsoft.com/office/drawing/2014/main" val="1082832661"/>
                    </a:ext>
                  </a:extLst>
                </a:gridCol>
                <a:gridCol w="1040129">
                  <a:extLst>
                    <a:ext uri="{9D8B030D-6E8A-4147-A177-3AD203B41FA5}">
                      <a16:colId xmlns:a16="http://schemas.microsoft.com/office/drawing/2014/main" val="3053879992"/>
                    </a:ext>
                  </a:extLst>
                </a:gridCol>
              </a:tblGrid>
              <a:tr h="449580">
                <a:tc>
                  <a:txBody>
                    <a:bodyPr/>
                    <a:lstStyle/>
                    <a:p>
                      <a:pPr marL="0" marR="0" algn="ctr">
                        <a:spcBef>
                          <a:spcPts val="0"/>
                        </a:spcBef>
                        <a:spcAft>
                          <a:spcPts val="0"/>
                        </a:spcAft>
                      </a:pPr>
                      <a:r>
                        <a:rPr lang="en-US" sz="1600" b="1" kern="0" dirty="0">
                          <a:effectLst/>
                          <a:latin typeface="+mn-lt"/>
                          <a:cs typeface="Arial" panose="020B0604020202020204" pitchFamily="34" charset="0"/>
                        </a:rPr>
                        <a:t>Surface treatment process</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400" kern="100" dirty="0">
                          <a:effectLst/>
                          <a:latin typeface="+mn-lt"/>
                          <a:ea typeface="SimSun" panose="02010600030101010101" pitchFamily="2" charset="-122"/>
                          <a:cs typeface="Arial" panose="020B0604020202020204" pitchFamily="34" charset="0"/>
                        </a:rPr>
                        <a:t>Process before 2021</a:t>
                      </a:r>
                    </a:p>
                  </a:txBody>
                  <a:tcPr marL="68580" marR="68580" marT="0" marB="0" anchor="ctr"/>
                </a:tc>
                <a:tc>
                  <a:txBody>
                    <a:bodyPr/>
                    <a:lstStyle/>
                    <a:p>
                      <a:pPr marL="0" marR="0" algn="ctr">
                        <a:spcBef>
                          <a:spcPts val="0"/>
                        </a:spcBef>
                        <a:spcAft>
                          <a:spcPts val="0"/>
                        </a:spcAft>
                      </a:pPr>
                      <a:r>
                        <a:rPr lang="en-US" sz="1600" b="1" kern="0" dirty="0">
                          <a:effectLst/>
                          <a:latin typeface="+mn-lt"/>
                          <a:cs typeface="Arial" panose="020B0604020202020204" pitchFamily="34" charset="0"/>
                        </a:rPr>
                        <a:t>35 new disks</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b="1" kern="0" dirty="0">
                          <a:effectLst/>
                          <a:latin typeface="+mn-lt"/>
                          <a:cs typeface="Arial" panose="020B0604020202020204" pitchFamily="34" charset="0"/>
                        </a:rPr>
                        <a:t>Remaining new disks </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642688988"/>
                  </a:ext>
                </a:extLst>
              </a:tr>
              <a:tr h="412750">
                <a:tc>
                  <a:txBody>
                    <a:bodyPr/>
                    <a:lstStyle/>
                    <a:p>
                      <a:pPr marL="0" marR="0" algn="ctr">
                        <a:spcBef>
                          <a:spcPts val="0"/>
                        </a:spcBef>
                        <a:spcAft>
                          <a:spcPts val="0"/>
                        </a:spcAft>
                      </a:pPr>
                      <a:r>
                        <a:rPr lang="en-US" sz="1600" kern="0" dirty="0">
                          <a:effectLst/>
                          <a:latin typeface="+mn-lt"/>
                          <a:cs typeface="Arial" panose="020B0604020202020204" pitchFamily="34" charset="0"/>
                        </a:rPr>
                        <a:t>Polishing with 180 mesh abrasive belt</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dirty="0">
                          <a:effectLst/>
                          <a:latin typeface="+mn-lt"/>
                          <a:cs typeface="Arial" panose="020B0604020202020204" pitchFamily="34" charset="0"/>
                        </a:rPr>
                        <a:t>50μm</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dirty="0">
                          <a:effectLst/>
                          <a:latin typeface="+mn-lt"/>
                          <a:cs typeface="Arial" panose="020B0604020202020204" pitchFamily="34" charset="0"/>
                        </a:rPr>
                        <a:t>50μm</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a:effectLst/>
                          <a:latin typeface="+mn-lt"/>
                          <a:cs typeface="Arial" panose="020B0604020202020204" pitchFamily="34" charset="0"/>
                        </a:rPr>
                        <a:t>50μm</a:t>
                      </a:r>
                      <a:endParaRPr lang="en-US" sz="1400" kern="100">
                        <a:effectLst/>
                        <a:latin typeface="+mn-lt"/>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707544355"/>
                  </a:ext>
                </a:extLst>
              </a:tr>
              <a:tr h="412750">
                <a:tc>
                  <a:txBody>
                    <a:bodyPr/>
                    <a:lstStyle/>
                    <a:p>
                      <a:pPr marL="0" marR="0" algn="ctr">
                        <a:spcBef>
                          <a:spcPts val="0"/>
                        </a:spcBef>
                        <a:spcAft>
                          <a:spcPts val="0"/>
                        </a:spcAft>
                      </a:pPr>
                      <a:r>
                        <a:rPr lang="en-US" sz="1600" kern="0" dirty="0">
                          <a:effectLst/>
                          <a:latin typeface="+mn-lt"/>
                          <a:cs typeface="Arial" panose="020B0604020202020204" pitchFamily="34" charset="0"/>
                        </a:rPr>
                        <a:t>240 mesh</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dirty="0">
                          <a:effectLst/>
                          <a:latin typeface="+mn-lt"/>
                          <a:cs typeface="Arial" panose="020B0604020202020204" pitchFamily="34" charset="0"/>
                        </a:rPr>
                        <a:t>25μm</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dirty="0">
                          <a:effectLst/>
                          <a:latin typeface="+mn-lt"/>
                          <a:cs typeface="Arial" panose="020B0604020202020204" pitchFamily="34" charset="0"/>
                        </a:rPr>
                        <a:t>25μm</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dirty="0">
                          <a:effectLst/>
                          <a:latin typeface="+mn-lt"/>
                          <a:cs typeface="Arial" panose="020B0604020202020204" pitchFamily="34" charset="0"/>
                        </a:rPr>
                        <a:t>25μm</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650302278"/>
                  </a:ext>
                </a:extLst>
              </a:tr>
              <a:tr h="412750">
                <a:tc>
                  <a:txBody>
                    <a:bodyPr/>
                    <a:lstStyle/>
                    <a:p>
                      <a:pPr marL="0" marR="0" algn="ctr">
                        <a:spcBef>
                          <a:spcPts val="0"/>
                        </a:spcBef>
                        <a:spcAft>
                          <a:spcPts val="0"/>
                        </a:spcAft>
                      </a:pPr>
                      <a:r>
                        <a:rPr lang="en-US" sz="1600" kern="0" dirty="0">
                          <a:effectLst/>
                          <a:latin typeface="+mn-lt"/>
                          <a:cs typeface="Arial" panose="020B0604020202020204" pitchFamily="34" charset="0"/>
                        </a:rPr>
                        <a:t>320 mesh</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a:effectLst/>
                          <a:latin typeface="+mn-lt"/>
                          <a:cs typeface="Arial" panose="020B0604020202020204" pitchFamily="34" charset="0"/>
                        </a:rPr>
                        <a:t>15μm</a:t>
                      </a:r>
                      <a:endParaRPr lang="en-US" sz="1400" kern="10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a:effectLst/>
                          <a:latin typeface="+mn-lt"/>
                          <a:cs typeface="Arial" panose="020B0604020202020204" pitchFamily="34" charset="0"/>
                        </a:rPr>
                        <a:t>15μm</a:t>
                      </a:r>
                      <a:endParaRPr lang="en-US" sz="1400" kern="10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dirty="0">
                          <a:effectLst/>
                          <a:latin typeface="+mn-lt"/>
                          <a:cs typeface="Arial" panose="020B0604020202020204" pitchFamily="34" charset="0"/>
                        </a:rPr>
                        <a:t>15μm</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564343595"/>
                  </a:ext>
                </a:extLst>
              </a:tr>
              <a:tr h="205740">
                <a:tc>
                  <a:txBody>
                    <a:bodyPr/>
                    <a:lstStyle/>
                    <a:p>
                      <a:pPr marL="0" marR="0" algn="ctr">
                        <a:spcBef>
                          <a:spcPts val="0"/>
                        </a:spcBef>
                        <a:spcAft>
                          <a:spcPts val="0"/>
                        </a:spcAft>
                      </a:pPr>
                      <a:r>
                        <a:rPr lang="en-US" sz="1600" kern="0" dirty="0">
                          <a:effectLst/>
                          <a:latin typeface="+mn-lt"/>
                          <a:cs typeface="Arial" panose="020B0604020202020204" pitchFamily="34" charset="0"/>
                        </a:rPr>
                        <a:t>BCP</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dirty="0">
                          <a:effectLst/>
                          <a:latin typeface="+mn-lt"/>
                          <a:cs typeface="Arial" panose="020B0604020202020204" pitchFamily="34" charset="0"/>
                        </a:rPr>
                        <a:t>10μm</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dirty="0">
                          <a:solidFill>
                            <a:srgbClr val="FF0000"/>
                          </a:solidFill>
                          <a:effectLst/>
                          <a:latin typeface="+mn-lt"/>
                          <a:cs typeface="Arial" panose="020B0604020202020204" pitchFamily="34" charset="0"/>
                        </a:rPr>
                        <a:t>25μm</a:t>
                      </a:r>
                      <a:endParaRPr lang="en-US" sz="1400" kern="100" dirty="0">
                        <a:solidFill>
                          <a:srgbClr val="FF0000"/>
                        </a:solidFill>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dirty="0">
                          <a:solidFill>
                            <a:schemeClr val="tx1">
                              <a:lumMod val="50000"/>
                            </a:schemeClr>
                          </a:solidFill>
                          <a:effectLst/>
                          <a:latin typeface="+mn-lt"/>
                          <a:cs typeface="Arial" panose="020B0604020202020204" pitchFamily="34" charset="0"/>
                        </a:rPr>
                        <a:t>10μm</a:t>
                      </a:r>
                      <a:endParaRPr lang="en-US" sz="1400" kern="100" dirty="0">
                        <a:solidFill>
                          <a:schemeClr val="tx1">
                            <a:lumMod val="50000"/>
                          </a:schemeClr>
                        </a:solidFill>
                        <a:effectLst/>
                        <a:latin typeface="+mn-lt"/>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431000259"/>
                  </a:ext>
                </a:extLst>
              </a:tr>
              <a:tr h="412750">
                <a:tc>
                  <a:txBody>
                    <a:bodyPr/>
                    <a:lstStyle/>
                    <a:p>
                      <a:pPr marL="0" marR="0" algn="ctr">
                        <a:spcBef>
                          <a:spcPts val="0"/>
                        </a:spcBef>
                        <a:spcAft>
                          <a:spcPts val="0"/>
                        </a:spcAft>
                      </a:pPr>
                      <a:r>
                        <a:rPr lang="en-US" sz="1600" kern="0" dirty="0">
                          <a:effectLst/>
                          <a:latin typeface="+mn-lt"/>
                          <a:cs typeface="Arial" panose="020B0604020202020204" pitchFamily="34" charset="0"/>
                        </a:rPr>
                        <a:t>400 mesh</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dirty="0">
                          <a:effectLst/>
                          <a:latin typeface="+mn-lt"/>
                          <a:cs typeface="Arial" panose="020B0604020202020204" pitchFamily="34" charset="0"/>
                        </a:rPr>
                        <a:t>10μm</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dirty="0">
                          <a:effectLst/>
                          <a:latin typeface="+mn-lt"/>
                          <a:cs typeface="Arial" panose="020B0604020202020204" pitchFamily="34" charset="0"/>
                        </a:rPr>
                        <a:t>10μm</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686070449"/>
                  </a:ext>
                </a:extLst>
              </a:tr>
              <a:tr h="206375">
                <a:tc>
                  <a:txBody>
                    <a:bodyPr/>
                    <a:lstStyle/>
                    <a:p>
                      <a:pPr marL="0" marR="0" algn="ctr">
                        <a:spcBef>
                          <a:spcPts val="0"/>
                        </a:spcBef>
                        <a:spcAft>
                          <a:spcPts val="0"/>
                        </a:spcAft>
                      </a:pPr>
                      <a:r>
                        <a:rPr lang="en-US" sz="1600" kern="0" dirty="0">
                          <a:effectLst/>
                          <a:latin typeface="+mn-lt"/>
                          <a:cs typeface="Arial" panose="020B0604020202020204" pitchFamily="34" charset="0"/>
                        </a:rPr>
                        <a:t>BCP</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a:effectLst/>
                          <a:latin typeface="+mn-lt"/>
                          <a:cs typeface="Arial" panose="020B0604020202020204" pitchFamily="34" charset="0"/>
                        </a:rPr>
                        <a:t>10μm</a:t>
                      </a:r>
                      <a:endParaRPr lang="en-US" sz="1400" kern="100">
                        <a:effectLst/>
                        <a:latin typeface="+mn-lt"/>
                        <a:ea typeface="SimSun" panose="02010600030101010101" pitchFamily="2" charset="-122"/>
                        <a:cs typeface="Arial" panose="020B0604020202020204" pitchFamily="34" charset="0"/>
                      </a:endParaRPr>
                    </a:p>
                  </a:txBody>
                  <a:tcPr marL="68580" marR="68580" marT="0" marB="0" anchor="ctr"/>
                </a:tc>
                <a:tc>
                  <a:txBody>
                    <a:bodyPr/>
                    <a:lstStyle/>
                    <a:p>
                      <a:pPr marL="0" marR="0" algn="ctr">
                        <a:spcBef>
                          <a:spcPts val="0"/>
                        </a:spcBef>
                        <a:spcAft>
                          <a:spcPts val="0"/>
                        </a:spcAft>
                      </a:pPr>
                      <a:r>
                        <a:rPr lang="en-US" sz="1600" kern="0" dirty="0">
                          <a:effectLst/>
                          <a:latin typeface="+mn-lt"/>
                          <a:cs typeface="Arial" panose="020B0604020202020204" pitchFamily="34" charset="0"/>
                        </a:rPr>
                        <a:t>10μm</a:t>
                      </a:r>
                      <a:endParaRPr lang="en-US" sz="1400" kern="100" dirty="0">
                        <a:effectLst/>
                        <a:latin typeface="+mn-lt"/>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3967698413"/>
                  </a:ext>
                </a:extLst>
              </a:tr>
            </a:tbl>
          </a:graphicData>
        </a:graphic>
      </p:graphicFrame>
      <p:sp>
        <p:nvSpPr>
          <p:cNvPr id="3" name="Title 2">
            <a:extLst>
              <a:ext uri="{FF2B5EF4-FFF2-40B4-BE49-F238E27FC236}">
                <a16:creationId xmlns:a16="http://schemas.microsoft.com/office/drawing/2014/main" id="{BD9E7174-AEE8-4760-9736-73F0BA731C27}"/>
              </a:ext>
            </a:extLst>
          </p:cNvPr>
          <p:cNvSpPr>
            <a:spLocks noGrp="1"/>
          </p:cNvSpPr>
          <p:nvPr>
            <p:ph type="title"/>
          </p:nvPr>
        </p:nvSpPr>
        <p:spPr>
          <a:xfrm>
            <a:off x="324468" y="2456"/>
            <a:ext cx="11538857" cy="1143000"/>
          </a:xfrm>
        </p:spPr>
        <p:txBody>
          <a:bodyPr>
            <a:normAutofit/>
          </a:bodyPr>
          <a:lstStyle/>
          <a:p>
            <a:r>
              <a:rPr lang="en-US" sz="4400" dirty="0"/>
              <a:t>Production Niobium: Final Repair recipe</a:t>
            </a:r>
            <a:endParaRPr lang="en-US" dirty="0"/>
          </a:p>
        </p:txBody>
      </p:sp>
      <p:graphicFrame>
        <p:nvGraphicFramePr>
          <p:cNvPr id="8" name="Table 7">
            <a:extLst>
              <a:ext uri="{FF2B5EF4-FFF2-40B4-BE49-F238E27FC236}">
                <a16:creationId xmlns:a16="http://schemas.microsoft.com/office/drawing/2014/main" id="{EADCB491-34B1-4A6C-B71E-86F691D98399}"/>
              </a:ext>
            </a:extLst>
          </p:cNvPr>
          <p:cNvGraphicFramePr>
            <a:graphicFrameLocks noGrp="1"/>
          </p:cNvGraphicFramePr>
          <p:nvPr>
            <p:extLst>
              <p:ext uri="{D42A27DB-BD31-4B8C-83A1-F6EECF244321}">
                <p14:modId xmlns:p14="http://schemas.microsoft.com/office/powerpoint/2010/main" val="2220825456"/>
              </p:ext>
            </p:extLst>
          </p:nvPr>
        </p:nvGraphicFramePr>
        <p:xfrm>
          <a:off x="324468" y="1591534"/>
          <a:ext cx="5373338" cy="1268227"/>
        </p:xfrm>
        <a:graphic>
          <a:graphicData uri="http://schemas.openxmlformats.org/drawingml/2006/table">
            <a:tbl>
              <a:tblPr firstRow="1" firstCol="1" bandRow="1">
                <a:tableStyleId>{5C22544A-7EE6-4342-B048-85BDC9FD1C3A}</a:tableStyleId>
              </a:tblPr>
              <a:tblGrid>
                <a:gridCol w="2412188">
                  <a:extLst>
                    <a:ext uri="{9D8B030D-6E8A-4147-A177-3AD203B41FA5}">
                      <a16:colId xmlns:a16="http://schemas.microsoft.com/office/drawing/2014/main" val="3138929746"/>
                    </a:ext>
                  </a:extLst>
                </a:gridCol>
                <a:gridCol w="1445850">
                  <a:extLst>
                    <a:ext uri="{9D8B030D-6E8A-4147-A177-3AD203B41FA5}">
                      <a16:colId xmlns:a16="http://schemas.microsoft.com/office/drawing/2014/main" val="3188829173"/>
                    </a:ext>
                  </a:extLst>
                </a:gridCol>
                <a:gridCol w="1515300">
                  <a:extLst>
                    <a:ext uri="{9D8B030D-6E8A-4147-A177-3AD203B41FA5}">
                      <a16:colId xmlns:a16="http://schemas.microsoft.com/office/drawing/2014/main" val="31512358"/>
                    </a:ext>
                  </a:extLst>
                </a:gridCol>
              </a:tblGrid>
              <a:tr h="457294">
                <a:tc>
                  <a:txBody>
                    <a:bodyPr/>
                    <a:lstStyle/>
                    <a:p>
                      <a:pPr marL="0" marR="0" algn="ctr">
                        <a:spcBef>
                          <a:spcPts val="0"/>
                        </a:spcBef>
                        <a:spcAft>
                          <a:spcPts val="0"/>
                        </a:spcAft>
                      </a:pPr>
                      <a:r>
                        <a:rPr lang="en-US" sz="1600" b="1" kern="0" dirty="0">
                          <a:effectLst/>
                          <a:latin typeface="+mn-lt"/>
                          <a:cs typeface="Arial" panose="020B0604020202020204" pitchFamily="34" charset="0"/>
                        </a:rPr>
                        <a:t>Surface treatment process</a:t>
                      </a:r>
                      <a:endParaRPr lang="en-US" sz="1200" kern="100" dirty="0">
                        <a:effectLst/>
                        <a:latin typeface="+mn-lt"/>
                        <a:ea typeface="SimSun" panose="02010600030101010101" pitchFamily="2" charset="-122"/>
                        <a:cs typeface="Arial" panose="020B0604020202020204" pitchFamily="34" charset="0"/>
                      </a:endParaRPr>
                    </a:p>
                  </a:txBody>
                  <a:tcPr marL="67012" marR="67012" marT="0" marB="0" anchor="ctr"/>
                </a:tc>
                <a:tc>
                  <a:txBody>
                    <a:bodyPr/>
                    <a:lstStyle/>
                    <a:p>
                      <a:pPr marL="0" marR="0" algn="ctr">
                        <a:spcBef>
                          <a:spcPts val="0"/>
                        </a:spcBef>
                        <a:spcAft>
                          <a:spcPts val="0"/>
                        </a:spcAft>
                      </a:pPr>
                      <a:r>
                        <a:rPr lang="en-US" sz="1600" b="1" kern="0" dirty="0">
                          <a:effectLst/>
                          <a:latin typeface="+mn-lt"/>
                          <a:cs typeface="Arial" panose="020B0604020202020204" pitchFamily="34" charset="0"/>
                        </a:rPr>
                        <a:t>10 reworked disks</a:t>
                      </a:r>
                      <a:endParaRPr lang="en-US" sz="1200" kern="100" dirty="0">
                        <a:effectLst/>
                        <a:latin typeface="+mn-lt"/>
                        <a:ea typeface="SimSun" panose="02010600030101010101" pitchFamily="2" charset="-122"/>
                        <a:cs typeface="Arial" panose="020B0604020202020204" pitchFamily="34" charset="0"/>
                      </a:endParaRPr>
                    </a:p>
                  </a:txBody>
                  <a:tcPr marL="67012" marR="67012" marT="0" marB="0" anchor="ctr"/>
                </a:tc>
                <a:tc>
                  <a:txBody>
                    <a:bodyPr/>
                    <a:lstStyle/>
                    <a:p>
                      <a:pPr marL="0" marR="0" algn="ctr">
                        <a:spcBef>
                          <a:spcPts val="0"/>
                        </a:spcBef>
                        <a:spcAft>
                          <a:spcPts val="0"/>
                        </a:spcAft>
                      </a:pPr>
                      <a:r>
                        <a:rPr lang="en-US" sz="1600" b="1" kern="0" dirty="0">
                          <a:effectLst/>
                          <a:latin typeface="+mn-lt"/>
                          <a:cs typeface="Arial" panose="020B0604020202020204" pitchFamily="34" charset="0"/>
                        </a:rPr>
                        <a:t>Remaining disks</a:t>
                      </a:r>
                      <a:endParaRPr lang="en-US" sz="1200" kern="100" dirty="0">
                        <a:effectLst/>
                        <a:latin typeface="+mn-lt"/>
                        <a:ea typeface="SimSun" panose="02010600030101010101" pitchFamily="2" charset="-122"/>
                        <a:cs typeface="Arial" panose="020B0604020202020204" pitchFamily="34" charset="0"/>
                      </a:endParaRPr>
                    </a:p>
                  </a:txBody>
                  <a:tcPr marL="67012" marR="67012" marT="0" marB="0" anchor="ctr"/>
                </a:tc>
                <a:extLst>
                  <a:ext uri="{0D108BD9-81ED-4DB2-BD59-A6C34878D82A}">
                    <a16:rowId xmlns:a16="http://schemas.microsoft.com/office/drawing/2014/main" val="2289286766"/>
                  </a:ext>
                </a:extLst>
              </a:tr>
              <a:tr h="420065">
                <a:tc>
                  <a:txBody>
                    <a:bodyPr/>
                    <a:lstStyle/>
                    <a:p>
                      <a:pPr marL="0" marR="0" algn="ctr">
                        <a:spcBef>
                          <a:spcPts val="0"/>
                        </a:spcBef>
                        <a:spcAft>
                          <a:spcPts val="0"/>
                        </a:spcAft>
                      </a:pPr>
                      <a:r>
                        <a:rPr lang="en-US" sz="1600" kern="0" dirty="0">
                          <a:effectLst/>
                          <a:latin typeface="+mn-lt"/>
                          <a:cs typeface="Arial" panose="020B0604020202020204" pitchFamily="34" charset="0"/>
                        </a:rPr>
                        <a:t>Polishing with 400 mesh abrasive belt</a:t>
                      </a:r>
                      <a:endParaRPr lang="en-US" sz="1200" kern="100" dirty="0">
                        <a:effectLst/>
                        <a:latin typeface="+mn-lt"/>
                        <a:ea typeface="SimSun" panose="02010600030101010101" pitchFamily="2" charset="-122"/>
                        <a:cs typeface="Arial" panose="020B0604020202020204" pitchFamily="34" charset="0"/>
                      </a:endParaRPr>
                    </a:p>
                  </a:txBody>
                  <a:tcPr marL="67012" marR="67012" marT="0" marB="0" anchor="ctr"/>
                </a:tc>
                <a:tc>
                  <a:txBody>
                    <a:bodyPr/>
                    <a:lstStyle/>
                    <a:p>
                      <a:pPr marL="0" marR="0" algn="ctr">
                        <a:spcBef>
                          <a:spcPts val="0"/>
                        </a:spcBef>
                        <a:spcAft>
                          <a:spcPts val="0"/>
                        </a:spcAft>
                      </a:pPr>
                      <a:r>
                        <a:rPr lang="en-US" sz="1600" kern="0" dirty="0">
                          <a:effectLst/>
                          <a:latin typeface="+mn-lt"/>
                          <a:cs typeface="Arial" panose="020B0604020202020204" pitchFamily="34" charset="0"/>
                        </a:rPr>
                        <a:t>15μm</a:t>
                      </a:r>
                      <a:endParaRPr lang="en-US" sz="1200" kern="100" dirty="0">
                        <a:effectLst/>
                        <a:latin typeface="+mn-lt"/>
                        <a:ea typeface="SimSun" panose="02010600030101010101" pitchFamily="2" charset="-122"/>
                        <a:cs typeface="Arial" panose="020B0604020202020204" pitchFamily="34" charset="0"/>
                      </a:endParaRPr>
                    </a:p>
                  </a:txBody>
                  <a:tcPr marL="67012" marR="67012" marT="0" marB="0" anchor="ctr"/>
                </a:tc>
                <a:tc>
                  <a:txBody>
                    <a:bodyPr/>
                    <a:lstStyle/>
                    <a:p>
                      <a:pPr marL="0" marR="0" algn="ctr">
                        <a:spcBef>
                          <a:spcPts val="0"/>
                        </a:spcBef>
                        <a:spcAft>
                          <a:spcPts val="0"/>
                        </a:spcAft>
                      </a:pPr>
                      <a:r>
                        <a:rPr lang="en-US" sz="1600" kern="0" dirty="0">
                          <a:solidFill>
                            <a:srgbClr val="FF0000"/>
                          </a:solidFill>
                          <a:effectLst/>
                          <a:latin typeface="+mn-lt"/>
                          <a:cs typeface="Arial" panose="020B0604020202020204" pitchFamily="34" charset="0"/>
                        </a:rPr>
                        <a:t>25μm</a:t>
                      </a:r>
                      <a:endParaRPr lang="en-US" sz="1200" kern="100" dirty="0">
                        <a:effectLst/>
                        <a:latin typeface="+mn-lt"/>
                        <a:ea typeface="SimSun" panose="02010600030101010101" pitchFamily="2" charset="-122"/>
                        <a:cs typeface="Arial" panose="020B0604020202020204" pitchFamily="34" charset="0"/>
                      </a:endParaRPr>
                    </a:p>
                  </a:txBody>
                  <a:tcPr marL="67012" marR="67012" marT="0" marB="0" anchor="ctr"/>
                </a:tc>
                <a:extLst>
                  <a:ext uri="{0D108BD9-81ED-4DB2-BD59-A6C34878D82A}">
                    <a16:rowId xmlns:a16="http://schemas.microsoft.com/office/drawing/2014/main" val="2142837678"/>
                  </a:ext>
                </a:extLst>
              </a:tr>
              <a:tr h="292867">
                <a:tc>
                  <a:txBody>
                    <a:bodyPr/>
                    <a:lstStyle/>
                    <a:p>
                      <a:pPr marL="0" marR="0" algn="ctr">
                        <a:spcBef>
                          <a:spcPts val="0"/>
                        </a:spcBef>
                        <a:spcAft>
                          <a:spcPts val="0"/>
                        </a:spcAft>
                      </a:pPr>
                      <a:r>
                        <a:rPr lang="en-US" sz="1600" kern="0" dirty="0">
                          <a:effectLst/>
                          <a:latin typeface="+mn-lt"/>
                          <a:cs typeface="Arial" panose="020B0604020202020204" pitchFamily="34" charset="0"/>
                        </a:rPr>
                        <a:t>BCP</a:t>
                      </a:r>
                      <a:endParaRPr lang="en-US" sz="1200" kern="100" dirty="0">
                        <a:effectLst/>
                        <a:latin typeface="+mn-lt"/>
                        <a:ea typeface="SimSun" panose="02010600030101010101" pitchFamily="2" charset="-122"/>
                        <a:cs typeface="Arial" panose="020B0604020202020204" pitchFamily="34" charset="0"/>
                      </a:endParaRPr>
                    </a:p>
                  </a:txBody>
                  <a:tcPr marL="67012" marR="67012" marT="0" marB="0" anchor="ctr"/>
                </a:tc>
                <a:tc>
                  <a:txBody>
                    <a:bodyPr/>
                    <a:lstStyle/>
                    <a:p>
                      <a:pPr marL="0" marR="0" algn="ctr">
                        <a:spcBef>
                          <a:spcPts val="0"/>
                        </a:spcBef>
                        <a:spcAft>
                          <a:spcPts val="0"/>
                        </a:spcAft>
                      </a:pPr>
                      <a:r>
                        <a:rPr lang="en-US" sz="1600" kern="0" dirty="0">
                          <a:effectLst/>
                          <a:latin typeface="+mn-lt"/>
                          <a:cs typeface="Arial" panose="020B0604020202020204" pitchFamily="34" charset="0"/>
                        </a:rPr>
                        <a:t>10μm</a:t>
                      </a:r>
                      <a:endParaRPr lang="en-US" sz="1200" kern="100" dirty="0">
                        <a:effectLst/>
                        <a:latin typeface="+mn-lt"/>
                        <a:ea typeface="SimSun" panose="02010600030101010101" pitchFamily="2" charset="-122"/>
                        <a:cs typeface="Arial" panose="020B0604020202020204" pitchFamily="34" charset="0"/>
                      </a:endParaRPr>
                    </a:p>
                  </a:txBody>
                  <a:tcPr marL="67012" marR="67012" marT="0" marB="0" anchor="ctr"/>
                </a:tc>
                <a:tc>
                  <a:txBody>
                    <a:bodyPr/>
                    <a:lstStyle/>
                    <a:p>
                      <a:pPr marL="0" marR="0" algn="ctr">
                        <a:spcBef>
                          <a:spcPts val="0"/>
                        </a:spcBef>
                        <a:spcAft>
                          <a:spcPts val="0"/>
                        </a:spcAft>
                      </a:pPr>
                      <a:r>
                        <a:rPr lang="en-US" sz="1600" kern="0" dirty="0">
                          <a:effectLst/>
                          <a:latin typeface="+mn-lt"/>
                          <a:cs typeface="Arial" panose="020B0604020202020204" pitchFamily="34" charset="0"/>
                        </a:rPr>
                        <a:t>10μm</a:t>
                      </a:r>
                      <a:endParaRPr lang="en-US" sz="1200" kern="100" dirty="0">
                        <a:effectLst/>
                        <a:latin typeface="+mn-lt"/>
                        <a:ea typeface="SimSun" panose="02010600030101010101" pitchFamily="2" charset="-122"/>
                        <a:cs typeface="Arial" panose="020B0604020202020204" pitchFamily="34" charset="0"/>
                      </a:endParaRPr>
                    </a:p>
                  </a:txBody>
                  <a:tcPr marL="67012" marR="67012" marT="0" marB="0" anchor="ctr"/>
                </a:tc>
                <a:extLst>
                  <a:ext uri="{0D108BD9-81ED-4DB2-BD59-A6C34878D82A}">
                    <a16:rowId xmlns:a16="http://schemas.microsoft.com/office/drawing/2014/main" val="1216964852"/>
                  </a:ext>
                </a:extLst>
              </a:tr>
            </a:tbl>
          </a:graphicData>
        </a:graphic>
      </p:graphicFrame>
      <p:sp>
        <p:nvSpPr>
          <p:cNvPr id="2" name="TextBox 1">
            <a:extLst>
              <a:ext uri="{FF2B5EF4-FFF2-40B4-BE49-F238E27FC236}">
                <a16:creationId xmlns:a16="http://schemas.microsoft.com/office/drawing/2014/main" id="{12450157-A0AD-4848-B2B5-3C5A1F2C7546}"/>
              </a:ext>
            </a:extLst>
          </p:cNvPr>
          <p:cNvSpPr txBox="1"/>
          <p:nvPr/>
        </p:nvSpPr>
        <p:spPr>
          <a:xfrm>
            <a:off x="360615" y="3122427"/>
            <a:ext cx="4626908" cy="1384995"/>
          </a:xfrm>
          <a:prstGeom prst="rect">
            <a:avLst/>
          </a:prstGeom>
          <a:noFill/>
        </p:spPr>
        <p:txBody>
          <a:bodyPr wrap="none" rtlCol="0">
            <a:spAutoFit/>
          </a:bodyPr>
          <a:lstStyle/>
          <a:p>
            <a:pPr marL="285750" indent="-285750">
              <a:buFont typeface="Arial" panose="020B0604020202020204" pitchFamily="34" charset="0"/>
              <a:buChar char="•"/>
            </a:pPr>
            <a:r>
              <a:rPr lang="en-US" sz="2800" dirty="0">
                <a:solidFill>
                  <a:srgbClr val="626262"/>
                </a:solidFill>
              </a:rPr>
              <a:t>Back to the original process</a:t>
            </a:r>
          </a:p>
          <a:p>
            <a:pPr algn="ctr"/>
            <a:r>
              <a:rPr lang="en-US" sz="2800" dirty="0">
                <a:solidFill>
                  <a:srgbClr val="626262"/>
                </a:solidFill>
              </a:rPr>
              <a:t>PLUS</a:t>
            </a:r>
          </a:p>
          <a:p>
            <a:pPr marL="285750" indent="-285750">
              <a:buFont typeface="Arial" panose="020B0604020202020204" pitchFamily="34" charset="0"/>
              <a:buChar char="•"/>
            </a:pPr>
            <a:r>
              <a:rPr lang="en-US" sz="2800" dirty="0">
                <a:solidFill>
                  <a:srgbClr val="626262"/>
                </a:solidFill>
              </a:rPr>
              <a:t>One extra belt polishing</a:t>
            </a:r>
          </a:p>
        </p:txBody>
      </p:sp>
      <p:sp>
        <p:nvSpPr>
          <p:cNvPr id="4" name="Rectangle: Rounded Corners 3">
            <a:extLst>
              <a:ext uri="{FF2B5EF4-FFF2-40B4-BE49-F238E27FC236}">
                <a16:creationId xmlns:a16="http://schemas.microsoft.com/office/drawing/2014/main" id="{947BBE49-52F1-448B-9BC0-F4735E9C9389}"/>
              </a:ext>
            </a:extLst>
          </p:cNvPr>
          <p:cNvSpPr/>
          <p:nvPr/>
        </p:nvSpPr>
        <p:spPr>
          <a:xfrm>
            <a:off x="4870174" y="3627783"/>
            <a:ext cx="7161143" cy="874644"/>
          </a:xfrm>
          <a:prstGeom prst="roundRect">
            <a:avLst/>
          </a:prstGeom>
          <a:solidFill>
            <a:srgbClr val="C13D33">
              <a:alpha val="21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Ins="6126480" rtlCol="0" anchor="ctr"/>
          <a:lstStyle/>
          <a:p>
            <a:pPr algn="ctr"/>
            <a:r>
              <a:rPr lang="en-US" sz="3200" b="1" dirty="0">
                <a:ln w="10160">
                  <a:solidFill>
                    <a:srgbClr val="FF0000"/>
                  </a:solidFill>
                  <a:prstDash val="solid"/>
                </a:ln>
                <a:solidFill>
                  <a:srgbClr val="FFFFFF"/>
                </a:solidFill>
                <a:effectLst>
                  <a:outerShdw blurRad="38100" dist="22860" dir="5400000" algn="tl" rotWithShape="0">
                    <a:srgbClr val="000000">
                      <a:alpha val="30000"/>
                    </a:srgbClr>
                  </a:outerShdw>
                </a:effectLst>
              </a:rPr>
              <a:t>NEW</a:t>
            </a:r>
          </a:p>
        </p:txBody>
      </p:sp>
      <p:sp>
        <p:nvSpPr>
          <p:cNvPr id="5" name="Date Placeholder 4">
            <a:extLst>
              <a:ext uri="{FF2B5EF4-FFF2-40B4-BE49-F238E27FC236}">
                <a16:creationId xmlns:a16="http://schemas.microsoft.com/office/drawing/2014/main" id="{791DE162-97BE-4F7F-8E27-0D92712230A5}"/>
              </a:ext>
            </a:extLst>
          </p:cNvPr>
          <p:cNvSpPr>
            <a:spLocks noGrp="1"/>
          </p:cNvSpPr>
          <p:nvPr>
            <p:ph type="dt" sz="half" idx="11"/>
          </p:nvPr>
        </p:nvSpPr>
        <p:spPr/>
        <p:txBody>
          <a:bodyPr/>
          <a:lstStyle/>
          <a:p>
            <a:r>
              <a:rPr lang="en-US"/>
              <a:t>July 21, 2022</a:t>
            </a:r>
          </a:p>
        </p:txBody>
      </p:sp>
      <p:sp>
        <p:nvSpPr>
          <p:cNvPr id="6" name="Slide Number Placeholder 5">
            <a:extLst>
              <a:ext uri="{FF2B5EF4-FFF2-40B4-BE49-F238E27FC236}">
                <a16:creationId xmlns:a16="http://schemas.microsoft.com/office/drawing/2014/main" id="{116F72C2-960B-4EC4-BD57-D177CD5FE8A2}"/>
              </a:ext>
            </a:extLst>
          </p:cNvPr>
          <p:cNvSpPr>
            <a:spLocks noGrp="1"/>
          </p:cNvSpPr>
          <p:nvPr>
            <p:ph type="sldNum" sz="quarter" idx="13"/>
          </p:nvPr>
        </p:nvSpPr>
        <p:spPr/>
        <p:txBody>
          <a:bodyPr/>
          <a:lstStyle/>
          <a:p>
            <a:fld id="{BBAAB195-B577-5546-8349-9DDA93B6129E}" type="slidenum">
              <a:rPr lang="en-US" smtClean="0"/>
              <a:t>16</a:t>
            </a:fld>
            <a:endParaRPr lang="en-US"/>
          </a:p>
        </p:txBody>
      </p:sp>
    </p:spTree>
    <p:extLst>
      <p:ext uri="{BB962C8B-B14F-4D97-AF65-F5344CB8AC3E}">
        <p14:creationId xmlns:p14="http://schemas.microsoft.com/office/powerpoint/2010/main" val="4073760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14C2CD-8116-41D6-B334-B43EE5740E72}"/>
              </a:ext>
            </a:extLst>
          </p:cNvPr>
          <p:cNvSpPr/>
          <p:nvPr/>
        </p:nvSpPr>
        <p:spPr>
          <a:xfrm>
            <a:off x="403340" y="198198"/>
            <a:ext cx="8209620" cy="769441"/>
          </a:xfrm>
          <a:prstGeom prst="rect">
            <a:avLst/>
          </a:prstGeom>
        </p:spPr>
        <p:txBody>
          <a:bodyPr wrap="none">
            <a:spAutoFit/>
          </a:bodyPr>
          <a:lstStyle/>
          <a:p>
            <a:r>
              <a:rPr lang="en-US" sz="4400" b="1" dirty="0">
                <a:solidFill>
                  <a:schemeClr val="accent1">
                    <a:lumMod val="50000"/>
                  </a:schemeClr>
                </a:solidFill>
                <a:latin typeface="Calibri" panose="020F0502020204030204" pitchFamily="34" charset="0"/>
                <a:cs typeface="Calibri" panose="020F0502020204030204" pitchFamily="34" charset="0"/>
              </a:rPr>
              <a:t>Production </a:t>
            </a:r>
            <a:r>
              <a:rPr kumimoji="0" lang="en-US" sz="4400" b="1"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Niobium P</a:t>
            </a:r>
            <a:r>
              <a:rPr lang="en-US" sz="4400" b="1" dirty="0">
                <a:solidFill>
                  <a:schemeClr val="accent1">
                    <a:lumMod val="50000"/>
                  </a:schemeClr>
                </a:solidFill>
                <a:latin typeface="Calibri" panose="020F0502020204030204" pitchFamily="34" charset="0"/>
                <a:cs typeface="Calibri" panose="020F0502020204030204" pitchFamily="34" charset="0"/>
              </a:rPr>
              <a:t>r</a:t>
            </a:r>
            <a:r>
              <a:rPr kumimoji="0" lang="en-US" sz="4400" b="1" i="0" u="none" strike="noStrike" kern="1200" cap="none" spc="0" normalizeH="0" baseline="0" noProof="0" dirty="0" err="1">
                <a:ln>
                  <a:noFill/>
                </a:ln>
                <a:solidFill>
                  <a:schemeClr val="accent1">
                    <a:lumMod val="50000"/>
                  </a:schemeClr>
                </a:solidFill>
                <a:effectLst/>
                <a:uLnTx/>
                <a:uFillTx/>
                <a:latin typeface="Calibri" panose="020F0502020204030204" pitchFamily="34" charset="0"/>
                <a:cs typeface="Calibri" panose="020F0502020204030204" pitchFamily="34" charset="0"/>
              </a:rPr>
              <a:t>ocurement</a:t>
            </a:r>
            <a:r>
              <a:rPr kumimoji="0" lang="en-US" sz="4400" b="1"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 </a:t>
            </a:r>
            <a:endParaRPr lang="en-US" sz="4400" b="1" dirty="0">
              <a:solidFill>
                <a:schemeClr val="accent1">
                  <a:lumMod val="5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145722E-5F56-4645-9A58-66C4B65FA46B}"/>
              </a:ext>
            </a:extLst>
          </p:cNvPr>
          <p:cNvPicPr>
            <a:picLocks noChangeAspect="1"/>
          </p:cNvPicPr>
          <p:nvPr/>
        </p:nvPicPr>
        <p:blipFill>
          <a:blip r:embed="rId3"/>
          <a:stretch>
            <a:fillRect/>
          </a:stretch>
        </p:blipFill>
        <p:spPr>
          <a:xfrm>
            <a:off x="1262400" y="932949"/>
            <a:ext cx="9482666" cy="5334000"/>
          </a:xfrm>
          <a:prstGeom prst="rect">
            <a:avLst/>
          </a:prstGeom>
          <a:solidFill>
            <a:schemeClr val="bg1"/>
          </a:solidFill>
          <a:ln w="1905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Chart&#10;&#10;Description automatically generated">
            <a:extLst>
              <a:ext uri="{FF2B5EF4-FFF2-40B4-BE49-F238E27FC236}">
                <a16:creationId xmlns:a16="http://schemas.microsoft.com/office/drawing/2014/main" id="{55ED451C-4896-4B0E-BBE5-81916822DE92}"/>
              </a:ext>
            </a:extLst>
          </p:cNvPr>
          <p:cNvPicPr>
            <a:picLocks noChangeAspect="1"/>
          </p:cNvPicPr>
          <p:nvPr/>
        </p:nvPicPr>
        <p:blipFill>
          <a:blip r:embed="rId4"/>
          <a:stretch>
            <a:fillRect/>
          </a:stretch>
        </p:blipFill>
        <p:spPr>
          <a:xfrm>
            <a:off x="10453636" y="102508"/>
            <a:ext cx="1335024" cy="658368"/>
          </a:xfrm>
          <a:prstGeom prst="rect">
            <a:avLst/>
          </a:prstGeom>
        </p:spPr>
      </p:pic>
      <p:pic>
        <p:nvPicPr>
          <p:cNvPr id="7" name="Picture 6">
            <a:extLst>
              <a:ext uri="{FF2B5EF4-FFF2-40B4-BE49-F238E27FC236}">
                <a16:creationId xmlns:a16="http://schemas.microsoft.com/office/drawing/2014/main" id="{72F09E29-9915-47E0-BC62-9BDACCE73D5A}"/>
              </a:ext>
            </a:extLst>
          </p:cNvPr>
          <p:cNvPicPr>
            <a:picLocks noChangeAspect="1"/>
          </p:cNvPicPr>
          <p:nvPr/>
        </p:nvPicPr>
        <p:blipFill>
          <a:blip r:embed="rId5"/>
          <a:stretch>
            <a:fillRect/>
          </a:stretch>
        </p:blipFill>
        <p:spPr>
          <a:xfrm>
            <a:off x="0" y="1621547"/>
            <a:ext cx="12192000" cy="3614905"/>
          </a:xfrm>
          <a:prstGeom prst="rect">
            <a:avLst/>
          </a:prstGeom>
          <a:ln w="38100">
            <a:solidFill>
              <a:schemeClr val="tx1"/>
            </a:solidFill>
          </a:ln>
        </p:spPr>
      </p:pic>
      <p:sp>
        <p:nvSpPr>
          <p:cNvPr id="10" name="Date Placeholder 9">
            <a:extLst>
              <a:ext uri="{FF2B5EF4-FFF2-40B4-BE49-F238E27FC236}">
                <a16:creationId xmlns:a16="http://schemas.microsoft.com/office/drawing/2014/main" id="{00BD30C8-43E7-4267-BC30-CCEFBF464F5A}"/>
              </a:ext>
            </a:extLst>
          </p:cNvPr>
          <p:cNvSpPr>
            <a:spLocks noGrp="1"/>
          </p:cNvSpPr>
          <p:nvPr>
            <p:ph type="dt" sz="half" idx="10"/>
          </p:nvPr>
        </p:nvSpPr>
        <p:spPr/>
        <p:txBody>
          <a:bodyPr/>
          <a:lstStyle/>
          <a:p>
            <a:r>
              <a:rPr lang="en-US"/>
              <a:t>July 21, 2022</a:t>
            </a:r>
          </a:p>
        </p:txBody>
      </p:sp>
      <p:sp>
        <p:nvSpPr>
          <p:cNvPr id="11" name="Slide Number Placeholder 10">
            <a:extLst>
              <a:ext uri="{FF2B5EF4-FFF2-40B4-BE49-F238E27FC236}">
                <a16:creationId xmlns:a16="http://schemas.microsoft.com/office/drawing/2014/main" id="{E4DBE3F9-01B4-4540-A5CD-A95721963ADC}"/>
              </a:ext>
            </a:extLst>
          </p:cNvPr>
          <p:cNvSpPr>
            <a:spLocks noGrp="1"/>
          </p:cNvSpPr>
          <p:nvPr>
            <p:ph type="sldNum" sz="quarter" idx="12"/>
          </p:nvPr>
        </p:nvSpPr>
        <p:spPr/>
        <p:txBody>
          <a:bodyPr/>
          <a:lstStyle/>
          <a:p>
            <a:fld id="{BBAAB195-B577-5546-8349-9DDA93B6129E}" type="slidenum">
              <a:rPr lang="en-US" smtClean="0"/>
              <a:t>17</a:t>
            </a:fld>
            <a:endParaRPr lang="en-US"/>
          </a:p>
        </p:txBody>
      </p:sp>
    </p:spTree>
    <p:extLst>
      <p:ext uri="{BB962C8B-B14F-4D97-AF65-F5344CB8AC3E}">
        <p14:creationId xmlns:p14="http://schemas.microsoft.com/office/powerpoint/2010/main" val="5087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7BFE5A-7C82-E244-83C3-A634D5C30E22}"/>
              </a:ext>
            </a:extLst>
          </p:cNvPr>
          <p:cNvSpPr/>
          <p:nvPr/>
        </p:nvSpPr>
        <p:spPr>
          <a:xfrm>
            <a:off x="192848" y="1157674"/>
            <a:ext cx="6951438" cy="4893647"/>
          </a:xfrm>
          <a:prstGeom prst="rect">
            <a:avLst/>
          </a:prstGeom>
        </p:spPr>
        <p:txBody>
          <a:bodyPr wrap="square">
            <a:spAutoFit/>
          </a:bodyPr>
          <a:lstStyle/>
          <a:p>
            <a:pPr marL="342900" indent="-342900">
              <a:buFont typeface="Arial" panose="020B0604020202020204" pitchFamily="34" charset="0"/>
              <a:buChar char="•"/>
            </a:pPr>
            <a:r>
              <a:rPr lang="en-GB" sz="2400" dirty="0">
                <a:solidFill>
                  <a:srgbClr val="626262"/>
                </a:solidFill>
                <a:cs typeface="Arial" panose="020B0604020202020204" pitchFamily="34" charset="0"/>
              </a:rPr>
              <a:t>Individual Liquid Helium jackets</a:t>
            </a:r>
          </a:p>
          <a:p>
            <a:pPr marL="800100" lvl="1" indent="-342900">
              <a:buFont typeface="Arial" panose="020B0604020202020204" pitchFamily="34" charset="0"/>
              <a:buChar char="•"/>
            </a:pPr>
            <a:r>
              <a:rPr lang="en-GB" sz="2000" dirty="0">
                <a:solidFill>
                  <a:schemeClr val="accent1">
                    <a:lumMod val="50000"/>
                  </a:schemeClr>
                </a:solidFill>
                <a:cs typeface="Arial" panose="020B0604020202020204" pitchFamily="34" charset="0"/>
              </a:rPr>
              <a:t>End groups are not immersed</a:t>
            </a:r>
            <a:endParaRPr lang="en-GB" sz="2000" dirty="0">
              <a:solidFill>
                <a:srgbClr val="626262"/>
              </a:solidFill>
              <a:cs typeface="Arial" panose="020B0604020202020204" pitchFamily="34" charset="0"/>
            </a:endParaRPr>
          </a:p>
          <a:p>
            <a:pPr marL="342900" indent="-342900">
              <a:buFont typeface="Arial" panose="020B0604020202020204" pitchFamily="34" charset="0"/>
              <a:buChar char="•"/>
            </a:pPr>
            <a:r>
              <a:rPr lang="en-US" sz="2400" dirty="0">
                <a:solidFill>
                  <a:srgbClr val="626262"/>
                </a:solidFill>
                <a:cs typeface="Arial" panose="020B0604020202020204" pitchFamily="34" charset="0"/>
              </a:rPr>
              <a:t>Uses </a:t>
            </a:r>
            <a:r>
              <a:rPr lang="en-US" sz="2400" b="1" dirty="0">
                <a:solidFill>
                  <a:srgbClr val="626262"/>
                </a:solidFill>
                <a:cs typeface="Arial" panose="020B0604020202020204" pitchFamily="34" charset="0"/>
              </a:rPr>
              <a:t>~70% less Helium </a:t>
            </a:r>
            <a:r>
              <a:rPr lang="en-US" sz="2400" dirty="0">
                <a:solidFill>
                  <a:srgbClr val="626262"/>
                </a:solidFill>
                <a:cs typeface="Arial" panose="020B0604020202020204" pitchFamily="34" charset="0"/>
              </a:rPr>
              <a:t>than an immersion cryostat</a:t>
            </a:r>
          </a:p>
          <a:p>
            <a:pPr marL="800100" lvl="1" indent="-342900">
              <a:buFont typeface="Arial" panose="020B0604020202020204" pitchFamily="34" charset="0"/>
              <a:buChar char="•"/>
            </a:pPr>
            <a:r>
              <a:rPr lang="en-GB" sz="2000" dirty="0">
                <a:solidFill>
                  <a:schemeClr val="accent1">
                    <a:lumMod val="50000"/>
                  </a:schemeClr>
                </a:solidFill>
                <a:cs typeface="Arial" panose="020B0604020202020204" pitchFamily="34" charset="0"/>
              </a:rPr>
              <a:t>Approximately </a:t>
            </a:r>
            <a:r>
              <a:rPr lang="en-GB" sz="2000" b="1" dirty="0">
                <a:solidFill>
                  <a:schemeClr val="accent1">
                    <a:lumMod val="50000"/>
                  </a:schemeClr>
                </a:solidFill>
                <a:cs typeface="Arial" panose="020B0604020202020204" pitchFamily="34" charset="0"/>
              </a:rPr>
              <a:t>1500 L </a:t>
            </a:r>
            <a:r>
              <a:rPr lang="en-GB" sz="2000" dirty="0">
                <a:solidFill>
                  <a:schemeClr val="accent1">
                    <a:lumMod val="50000"/>
                  </a:schemeClr>
                </a:solidFill>
                <a:cs typeface="Arial" panose="020B0604020202020204" pitchFamily="34" charset="0"/>
              </a:rPr>
              <a:t>per test. </a:t>
            </a:r>
          </a:p>
          <a:p>
            <a:pPr marL="342900" indent="-342900">
              <a:buFont typeface="Arial" panose="020B0604020202020204" pitchFamily="34" charset="0"/>
              <a:buChar char="•"/>
            </a:pPr>
            <a:r>
              <a:rPr lang="en-GB" sz="2400" dirty="0">
                <a:solidFill>
                  <a:srgbClr val="626262"/>
                </a:solidFill>
                <a:cs typeface="Arial" panose="020B0604020202020204" pitchFamily="34" charset="0"/>
              </a:rPr>
              <a:t>Cryostat sized to accommodate horizontal cavity mounting </a:t>
            </a:r>
          </a:p>
          <a:p>
            <a:pPr marL="800100" lvl="1" indent="-342900">
              <a:buFont typeface="Arial" panose="020B0604020202020204" pitchFamily="34" charset="0"/>
              <a:buChar char="•"/>
            </a:pPr>
            <a:r>
              <a:rPr lang="en-GB" sz="2000" dirty="0">
                <a:solidFill>
                  <a:schemeClr val="accent1">
                    <a:lumMod val="50000"/>
                  </a:schemeClr>
                </a:solidFill>
                <a:cs typeface="Arial" panose="020B0604020202020204" pitchFamily="34" charset="0"/>
              </a:rPr>
              <a:t>Closer to cryomodule configuration </a:t>
            </a:r>
          </a:p>
          <a:p>
            <a:pPr marL="800100" lvl="1" indent="-342900">
              <a:buFont typeface="Arial" panose="020B0604020202020204" pitchFamily="34" charset="0"/>
              <a:buChar char="•"/>
            </a:pPr>
            <a:r>
              <a:rPr lang="en-GB" sz="2000" dirty="0">
                <a:solidFill>
                  <a:schemeClr val="accent1">
                    <a:lumMod val="50000"/>
                  </a:schemeClr>
                </a:solidFill>
                <a:cs typeface="Arial" panose="020B0604020202020204" pitchFamily="34" charset="0"/>
              </a:rPr>
              <a:t>Up to 3 cavities can be tested per cooldown</a:t>
            </a:r>
            <a:r>
              <a:rPr lang="en-GB" sz="2400" b="1" dirty="0">
                <a:solidFill>
                  <a:schemeClr val="accent1">
                    <a:lumMod val="50000"/>
                  </a:schemeClr>
                </a:solidFill>
                <a:cs typeface="Arial" panose="020B0604020202020204" pitchFamily="34" charset="0"/>
              </a:rPr>
              <a:t> </a:t>
            </a:r>
          </a:p>
          <a:p>
            <a:pPr marL="342900" indent="-342900">
              <a:buFont typeface="Arial" panose="020B0604020202020204" pitchFamily="34" charset="0"/>
              <a:buChar char="•"/>
            </a:pPr>
            <a:r>
              <a:rPr lang="en-GB" sz="2400" dirty="0">
                <a:solidFill>
                  <a:srgbClr val="626262"/>
                </a:solidFill>
                <a:cs typeface="Arial" panose="020B0604020202020204" pitchFamily="34" charset="0"/>
              </a:rPr>
              <a:t>Magnetic shielding</a:t>
            </a:r>
          </a:p>
          <a:p>
            <a:pPr marL="800100" lvl="1" indent="-342900">
              <a:buFont typeface="Arial" panose="020B0604020202020204" pitchFamily="34" charset="0"/>
              <a:buChar char="•"/>
            </a:pPr>
            <a:r>
              <a:rPr lang="en-GB" sz="2000" dirty="0">
                <a:solidFill>
                  <a:schemeClr val="accent1">
                    <a:lumMod val="50000"/>
                  </a:schemeClr>
                </a:solidFill>
                <a:cs typeface="Arial" panose="020B0604020202020204" pitchFamily="34" charset="0"/>
              </a:rPr>
              <a:t>2 active coils, one more to be added soon</a:t>
            </a:r>
          </a:p>
          <a:p>
            <a:pPr marL="800100" lvl="1" indent="-342900">
              <a:buFont typeface="Arial" panose="020B0604020202020204" pitchFamily="34" charset="0"/>
              <a:buChar char="•"/>
            </a:pPr>
            <a:r>
              <a:rPr lang="en-GB" sz="2000" dirty="0">
                <a:solidFill>
                  <a:schemeClr val="accent1">
                    <a:lumMod val="50000"/>
                  </a:schemeClr>
                </a:solidFill>
                <a:cs typeface="Arial" panose="020B0604020202020204" pitchFamily="34" charset="0"/>
              </a:rPr>
              <a:t>Static shield</a:t>
            </a:r>
          </a:p>
          <a:p>
            <a:pPr marL="800100" lvl="1" indent="-342900">
              <a:buFont typeface="Arial" panose="020B0604020202020204" pitchFamily="34" charset="0"/>
              <a:buChar char="•"/>
            </a:pPr>
            <a:r>
              <a:rPr lang="en-GB" sz="2000" dirty="0">
                <a:solidFill>
                  <a:schemeClr val="accent1">
                    <a:lumMod val="50000"/>
                  </a:schemeClr>
                </a:solidFill>
                <a:cs typeface="Arial" panose="020B0604020202020204" pitchFamily="34" charset="0"/>
              </a:rPr>
              <a:t>Three 3-axis magnetic field probes</a:t>
            </a:r>
            <a:endParaRPr lang="en-GB" sz="2400" dirty="0">
              <a:solidFill>
                <a:schemeClr val="accent1">
                  <a:lumMod val="50000"/>
                </a:schemeClr>
              </a:solidFill>
              <a:cs typeface="Arial" panose="020B0604020202020204" pitchFamily="34" charset="0"/>
            </a:endParaRPr>
          </a:p>
          <a:p>
            <a:pPr marL="342900" indent="-342900">
              <a:buFont typeface="Arial" panose="020B0604020202020204" pitchFamily="34" charset="0"/>
              <a:buChar char="•"/>
            </a:pPr>
            <a:endParaRPr lang="en-GB" sz="2400" dirty="0">
              <a:solidFill>
                <a:schemeClr val="accent1">
                  <a:lumMod val="50000"/>
                </a:schemeClr>
              </a:solidFill>
              <a:cs typeface="Arial" panose="020B0604020202020204" pitchFamily="34" charset="0"/>
            </a:endParaRPr>
          </a:p>
          <a:p>
            <a:pPr marL="342900" indent="-342900">
              <a:buFont typeface="Arial" panose="020B0604020202020204" pitchFamily="34" charset="0"/>
              <a:buChar char="•"/>
            </a:pPr>
            <a:endParaRPr lang="en-GB" sz="2400" dirty="0">
              <a:solidFill>
                <a:srgbClr val="626262"/>
              </a:solidFill>
              <a:cs typeface="Arial" panose="020B0604020202020204" pitchFamily="34" charset="0"/>
            </a:endParaRPr>
          </a:p>
        </p:txBody>
      </p:sp>
      <p:sp>
        <p:nvSpPr>
          <p:cNvPr id="7" name="TextBox 6">
            <a:extLst>
              <a:ext uri="{FF2B5EF4-FFF2-40B4-BE49-F238E27FC236}">
                <a16:creationId xmlns:a16="http://schemas.microsoft.com/office/drawing/2014/main" id="{67B54F19-1212-9345-95FF-9D2815FD6E96}"/>
              </a:ext>
            </a:extLst>
          </p:cNvPr>
          <p:cNvSpPr txBox="1"/>
          <p:nvPr/>
        </p:nvSpPr>
        <p:spPr>
          <a:xfrm>
            <a:off x="556896" y="203002"/>
            <a:ext cx="6861008" cy="769441"/>
          </a:xfrm>
          <a:prstGeom prst="rect">
            <a:avLst/>
          </a:prstGeom>
          <a:noFill/>
        </p:spPr>
        <p:txBody>
          <a:bodyPr wrap="square" rtlCol="0" anchor="t">
            <a:spAutoFit/>
          </a:bodyPr>
          <a:lstStyle/>
          <a:p>
            <a:r>
              <a:rPr lang="en-US" sz="4400" b="1" spc="-150" dirty="0">
                <a:solidFill>
                  <a:schemeClr val="accent1">
                    <a:lumMod val="50000"/>
                  </a:schemeClr>
                </a:solidFill>
                <a:cs typeface="Arial" panose="020B0604020202020204" pitchFamily="34" charset="0"/>
              </a:rPr>
              <a:t>STFC Test Facility</a:t>
            </a:r>
          </a:p>
        </p:txBody>
      </p:sp>
      <p:pic>
        <p:nvPicPr>
          <p:cNvPr id="6" name="Picture 2" descr="I:\Pictures\CryostatAnd2KBox.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382540" y="1822456"/>
            <a:ext cx="2655004" cy="481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I:\Pictures\Insert.PN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40856" y="1822456"/>
            <a:ext cx="2045113" cy="410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22539" y="5999233"/>
            <a:ext cx="2519635" cy="400110"/>
          </a:xfrm>
          <a:prstGeom prst="rect">
            <a:avLst/>
          </a:prstGeom>
        </p:spPr>
        <p:txBody>
          <a:bodyPr wrap="square">
            <a:spAutoFit/>
          </a:bodyPr>
          <a:lstStyle/>
          <a:p>
            <a:r>
              <a:rPr lang="en-US" sz="2000" spc="-150" dirty="0">
                <a:solidFill>
                  <a:srgbClr val="626262"/>
                </a:solidFill>
                <a:cs typeface="Arial" panose="020B0604020202020204" pitchFamily="34" charset="0"/>
              </a:rPr>
              <a:t>Cavity Support Insert (CSI) </a:t>
            </a:r>
            <a:endParaRPr lang="en-GB" sz="2000" dirty="0">
              <a:solidFill>
                <a:srgbClr val="626262"/>
              </a:solidFill>
            </a:endParaRPr>
          </a:p>
        </p:txBody>
      </p:sp>
      <p:sp>
        <p:nvSpPr>
          <p:cNvPr id="3" name="Date Placeholder 2">
            <a:extLst>
              <a:ext uri="{FF2B5EF4-FFF2-40B4-BE49-F238E27FC236}">
                <a16:creationId xmlns:a16="http://schemas.microsoft.com/office/drawing/2014/main" id="{DC2ABBE1-6634-4534-AD78-71FB8EE4811F}"/>
              </a:ext>
            </a:extLst>
          </p:cNvPr>
          <p:cNvSpPr>
            <a:spLocks noGrp="1"/>
          </p:cNvSpPr>
          <p:nvPr>
            <p:ph type="dt" sz="half" idx="10"/>
          </p:nvPr>
        </p:nvSpPr>
        <p:spPr/>
        <p:txBody>
          <a:bodyPr/>
          <a:lstStyle/>
          <a:p>
            <a:r>
              <a:rPr lang="en-US"/>
              <a:t>July 21, 2022</a:t>
            </a:r>
          </a:p>
        </p:txBody>
      </p:sp>
      <p:sp>
        <p:nvSpPr>
          <p:cNvPr id="4" name="Slide Number Placeholder 3">
            <a:extLst>
              <a:ext uri="{FF2B5EF4-FFF2-40B4-BE49-F238E27FC236}">
                <a16:creationId xmlns:a16="http://schemas.microsoft.com/office/drawing/2014/main" id="{609E0423-661B-4C2C-BE46-F75E9682AA02}"/>
              </a:ext>
            </a:extLst>
          </p:cNvPr>
          <p:cNvSpPr>
            <a:spLocks noGrp="1"/>
          </p:cNvSpPr>
          <p:nvPr>
            <p:ph type="sldNum" sz="quarter" idx="12"/>
          </p:nvPr>
        </p:nvSpPr>
        <p:spPr/>
        <p:txBody>
          <a:bodyPr/>
          <a:lstStyle/>
          <a:p>
            <a:fld id="{BBAAB195-B577-5546-8349-9DDA93B6129E}" type="slidenum">
              <a:rPr lang="en-US" smtClean="0"/>
              <a:t>18</a:t>
            </a:fld>
            <a:endParaRPr lang="en-US"/>
          </a:p>
        </p:txBody>
      </p:sp>
    </p:spTree>
    <p:extLst>
      <p:ext uri="{BB962C8B-B14F-4D97-AF65-F5344CB8AC3E}">
        <p14:creationId xmlns:p14="http://schemas.microsoft.com/office/powerpoint/2010/main" val="21517856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p:cNvSpPr>
            <a:spLocks noGrp="1"/>
          </p:cNvSpPr>
          <p:nvPr>
            <p:ph type="title"/>
          </p:nvPr>
        </p:nvSpPr>
        <p:spPr>
          <a:xfrm>
            <a:off x="515938" y="46854"/>
            <a:ext cx="10903375" cy="988710"/>
          </a:xfrm>
        </p:spPr>
        <p:txBody>
          <a:bodyPr/>
          <a:lstStyle/>
          <a:p>
            <a:r>
              <a:rPr lang="en-GB" dirty="0">
                <a:solidFill>
                  <a:srgbClr val="003088"/>
                </a:solidFill>
                <a:latin typeface="+mn-lt"/>
              </a:rPr>
              <a:t>STFC Test Facility: radiation detectors</a:t>
            </a:r>
          </a:p>
        </p:txBody>
      </p:sp>
      <p:grpSp>
        <p:nvGrpSpPr>
          <p:cNvPr id="5" name="Group 4"/>
          <p:cNvGrpSpPr/>
          <p:nvPr/>
        </p:nvGrpSpPr>
        <p:grpSpPr>
          <a:xfrm>
            <a:off x="167202" y="1400175"/>
            <a:ext cx="5696927" cy="3639033"/>
            <a:chOff x="25609" y="2064615"/>
            <a:chExt cx="5696927" cy="3639033"/>
          </a:xfrm>
        </p:grpSpPr>
        <p:pic>
          <p:nvPicPr>
            <p:cNvPr id="25" name="Picture 24"/>
            <p:cNvPicPr>
              <a:picLocks noChangeAspect="1"/>
            </p:cNvPicPr>
            <p:nvPr/>
          </p:nvPicPr>
          <p:blipFill>
            <a:blip r:embed="rId3"/>
            <a:stretch>
              <a:fillRect/>
            </a:stretch>
          </p:blipFill>
          <p:spPr>
            <a:xfrm>
              <a:off x="1600762" y="2198886"/>
              <a:ext cx="3085714" cy="3504762"/>
            </a:xfrm>
            <a:prstGeom prst="rect">
              <a:avLst/>
            </a:prstGeom>
          </p:spPr>
        </p:pic>
        <p:sp>
          <p:nvSpPr>
            <p:cNvPr id="26" name="TextBox 25"/>
            <p:cNvSpPr txBox="1"/>
            <p:nvPr/>
          </p:nvSpPr>
          <p:spPr>
            <a:xfrm>
              <a:off x="25609" y="2064615"/>
              <a:ext cx="1657703" cy="830997"/>
            </a:xfrm>
            <a:prstGeom prst="rect">
              <a:avLst/>
            </a:prstGeom>
            <a:noFill/>
          </p:spPr>
          <p:txBody>
            <a:bodyPr wrap="square" rtlCol="0">
              <a:spAutoFit/>
            </a:bodyPr>
            <a:lstStyle/>
            <a:p>
              <a:r>
                <a:rPr lang="en-GB" sz="1600" dirty="0">
                  <a:solidFill>
                    <a:srgbClr val="C00000"/>
                  </a:solidFill>
                </a:rPr>
                <a:t>Dose Rate</a:t>
              </a:r>
              <a:r>
                <a:rPr lang="en-GB" sz="1600" dirty="0">
                  <a:solidFill>
                    <a:srgbClr val="FF0000"/>
                  </a:solidFill>
                </a:rPr>
                <a:t> </a:t>
              </a:r>
              <a:r>
                <a:rPr lang="en-GB" sz="1600" dirty="0"/>
                <a:t>&amp; Energy Spectrum Detectors</a:t>
              </a:r>
            </a:p>
          </p:txBody>
        </p:sp>
        <p:sp>
          <p:nvSpPr>
            <p:cNvPr id="14" name="TextBox 13"/>
            <p:cNvSpPr txBox="1"/>
            <p:nvPr/>
          </p:nvSpPr>
          <p:spPr>
            <a:xfrm>
              <a:off x="4686476" y="2211250"/>
              <a:ext cx="1036060" cy="584775"/>
            </a:xfrm>
            <a:prstGeom prst="rect">
              <a:avLst/>
            </a:prstGeom>
            <a:noFill/>
          </p:spPr>
          <p:txBody>
            <a:bodyPr wrap="square" rtlCol="0">
              <a:spAutoFit/>
            </a:bodyPr>
            <a:lstStyle/>
            <a:p>
              <a:r>
                <a:rPr lang="en-GB" sz="1600" dirty="0"/>
                <a:t>Dose Rate Detectors</a:t>
              </a:r>
            </a:p>
          </p:txBody>
        </p:sp>
        <p:sp>
          <p:nvSpPr>
            <p:cNvPr id="15" name="TextBox 14"/>
            <p:cNvSpPr txBox="1"/>
            <p:nvPr/>
          </p:nvSpPr>
          <p:spPr>
            <a:xfrm>
              <a:off x="25609" y="3115862"/>
              <a:ext cx="1657703" cy="830997"/>
            </a:xfrm>
            <a:prstGeom prst="rect">
              <a:avLst/>
            </a:prstGeom>
            <a:noFill/>
          </p:spPr>
          <p:txBody>
            <a:bodyPr wrap="square" rtlCol="0">
              <a:spAutoFit/>
            </a:bodyPr>
            <a:lstStyle/>
            <a:p>
              <a:r>
                <a:rPr lang="en-GB" sz="1600" dirty="0">
                  <a:solidFill>
                    <a:srgbClr val="C00000"/>
                  </a:solidFill>
                </a:rPr>
                <a:t>Dose Rate</a:t>
              </a:r>
              <a:r>
                <a:rPr lang="en-GB" sz="1600" dirty="0">
                  <a:solidFill>
                    <a:srgbClr val="FF0000"/>
                  </a:solidFill>
                </a:rPr>
                <a:t> </a:t>
              </a:r>
              <a:r>
                <a:rPr lang="en-GB" sz="1600" dirty="0"/>
                <a:t>&amp; Energy Spectrum Detectors</a:t>
              </a:r>
            </a:p>
          </p:txBody>
        </p:sp>
        <p:sp>
          <p:nvSpPr>
            <p:cNvPr id="17" name="TextBox 16"/>
            <p:cNvSpPr txBox="1"/>
            <p:nvPr/>
          </p:nvSpPr>
          <p:spPr>
            <a:xfrm>
              <a:off x="25609" y="4174346"/>
              <a:ext cx="1657703" cy="830997"/>
            </a:xfrm>
            <a:prstGeom prst="rect">
              <a:avLst/>
            </a:prstGeom>
            <a:noFill/>
          </p:spPr>
          <p:txBody>
            <a:bodyPr wrap="square" rtlCol="0">
              <a:spAutoFit/>
            </a:bodyPr>
            <a:lstStyle/>
            <a:p>
              <a:r>
                <a:rPr lang="en-GB" sz="1600" dirty="0">
                  <a:solidFill>
                    <a:srgbClr val="C00000"/>
                  </a:solidFill>
                </a:rPr>
                <a:t>Dose Rate</a:t>
              </a:r>
              <a:r>
                <a:rPr lang="en-GB" sz="1600" dirty="0">
                  <a:solidFill>
                    <a:srgbClr val="FF0000"/>
                  </a:solidFill>
                </a:rPr>
                <a:t> </a:t>
              </a:r>
              <a:r>
                <a:rPr lang="en-GB" sz="1600" dirty="0"/>
                <a:t>&amp; Energy Spectrum Detectors</a:t>
              </a:r>
            </a:p>
          </p:txBody>
        </p:sp>
        <p:sp>
          <p:nvSpPr>
            <p:cNvPr id="18" name="TextBox 17"/>
            <p:cNvSpPr txBox="1"/>
            <p:nvPr/>
          </p:nvSpPr>
          <p:spPr>
            <a:xfrm>
              <a:off x="4686476" y="3218126"/>
              <a:ext cx="1036060" cy="584775"/>
            </a:xfrm>
            <a:prstGeom prst="rect">
              <a:avLst/>
            </a:prstGeom>
            <a:noFill/>
          </p:spPr>
          <p:txBody>
            <a:bodyPr wrap="square" rtlCol="0">
              <a:spAutoFit/>
            </a:bodyPr>
            <a:lstStyle/>
            <a:p>
              <a:r>
                <a:rPr lang="en-GB" sz="1600" dirty="0"/>
                <a:t>Dose Rate Detectors</a:t>
              </a:r>
            </a:p>
          </p:txBody>
        </p:sp>
        <p:sp>
          <p:nvSpPr>
            <p:cNvPr id="19" name="TextBox 18"/>
            <p:cNvSpPr txBox="1"/>
            <p:nvPr/>
          </p:nvSpPr>
          <p:spPr>
            <a:xfrm>
              <a:off x="4686476" y="4334720"/>
              <a:ext cx="1036060" cy="584775"/>
            </a:xfrm>
            <a:prstGeom prst="rect">
              <a:avLst/>
            </a:prstGeom>
            <a:noFill/>
          </p:spPr>
          <p:txBody>
            <a:bodyPr wrap="square" rtlCol="0">
              <a:spAutoFit/>
            </a:bodyPr>
            <a:lstStyle/>
            <a:p>
              <a:r>
                <a:rPr lang="en-GB" sz="1600" dirty="0"/>
                <a:t>Dose Rate Detectors</a:t>
              </a:r>
            </a:p>
          </p:txBody>
        </p:sp>
      </p:grpSp>
      <p:sp>
        <p:nvSpPr>
          <p:cNvPr id="3" name="TextBox 2"/>
          <p:cNvSpPr txBox="1"/>
          <p:nvPr/>
        </p:nvSpPr>
        <p:spPr>
          <a:xfrm>
            <a:off x="1991796" y="846303"/>
            <a:ext cx="2491516" cy="523220"/>
          </a:xfrm>
          <a:prstGeom prst="rect">
            <a:avLst/>
          </a:prstGeom>
          <a:noFill/>
        </p:spPr>
        <p:txBody>
          <a:bodyPr wrap="none" rtlCol="0">
            <a:spAutoFit/>
          </a:bodyPr>
          <a:lstStyle/>
          <a:p>
            <a:r>
              <a:rPr lang="en-GB" sz="2800" b="1" dirty="0">
                <a:solidFill>
                  <a:schemeClr val="bg2">
                    <a:lumMod val="50000"/>
                  </a:schemeClr>
                </a:solidFill>
              </a:rPr>
              <a:t>STFC Test Stand</a:t>
            </a:r>
          </a:p>
        </p:txBody>
      </p:sp>
      <p:sp>
        <p:nvSpPr>
          <p:cNvPr id="20" name="TextBox 19"/>
          <p:cNvSpPr txBox="1"/>
          <p:nvPr/>
        </p:nvSpPr>
        <p:spPr>
          <a:xfrm>
            <a:off x="8331904" y="852627"/>
            <a:ext cx="2566600" cy="523220"/>
          </a:xfrm>
          <a:prstGeom prst="rect">
            <a:avLst/>
          </a:prstGeom>
          <a:noFill/>
        </p:spPr>
        <p:txBody>
          <a:bodyPr wrap="none" rtlCol="0">
            <a:spAutoFit/>
          </a:bodyPr>
          <a:lstStyle/>
          <a:p>
            <a:r>
              <a:rPr lang="en-GB" sz="2800" b="1" dirty="0">
                <a:solidFill>
                  <a:schemeClr val="bg2">
                    <a:lumMod val="50000"/>
                  </a:schemeClr>
                </a:solidFill>
              </a:rPr>
              <a:t>FNAL Test Stand</a:t>
            </a:r>
          </a:p>
        </p:txBody>
      </p:sp>
      <p:sp>
        <p:nvSpPr>
          <p:cNvPr id="22" name="TextBox 21"/>
          <p:cNvSpPr txBox="1"/>
          <p:nvPr/>
        </p:nvSpPr>
        <p:spPr>
          <a:xfrm>
            <a:off x="156430" y="4846843"/>
            <a:ext cx="3449288"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solidFill>
                  <a:srgbClr val="003088"/>
                </a:solidFill>
              </a:rPr>
              <a:t>Wall thickness 10-25mm</a:t>
            </a:r>
          </a:p>
          <a:p>
            <a:pPr marL="285750" indent="-285750">
              <a:buFont typeface="Arial" panose="020B0604020202020204" pitchFamily="34" charset="0"/>
              <a:buChar char="•"/>
            </a:pPr>
            <a:r>
              <a:rPr lang="en-GB" sz="1600" dirty="0">
                <a:solidFill>
                  <a:srgbClr val="C00000"/>
                </a:solidFill>
              </a:rPr>
              <a:t>Dose rate detectors added  in January 2021</a:t>
            </a:r>
          </a:p>
          <a:p>
            <a:pPr marL="285750" indent="-285750">
              <a:buFont typeface="Arial" panose="020B0604020202020204" pitchFamily="34" charset="0"/>
              <a:buChar char="•"/>
            </a:pPr>
            <a:endParaRPr lang="en-GB" sz="1600" dirty="0">
              <a:solidFill>
                <a:srgbClr val="003088"/>
              </a:solidFill>
            </a:endParaRPr>
          </a:p>
        </p:txBody>
      </p:sp>
      <p:sp>
        <p:nvSpPr>
          <p:cNvPr id="4" name="Rectangle 3"/>
          <p:cNvSpPr/>
          <p:nvPr/>
        </p:nvSpPr>
        <p:spPr>
          <a:xfrm>
            <a:off x="4786091" y="1693206"/>
            <a:ext cx="88724" cy="247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786091" y="2690585"/>
            <a:ext cx="88724" cy="247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4786091" y="3801579"/>
            <a:ext cx="88724" cy="247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p:cNvSpPr/>
          <p:nvPr/>
        </p:nvSpPr>
        <p:spPr>
          <a:xfrm>
            <a:off x="1654207" y="1569381"/>
            <a:ext cx="88724" cy="247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654207" y="2566760"/>
            <a:ext cx="88724" cy="247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1654207" y="3677754"/>
            <a:ext cx="88724" cy="247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1654207" y="1805660"/>
            <a:ext cx="88724" cy="2476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p:cNvSpPr/>
          <p:nvPr/>
        </p:nvSpPr>
        <p:spPr>
          <a:xfrm>
            <a:off x="1654207" y="2803039"/>
            <a:ext cx="88724" cy="2476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p:cNvSpPr/>
          <p:nvPr/>
        </p:nvSpPr>
        <p:spPr>
          <a:xfrm>
            <a:off x="1654207" y="3914033"/>
            <a:ext cx="88724" cy="247650"/>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7" name="Group 36">
            <a:extLst>
              <a:ext uri="{FF2B5EF4-FFF2-40B4-BE49-F238E27FC236}">
                <a16:creationId xmlns:a16="http://schemas.microsoft.com/office/drawing/2014/main" id="{788985B2-D257-435F-94B0-962D11A47C39}"/>
              </a:ext>
            </a:extLst>
          </p:cNvPr>
          <p:cNvGrpSpPr/>
          <p:nvPr/>
        </p:nvGrpSpPr>
        <p:grpSpPr>
          <a:xfrm>
            <a:off x="7241711" y="1508559"/>
            <a:ext cx="4528848" cy="4493235"/>
            <a:chOff x="2497394" y="658761"/>
            <a:chExt cx="6651439" cy="6091544"/>
          </a:xfrm>
        </p:grpSpPr>
        <p:pic>
          <p:nvPicPr>
            <p:cNvPr id="38" name="Picture 4">
              <a:extLst>
                <a:ext uri="{FF2B5EF4-FFF2-40B4-BE49-F238E27FC236}">
                  <a16:creationId xmlns:a16="http://schemas.microsoft.com/office/drawing/2014/main" id="{F70E4516-7391-47C7-A8BC-1147A05AC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6567" y="658761"/>
              <a:ext cx="4075849" cy="4803925"/>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Oval 38">
              <a:extLst>
                <a:ext uri="{FF2B5EF4-FFF2-40B4-BE49-F238E27FC236}">
                  <a16:creationId xmlns:a16="http://schemas.microsoft.com/office/drawing/2014/main" id="{DCEB835F-8C6F-4347-9FD6-0A1F440E6266}"/>
                </a:ext>
              </a:extLst>
            </p:cNvPr>
            <p:cNvSpPr/>
            <p:nvPr/>
          </p:nvSpPr>
          <p:spPr>
            <a:xfrm>
              <a:off x="6140313" y="1224188"/>
              <a:ext cx="111844" cy="103166"/>
            </a:xfrm>
            <a:prstGeom prst="ellipse">
              <a:avLst/>
            </a:prstGeom>
            <a:solidFill>
              <a:srgbClr val="C00000"/>
            </a:solidFill>
            <a:ln>
              <a:solidFill>
                <a:srgbClr val="C13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40" name="Rectangle 39">
              <a:extLst>
                <a:ext uri="{FF2B5EF4-FFF2-40B4-BE49-F238E27FC236}">
                  <a16:creationId xmlns:a16="http://schemas.microsoft.com/office/drawing/2014/main" id="{11232008-578B-4AA1-80E6-1A40E715CCC8}"/>
                </a:ext>
              </a:extLst>
            </p:cNvPr>
            <p:cNvSpPr/>
            <p:nvPr/>
          </p:nvSpPr>
          <p:spPr>
            <a:xfrm>
              <a:off x="5889405" y="3295436"/>
              <a:ext cx="605304" cy="3094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602E2798-B383-437F-866D-7E6BD10BD5D9}"/>
                </a:ext>
              </a:extLst>
            </p:cNvPr>
            <p:cNvCxnSpPr>
              <a:cxnSpLocks/>
              <a:endCxn id="40" idx="2"/>
            </p:cNvCxnSpPr>
            <p:nvPr/>
          </p:nvCxnSpPr>
          <p:spPr>
            <a:xfrm>
              <a:off x="6192057" y="1386700"/>
              <a:ext cx="0" cy="2218233"/>
            </a:xfrm>
            <a:prstGeom prst="straightConnector1">
              <a:avLst/>
            </a:prstGeom>
            <a:ln w="15875">
              <a:solidFill>
                <a:srgbClr val="C0000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8145ACD-C008-46BC-988E-4EB8C51806CB}"/>
                </a:ext>
              </a:extLst>
            </p:cNvPr>
            <p:cNvSpPr txBox="1"/>
            <p:nvPr/>
          </p:nvSpPr>
          <p:spPr>
            <a:xfrm>
              <a:off x="5779828" y="2298010"/>
              <a:ext cx="916539" cy="375532"/>
            </a:xfrm>
            <a:prstGeom prst="rect">
              <a:avLst/>
            </a:prstGeom>
            <a:solidFill>
              <a:schemeClr val="bg1"/>
            </a:solidFill>
          </p:spPr>
          <p:txBody>
            <a:bodyPr wrap="square" rtlCol="0">
              <a:spAutoFit/>
            </a:bodyPr>
            <a:lstStyle/>
            <a:p>
              <a:r>
                <a:rPr lang="en-US" sz="1200" dirty="0">
                  <a:solidFill>
                    <a:srgbClr val="C00000"/>
                  </a:solidFill>
                </a:rPr>
                <a:t>~2.9m</a:t>
              </a:r>
            </a:p>
          </p:txBody>
        </p:sp>
        <p:cxnSp>
          <p:nvCxnSpPr>
            <p:cNvPr id="43" name="Straight Arrow Connector 42">
              <a:extLst>
                <a:ext uri="{FF2B5EF4-FFF2-40B4-BE49-F238E27FC236}">
                  <a16:creationId xmlns:a16="http://schemas.microsoft.com/office/drawing/2014/main" id="{5DFE85BE-0B50-417F-A692-90A6C7033BDC}"/>
                </a:ext>
              </a:extLst>
            </p:cNvPr>
            <p:cNvCxnSpPr>
              <a:cxnSpLocks/>
            </p:cNvCxnSpPr>
            <p:nvPr/>
          </p:nvCxnSpPr>
          <p:spPr>
            <a:xfrm flipV="1">
              <a:off x="5144950" y="1327354"/>
              <a:ext cx="932305" cy="1137514"/>
            </a:xfrm>
            <a:prstGeom prst="straightConnector1">
              <a:avLst/>
            </a:prstGeom>
            <a:solidFill>
              <a:srgbClr val="C00000"/>
            </a:solidFill>
            <a:ln w="12700">
              <a:solidFill>
                <a:srgbClr val="C13D33"/>
              </a:solidFill>
              <a:tailEnd type="stealth" w="med" len="lg"/>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5083C3D-0ED7-4235-AC1B-D10D4FB12628}"/>
                </a:ext>
              </a:extLst>
            </p:cNvPr>
            <p:cNvSpPr txBox="1"/>
            <p:nvPr/>
          </p:nvSpPr>
          <p:spPr>
            <a:xfrm>
              <a:off x="4507112" y="2454923"/>
              <a:ext cx="1160873" cy="625886"/>
            </a:xfrm>
            <a:prstGeom prst="rect">
              <a:avLst/>
            </a:prstGeom>
            <a:solidFill>
              <a:schemeClr val="bg1"/>
            </a:solidFill>
          </p:spPr>
          <p:txBody>
            <a:bodyPr wrap="square" rtlCol="0">
              <a:spAutoFit/>
            </a:bodyPr>
            <a:lstStyle/>
            <a:p>
              <a:r>
                <a:rPr lang="en-US" sz="1200" dirty="0">
                  <a:solidFill>
                    <a:srgbClr val="C00000"/>
                  </a:solidFill>
                </a:rPr>
                <a:t>1.5” SS plate</a:t>
              </a:r>
            </a:p>
          </p:txBody>
        </p:sp>
        <p:cxnSp>
          <p:nvCxnSpPr>
            <p:cNvPr id="45" name="Straight Arrow Connector 44">
              <a:extLst>
                <a:ext uri="{FF2B5EF4-FFF2-40B4-BE49-F238E27FC236}">
                  <a16:creationId xmlns:a16="http://schemas.microsoft.com/office/drawing/2014/main" id="{4F7ADEFF-B63A-4818-AC15-8D327B8EF69E}"/>
                </a:ext>
              </a:extLst>
            </p:cNvPr>
            <p:cNvCxnSpPr>
              <a:cxnSpLocks/>
            </p:cNvCxnSpPr>
            <p:nvPr/>
          </p:nvCxnSpPr>
          <p:spPr>
            <a:xfrm>
              <a:off x="3813915" y="1076488"/>
              <a:ext cx="2326397" cy="194154"/>
            </a:xfrm>
            <a:prstGeom prst="straightConnector1">
              <a:avLst/>
            </a:prstGeom>
            <a:solidFill>
              <a:srgbClr val="C00000"/>
            </a:solidFill>
            <a:ln w="12700">
              <a:solidFill>
                <a:srgbClr val="C13D33"/>
              </a:solidFill>
              <a:tailEnd type="stealth" w="med" len="lg"/>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E92D5556-4856-4CA0-B117-1FC394ECA415}"/>
                </a:ext>
              </a:extLst>
            </p:cNvPr>
            <p:cNvSpPr txBox="1"/>
            <p:nvPr/>
          </p:nvSpPr>
          <p:spPr>
            <a:xfrm>
              <a:off x="2497394" y="903152"/>
              <a:ext cx="1507329" cy="876240"/>
            </a:xfrm>
            <a:prstGeom prst="rect">
              <a:avLst/>
            </a:prstGeom>
            <a:solidFill>
              <a:schemeClr val="bg1"/>
            </a:solidFill>
          </p:spPr>
          <p:txBody>
            <a:bodyPr wrap="square" rtlCol="0">
              <a:spAutoFit/>
            </a:bodyPr>
            <a:lstStyle/>
            <a:p>
              <a:r>
                <a:rPr lang="en-US" sz="1200" dirty="0">
                  <a:solidFill>
                    <a:srgbClr val="C00000"/>
                  </a:solidFill>
                </a:rPr>
                <a:t>Detector - Canberra GP110 probe</a:t>
              </a:r>
            </a:p>
          </p:txBody>
        </p:sp>
        <p:sp>
          <p:nvSpPr>
            <p:cNvPr id="47" name="Oval 46">
              <a:extLst>
                <a:ext uri="{FF2B5EF4-FFF2-40B4-BE49-F238E27FC236}">
                  <a16:creationId xmlns:a16="http://schemas.microsoft.com/office/drawing/2014/main" id="{C2160729-5EA6-4342-8162-85BA19C84E65}"/>
                </a:ext>
              </a:extLst>
            </p:cNvPr>
            <p:cNvSpPr/>
            <p:nvPr/>
          </p:nvSpPr>
          <p:spPr>
            <a:xfrm>
              <a:off x="6703235" y="6166753"/>
              <a:ext cx="111844" cy="10316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A4DB2E8-17F6-4E5E-BD80-409F23A13CD0}"/>
                </a:ext>
              </a:extLst>
            </p:cNvPr>
            <p:cNvSpPr txBox="1"/>
            <p:nvPr/>
          </p:nvSpPr>
          <p:spPr>
            <a:xfrm>
              <a:off x="7452396" y="5286954"/>
              <a:ext cx="1696437" cy="461665"/>
            </a:xfrm>
            <a:prstGeom prst="rect">
              <a:avLst/>
            </a:prstGeom>
            <a:solidFill>
              <a:schemeClr val="bg1"/>
            </a:solidFill>
          </p:spPr>
          <p:txBody>
            <a:bodyPr wrap="square" rtlCol="0">
              <a:spAutoFit/>
            </a:bodyPr>
            <a:lstStyle/>
            <a:p>
              <a:r>
                <a:rPr lang="en-US" sz="1200" dirty="0">
                  <a:solidFill>
                    <a:srgbClr val="00B0F0"/>
                  </a:solidFill>
                </a:rPr>
                <a:t>Detector - Canberra GP100M probe</a:t>
              </a:r>
            </a:p>
          </p:txBody>
        </p:sp>
        <p:cxnSp>
          <p:nvCxnSpPr>
            <p:cNvPr id="49" name="Straight Arrow Connector 48">
              <a:extLst>
                <a:ext uri="{FF2B5EF4-FFF2-40B4-BE49-F238E27FC236}">
                  <a16:creationId xmlns:a16="http://schemas.microsoft.com/office/drawing/2014/main" id="{0AAAC94D-4942-4871-817B-6CB310AAA9B0}"/>
                </a:ext>
              </a:extLst>
            </p:cNvPr>
            <p:cNvCxnSpPr>
              <a:cxnSpLocks/>
            </p:cNvCxnSpPr>
            <p:nvPr/>
          </p:nvCxnSpPr>
          <p:spPr>
            <a:xfrm flipH="1">
              <a:off x="6796932" y="5830825"/>
              <a:ext cx="744410" cy="368413"/>
            </a:xfrm>
            <a:prstGeom prst="straightConnector1">
              <a:avLst/>
            </a:prstGeom>
            <a:ln w="12700">
              <a:solidFill>
                <a:srgbClr val="00B0F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33F311D-55C9-4325-9CCC-F3E55A097F22}"/>
                </a:ext>
              </a:extLst>
            </p:cNvPr>
            <p:cNvCxnSpPr>
              <a:cxnSpLocks/>
            </p:cNvCxnSpPr>
            <p:nvPr/>
          </p:nvCxnSpPr>
          <p:spPr>
            <a:xfrm flipH="1">
              <a:off x="6192058" y="4729471"/>
              <a:ext cx="1" cy="1507072"/>
            </a:xfrm>
            <a:prstGeom prst="straightConnector1">
              <a:avLst/>
            </a:prstGeom>
            <a:ln w="15875">
              <a:solidFill>
                <a:srgbClr val="00B0F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24F2DA4C-4250-410D-BA43-F10ABB05163E}"/>
                </a:ext>
              </a:extLst>
            </p:cNvPr>
            <p:cNvSpPr txBox="1"/>
            <p:nvPr/>
          </p:nvSpPr>
          <p:spPr>
            <a:xfrm>
              <a:off x="5913953" y="5498601"/>
              <a:ext cx="1087321" cy="375531"/>
            </a:xfrm>
            <a:prstGeom prst="rect">
              <a:avLst/>
            </a:prstGeom>
            <a:solidFill>
              <a:schemeClr val="bg1"/>
            </a:solidFill>
          </p:spPr>
          <p:txBody>
            <a:bodyPr wrap="square" rtlCol="0">
              <a:spAutoFit/>
            </a:bodyPr>
            <a:lstStyle/>
            <a:p>
              <a:r>
                <a:rPr lang="en-US" sz="1200" dirty="0">
                  <a:solidFill>
                    <a:srgbClr val="00B0F0"/>
                  </a:solidFill>
                </a:rPr>
                <a:t>~ 1.8 m</a:t>
              </a:r>
            </a:p>
          </p:txBody>
        </p:sp>
        <p:cxnSp>
          <p:nvCxnSpPr>
            <p:cNvPr id="52" name="Straight Arrow Connector 51">
              <a:extLst>
                <a:ext uri="{FF2B5EF4-FFF2-40B4-BE49-F238E27FC236}">
                  <a16:creationId xmlns:a16="http://schemas.microsoft.com/office/drawing/2014/main" id="{99AD0E7C-EF73-4B28-BAF3-1CC467B1BD16}"/>
                </a:ext>
              </a:extLst>
            </p:cNvPr>
            <p:cNvCxnSpPr>
              <a:cxnSpLocks/>
              <a:stCxn id="47" idx="3"/>
            </p:cNvCxnSpPr>
            <p:nvPr/>
          </p:nvCxnSpPr>
          <p:spPr>
            <a:xfrm flipH="1">
              <a:off x="6192057" y="6254811"/>
              <a:ext cx="527557" cy="0"/>
            </a:xfrm>
            <a:prstGeom prst="straightConnector1">
              <a:avLst/>
            </a:prstGeom>
            <a:ln w="15875">
              <a:solidFill>
                <a:srgbClr val="00B0F0"/>
              </a:solidFill>
              <a:headEnd type="stealth" w="med" len="lg"/>
              <a:tailEnd type="stealth" w="med" len="lg"/>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52F95469-D298-4F69-85B9-A96D68D2B388}"/>
                </a:ext>
              </a:extLst>
            </p:cNvPr>
            <p:cNvSpPr txBox="1"/>
            <p:nvPr/>
          </p:nvSpPr>
          <p:spPr>
            <a:xfrm>
              <a:off x="5983301" y="6374773"/>
              <a:ext cx="1682330" cy="375532"/>
            </a:xfrm>
            <a:prstGeom prst="rect">
              <a:avLst/>
            </a:prstGeom>
            <a:solidFill>
              <a:schemeClr val="bg1"/>
            </a:solidFill>
          </p:spPr>
          <p:txBody>
            <a:bodyPr wrap="square" rtlCol="0">
              <a:spAutoFit/>
            </a:bodyPr>
            <a:lstStyle/>
            <a:p>
              <a:r>
                <a:rPr lang="en-US" sz="1200" dirty="0">
                  <a:solidFill>
                    <a:srgbClr val="00B0F0"/>
                  </a:solidFill>
                </a:rPr>
                <a:t>~ 0.8 m</a:t>
              </a:r>
            </a:p>
          </p:txBody>
        </p:sp>
        <p:cxnSp>
          <p:nvCxnSpPr>
            <p:cNvPr id="54" name="Straight Arrow Connector 53">
              <a:extLst>
                <a:ext uri="{FF2B5EF4-FFF2-40B4-BE49-F238E27FC236}">
                  <a16:creationId xmlns:a16="http://schemas.microsoft.com/office/drawing/2014/main" id="{DB3BAFC1-36D6-4E56-A2F0-97C7E9843BB3}"/>
                </a:ext>
              </a:extLst>
            </p:cNvPr>
            <p:cNvCxnSpPr>
              <a:cxnSpLocks/>
            </p:cNvCxnSpPr>
            <p:nvPr/>
          </p:nvCxnSpPr>
          <p:spPr>
            <a:xfrm flipV="1">
              <a:off x="5144950" y="5352537"/>
              <a:ext cx="827940" cy="283486"/>
            </a:xfrm>
            <a:prstGeom prst="straightConnector1">
              <a:avLst/>
            </a:prstGeom>
            <a:solidFill>
              <a:srgbClr val="C00000"/>
            </a:solidFill>
            <a:ln w="12700">
              <a:solidFill>
                <a:srgbClr val="C13D33"/>
              </a:solidFill>
              <a:tailEnd type="stealth" w="med" len="lg"/>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4DB0F2C9-B331-4921-A432-EFD219F17466}"/>
                </a:ext>
              </a:extLst>
            </p:cNvPr>
            <p:cNvSpPr txBox="1"/>
            <p:nvPr/>
          </p:nvSpPr>
          <p:spPr>
            <a:xfrm>
              <a:off x="4290314" y="5596927"/>
              <a:ext cx="1450620" cy="625886"/>
            </a:xfrm>
            <a:prstGeom prst="rect">
              <a:avLst/>
            </a:prstGeom>
            <a:solidFill>
              <a:schemeClr val="bg1"/>
            </a:solidFill>
          </p:spPr>
          <p:txBody>
            <a:bodyPr wrap="square" rtlCol="0">
              <a:spAutoFit/>
            </a:bodyPr>
            <a:lstStyle/>
            <a:p>
              <a:r>
                <a:rPr lang="en-US" sz="1200" dirty="0">
                  <a:solidFill>
                    <a:srgbClr val="C00000"/>
                  </a:solidFill>
                </a:rPr>
                <a:t>0.5” SS dished head</a:t>
              </a:r>
            </a:p>
          </p:txBody>
        </p:sp>
        <p:sp>
          <p:nvSpPr>
            <p:cNvPr id="56" name="TextBox 55">
              <a:extLst>
                <a:ext uri="{FF2B5EF4-FFF2-40B4-BE49-F238E27FC236}">
                  <a16:creationId xmlns:a16="http://schemas.microsoft.com/office/drawing/2014/main" id="{C8234FA9-6374-4A87-B1F6-CCA3568B0FCF}"/>
                </a:ext>
              </a:extLst>
            </p:cNvPr>
            <p:cNvSpPr txBox="1"/>
            <p:nvPr/>
          </p:nvSpPr>
          <p:spPr>
            <a:xfrm>
              <a:off x="3813915" y="3971238"/>
              <a:ext cx="1111867" cy="876240"/>
            </a:xfrm>
            <a:prstGeom prst="rect">
              <a:avLst/>
            </a:prstGeom>
            <a:solidFill>
              <a:schemeClr val="bg1"/>
            </a:solidFill>
          </p:spPr>
          <p:txBody>
            <a:bodyPr wrap="square" rtlCol="0">
              <a:spAutoFit/>
            </a:bodyPr>
            <a:lstStyle/>
            <a:p>
              <a:r>
                <a:rPr lang="en-US" sz="1200" dirty="0">
                  <a:solidFill>
                    <a:srgbClr val="C00000"/>
                  </a:solidFill>
                </a:rPr>
                <a:t>0.25” SS dished head</a:t>
              </a:r>
            </a:p>
          </p:txBody>
        </p:sp>
        <p:cxnSp>
          <p:nvCxnSpPr>
            <p:cNvPr id="57" name="Straight Arrow Connector 56">
              <a:extLst>
                <a:ext uri="{FF2B5EF4-FFF2-40B4-BE49-F238E27FC236}">
                  <a16:creationId xmlns:a16="http://schemas.microsoft.com/office/drawing/2014/main" id="{9ED6B355-0733-4042-9A12-FA0A68424549}"/>
                </a:ext>
              </a:extLst>
            </p:cNvPr>
            <p:cNvCxnSpPr>
              <a:cxnSpLocks/>
              <a:stCxn id="56" idx="3"/>
            </p:cNvCxnSpPr>
            <p:nvPr/>
          </p:nvCxnSpPr>
          <p:spPr>
            <a:xfrm flipV="1">
              <a:off x="4925782" y="4409359"/>
              <a:ext cx="1127665" cy="620741"/>
            </a:xfrm>
            <a:prstGeom prst="straightConnector1">
              <a:avLst/>
            </a:prstGeom>
            <a:solidFill>
              <a:srgbClr val="C00000"/>
            </a:solidFill>
            <a:ln w="12700">
              <a:solidFill>
                <a:srgbClr val="C13D33"/>
              </a:solidFill>
              <a:tailEnd type="stealth" w="med" len="lg"/>
            </a:ln>
          </p:spPr>
          <p:style>
            <a:lnRef idx="1">
              <a:schemeClr val="accent1"/>
            </a:lnRef>
            <a:fillRef idx="0">
              <a:schemeClr val="accent1"/>
            </a:fillRef>
            <a:effectRef idx="0">
              <a:schemeClr val="accent1"/>
            </a:effectRef>
            <a:fontRef idx="minor">
              <a:schemeClr val="tx1"/>
            </a:fontRef>
          </p:style>
        </p:cxnSp>
      </p:grpSp>
      <p:cxnSp>
        <p:nvCxnSpPr>
          <p:cNvPr id="61" name="Straight Arrow Connector 60">
            <a:extLst>
              <a:ext uri="{FF2B5EF4-FFF2-40B4-BE49-F238E27FC236}">
                <a16:creationId xmlns:a16="http://schemas.microsoft.com/office/drawing/2014/main" id="{0E048131-9BB2-47FE-99E1-80A53CFBB2F1}"/>
              </a:ext>
            </a:extLst>
          </p:cNvPr>
          <p:cNvCxnSpPr/>
          <p:nvPr/>
        </p:nvCxnSpPr>
        <p:spPr>
          <a:xfrm flipH="1" flipV="1">
            <a:off x="1698569" y="4626779"/>
            <a:ext cx="378702" cy="74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A71BB910-8134-4CC2-BC43-3F9B0FC8006E}"/>
              </a:ext>
            </a:extLst>
          </p:cNvPr>
          <p:cNvCxnSpPr>
            <a:cxnSpLocks/>
          </p:cNvCxnSpPr>
          <p:nvPr/>
        </p:nvCxnSpPr>
        <p:spPr>
          <a:xfrm flipH="1">
            <a:off x="4234143" y="4700184"/>
            <a:ext cx="498338" cy="443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FA2BFA5A-BEEF-42A3-9E19-CFFB19F2024D}"/>
              </a:ext>
            </a:extLst>
          </p:cNvPr>
          <p:cNvSpPr txBox="1"/>
          <p:nvPr/>
        </p:nvSpPr>
        <p:spPr>
          <a:xfrm>
            <a:off x="4737829" y="4523308"/>
            <a:ext cx="769822" cy="276999"/>
          </a:xfrm>
          <a:prstGeom prst="rect">
            <a:avLst/>
          </a:prstGeom>
          <a:solidFill>
            <a:schemeClr val="bg1"/>
          </a:solidFill>
        </p:spPr>
        <p:txBody>
          <a:bodyPr wrap="square" rtlCol="0">
            <a:spAutoFit/>
          </a:bodyPr>
          <a:lstStyle/>
          <a:p>
            <a:r>
              <a:rPr lang="en-US" sz="1200" dirty="0">
                <a:solidFill>
                  <a:srgbClr val="002060"/>
                </a:solidFill>
              </a:rPr>
              <a:t>~ 0.3 m</a:t>
            </a:r>
          </a:p>
        </p:txBody>
      </p:sp>
      <p:sp>
        <p:nvSpPr>
          <p:cNvPr id="66" name="TextBox 65">
            <a:extLst>
              <a:ext uri="{FF2B5EF4-FFF2-40B4-BE49-F238E27FC236}">
                <a16:creationId xmlns:a16="http://schemas.microsoft.com/office/drawing/2014/main" id="{BA3AAE54-1DF7-419F-9DD5-1A7FBB30461B}"/>
              </a:ext>
            </a:extLst>
          </p:cNvPr>
          <p:cNvSpPr txBox="1"/>
          <p:nvPr/>
        </p:nvSpPr>
        <p:spPr>
          <a:xfrm>
            <a:off x="918669" y="4517903"/>
            <a:ext cx="740132" cy="276999"/>
          </a:xfrm>
          <a:prstGeom prst="rect">
            <a:avLst/>
          </a:prstGeom>
          <a:solidFill>
            <a:schemeClr val="bg1"/>
          </a:solidFill>
        </p:spPr>
        <p:txBody>
          <a:bodyPr wrap="square" rtlCol="0">
            <a:spAutoFit/>
          </a:bodyPr>
          <a:lstStyle/>
          <a:p>
            <a:r>
              <a:rPr lang="en-US" sz="1200" dirty="0">
                <a:solidFill>
                  <a:srgbClr val="002060"/>
                </a:solidFill>
              </a:rPr>
              <a:t>~ 0.25 m</a:t>
            </a:r>
          </a:p>
        </p:txBody>
      </p:sp>
      <p:sp>
        <p:nvSpPr>
          <p:cNvPr id="58" name="TextBox 57">
            <a:extLst>
              <a:ext uri="{FF2B5EF4-FFF2-40B4-BE49-F238E27FC236}">
                <a16:creationId xmlns:a16="http://schemas.microsoft.com/office/drawing/2014/main" id="{238EA6BA-5A4D-4C84-9B9F-E80A4F6B4333}"/>
              </a:ext>
            </a:extLst>
          </p:cNvPr>
          <p:cNvSpPr txBox="1"/>
          <p:nvPr/>
        </p:nvSpPr>
        <p:spPr>
          <a:xfrm>
            <a:off x="3505788" y="5227048"/>
            <a:ext cx="4858257" cy="1464231"/>
          </a:xfrm>
          <a:prstGeom prst="roundRect">
            <a:avLst/>
          </a:prstGeom>
          <a:noFill/>
          <a:ln w="28575"/>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Arial" panose="020B0604020202020204" pitchFamily="34" charset="0"/>
              <a:buChar char="•"/>
            </a:pPr>
            <a:r>
              <a:rPr lang="en-GB" sz="2000" dirty="0">
                <a:solidFill>
                  <a:schemeClr val="bg2">
                    <a:lumMod val="50000"/>
                  </a:schemeClr>
                </a:solidFill>
              </a:rPr>
              <a:t>Cross-calibration with FNAL and partners</a:t>
            </a:r>
          </a:p>
          <a:p>
            <a:pPr marL="742950" lvl="1" indent="-285750">
              <a:buFont typeface="Arial" panose="020B0604020202020204" pitchFamily="34" charset="0"/>
              <a:buChar char="•"/>
            </a:pPr>
            <a:r>
              <a:rPr lang="en-GB" sz="2000" dirty="0">
                <a:solidFill>
                  <a:srgbClr val="003088"/>
                </a:solidFill>
              </a:rPr>
              <a:t>Exchange detectors</a:t>
            </a:r>
          </a:p>
          <a:p>
            <a:pPr marL="742950" lvl="1" indent="-285750">
              <a:buFont typeface="Arial" panose="020B0604020202020204" pitchFamily="34" charset="0"/>
              <a:buChar char="•"/>
            </a:pPr>
            <a:r>
              <a:rPr lang="en-GB" sz="2000" dirty="0">
                <a:solidFill>
                  <a:srgbClr val="003088"/>
                </a:solidFill>
              </a:rPr>
              <a:t>Test the same cavity</a:t>
            </a:r>
          </a:p>
          <a:p>
            <a:pPr marL="285750" indent="-285750">
              <a:buFont typeface="Arial" panose="020B0604020202020204" pitchFamily="34" charset="0"/>
              <a:buChar char="•"/>
            </a:pPr>
            <a:r>
              <a:rPr lang="en-GB" sz="2000" dirty="0">
                <a:solidFill>
                  <a:schemeClr val="bg2">
                    <a:lumMod val="50000"/>
                  </a:schemeClr>
                </a:solidFill>
              </a:rPr>
              <a:t>Add lateral radiation detectors</a:t>
            </a:r>
          </a:p>
        </p:txBody>
      </p:sp>
      <p:sp>
        <p:nvSpPr>
          <p:cNvPr id="9" name="Date Placeholder 8">
            <a:extLst>
              <a:ext uri="{FF2B5EF4-FFF2-40B4-BE49-F238E27FC236}">
                <a16:creationId xmlns:a16="http://schemas.microsoft.com/office/drawing/2014/main" id="{4B3A1D40-CEDC-4BD6-8BFE-FF52646EE6C2}"/>
              </a:ext>
            </a:extLst>
          </p:cNvPr>
          <p:cNvSpPr>
            <a:spLocks noGrp="1"/>
          </p:cNvSpPr>
          <p:nvPr>
            <p:ph type="dt" sz="half" idx="10"/>
          </p:nvPr>
        </p:nvSpPr>
        <p:spPr/>
        <p:txBody>
          <a:bodyPr/>
          <a:lstStyle/>
          <a:p>
            <a:r>
              <a:rPr lang="en-US"/>
              <a:t>July 21, 2022</a:t>
            </a:r>
          </a:p>
        </p:txBody>
      </p:sp>
      <p:sp>
        <p:nvSpPr>
          <p:cNvPr id="10" name="Slide Number Placeholder 9">
            <a:extLst>
              <a:ext uri="{FF2B5EF4-FFF2-40B4-BE49-F238E27FC236}">
                <a16:creationId xmlns:a16="http://schemas.microsoft.com/office/drawing/2014/main" id="{4CADE4A3-FF25-42BE-8E73-03F4ACC7938D}"/>
              </a:ext>
            </a:extLst>
          </p:cNvPr>
          <p:cNvSpPr>
            <a:spLocks noGrp="1"/>
          </p:cNvSpPr>
          <p:nvPr>
            <p:ph type="sldNum" sz="quarter" idx="12"/>
          </p:nvPr>
        </p:nvSpPr>
        <p:spPr/>
        <p:txBody>
          <a:bodyPr/>
          <a:lstStyle/>
          <a:p>
            <a:fld id="{BBAAB195-B577-5546-8349-9DDA93B6129E}" type="slidenum">
              <a:rPr lang="en-US" smtClean="0"/>
              <a:t>19</a:t>
            </a:fld>
            <a:endParaRPr lang="en-US"/>
          </a:p>
        </p:txBody>
      </p:sp>
    </p:spTree>
    <p:extLst>
      <p:ext uri="{BB962C8B-B14F-4D97-AF65-F5344CB8AC3E}">
        <p14:creationId xmlns:p14="http://schemas.microsoft.com/office/powerpoint/2010/main" val="2843046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A3C210E6-A35A-4F68-8D60-801A019C75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2194B9A7-96FA-4A4C-84FF-3D9B2DF8C71B}"/>
              </a:ext>
            </a:extLst>
          </p:cNvPr>
          <p:cNvPicPr>
            <a:picLocks noChangeAspect="1"/>
          </p:cNvPicPr>
          <p:nvPr/>
        </p:nvPicPr>
        <p:blipFill rotWithShape="1">
          <a:blip r:embed="rId3"/>
          <a:srcRect l="183" t="1207" r="2108" b="-1206"/>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0" name="Picture 9">
            <a:extLst>
              <a:ext uri="{FF2B5EF4-FFF2-40B4-BE49-F238E27FC236}">
                <a16:creationId xmlns:a16="http://schemas.microsoft.com/office/drawing/2014/main" id="{1E16FD1F-8A63-4EB9-ADDA-8812161D8B9A}"/>
              </a:ext>
            </a:extLst>
          </p:cNvPr>
          <p:cNvPicPr>
            <a:picLocks noChangeAspect="1"/>
          </p:cNvPicPr>
          <p:nvPr/>
        </p:nvPicPr>
        <p:blipFill rotWithShape="1">
          <a:blip r:embed="rId4"/>
          <a:srcRect l="52568" t="-2572" r="4034" b="2572"/>
          <a:stretch/>
        </p:blipFill>
        <p:spPr>
          <a:xfrm>
            <a:off x="7404372" y="3401568"/>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23" name="Picture 22">
            <a:extLst>
              <a:ext uri="{FF2B5EF4-FFF2-40B4-BE49-F238E27FC236}">
                <a16:creationId xmlns:a16="http://schemas.microsoft.com/office/drawing/2014/main" id="{E2BC9EC5-91B7-4989-81E3-542C61AE4EF7}"/>
              </a:ext>
            </a:extLst>
          </p:cNvPr>
          <p:cNvPicPr>
            <a:picLocks noChangeAspect="1"/>
          </p:cNvPicPr>
          <p:nvPr/>
        </p:nvPicPr>
        <p:blipFill rotWithShape="1">
          <a:blip r:embed="rId5"/>
          <a:srcRect l="-4528" t="742" r="4530" b="7179"/>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83" name="Freeform: Shape 79">
            <a:extLst>
              <a:ext uri="{FF2B5EF4-FFF2-40B4-BE49-F238E27FC236}">
                <a16:creationId xmlns:a16="http://schemas.microsoft.com/office/drawing/2014/main" id="{AC0D06B0-F19C-459E-B221-A34B506FB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2" name="Freeform: Shape 81">
            <a:extLst>
              <a:ext uri="{FF2B5EF4-FFF2-40B4-BE49-F238E27FC236}">
                <a16:creationId xmlns:a16="http://schemas.microsoft.com/office/drawing/2014/main" id="{345B26DA-1C6B-4C66-81C9-9C1877FC2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7BE17AB-FEAE-1A42-84B8-5376345F5709}"/>
              </a:ext>
            </a:extLst>
          </p:cNvPr>
          <p:cNvSpPr txBox="1"/>
          <p:nvPr/>
        </p:nvSpPr>
        <p:spPr>
          <a:xfrm>
            <a:off x="505533" y="589372"/>
            <a:ext cx="2807208" cy="1325563"/>
          </a:xfrm>
          <a:prstGeom prst="rect">
            <a:avLst/>
          </a:prstGeom>
        </p:spPr>
        <p:txBody>
          <a:bodyPr vert="horz" lIns="91440" tIns="45720" rIns="91440" bIns="45720" rtlCol="0" anchor="ctr">
            <a:normAutofit/>
          </a:bodyPr>
          <a:lstStyle/>
          <a:p>
            <a:pPr>
              <a:lnSpc>
                <a:spcPct val="90000"/>
              </a:lnSpc>
              <a:spcBef>
                <a:spcPct val="0"/>
              </a:spcBef>
              <a:spcAft>
                <a:spcPts val="600"/>
              </a:spcAft>
              <a:defRPr/>
            </a:pPr>
            <a:r>
              <a:rPr lang="en-US" sz="2800" b="1" kern="1200" spc="-160" dirty="0">
                <a:solidFill>
                  <a:schemeClr val="accent1">
                    <a:lumMod val="50000"/>
                  </a:schemeClr>
                </a:solidFill>
                <a:latin typeface="+mj-lt"/>
                <a:ea typeface="+mj-ea"/>
                <a:cs typeface="+mj-cs"/>
              </a:rPr>
              <a:t>Who am I and why should you listen to me</a:t>
            </a:r>
          </a:p>
        </p:txBody>
      </p:sp>
      <p:sp>
        <p:nvSpPr>
          <p:cNvPr id="84" name="Rectangle 83">
            <a:extLst>
              <a:ext uri="{FF2B5EF4-FFF2-40B4-BE49-F238E27FC236}">
                <a16:creationId xmlns:a16="http://schemas.microsoft.com/office/drawing/2014/main" id="{98DE6C44-43F8-4DE4-AB81-66853FFEA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2409529B-9B56-4F10-BE4D-F934DB89E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ontent Placeholder 2"/>
          <p:cNvSpPr txBox="1">
            <a:spLocks/>
          </p:cNvSpPr>
          <p:nvPr/>
        </p:nvSpPr>
        <p:spPr>
          <a:xfrm>
            <a:off x="128017" y="2258568"/>
            <a:ext cx="3562240" cy="39227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189">
              <a:spcBef>
                <a:spcPts val="998"/>
              </a:spcBef>
              <a:buClr>
                <a:srgbClr val="003088"/>
              </a:buClr>
              <a:buFont typeface="Arial" panose="020B0604020202020204" pitchFamily="34" charset="0"/>
              <a:buChar char="•"/>
              <a:defRPr/>
            </a:pPr>
            <a:r>
              <a:rPr lang="en-US" sz="1400" dirty="0">
                <a:solidFill>
                  <a:srgbClr val="003088"/>
                </a:solidFill>
                <a:latin typeface="+mn-lt"/>
                <a:cs typeface="+mn-cs"/>
              </a:rPr>
              <a:t>CEBAF accelerator operator 2011-2017</a:t>
            </a:r>
          </a:p>
          <a:p>
            <a:pPr marL="228189">
              <a:spcBef>
                <a:spcPts val="998"/>
              </a:spcBef>
              <a:buClr>
                <a:srgbClr val="003088"/>
              </a:buClr>
              <a:buFont typeface="Arial" panose="020B0604020202020204" pitchFamily="34" charset="0"/>
              <a:buChar char="•"/>
              <a:defRPr/>
            </a:pPr>
            <a:r>
              <a:rPr lang="en-US" sz="1400" dirty="0">
                <a:solidFill>
                  <a:srgbClr val="003088"/>
                </a:solidFill>
                <a:latin typeface="+mn-lt"/>
                <a:cs typeface="+mn-cs"/>
              </a:rPr>
              <a:t>Jefferson Lab SRF Ops, LCLS-II test engineer-I (temp), 2017 – 2018</a:t>
            </a:r>
          </a:p>
          <a:p>
            <a:pPr marL="228189">
              <a:spcBef>
                <a:spcPts val="998"/>
              </a:spcBef>
              <a:buClr>
                <a:srgbClr val="003088"/>
              </a:buClr>
              <a:buFont typeface="Arial" panose="020B0604020202020204" pitchFamily="34" charset="0"/>
              <a:buChar char="•"/>
              <a:defRPr/>
            </a:pPr>
            <a:r>
              <a:rPr lang="en-US" sz="1400" dirty="0">
                <a:solidFill>
                  <a:srgbClr val="003088"/>
                </a:solidFill>
                <a:latin typeface="+mn-lt"/>
                <a:cs typeface="+mn-cs"/>
              </a:rPr>
              <a:t>Jefferson Lab SRF Ops, SRF test engineer-II (perm), 2019– 2021</a:t>
            </a:r>
          </a:p>
          <a:p>
            <a:pPr marL="228189">
              <a:spcBef>
                <a:spcPts val="998"/>
              </a:spcBef>
              <a:buClr>
                <a:srgbClr val="003088"/>
              </a:buClr>
              <a:buFont typeface="Arial" panose="020B0604020202020204" pitchFamily="34" charset="0"/>
              <a:buChar char="•"/>
              <a:defRPr/>
            </a:pPr>
            <a:r>
              <a:rPr lang="en-US" sz="1400" dirty="0">
                <a:solidFill>
                  <a:srgbClr val="003088"/>
                </a:solidFill>
                <a:latin typeface="+mn-lt"/>
                <a:cs typeface="+mn-cs"/>
              </a:rPr>
              <a:t>STFC Daresbury Lab (UK) Senior SRF engineer, PIP-II HB650 cavity WP lead, 2021 – present</a:t>
            </a:r>
          </a:p>
          <a:p>
            <a:pPr marL="228189">
              <a:spcBef>
                <a:spcPts val="998"/>
              </a:spcBef>
              <a:buClr>
                <a:srgbClr val="003088"/>
              </a:buClr>
              <a:buFont typeface="Arial" panose="020B0604020202020204" pitchFamily="34" charset="0"/>
              <a:buChar char="•"/>
              <a:defRPr/>
            </a:pPr>
            <a:r>
              <a:rPr lang="en-US" sz="1400" dirty="0">
                <a:solidFill>
                  <a:srgbClr val="003088"/>
                </a:solidFill>
                <a:latin typeface="+mn-lt"/>
                <a:cs typeface="+mn-cs"/>
              </a:rPr>
              <a:t>C100 gradient optimization lead, LDRD “ML for cavity fault classification” PI/PM, “AI for CEBAF” FOA. </a:t>
            </a:r>
          </a:p>
          <a:p>
            <a:pPr marL="228189">
              <a:spcBef>
                <a:spcPts val="998"/>
              </a:spcBef>
              <a:buClr>
                <a:srgbClr val="003088"/>
              </a:buClr>
              <a:buFont typeface="Arial" panose="020B0604020202020204" pitchFamily="34" charset="0"/>
              <a:buChar char="•"/>
              <a:defRPr/>
            </a:pPr>
            <a:r>
              <a:rPr lang="en-US" sz="1400" dirty="0">
                <a:solidFill>
                  <a:srgbClr val="003088"/>
                </a:solidFill>
                <a:latin typeface="+mn-lt"/>
                <a:cs typeface="+mn-cs"/>
              </a:rPr>
              <a:t>Established WISE event at the LINAC conference series</a:t>
            </a:r>
          </a:p>
          <a:p>
            <a:pPr marL="228189">
              <a:spcBef>
                <a:spcPts val="998"/>
              </a:spcBef>
              <a:buClr>
                <a:srgbClr val="003088"/>
              </a:buClr>
              <a:buFont typeface="Arial" panose="020B0604020202020204" pitchFamily="34" charset="0"/>
              <a:buChar char="•"/>
              <a:defRPr/>
            </a:pPr>
            <a:r>
              <a:rPr lang="en-US" sz="1400" dirty="0">
                <a:solidFill>
                  <a:srgbClr val="003088"/>
                </a:solidFill>
                <a:latin typeface="+mn-lt"/>
                <a:cs typeface="+mn-cs"/>
              </a:rPr>
              <a:t>Your local raging feminist</a:t>
            </a:r>
          </a:p>
          <a:p>
            <a:pPr marL="0" indent="0">
              <a:spcBef>
                <a:spcPts val="998"/>
              </a:spcBef>
              <a:buClr>
                <a:srgbClr val="003088"/>
              </a:buClr>
              <a:buNone/>
              <a:defRPr/>
            </a:pPr>
            <a:endParaRPr lang="en-US" sz="1400" dirty="0">
              <a:solidFill>
                <a:srgbClr val="003088"/>
              </a:solidFill>
              <a:latin typeface="+mn-lt"/>
              <a:cs typeface="+mn-cs"/>
            </a:endParaRPr>
          </a:p>
        </p:txBody>
      </p:sp>
      <p:pic>
        <p:nvPicPr>
          <p:cNvPr id="5" name="Picture 4" descr="A picture containing text, ground, people&#10;&#10;Description automatically generated">
            <a:extLst>
              <a:ext uri="{FF2B5EF4-FFF2-40B4-BE49-F238E27FC236}">
                <a16:creationId xmlns:a16="http://schemas.microsoft.com/office/drawing/2014/main" id="{0E861AD6-1761-4AF9-87C0-E0EF694F6C3A}"/>
              </a:ext>
            </a:extLst>
          </p:cNvPr>
          <p:cNvPicPr>
            <a:picLocks noChangeAspect="1"/>
          </p:cNvPicPr>
          <p:nvPr/>
        </p:nvPicPr>
        <p:blipFill rotWithShape="1">
          <a:blip r:embed="rId6"/>
          <a:srcRect l="236" t="10034" r="-238" b="50000"/>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
        <p:nvSpPr>
          <p:cNvPr id="3" name="Date Placeholder 2"/>
          <p:cNvSpPr>
            <a:spLocks noGrp="1"/>
          </p:cNvSpPr>
          <p:nvPr>
            <p:ph type="dt" sz="half" idx="10"/>
          </p:nvPr>
        </p:nvSpPr>
        <p:spPr>
          <a:xfrm>
            <a:off x="447142" y="6356350"/>
            <a:ext cx="2649252" cy="365125"/>
          </a:xfrm>
        </p:spPr>
        <p:txBody>
          <a:bodyPr vert="horz" lIns="91440" tIns="45720" rIns="91440" bIns="45720" rtlCol="0" anchor="ctr">
            <a:normAutofit/>
          </a:bodyPr>
          <a:lstStyle/>
          <a:p>
            <a:pPr>
              <a:spcAft>
                <a:spcPts val="600"/>
              </a:spcAft>
            </a:pPr>
            <a:r>
              <a:rPr lang="en-US">
                <a:solidFill>
                  <a:schemeClr val="bg1">
                    <a:lumMod val="50000"/>
                  </a:schemeClr>
                </a:solidFill>
              </a:rPr>
              <a:t>July 21, 2022</a:t>
            </a:r>
            <a:endParaRPr lang="en-US" dirty="0">
              <a:solidFill>
                <a:schemeClr val="bg1">
                  <a:lumMod val="50000"/>
                </a:schemeClr>
              </a:solidFill>
            </a:endParaRPr>
          </a:p>
        </p:txBody>
      </p:sp>
      <p:sp>
        <p:nvSpPr>
          <p:cNvPr id="4" name="Slide Number Placeholder 3"/>
          <p:cNvSpPr>
            <a:spLocks noGrp="1"/>
          </p:cNvSpPr>
          <p:nvPr>
            <p:ph type="sldNum" sz="quarter" idx="12"/>
          </p:nvPr>
        </p:nvSpPr>
        <p:spPr>
          <a:xfrm>
            <a:off x="9001658" y="6356350"/>
            <a:ext cx="2743200" cy="365125"/>
          </a:xfrm>
        </p:spPr>
        <p:txBody>
          <a:bodyPr vert="horz" lIns="91440" tIns="45720" rIns="91440" bIns="45720" rtlCol="0" anchor="ctr">
            <a:normAutofit/>
          </a:bodyPr>
          <a:lstStyle/>
          <a:p>
            <a:pPr>
              <a:spcAft>
                <a:spcPts val="600"/>
              </a:spcAft>
            </a:pPr>
            <a:fld id="{BBAAB195-B577-5546-8349-9DDA93B6129E}" type="slidenum">
              <a:rPr lang="en-US" smtClean="0">
                <a:solidFill>
                  <a:schemeClr val="bg1"/>
                </a:solidFill>
              </a:rPr>
              <a:pPr>
                <a:spcAft>
                  <a:spcPts val="600"/>
                </a:spcAft>
              </a:pPr>
              <a:t>2</a:t>
            </a:fld>
            <a:endParaRPr lang="en-US">
              <a:solidFill>
                <a:schemeClr val="bg1"/>
              </a:solidFill>
            </a:endParaRPr>
          </a:p>
        </p:txBody>
      </p:sp>
    </p:spTree>
    <p:extLst>
      <p:ext uri="{BB962C8B-B14F-4D97-AF65-F5344CB8AC3E}">
        <p14:creationId xmlns:p14="http://schemas.microsoft.com/office/powerpoint/2010/main" val="327263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236" y="69611"/>
            <a:ext cx="10515600" cy="1325563"/>
          </a:xfrm>
        </p:spPr>
        <p:txBody>
          <a:bodyPr/>
          <a:lstStyle/>
          <a:p>
            <a:r>
              <a:rPr lang="en-GB" dirty="0"/>
              <a:t>HB650 Cavity scope</a:t>
            </a:r>
          </a:p>
        </p:txBody>
      </p:sp>
      <p:sp>
        <p:nvSpPr>
          <p:cNvPr id="9" name="Content Placeholder 1"/>
          <p:cNvSpPr txBox="1">
            <a:spLocks/>
          </p:cNvSpPr>
          <p:nvPr/>
        </p:nvSpPr>
        <p:spPr>
          <a:xfrm>
            <a:off x="268236" y="1315649"/>
            <a:ext cx="6626327" cy="409379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400" kern="1200">
                <a:solidFill>
                  <a:schemeClr val="accent4"/>
                </a:solidFill>
                <a:latin typeface="Calibri" panose="020F0502020204030204" pitchFamily="34" charset="0"/>
                <a:ea typeface="+mn-ea"/>
                <a:cs typeface="Arial"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200" kern="1200">
                <a:solidFill>
                  <a:schemeClr val="accent1">
                    <a:lumMod val="50000"/>
                  </a:schemeClr>
                </a:solidFill>
                <a:latin typeface="Calibri" panose="020F0502020204030204" pitchFamily="34" charset="0"/>
                <a:ea typeface="+mn-ea"/>
                <a:cs typeface="Arial" pitchFamily="34" charset="0"/>
              </a:defRPr>
            </a:lvl2pPr>
            <a:lvl3pPr marL="1143000" marR="0" indent="-228600" algn="l" defTabSz="914400" rtl="0" eaLnBrk="0" fontAlgn="base" latinLnBrk="0" hangingPunct="0">
              <a:lnSpc>
                <a:spcPct val="100000"/>
              </a:lnSpc>
              <a:spcBef>
                <a:spcPct val="20000"/>
              </a:spcBef>
              <a:spcAft>
                <a:spcPct val="0"/>
              </a:spcAft>
              <a:buClrTx/>
              <a:buSzTx/>
              <a:buFontTx/>
              <a:buChar char="•"/>
              <a:tabLst/>
              <a:defRPr sz="2000" kern="1200">
                <a:solidFill>
                  <a:schemeClr val="accent2"/>
                </a:solidFill>
                <a:latin typeface="Calibri" panose="020F0502020204030204" pitchFamily="34" charset="0"/>
                <a:ea typeface="+mn-ea"/>
                <a:cs typeface="Arial" pitchFamily="34" charset="0"/>
              </a:defRPr>
            </a:lvl3pPr>
            <a:lvl4pPr marL="1714500" indent="-342900" algn="l" defTabSz="914400" rtl="0" eaLnBrk="1" latinLnBrk="0" hangingPunct="1">
              <a:lnSpc>
                <a:spcPct val="90000"/>
              </a:lnSpc>
              <a:spcBef>
                <a:spcPts val="500"/>
              </a:spcBef>
              <a:buClr>
                <a:schemeClr val="tx1"/>
              </a:buClr>
              <a:buFont typeface="Wingdings" pitchFamily="2" charset="2"/>
              <a:buNone/>
              <a:defRPr lang="en-GB" altLang="en-US" sz="2000" kern="1200" baseline="0" dirty="0" smtClean="0">
                <a:solidFill>
                  <a:schemeClr val="bg1">
                    <a:lumMod val="50000"/>
                  </a:schemeClr>
                </a:solidFill>
                <a:latin typeface="Calibri" pitchFamily="34" charset="0"/>
                <a:ea typeface="+mn-ea"/>
                <a:cs typeface="Calibri"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a:latin typeface="Calibri"/>
                <a:cs typeface="Arial"/>
              </a:rPr>
              <a:t>2 pre-series cavities: </a:t>
            </a:r>
            <a:r>
              <a:rPr lang="en-US" dirty="0">
                <a:latin typeface="Calibri"/>
                <a:cs typeface="Calibri"/>
              </a:rPr>
              <a:t>Vendor validation</a:t>
            </a:r>
            <a:endParaRPr lang="en-US" dirty="0"/>
          </a:p>
          <a:p>
            <a:pPr lvl="1">
              <a:buFont typeface="Arial" panose="020B0604020202020204" pitchFamily="34" charset="0"/>
              <a:buChar char="•"/>
            </a:pPr>
            <a:r>
              <a:rPr lang="en-US" dirty="0">
                <a:latin typeface="Calibri"/>
                <a:cs typeface="Arial"/>
              </a:rPr>
              <a:t>Bare cavities will be tested at FNAL</a:t>
            </a:r>
            <a:endParaRPr lang="en-US" dirty="0"/>
          </a:p>
          <a:p>
            <a:pPr lvl="1">
              <a:buFont typeface="Arial" panose="020B0604020202020204" pitchFamily="34" charset="0"/>
              <a:buChar char="•"/>
            </a:pPr>
            <a:r>
              <a:rPr lang="en-US" dirty="0"/>
              <a:t>Tested at STFC after jacketing</a:t>
            </a:r>
          </a:p>
          <a:p>
            <a:pPr>
              <a:buFont typeface="Arial" panose="020B0604020202020204" pitchFamily="34" charset="0"/>
              <a:buChar char="•"/>
            </a:pPr>
            <a:r>
              <a:rPr lang="en-US" dirty="0"/>
              <a:t>18 series cavities</a:t>
            </a:r>
          </a:p>
          <a:p>
            <a:pPr lvl="1">
              <a:buFont typeface="Arial" panose="020B0604020202020204" pitchFamily="34" charset="0"/>
              <a:buChar char="•"/>
            </a:pPr>
            <a:r>
              <a:rPr lang="en-US" dirty="0"/>
              <a:t>Tested jacketed at STFC one cavity at a time</a:t>
            </a:r>
          </a:p>
          <a:p>
            <a:pPr lvl="1">
              <a:buFont typeface="Arial" panose="020B0604020202020204" pitchFamily="34" charset="0"/>
              <a:buChar char="•"/>
            </a:pPr>
            <a:r>
              <a:rPr lang="en-US" dirty="0">
                <a:latin typeface="Calibri"/>
                <a:cs typeface="Arial"/>
              </a:rPr>
              <a:t>Cryomodule integration at STFC</a:t>
            </a:r>
          </a:p>
          <a:p>
            <a:pPr>
              <a:buFont typeface="Arial" panose="020B0604020202020204" pitchFamily="34" charset="0"/>
              <a:buChar char="•"/>
            </a:pPr>
            <a:r>
              <a:rPr lang="en-US" dirty="0">
                <a:latin typeface="Calibri"/>
                <a:cs typeface="Arial"/>
              </a:rPr>
              <a:t>Supporting high Qo</a:t>
            </a:r>
          </a:p>
          <a:p>
            <a:pPr lvl="1">
              <a:buFont typeface="Arial" panose="020B0604020202020204" pitchFamily="34" charset="0"/>
              <a:buChar char="•"/>
            </a:pPr>
            <a:r>
              <a:rPr lang="en-US" dirty="0"/>
              <a:t>Fast </a:t>
            </a:r>
            <a:r>
              <a:rPr lang="en-US" dirty="0" err="1"/>
              <a:t>CoolDown</a:t>
            </a:r>
            <a:endParaRPr lang="en-US" dirty="0"/>
          </a:p>
          <a:p>
            <a:pPr lvl="1">
              <a:buFont typeface="Arial" panose="020B0604020202020204" pitchFamily="34" charset="0"/>
              <a:buChar char="•"/>
            </a:pPr>
            <a:r>
              <a:rPr lang="en-US" dirty="0"/>
              <a:t>Enhanced magnetic hygiene</a:t>
            </a:r>
          </a:p>
          <a:p>
            <a:pPr>
              <a:buFont typeface="Arial" panose="020B0604020202020204" pitchFamily="34" charset="0"/>
              <a:buChar char="•"/>
            </a:pPr>
            <a:r>
              <a:rPr lang="en-US" dirty="0"/>
              <a:t>Documentation</a:t>
            </a:r>
          </a:p>
          <a:p>
            <a:pPr>
              <a:buFont typeface="Arial" panose="020B0604020202020204" pitchFamily="34" charset="0"/>
              <a:buChar char="•"/>
            </a:pPr>
            <a:endParaRPr lang="en-GB" dirty="0"/>
          </a:p>
        </p:txBody>
      </p:sp>
      <p:pic>
        <p:nvPicPr>
          <p:cNvPr id="19" name="Picture 18">
            <a:extLst>
              <a:ext uri="{FF2B5EF4-FFF2-40B4-BE49-F238E27FC236}">
                <a16:creationId xmlns:a16="http://schemas.microsoft.com/office/drawing/2014/main" id="{D0E6623E-F8B6-4B49-9D42-53B594CA8C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4265" y="473420"/>
            <a:ext cx="3379535" cy="5283197"/>
          </a:xfrm>
          <a:prstGeom prst="rect">
            <a:avLst/>
          </a:prstGeom>
          <a:ln>
            <a:solidFill>
              <a:schemeClr val="tx1"/>
            </a:solidFill>
          </a:ln>
        </p:spPr>
      </p:pic>
      <p:sp>
        <p:nvSpPr>
          <p:cNvPr id="3" name="TextBox 2">
            <a:extLst>
              <a:ext uri="{FF2B5EF4-FFF2-40B4-BE49-F238E27FC236}">
                <a16:creationId xmlns:a16="http://schemas.microsoft.com/office/drawing/2014/main" id="{EF8919B3-C56A-4BB0-9313-7754871A0EBD}"/>
              </a:ext>
            </a:extLst>
          </p:cNvPr>
          <p:cNvSpPr txBox="1"/>
          <p:nvPr/>
        </p:nvSpPr>
        <p:spPr>
          <a:xfrm>
            <a:off x="8862210" y="5871817"/>
            <a:ext cx="1640962" cy="369332"/>
          </a:xfrm>
          <a:prstGeom prst="rect">
            <a:avLst/>
          </a:prstGeom>
          <a:noFill/>
        </p:spPr>
        <p:txBody>
          <a:bodyPr wrap="none" rtlCol="0">
            <a:spAutoFit/>
          </a:bodyPr>
          <a:lstStyle/>
          <a:p>
            <a:r>
              <a:rPr lang="en-US" dirty="0">
                <a:solidFill>
                  <a:srgbClr val="626262"/>
                </a:solidFill>
              </a:rPr>
              <a:t>PIP-II test stand</a:t>
            </a:r>
          </a:p>
        </p:txBody>
      </p:sp>
      <p:sp>
        <p:nvSpPr>
          <p:cNvPr id="6" name="Date Placeholder 5">
            <a:extLst>
              <a:ext uri="{FF2B5EF4-FFF2-40B4-BE49-F238E27FC236}">
                <a16:creationId xmlns:a16="http://schemas.microsoft.com/office/drawing/2014/main" id="{25CE0D19-621A-41EB-AD43-3D474FA4C1E4}"/>
              </a:ext>
            </a:extLst>
          </p:cNvPr>
          <p:cNvSpPr>
            <a:spLocks noGrp="1"/>
          </p:cNvSpPr>
          <p:nvPr>
            <p:ph type="dt" sz="half" idx="10"/>
          </p:nvPr>
        </p:nvSpPr>
        <p:spPr/>
        <p:txBody>
          <a:bodyPr/>
          <a:lstStyle/>
          <a:p>
            <a:r>
              <a:rPr lang="en-US"/>
              <a:t>July 21, 2022</a:t>
            </a:r>
          </a:p>
        </p:txBody>
      </p:sp>
      <p:sp>
        <p:nvSpPr>
          <p:cNvPr id="10" name="Slide Number Placeholder 9">
            <a:extLst>
              <a:ext uri="{FF2B5EF4-FFF2-40B4-BE49-F238E27FC236}">
                <a16:creationId xmlns:a16="http://schemas.microsoft.com/office/drawing/2014/main" id="{8F8FA6D5-5591-464F-9164-C52BE9699878}"/>
              </a:ext>
            </a:extLst>
          </p:cNvPr>
          <p:cNvSpPr>
            <a:spLocks noGrp="1"/>
          </p:cNvSpPr>
          <p:nvPr>
            <p:ph type="sldNum" sz="quarter" idx="12"/>
          </p:nvPr>
        </p:nvSpPr>
        <p:spPr/>
        <p:txBody>
          <a:bodyPr/>
          <a:lstStyle/>
          <a:p>
            <a:fld id="{BBAAB195-B577-5546-8349-9DDA93B6129E}" type="slidenum">
              <a:rPr lang="en-US" smtClean="0"/>
              <a:t>20</a:t>
            </a:fld>
            <a:endParaRPr lang="en-US"/>
          </a:p>
        </p:txBody>
      </p:sp>
    </p:spTree>
    <p:extLst>
      <p:ext uri="{BB962C8B-B14F-4D97-AF65-F5344CB8AC3E}">
        <p14:creationId xmlns:p14="http://schemas.microsoft.com/office/powerpoint/2010/main" val="29079694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F99567-1516-4AD4-A003-ABAA00EB8F10}"/>
              </a:ext>
            </a:extLst>
          </p:cNvPr>
          <p:cNvSpPr>
            <a:spLocks noGrp="1"/>
          </p:cNvSpPr>
          <p:nvPr>
            <p:ph type="dt" sz="half" idx="10"/>
          </p:nvPr>
        </p:nvSpPr>
        <p:spPr/>
        <p:txBody>
          <a:bodyPr/>
          <a:lstStyle/>
          <a:p>
            <a:r>
              <a:rPr lang="en-US"/>
              <a:t>July 21, 2022</a:t>
            </a:r>
          </a:p>
        </p:txBody>
      </p:sp>
      <p:sp>
        <p:nvSpPr>
          <p:cNvPr id="4" name="Slide Number Placeholder 3">
            <a:extLst>
              <a:ext uri="{FF2B5EF4-FFF2-40B4-BE49-F238E27FC236}">
                <a16:creationId xmlns:a16="http://schemas.microsoft.com/office/drawing/2014/main" id="{E74B5E53-B72E-4F4B-8BEA-F00D033DB7F2}"/>
              </a:ext>
            </a:extLst>
          </p:cNvPr>
          <p:cNvSpPr>
            <a:spLocks noGrp="1"/>
          </p:cNvSpPr>
          <p:nvPr>
            <p:ph type="sldNum" sz="quarter" idx="12"/>
          </p:nvPr>
        </p:nvSpPr>
        <p:spPr/>
        <p:txBody>
          <a:bodyPr/>
          <a:lstStyle/>
          <a:p>
            <a:fld id="{BBAAB195-B577-5546-8349-9DDA93B6129E}" type="slidenum">
              <a:rPr lang="en-US" smtClean="0"/>
              <a:t>21</a:t>
            </a:fld>
            <a:endParaRPr lang="en-US"/>
          </a:p>
        </p:txBody>
      </p:sp>
      <p:pic>
        <p:nvPicPr>
          <p:cNvPr id="5" name="Content Placeholder 4">
            <a:extLst>
              <a:ext uri="{FF2B5EF4-FFF2-40B4-BE49-F238E27FC236}">
                <a16:creationId xmlns:a16="http://schemas.microsoft.com/office/drawing/2014/main" id="{0959E290-8EE8-468E-B26A-B1CB0C3B98A1}"/>
              </a:ext>
            </a:extLst>
          </p:cNvPr>
          <p:cNvPicPr>
            <a:picLocks noGrp="1" noChangeAspect="1"/>
          </p:cNvPicPr>
          <p:nvPr>
            <p:ph idx="4294967295"/>
          </p:nvPr>
        </p:nvPicPr>
        <p:blipFill>
          <a:blip r:embed="rId3"/>
          <a:stretch>
            <a:fillRect/>
          </a:stretch>
        </p:blipFill>
        <p:spPr>
          <a:xfrm>
            <a:off x="1818034" y="826881"/>
            <a:ext cx="8843963" cy="4967287"/>
          </a:xfrm>
          <a:ln w="19050">
            <a:solidFill>
              <a:schemeClr val="tx1"/>
            </a:solidFill>
          </a:ln>
        </p:spPr>
      </p:pic>
      <p:sp>
        <p:nvSpPr>
          <p:cNvPr id="3" name="Title 2">
            <a:extLst>
              <a:ext uri="{FF2B5EF4-FFF2-40B4-BE49-F238E27FC236}">
                <a16:creationId xmlns:a16="http://schemas.microsoft.com/office/drawing/2014/main" id="{288DD4AB-B568-4A9A-9AF0-058E4A7D8608}"/>
              </a:ext>
            </a:extLst>
          </p:cNvPr>
          <p:cNvSpPr txBox="1">
            <a:spLocks/>
          </p:cNvSpPr>
          <p:nvPr/>
        </p:nvSpPr>
        <p:spPr>
          <a:xfrm>
            <a:off x="359701" y="13342"/>
            <a:ext cx="11760630" cy="114300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US" dirty="0">
                <a:solidFill>
                  <a:schemeClr val="accent1">
                    <a:lumMod val="50000"/>
                  </a:schemeClr>
                </a:solidFill>
                <a:latin typeface="+mn-lt"/>
              </a:rPr>
              <a:t>HB650 cavity procurement</a:t>
            </a:r>
            <a:endParaRPr lang="en-GB" dirty="0">
              <a:solidFill>
                <a:schemeClr val="accent1">
                  <a:lumMod val="50000"/>
                </a:schemeClr>
              </a:solidFill>
              <a:latin typeface="+mn-lt"/>
            </a:endParaRPr>
          </a:p>
        </p:txBody>
      </p:sp>
    </p:spTree>
    <p:extLst>
      <p:ext uri="{BB962C8B-B14F-4D97-AF65-F5344CB8AC3E}">
        <p14:creationId xmlns:p14="http://schemas.microsoft.com/office/powerpoint/2010/main" val="16183751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0255" y="29911"/>
            <a:ext cx="11472597" cy="1143000"/>
          </a:xfrm>
        </p:spPr>
        <p:txBody>
          <a:bodyPr/>
          <a:lstStyle/>
          <a:p>
            <a:r>
              <a:rPr lang="en-GB" dirty="0"/>
              <a:t>HB650 Cavity: QA/QC </a:t>
            </a:r>
          </a:p>
        </p:txBody>
      </p:sp>
      <p:sp>
        <p:nvSpPr>
          <p:cNvPr id="8" name="Content Placeholder 1"/>
          <p:cNvSpPr txBox="1">
            <a:spLocks/>
          </p:cNvSpPr>
          <p:nvPr/>
        </p:nvSpPr>
        <p:spPr>
          <a:xfrm>
            <a:off x="430255" y="1172911"/>
            <a:ext cx="9407165" cy="459226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400" kern="1200">
                <a:solidFill>
                  <a:schemeClr val="accent4"/>
                </a:solidFill>
                <a:latin typeface="Calibri" panose="020F0502020204030204" pitchFamily="34" charset="0"/>
                <a:ea typeface="+mn-ea"/>
                <a:cs typeface="Arial"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200" kern="1200">
                <a:solidFill>
                  <a:schemeClr val="accent1">
                    <a:lumMod val="50000"/>
                  </a:schemeClr>
                </a:solidFill>
                <a:latin typeface="Calibri" panose="020F0502020204030204" pitchFamily="34" charset="0"/>
                <a:ea typeface="+mn-ea"/>
                <a:cs typeface="Arial" pitchFamily="34" charset="0"/>
              </a:defRPr>
            </a:lvl2pPr>
            <a:lvl3pPr marL="1143000" marR="0" indent="-228600" algn="l" defTabSz="914400" rtl="0" eaLnBrk="0" fontAlgn="base" latinLnBrk="0" hangingPunct="0">
              <a:lnSpc>
                <a:spcPct val="100000"/>
              </a:lnSpc>
              <a:spcBef>
                <a:spcPct val="20000"/>
              </a:spcBef>
              <a:spcAft>
                <a:spcPct val="0"/>
              </a:spcAft>
              <a:buClrTx/>
              <a:buSzTx/>
              <a:buFontTx/>
              <a:buChar char="•"/>
              <a:tabLst/>
              <a:defRPr sz="2000" kern="1200">
                <a:solidFill>
                  <a:schemeClr val="accent2"/>
                </a:solidFill>
                <a:latin typeface="Calibri" panose="020F0502020204030204" pitchFamily="34" charset="0"/>
                <a:ea typeface="+mn-ea"/>
                <a:cs typeface="Arial" pitchFamily="34" charset="0"/>
              </a:defRPr>
            </a:lvl3pPr>
            <a:lvl4pPr marL="1714500" indent="-342900" algn="l" defTabSz="914400" rtl="0" eaLnBrk="1" latinLnBrk="0" hangingPunct="1">
              <a:lnSpc>
                <a:spcPct val="90000"/>
              </a:lnSpc>
              <a:spcBef>
                <a:spcPts val="500"/>
              </a:spcBef>
              <a:buClr>
                <a:schemeClr val="tx1"/>
              </a:buClr>
              <a:buFont typeface="Wingdings" pitchFamily="2" charset="2"/>
              <a:buNone/>
              <a:defRPr lang="en-GB" altLang="en-US" sz="2000" kern="1200" baseline="0" dirty="0" smtClean="0">
                <a:solidFill>
                  <a:schemeClr val="bg1">
                    <a:lumMod val="50000"/>
                  </a:schemeClr>
                </a:solidFill>
                <a:latin typeface="Calibri" pitchFamily="34" charset="0"/>
                <a:ea typeface="+mn-ea"/>
                <a:cs typeface="Calibri"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en-US" dirty="0"/>
              <a:t>Technical Specifications and Vendor Qualification: APQP-inspired.</a:t>
            </a:r>
          </a:p>
          <a:p>
            <a:pPr lvl="1">
              <a:buFont typeface="Arial" panose="020B0604020202020204" pitchFamily="34" charset="0"/>
              <a:buChar char="•"/>
            </a:pPr>
            <a:r>
              <a:rPr lang="en-US" dirty="0"/>
              <a:t>Early engagement: setting QC expectations</a:t>
            </a:r>
          </a:p>
          <a:p>
            <a:pPr lvl="1">
              <a:buFont typeface="Arial" panose="020B0604020202020204" pitchFamily="34" charset="0"/>
              <a:buChar char="•"/>
            </a:pPr>
            <a:r>
              <a:rPr lang="en-US" dirty="0"/>
              <a:t>Product and process Key Characteristics</a:t>
            </a:r>
          </a:p>
          <a:p>
            <a:pPr lvl="1">
              <a:buFont typeface="Arial" panose="020B0604020202020204" pitchFamily="34" charset="0"/>
              <a:buChar char="•"/>
            </a:pPr>
            <a:r>
              <a:rPr lang="en-US" dirty="0"/>
              <a:t>Process flow (PF) development</a:t>
            </a:r>
          </a:p>
          <a:p>
            <a:pPr lvl="1">
              <a:buFont typeface="Arial" panose="020B0604020202020204" pitchFamily="34" charset="0"/>
              <a:buChar char="•"/>
            </a:pPr>
            <a:r>
              <a:rPr lang="en-US" dirty="0"/>
              <a:t>Control plans (CP) development</a:t>
            </a:r>
          </a:p>
          <a:p>
            <a:pPr lvl="1">
              <a:buFont typeface="Arial" panose="020B0604020202020204" pitchFamily="34" charset="0"/>
              <a:buChar char="•"/>
            </a:pPr>
            <a:r>
              <a:rPr lang="en-US" dirty="0"/>
              <a:t>Reaction plans development</a:t>
            </a:r>
          </a:p>
          <a:p>
            <a:pPr>
              <a:buFont typeface="Arial" panose="020B0604020202020204" pitchFamily="34" charset="0"/>
              <a:buChar char="•"/>
            </a:pPr>
            <a:r>
              <a:rPr lang="en-US" dirty="0"/>
              <a:t>Pre-series cavities</a:t>
            </a:r>
          </a:p>
          <a:p>
            <a:pPr lvl="1">
              <a:buFont typeface="Arial" panose="020B0604020202020204" pitchFamily="34" charset="0"/>
              <a:buChar char="•"/>
            </a:pPr>
            <a:r>
              <a:rPr lang="en-US" dirty="0"/>
              <a:t>Very detailed and involved QC </a:t>
            </a:r>
          </a:p>
          <a:p>
            <a:pPr lvl="1">
              <a:buFont typeface="Arial" panose="020B0604020202020204" pitchFamily="34" charset="0"/>
              <a:buChar char="•"/>
            </a:pPr>
            <a:r>
              <a:rPr lang="en-US" dirty="0"/>
              <a:t>Fine-tuning PF and CP</a:t>
            </a:r>
          </a:p>
          <a:p>
            <a:pPr lvl="1">
              <a:buFont typeface="Arial" panose="020B0604020202020204" pitchFamily="34" charset="0"/>
              <a:buChar char="•"/>
            </a:pPr>
            <a:r>
              <a:rPr lang="en-US" dirty="0"/>
              <a:t>Verifying recipes and techniques</a:t>
            </a:r>
          </a:p>
          <a:p>
            <a:pPr>
              <a:buFont typeface="Arial" panose="020B0604020202020204" pitchFamily="34" charset="0"/>
              <a:buChar char="•"/>
            </a:pPr>
            <a:r>
              <a:rPr lang="en-US" dirty="0"/>
              <a:t>Series cavities</a:t>
            </a:r>
          </a:p>
          <a:p>
            <a:pPr lvl="1">
              <a:buFont typeface="Arial" panose="020B0604020202020204" pitchFamily="34" charset="0"/>
              <a:buChar char="•"/>
            </a:pPr>
            <a:r>
              <a:rPr lang="en-US" dirty="0"/>
              <a:t>Benefit from vendor qualification activities</a:t>
            </a:r>
          </a:p>
          <a:p>
            <a:pPr lvl="1">
              <a:buFont typeface="Arial" panose="020B0604020202020204" pitchFamily="34" charset="0"/>
              <a:buChar char="•"/>
            </a:pPr>
            <a:r>
              <a:rPr lang="en-US" dirty="0"/>
              <a:t>Minimize start/stop of the production </a:t>
            </a:r>
          </a:p>
          <a:p>
            <a:pPr lvl="1">
              <a:buFont typeface="Arial" panose="020B0604020202020204" pitchFamily="34" charset="0"/>
              <a:buChar char="•"/>
            </a:pPr>
            <a:r>
              <a:rPr lang="en-US" dirty="0"/>
              <a:t>Optimize data review</a:t>
            </a:r>
          </a:p>
          <a:p>
            <a:pPr>
              <a:buFont typeface="Arial" panose="020B0604020202020204" pitchFamily="34" charset="0"/>
              <a:buChar char="•"/>
            </a:pPr>
            <a:endParaRPr lang="en-US" dirty="0"/>
          </a:p>
          <a:p>
            <a:pPr lvl="1">
              <a:buFont typeface="Arial" panose="020B0604020202020204" pitchFamily="34" charset="0"/>
              <a:buChar char="•"/>
            </a:pPr>
            <a:endParaRPr lang="en-GB" dirty="0"/>
          </a:p>
        </p:txBody>
      </p:sp>
      <p:pic>
        <p:nvPicPr>
          <p:cNvPr id="1026" name="Picture 2" descr="Control Plan Template Excel | Implement Controls to Minimize Vari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4089" y="1553304"/>
            <a:ext cx="5107256" cy="34644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srcRect b="18955"/>
          <a:stretch/>
        </p:blipFill>
        <p:spPr>
          <a:xfrm>
            <a:off x="6069542" y="3819760"/>
            <a:ext cx="5180673" cy="2817452"/>
          </a:xfrm>
          <a:prstGeom prst="rect">
            <a:avLst/>
          </a:prstGeom>
        </p:spPr>
      </p:pic>
      <p:sp>
        <p:nvSpPr>
          <p:cNvPr id="5" name="Rectangle 4"/>
          <p:cNvSpPr/>
          <p:nvPr/>
        </p:nvSpPr>
        <p:spPr>
          <a:xfrm rot="19380793">
            <a:off x="8991495" y="3580426"/>
            <a:ext cx="2593979" cy="707886"/>
          </a:xfrm>
          <a:prstGeom prst="rect">
            <a:avLst/>
          </a:prstGeom>
          <a:noFill/>
        </p:spPr>
        <p:txBody>
          <a:bodyPr wrap="square" lIns="91440" tIns="45720" rIns="91440" bIns="45720">
            <a:spAutoFit/>
          </a:bodyPr>
          <a:lstStyle/>
          <a:p>
            <a:pPr algn="ctr"/>
            <a:r>
              <a:rPr lang="en-US" sz="4000" b="1" spc="50" dirty="0">
                <a:ln w="0"/>
                <a:solidFill>
                  <a:schemeClr val="bg2"/>
                </a:solidFill>
                <a:effectLst>
                  <a:innerShdw blurRad="63500" dist="50800" dir="13500000">
                    <a:srgbClr val="000000">
                      <a:alpha val="50000"/>
                    </a:srgbClr>
                  </a:innerShdw>
                </a:effectLst>
              </a:rPr>
              <a:t>EX</a:t>
            </a:r>
            <a:r>
              <a:rPr lang="en-US" sz="4000" b="1" cap="none" spc="50" dirty="0">
                <a:ln w="0"/>
                <a:solidFill>
                  <a:schemeClr val="bg2"/>
                </a:solidFill>
                <a:effectLst>
                  <a:innerShdw blurRad="63500" dist="50800" dir="13500000">
                    <a:srgbClr val="000000">
                      <a:alpha val="50000"/>
                    </a:srgbClr>
                  </a:innerShdw>
                </a:effectLst>
              </a:rPr>
              <a:t>AMPLE</a:t>
            </a:r>
          </a:p>
        </p:txBody>
      </p:sp>
      <p:sp>
        <p:nvSpPr>
          <p:cNvPr id="2" name="Rectangle 1"/>
          <p:cNvSpPr/>
          <p:nvPr/>
        </p:nvSpPr>
        <p:spPr>
          <a:xfrm>
            <a:off x="7922367" y="165036"/>
            <a:ext cx="4191532" cy="338554"/>
          </a:xfrm>
          <a:prstGeom prst="rect">
            <a:avLst/>
          </a:prstGeom>
        </p:spPr>
        <p:txBody>
          <a:bodyPr wrap="none">
            <a:spAutoFit/>
          </a:bodyPr>
          <a:lstStyle/>
          <a:p>
            <a:r>
              <a:rPr lang="en-GB" sz="1600" dirty="0">
                <a:solidFill>
                  <a:srgbClr val="626262"/>
                </a:solidFill>
                <a:latin typeface="Arial" panose="020B0604020202020204" pitchFamily="34" charset="0"/>
                <a:cs typeface="Arial" panose="020B0604020202020204" pitchFamily="34" charset="0"/>
              </a:rPr>
              <a:t>APQP – Advanced Product Quality Planning</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41268" y="1785384"/>
            <a:ext cx="315087" cy="155385"/>
          </a:xfrm>
          <a:prstGeom prst="rect">
            <a:avLst/>
          </a:prstGeom>
        </p:spPr>
      </p:pic>
      <p:sp>
        <p:nvSpPr>
          <p:cNvPr id="10" name="Slide Number Placeholder 6"/>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BAAB195-B577-5546-8349-9DDA93B6129E}" type="slidenum">
              <a:rPr lang="en-US" sz="1200" smtClean="0">
                <a:solidFill>
                  <a:schemeClr val="bg2">
                    <a:lumMod val="50000"/>
                  </a:schemeClr>
                </a:solidFill>
              </a:rPr>
              <a:pPr algn="r"/>
              <a:t>22</a:t>
            </a:fld>
            <a:endParaRPr lang="en-US" sz="1200" dirty="0">
              <a:solidFill>
                <a:schemeClr val="bg2">
                  <a:lumMod val="50000"/>
                </a:schemeClr>
              </a:solidFill>
            </a:endParaRPr>
          </a:p>
        </p:txBody>
      </p:sp>
      <p:sp>
        <p:nvSpPr>
          <p:cNvPr id="14" name="TextBox 13"/>
          <p:cNvSpPr txBox="1"/>
          <p:nvPr/>
        </p:nvSpPr>
        <p:spPr>
          <a:xfrm>
            <a:off x="-74752" y="2047856"/>
            <a:ext cx="985650" cy="830997"/>
          </a:xfrm>
          <a:prstGeom prst="rect">
            <a:avLst/>
          </a:prstGeom>
          <a:noFill/>
        </p:spPr>
        <p:txBody>
          <a:bodyPr wrap="square" rtlCol="0">
            <a:spAutoFit/>
          </a:bodyPr>
          <a:lstStyle/>
          <a:p>
            <a:pPr algn="ctr"/>
            <a:r>
              <a:rPr lang="en-US" sz="1600" dirty="0">
                <a:solidFill>
                  <a:srgbClr val="FF0000"/>
                </a:solidFill>
              </a:rPr>
              <a:t>Fermilab</a:t>
            </a:r>
          </a:p>
          <a:p>
            <a:pPr algn="ctr"/>
            <a:r>
              <a:rPr lang="en-US" sz="1600" dirty="0">
                <a:solidFill>
                  <a:srgbClr val="FF0000"/>
                </a:solidFill>
              </a:rPr>
              <a:t>input</a:t>
            </a:r>
            <a:endParaRPr lang="en-GB" sz="1600" dirty="0">
              <a:solidFill>
                <a:srgbClr val="FF0000"/>
              </a:solidFill>
            </a:endParaRPr>
          </a:p>
          <a:p>
            <a:pPr algn="ctr"/>
            <a:endParaRPr lang="en-GB" sz="1600" dirty="0">
              <a:solidFill>
                <a:srgbClr val="FF0000"/>
              </a:solidFill>
            </a:endParaRPr>
          </a:p>
        </p:txBody>
      </p:sp>
      <p:sp>
        <p:nvSpPr>
          <p:cNvPr id="16" name="Left Brace 15"/>
          <p:cNvSpPr/>
          <p:nvPr/>
        </p:nvSpPr>
        <p:spPr>
          <a:xfrm>
            <a:off x="728505" y="1952432"/>
            <a:ext cx="241161" cy="926421"/>
          </a:xfrm>
          <a:prstGeom prst="leftBrace">
            <a:avLst>
              <a:gd name="adj1" fmla="val 39583"/>
              <a:gd name="adj2" fmla="val 50000"/>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Date Placeholder 5">
            <a:extLst>
              <a:ext uri="{FF2B5EF4-FFF2-40B4-BE49-F238E27FC236}">
                <a16:creationId xmlns:a16="http://schemas.microsoft.com/office/drawing/2014/main" id="{20762A78-5AEC-4E14-B899-245141B42700}"/>
              </a:ext>
            </a:extLst>
          </p:cNvPr>
          <p:cNvSpPr>
            <a:spLocks noGrp="1"/>
          </p:cNvSpPr>
          <p:nvPr>
            <p:ph type="dt" sz="half" idx="11"/>
          </p:nvPr>
        </p:nvSpPr>
        <p:spPr/>
        <p:txBody>
          <a:bodyPr/>
          <a:lstStyle/>
          <a:p>
            <a:r>
              <a:rPr lang="en-US"/>
              <a:t>July 21, 2022</a:t>
            </a:r>
          </a:p>
        </p:txBody>
      </p:sp>
      <p:sp>
        <p:nvSpPr>
          <p:cNvPr id="7" name="Slide Number Placeholder 6">
            <a:extLst>
              <a:ext uri="{FF2B5EF4-FFF2-40B4-BE49-F238E27FC236}">
                <a16:creationId xmlns:a16="http://schemas.microsoft.com/office/drawing/2014/main" id="{1FF9372B-F23A-44EB-9F72-A95B1631D1D9}"/>
              </a:ext>
            </a:extLst>
          </p:cNvPr>
          <p:cNvSpPr>
            <a:spLocks noGrp="1"/>
          </p:cNvSpPr>
          <p:nvPr>
            <p:ph type="sldNum" sz="quarter" idx="13"/>
          </p:nvPr>
        </p:nvSpPr>
        <p:spPr/>
        <p:txBody>
          <a:bodyPr/>
          <a:lstStyle/>
          <a:p>
            <a:fld id="{BBAAB195-B577-5546-8349-9DDA93B6129E}" type="slidenum">
              <a:rPr lang="en-US" smtClean="0"/>
              <a:t>22</a:t>
            </a:fld>
            <a:endParaRPr lang="en-US"/>
          </a:p>
        </p:txBody>
      </p:sp>
    </p:spTree>
    <p:extLst>
      <p:ext uri="{BB962C8B-B14F-4D97-AF65-F5344CB8AC3E}">
        <p14:creationId xmlns:p14="http://schemas.microsoft.com/office/powerpoint/2010/main" val="1491386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575386" y="884199"/>
            <a:ext cx="11041227" cy="5358797"/>
          </a:xfrm>
        </p:spPr>
        <p:txBody>
          <a:bodyPr vert="horz" lIns="91440" tIns="45720" rIns="91440" bIns="45720" rtlCol="0" anchor="t">
            <a:normAutofit/>
          </a:bodyPr>
          <a:lstStyle/>
          <a:p>
            <a:pPr>
              <a:buFont typeface="Arial" panose="020B0604020202020204" pitchFamily="34" charset="0"/>
              <a:buChar char="•"/>
            </a:pPr>
            <a:r>
              <a:rPr lang="en-US" sz="2600" dirty="0"/>
              <a:t>Market survey</a:t>
            </a:r>
          </a:p>
          <a:p>
            <a:pPr lvl="1">
              <a:buFont typeface="Arial" panose="020B0604020202020204" pitchFamily="34" charset="0"/>
              <a:buChar char="•"/>
            </a:pPr>
            <a:r>
              <a:rPr lang="en-US" dirty="0">
                <a:latin typeface="Calibri"/>
                <a:cs typeface="Arial"/>
              </a:rPr>
              <a:t>Specifications overview </a:t>
            </a:r>
            <a:endParaRPr lang="en-US" dirty="0"/>
          </a:p>
          <a:p>
            <a:pPr lvl="1">
              <a:buFont typeface="Arial" panose="020B0604020202020204" pitchFamily="34" charset="0"/>
              <a:buChar char="•"/>
            </a:pPr>
            <a:r>
              <a:rPr lang="en-US" dirty="0"/>
              <a:t>Sets expectations and “brackets”</a:t>
            </a:r>
          </a:p>
          <a:p>
            <a:pPr lvl="1">
              <a:buFont typeface="Arial" panose="020B0604020202020204" pitchFamily="34" charset="0"/>
              <a:buChar char="•"/>
            </a:pPr>
            <a:r>
              <a:rPr lang="en-US" dirty="0"/>
              <a:t>Requests vendors input</a:t>
            </a:r>
          </a:p>
          <a:p>
            <a:pPr>
              <a:buFont typeface="Arial" panose="020B0604020202020204" pitchFamily="34" charset="0"/>
              <a:buChar char="•"/>
            </a:pPr>
            <a:r>
              <a:rPr lang="en-US" sz="2600" dirty="0"/>
              <a:t>Manufacturing specifications</a:t>
            </a:r>
          </a:p>
          <a:p>
            <a:pPr lvl="1">
              <a:buFont typeface="Arial" panose="020B0604020202020204" pitchFamily="34" charset="0"/>
              <a:buChar char="•"/>
            </a:pPr>
            <a:r>
              <a:rPr lang="en-US" dirty="0">
                <a:latin typeface="Calibri"/>
                <a:cs typeface="Arial"/>
              </a:rPr>
              <a:t>Highlight Key Characteristics</a:t>
            </a:r>
            <a:endParaRPr lang="en-US" dirty="0"/>
          </a:p>
          <a:p>
            <a:pPr lvl="1">
              <a:buFont typeface="Arial" panose="020B0604020202020204" pitchFamily="34" charset="0"/>
              <a:buChar char="•"/>
            </a:pPr>
            <a:r>
              <a:rPr lang="en-US" dirty="0"/>
              <a:t>Incorporated information and lessons learned from other projects (ESS, LCLS-II, SNS PPU, CEBAF upgrades)</a:t>
            </a:r>
          </a:p>
          <a:p>
            <a:pPr lvl="1">
              <a:buFont typeface="Arial" panose="020B0604020202020204" pitchFamily="34" charset="0"/>
              <a:buChar char="•"/>
            </a:pPr>
            <a:r>
              <a:rPr lang="en-US" dirty="0">
                <a:latin typeface="Calibri"/>
                <a:cs typeface="Arial"/>
              </a:rPr>
              <a:t>Use the LB650, SSR1 and HB650 prototype experience</a:t>
            </a:r>
          </a:p>
          <a:p>
            <a:pPr lvl="1">
              <a:buFont typeface="Arial" panose="020B0604020202020204" pitchFamily="34" charset="0"/>
              <a:buChar char="•"/>
            </a:pPr>
            <a:r>
              <a:rPr lang="en-US" dirty="0">
                <a:latin typeface="Calibri"/>
                <a:cs typeface="Arial"/>
              </a:rPr>
              <a:t>Award questionnaire designed to draw out the level of vendor’s interest in the project</a:t>
            </a:r>
          </a:p>
          <a:p>
            <a:pPr>
              <a:buFont typeface="Arial" panose="020B0604020202020204" pitchFamily="34" charset="0"/>
              <a:buChar char="•"/>
            </a:pPr>
            <a:r>
              <a:rPr lang="en-US" sz="2600" dirty="0"/>
              <a:t>Cavity manufacturing</a:t>
            </a:r>
          </a:p>
          <a:p>
            <a:pPr lvl="1">
              <a:buFont typeface="Arial" panose="020B0604020202020204" pitchFamily="34" charset="0"/>
              <a:buChar char="•"/>
            </a:pPr>
            <a:r>
              <a:rPr lang="en-US" dirty="0"/>
              <a:t>FNAL experts will be involved with the STFC’s chosen vendor from the start</a:t>
            </a:r>
          </a:p>
          <a:p>
            <a:pPr lvl="1">
              <a:buFont typeface="Arial" panose="020B0604020202020204" pitchFamily="34" charset="0"/>
              <a:buChar char="•"/>
            </a:pPr>
            <a:r>
              <a:rPr lang="en-US" dirty="0"/>
              <a:t>QC, MIP, and NCR processes will be developed in close collaboration with the vendor</a:t>
            </a:r>
            <a:endParaRPr lang="en-GB" dirty="0"/>
          </a:p>
        </p:txBody>
      </p:sp>
      <p:sp>
        <p:nvSpPr>
          <p:cNvPr id="3" name="Title 2"/>
          <p:cNvSpPr>
            <a:spLocks noGrp="1"/>
          </p:cNvSpPr>
          <p:nvPr>
            <p:ph type="title"/>
          </p:nvPr>
        </p:nvSpPr>
        <p:spPr>
          <a:xfrm>
            <a:off x="359701" y="13342"/>
            <a:ext cx="11760630" cy="1143000"/>
          </a:xfrm>
        </p:spPr>
        <p:txBody>
          <a:bodyPr/>
          <a:lstStyle/>
          <a:p>
            <a:r>
              <a:rPr lang="en-US" dirty="0"/>
              <a:t>HB650 cavity procurement</a:t>
            </a:r>
            <a:endParaRPr lang="en-GB" dirty="0"/>
          </a:p>
        </p:txBody>
      </p:sp>
      <p:sp>
        <p:nvSpPr>
          <p:cNvPr id="4" name="Slide Number Placeholder 6"/>
          <p:cNvSpPr txBox="1">
            <a:spLocks/>
          </p:cNvSpPr>
          <p:nvPr/>
        </p:nvSpPr>
        <p:spPr>
          <a:xfrm>
            <a:off x="861060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BAAB195-B577-5546-8349-9DDA93B6129E}" type="slidenum">
              <a:rPr lang="en-US" sz="1200" smtClean="0">
                <a:solidFill>
                  <a:schemeClr val="bg2">
                    <a:lumMod val="50000"/>
                  </a:schemeClr>
                </a:solidFill>
              </a:rPr>
              <a:pPr algn="r"/>
              <a:t>23</a:t>
            </a:fld>
            <a:endParaRPr lang="en-US" sz="1200" dirty="0">
              <a:solidFill>
                <a:schemeClr val="bg2">
                  <a:lumMod val="50000"/>
                </a:schemeClr>
              </a:solidFill>
            </a:endParaRPr>
          </a:p>
        </p:txBody>
      </p:sp>
      <p:sp>
        <p:nvSpPr>
          <p:cNvPr id="6" name="Date Placeholder 5">
            <a:extLst>
              <a:ext uri="{FF2B5EF4-FFF2-40B4-BE49-F238E27FC236}">
                <a16:creationId xmlns:a16="http://schemas.microsoft.com/office/drawing/2014/main" id="{0D7EBC18-5A41-4CDA-995C-9652CFEBDE19}"/>
              </a:ext>
            </a:extLst>
          </p:cNvPr>
          <p:cNvSpPr>
            <a:spLocks noGrp="1"/>
          </p:cNvSpPr>
          <p:nvPr>
            <p:ph type="dt" sz="half" idx="11"/>
          </p:nvPr>
        </p:nvSpPr>
        <p:spPr/>
        <p:txBody>
          <a:bodyPr/>
          <a:lstStyle/>
          <a:p>
            <a:r>
              <a:rPr lang="en-US"/>
              <a:t>July 21, 2022</a:t>
            </a:r>
          </a:p>
        </p:txBody>
      </p:sp>
      <p:sp>
        <p:nvSpPr>
          <p:cNvPr id="7" name="Slide Number Placeholder 6">
            <a:extLst>
              <a:ext uri="{FF2B5EF4-FFF2-40B4-BE49-F238E27FC236}">
                <a16:creationId xmlns:a16="http://schemas.microsoft.com/office/drawing/2014/main" id="{E621433D-F166-4BDE-BF7E-575DA6019082}"/>
              </a:ext>
            </a:extLst>
          </p:cNvPr>
          <p:cNvSpPr>
            <a:spLocks noGrp="1"/>
          </p:cNvSpPr>
          <p:nvPr>
            <p:ph type="sldNum" sz="quarter" idx="13"/>
          </p:nvPr>
        </p:nvSpPr>
        <p:spPr/>
        <p:txBody>
          <a:bodyPr/>
          <a:lstStyle/>
          <a:p>
            <a:fld id="{BBAAB195-B577-5546-8349-9DDA93B6129E}" type="slidenum">
              <a:rPr lang="en-US" smtClean="0"/>
              <a:t>23</a:t>
            </a:fld>
            <a:endParaRPr lang="en-US"/>
          </a:p>
        </p:txBody>
      </p:sp>
    </p:spTree>
    <p:extLst>
      <p:ext uri="{BB962C8B-B14F-4D97-AF65-F5344CB8AC3E}">
        <p14:creationId xmlns:p14="http://schemas.microsoft.com/office/powerpoint/2010/main" val="1426385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14C2CD-8116-41D6-B334-B43EE5740E72}"/>
              </a:ext>
            </a:extLst>
          </p:cNvPr>
          <p:cNvSpPr/>
          <p:nvPr/>
        </p:nvSpPr>
        <p:spPr>
          <a:xfrm>
            <a:off x="403340" y="341047"/>
            <a:ext cx="6813468" cy="769441"/>
          </a:xfrm>
          <a:prstGeom prst="rect">
            <a:avLst/>
          </a:prstGeom>
        </p:spPr>
        <p:txBody>
          <a:bodyPr wrap="none">
            <a:spAutoFit/>
          </a:bodyPr>
          <a:lstStyle/>
          <a:p>
            <a:r>
              <a:rPr lang="en-US" sz="4400" b="1" dirty="0">
                <a:solidFill>
                  <a:schemeClr val="accent1">
                    <a:lumMod val="50000"/>
                  </a:schemeClr>
                </a:solidFill>
                <a:latin typeface="Calibri" panose="020F0502020204030204" pitchFamily="34" charset="0"/>
                <a:cs typeface="Calibri" panose="020F0502020204030204" pitchFamily="34" charset="0"/>
              </a:rPr>
              <a:t>Cavity procurement strategy</a:t>
            </a:r>
          </a:p>
        </p:txBody>
      </p:sp>
      <p:sp>
        <p:nvSpPr>
          <p:cNvPr id="18" name="TextBox 5">
            <a:extLst>
              <a:ext uri="{FF2B5EF4-FFF2-40B4-BE49-F238E27FC236}">
                <a16:creationId xmlns:a16="http://schemas.microsoft.com/office/drawing/2014/main" id="{EF682850-DC52-4895-9A76-FFF4121F44F1}"/>
              </a:ext>
            </a:extLst>
          </p:cNvPr>
          <p:cNvSpPr txBox="1"/>
          <p:nvPr/>
        </p:nvSpPr>
        <p:spPr>
          <a:xfrm>
            <a:off x="403340" y="1212826"/>
            <a:ext cx="11046183" cy="4216539"/>
          </a:xfrm>
          <a:prstGeom prst="rect">
            <a:avLst/>
          </a:prstGeom>
          <a:noFill/>
          <a:ln w="22225">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kumimoji="0" lang="en-GB" sz="2400" b="0" i="0" u="none" strike="noStrike" kern="1200" cap="none" spc="0" normalizeH="0" baseline="0" noProof="0" dirty="0">
                <a:ln>
                  <a:noFill/>
                </a:ln>
                <a:solidFill>
                  <a:srgbClr val="626262"/>
                </a:solidFill>
                <a:effectLst/>
                <a:uLnTx/>
                <a:uFillTx/>
                <a:latin typeface="Calibri" panose="020F0502020204030204" pitchFamily="34" charset="0"/>
                <a:cs typeface="Calibri" panose="020F0502020204030204" pitchFamily="34" charset="0"/>
              </a:rPr>
              <a:t>Specifications development</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APQP approach</a:t>
            </a:r>
          </a:p>
          <a:p>
            <a:pPr marL="800100" lvl="1" indent="-342900">
              <a:buFont typeface="Arial" panose="020B0604020202020204" pitchFamily="34" charset="0"/>
              <a:buChar char="•"/>
            </a:pPr>
            <a:r>
              <a:rPr kumimoji="0" lang="en-GB" sz="2000" b="0" i="0" u="none" strike="noStrike" kern="1200" cap="none" spc="0" normalizeH="0" baseline="0" noProof="0" dirty="0">
                <a:ln>
                  <a:noFill/>
                </a:ln>
                <a:solidFill>
                  <a:srgbClr val="2E2C61"/>
                </a:solidFill>
                <a:effectLst/>
                <a:uLnTx/>
                <a:uFillTx/>
                <a:latin typeface="Calibri" panose="020F0502020204030204" pitchFamily="34" charset="0"/>
                <a:cs typeface="Calibri" panose="020F0502020204030204" pitchFamily="34" charset="0"/>
              </a:rPr>
              <a:t>Key characteristics</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The “what”, not the “how”</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Document readability and flow</a:t>
            </a:r>
            <a:endParaRPr kumimoji="0" lang="en-GB" sz="2000" b="0" i="0" u="none" strike="noStrike" kern="1200" cap="none" spc="0" normalizeH="0" baseline="0" noProof="0" dirty="0">
              <a:ln>
                <a:noFill/>
              </a:ln>
              <a:solidFill>
                <a:srgbClr val="2E2C61"/>
              </a:solidFill>
              <a:effectLst/>
              <a:uLnTx/>
              <a:uFillTx/>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GB" sz="2400" dirty="0">
                <a:solidFill>
                  <a:srgbClr val="626262"/>
                </a:solidFill>
                <a:latin typeface="Calibri" panose="020F0502020204030204" pitchFamily="34" charset="0"/>
                <a:cs typeface="Calibri" panose="020F0502020204030204" pitchFamily="34" charset="0"/>
              </a:rPr>
              <a:t>Award questionnaire </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The “how”	</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Strategy depends on the potential bidders</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No generic boiler plate submissions – prove they’ve read </a:t>
            </a:r>
            <a:r>
              <a:rPr lang="en-GB" sz="2000" b="1" dirty="0">
                <a:solidFill>
                  <a:srgbClr val="2E2C61"/>
                </a:solidFill>
                <a:latin typeface="Calibri" panose="020F0502020204030204" pitchFamily="34" charset="0"/>
                <a:cs typeface="Calibri" panose="020F0502020204030204" pitchFamily="34" charset="0"/>
              </a:rPr>
              <a:t>my</a:t>
            </a:r>
            <a:r>
              <a:rPr lang="en-GB" sz="2000" dirty="0">
                <a:solidFill>
                  <a:srgbClr val="2E2C61"/>
                </a:solidFill>
                <a:latin typeface="Calibri" panose="020F0502020204030204" pitchFamily="34" charset="0"/>
                <a:cs typeface="Calibri" panose="020F0502020204030204" pitchFamily="34" charset="0"/>
              </a:rPr>
              <a:t> requirements.</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“Show and tell”: bind them to a commitment to meet the specs with a yes/no question, ask to prove it in the next one</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Page limit for answers – it is harder to summarize, vendors need to think of what’s important</a:t>
            </a:r>
          </a:p>
          <a:p>
            <a:pPr marL="342900" indent="-342900">
              <a:buFont typeface="Arial" panose="020B0604020202020204" pitchFamily="34" charset="0"/>
              <a:buChar char="•"/>
            </a:pPr>
            <a:endParaRPr kumimoji="0" lang="en-GB" sz="2000" b="1"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endParaRPr>
          </a:p>
        </p:txBody>
      </p:sp>
      <p:sp>
        <p:nvSpPr>
          <p:cNvPr id="6" name="Date Placeholder 5">
            <a:extLst>
              <a:ext uri="{FF2B5EF4-FFF2-40B4-BE49-F238E27FC236}">
                <a16:creationId xmlns:a16="http://schemas.microsoft.com/office/drawing/2014/main" id="{2BFB974E-5597-4D69-9851-3A13330ED591}"/>
              </a:ext>
            </a:extLst>
          </p:cNvPr>
          <p:cNvSpPr>
            <a:spLocks noGrp="1"/>
          </p:cNvSpPr>
          <p:nvPr>
            <p:ph type="dt" sz="half" idx="10"/>
          </p:nvPr>
        </p:nvSpPr>
        <p:spPr/>
        <p:txBody>
          <a:bodyPr/>
          <a:lstStyle/>
          <a:p>
            <a:r>
              <a:rPr lang="en-US"/>
              <a:t>July 21, 2022</a:t>
            </a:r>
          </a:p>
        </p:txBody>
      </p:sp>
      <p:sp>
        <p:nvSpPr>
          <p:cNvPr id="7" name="Slide Number Placeholder 6">
            <a:extLst>
              <a:ext uri="{FF2B5EF4-FFF2-40B4-BE49-F238E27FC236}">
                <a16:creationId xmlns:a16="http://schemas.microsoft.com/office/drawing/2014/main" id="{BCD9C24B-7647-43C9-8551-467833CD60F0}"/>
              </a:ext>
            </a:extLst>
          </p:cNvPr>
          <p:cNvSpPr>
            <a:spLocks noGrp="1"/>
          </p:cNvSpPr>
          <p:nvPr>
            <p:ph type="sldNum" sz="quarter" idx="12"/>
          </p:nvPr>
        </p:nvSpPr>
        <p:spPr/>
        <p:txBody>
          <a:bodyPr/>
          <a:lstStyle/>
          <a:p>
            <a:fld id="{BBAAB195-B577-5546-8349-9DDA93B6129E}" type="slidenum">
              <a:rPr lang="en-US" smtClean="0"/>
              <a:t>24</a:t>
            </a:fld>
            <a:endParaRPr lang="en-US"/>
          </a:p>
        </p:txBody>
      </p:sp>
    </p:spTree>
    <p:extLst>
      <p:ext uri="{BB962C8B-B14F-4D97-AF65-F5344CB8AC3E}">
        <p14:creationId xmlns:p14="http://schemas.microsoft.com/office/powerpoint/2010/main" val="2104071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14C2CD-8116-41D6-B334-B43EE5740E72}"/>
              </a:ext>
            </a:extLst>
          </p:cNvPr>
          <p:cNvSpPr/>
          <p:nvPr/>
        </p:nvSpPr>
        <p:spPr>
          <a:xfrm>
            <a:off x="403340" y="341047"/>
            <a:ext cx="6813468" cy="769441"/>
          </a:xfrm>
          <a:prstGeom prst="rect">
            <a:avLst/>
          </a:prstGeom>
        </p:spPr>
        <p:txBody>
          <a:bodyPr wrap="none">
            <a:spAutoFit/>
          </a:bodyPr>
          <a:lstStyle/>
          <a:p>
            <a:r>
              <a:rPr lang="en-US" sz="4400" b="1" dirty="0">
                <a:solidFill>
                  <a:schemeClr val="accent1">
                    <a:lumMod val="50000"/>
                  </a:schemeClr>
                </a:solidFill>
                <a:latin typeface="Calibri" panose="020F0502020204030204" pitchFamily="34" charset="0"/>
                <a:cs typeface="Calibri" panose="020F0502020204030204" pitchFamily="34" charset="0"/>
              </a:rPr>
              <a:t>Cavity procurement strategy</a:t>
            </a:r>
          </a:p>
        </p:txBody>
      </p:sp>
      <p:sp>
        <p:nvSpPr>
          <p:cNvPr id="4" name="TextBox 3">
            <a:extLst>
              <a:ext uri="{FF2B5EF4-FFF2-40B4-BE49-F238E27FC236}">
                <a16:creationId xmlns:a16="http://schemas.microsoft.com/office/drawing/2014/main" id="{44B224F1-A527-4B48-827D-85A70EEF0701}"/>
              </a:ext>
            </a:extLst>
          </p:cNvPr>
          <p:cNvSpPr txBox="1"/>
          <p:nvPr/>
        </p:nvSpPr>
        <p:spPr>
          <a:xfrm>
            <a:off x="502150" y="1110488"/>
            <a:ext cx="11187699" cy="4447371"/>
          </a:xfrm>
          <a:prstGeom prst="rect">
            <a:avLst/>
          </a:prstGeom>
          <a:noFill/>
          <a:ln w="22225">
            <a:noFill/>
          </a:ln>
        </p:spPr>
        <p:txBody>
          <a:bodyPr wrap="square" tIns="91440" rtlCol="0">
            <a:spAutoFit/>
          </a:bodyPr>
          <a:lstStyle/>
          <a:p>
            <a:pPr marL="342900" indent="-342900">
              <a:spcBef>
                <a:spcPts val="600"/>
              </a:spcBef>
              <a:spcAft>
                <a:spcPts val="600"/>
              </a:spcAft>
              <a:buFontTx/>
              <a:buAutoNum type="arabicPeriod"/>
            </a:pPr>
            <a:r>
              <a:rPr lang="en-US" sz="2000" dirty="0">
                <a:solidFill>
                  <a:srgbClr val="626262"/>
                </a:solidFill>
                <a:latin typeface="Calibri" panose="020F0502020204030204" pitchFamily="34" charset="0"/>
                <a:cs typeface="Calibri" panose="020F0502020204030204" pitchFamily="34" charset="0"/>
              </a:rPr>
              <a:t>Confirm your </a:t>
            </a:r>
            <a:r>
              <a:rPr lang="en-US" sz="2000" b="1" dirty="0">
                <a:solidFill>
                  <a:srgbClr val="626262"/>
                </a:solidFill>
                <a:latin typeface="Calibri" panose="020F0502020204030204" pitchFamily="34" charset="0"/>
                <a:cs typeface="Calibri" panose="020F0502020204030204" pitchFamily="34" charset="0"/>
              </a:rPr>
              <a:t>ability</a:t>
            </a:r>
            <a:r>
              <a:rPr lang="en-US" sz="2000" dirty="0">
                <a:solidFill>
                  <a:srgbClr val="626262"/>
                </a:solidFill>
                <a:latin typeface="Calibri" panose="020F0502020204030204" pitchFamily="34" charset="0"/>
                <a:cs typeface="Calibri" panose="020F0502020204030204" pitchFamily="34" charset="0"/>
              </a:rPr>
              <a:t> to meet the specs</a:t>
            </a:r>
            <a:r>
              <a:rPr lang="en-US" sz="2000" dirty="0">
                <a:latin typeface="Calibri" panose="020F0502020204030204" pitchFamily="34" charset="0"/>
                <a:cs typeface="Calibri" panose="020F0502020204030204" pitchFamily="34" charset="0"/>
              </a:rPr>
              <a:t> – </a:t>
            </a:r>
            <a:r>
              <a:rPr lang="en-US" dirty="0">
                <a:latin typeface="Calibri" panose="020F0502020204030204" pitchFamily="34" charset="0"/>
                <a:cs typeface="Calibri" panose="020F0502020204030204" pitchFamily="34" charset="0"/>
              </a:rPr>
              <a:t>flexibility for the vendor to suggest changes and relax some requirements, freedom for me to reject and still be sure they can make it</a:t>
            </a:r>
          </a:p>
          <a:p>
            <a:pPr marL="342900" indent="-342900">
              <a:spcBef>
                <a:spcPts val="600"/>
              </a:spcBef>
              <a:spcAft>
                <a:spcPts val="600"/>
              </a:spcAft>
              <a:buAutoNum type="arabicPeriod"/>
            </a:pPr>
            <a:r>
              <a:rPr lang="en-US" sz="2000" dirty="0">
                <a:solidFill>
                  <a:srgbClr val="626262"/>
                </a:solidFill>
                <a:latin typeface="Calibri" panose="020F0502020204030204" pitchFamily="34" charset="0"/>
                <a:cs typeface="Calibri" panose="020F0502020204030204" pitchFamily="34" charset="0"/>
              </a:rPr>
              <a:t>Provide a statement outlining the technical challenges of this project, and opportunities for improvement – </a:t>
            </a:r>
            <a:r>
              <a:rPr lang="en-US" dirty="0">
                <a:latin typeface="Calibri" panose="020F0502020204030204" pitchFamily="34" charset="0"/>
                <a:cs typeface="Calibri" panose="020F0502020204030204" pitchFamily="34" charset="0"/>
              </a:rPr>
              <a:t>vendors need to analyze the specs and show me they know which parameters are critical</a:t>
            </a:r>
          </a:p>
          <a:p>
            <a:pPr marL="342900" indent="-342900">
              <a:spcBef>
                <a:spcPts val="600"/>
              </a:spcBef>
              <a:spcAft>
                <a:spcPts val="600"/>
              </a:spcAft>
              <a:buFontTx/>
              <a:buAutoNum type="arabicPeriod"/>
            </a:pPr>
            <a:r>
              <a:rPr lang="en-US" sz="2000" dirty="0">
                <a:solidFill>
                  <a:srgbClr val="626262"/>
                </a:solidFill>
                <a:latin typeface="Calibri" panose="020F0502020204030204" pitchFamily="34" charset="0"/>
                <a:cs typeface="Calibri" panose="020F0502020204030204" pitchFamily="34" charset="0"/>
              </a:rPr>
              <a:t>Can you meet the schedule – </a:t>
            </a:r>
            <a:r>
              <a:rPr lang="en-US" dirty="0">
                <a:solidFill>
                  <a:srgbClr val="002060"/>
                </a:solidFill>
                <a:latin typeface="Calibri" panose="020F0502020204030204" pitchFamily="34" charset="0"/>
                <a:cs typeface="Calibri" panose="020F0502020204030204" pitchFamily="34" charset="0"/>
              </a:rPr>
              <a:t>pre-series focuses on quality, series focuses on the delivery rate, vendors need to prove it with a </a:t>
            </a:r>
            <a:r>
              <a:rPr lang="en-US" sz="2000" dirty="0">
                <a:solidFill>
                  <a:srgbClr val="626262"/>
                </a:solidFill>
                <a:latin typeface="Calibri" panose="020F0502020204030204" pitchFamily="34" charset="0"/>
                <a:cs typeface="Calibri" panose="020F0502020204030204" pitchFamily="34" charset="0"/>
              </a:rPr>
              <a:t>schedule management plan</a:t>
            </a:r>
            <a:endParaRPr lang="en-US" sz="2000" dirty="0">
              <a:solidFill>
                <a:srgbClr val="002060"/>
              </a:solidFill>
              <a:latin typeface="Calibri" panose="020F0502020204030204" pitchFamily="34" charset="0"/>
              <a:cs typeface="Calibri" panose="020F0502020204030204" pitchFamily="34" charset="0"/>
            </a:endParaRPr>
          </a:p>
          <a:p>
            <a:pPr marL="342900" indent="-342900">
              <a:spcBef>
                <a:spcPts val="600"/>
              </a:spcBef>
              <a:spcAft>
                <a:spcPts val="600"/>
              </a:spcAft>
              <a:buFontTx/>
              <a:buAutoNum type="arabicPeriod"/>
            </a:pPr>
            <a:r>
              <a:rPr lang="en-US" sz="2000" dirty="0">
                <a:solidFill>
                  <a:srgbClr val="626262"/>
                </a:solidFill>
                <a:latin typeface="Calibri" panose="020F0502020204030204" pitchFamily="34" charset="0"/>
                <a:cs typeface="Calibri" panose="020F0502020204030204" pitchFamily="34" charset="0"/>
              </a:rPr>
              <a:t>Capacity for performing work – </a:t>
            </a:r>
            <a:r>
              <a:rPr lang="en-US" dirty="0">
                <a:solidFill>
                  <a:srgbClr val="002060"/>
                </a:solidFill>
                <a:latin typeface="Calibri" panose="020F0502020204030204" pitchFamily="34" charset="0"/>
                <a:cs typeface="Calibri" panose="020F0502020204030204" pitchFamily="34" charset="0"/>
              </a:rPr>
              <a:t>do they have the machinery, how busy is the plant going to be, equipment redundancy</a:t>
            </a:r>
          </a:p>
          <a:p>
            <a:pPr marL="342900" indent="-342900">
              <a:spcBef>
                <a:spcPts val="600"/>
              </a:spcBef>
              <a:spcAft>
                <a:spcPts val="600"/>
              </a:spcAft>
              <a:buFontTx/>
              <a:buAutoNum type="arabicPeriod"/>
            </a:pPr>
            <a:r>
              <a:rPr lang="en-US" sz="2000" dirty="0">
                <a:solidFill>
                  <a:srgbClr val="626262"/>
                </a:solidFill>
                <a:latin typeface="Calibri" panose="020F0502020204030204" pitchFamily="34" charset="0"/>
                <a:cs typeface="Calibri" panose="020F0502020204030204" pitchFamily="34" charset="0"/>
              </a:rPr>
              <a:t>Necessary skillset –</a:t>
            </a:r>
            <a:r>
              <a:rPr lang="en-US" sz="2000" dirty="0">
                <a:solidFill>
                  <a:srgbClr val="002060"/>
                </a:solidFill>
                <a:latin typeface="Calibri" panose="020F0502020204030204" pitchFamily="34" charset="0"/>
                <a:cs typeface="Calibri" panose="020F0502020204030204" pitchFamily="34" charset="0"/>
              </a:rPr>
              <a:t> </a:t>
            </a:r>
            <a:r>
              <a:rPr lang="en-US" dirty="0">
                <a:solidFill>
                  <a:srgbClr val="002060"/>
                </a:solidFill>
                <a:latin typeface="Calibri" panose="020F0502020204030204" pitchFamily="34" charset="0"/>
                <a:cs typeface="Calibri" panose="020F0502020204030204" pitchFamily="34" charset="0"/>
              </a:rPr>
              <a:t>staff availability through the life of the project, understanding of the necessary skillset, plan for unexpected loss of expertise</a:t>
            </a:r>
          </a:p>
          <a:p>
            <a:pPr marL="342900" indent="-342900">
              <a:spcBef>
                <a:spcPts val="600"/>
              </a:spcBef>
              <a:spcAft>
                <a:spcPts val="600"/>
              </a:spcAft>
              <a:buFontTx/>
              <a:buAutoNum type="arabicPeriod"/>
            </a:pPr>
            <a:r>
              <a:rPr lang="en-US" sz="1800" dirty="0">
                <a:solidFill>
                  <a:srgbClr val="626262"/>
                </a:solidFill>
                <a:latin typeface="Calibri" panose="020F0502020204030204" pitchFamily="34" charset="0"/>
                <a:cs typeface="Calibri" panose="020F0502020204030204" pitchFamily="34" charset="0"/>
              </a:rPr>
              <a:t>Quality Assurance and Control plan example and statement –</a:t>
            </a:r>
            <a:r>
              <a:rPr lang="en-US" sz="1800" dirty="0">
                <a:solidFill>
                  <a:srgbClr val="002060"/>
                </a:solidFill>
                <a:latin typeface="Calibri" panose="020F0502020204030204" pitchFamily="34" charset="0"/>
                <a:cs typeface="Calibri" panose="020F0502020204030204" pitchFamily="34" charset="0"/>
              </a:rPr>
              <a:t> r</a:t>
            </a:r>
            <a:r>
              <a:rPr lang="en-US" dirty="0">
                <a:solidFill>
                  <a:srgbClr val="002060"/>
                </a:solidFill>
                <a:latin typeface="Calibri" panose="020F0502020204030204" pitchFamily="34" charset="0"/>
                <a:cs typeface="Calibri" panose="020F0502020204030204" pitchFamily="34" charset="0"/>
              </a:rPr>
              <a:t>equires distilling the QA/QC manual to a couple of lines per topic from our specs, assesses vendor’s attention to details</a:t>
            </a:r>
          </a:p>
        </p:txBody>
      </p:sp>
      <p:sp>
        <p:nvSpPr>
          <p:cNvPr id="6" name="Date Placeholder 5">
            <a:extLst>
              <a:ext uri="{FF2B5EF4-FFF2-40B4-BE49-F238E27FC236}">
                <a16:creationId xmlns:a16="http://schemas.microsoft.com/office/drawing/2014/main" id="{FD3827DB-AFC2-442C-8593-0C534B0F227B}"/>
              </a:ext>
            </a:extLst>
          </p:cNvPr>
          <p:cNvSpPr>
            <a:spLocks noGrp="1"/>
          </p:cNvSpPr>
          <p:nvPr>
            <p:ph type="dt" sz="half" idx="10"/>
          </p:nvPr>
        </p:nvSpPr>
        <p:spPr/>
        <p:txBody>
          <a:bodyPr/>
          <a:lstStyle/>
          <a:p>
            <a:r>
              <a:rPr lang="en-US"/>
              <a:t>July 21, 2022</a:t>
            </a:r>
            <a:endParaRPr lang="en-US" dirty="0"/>
          </a:p>
        </p:txBody>
      </p:sp>
      <p:sp>
        <p:nvSpPr>
          <p:cNvPr id="8" name="Slide Number Placeholder 7">
            <a:extLst>
              <a:ext uri="{FF2B5EF4-FFF2-40B4-BE49-F238E27FC236}">
                <a16:creationId xmlns:a16="http://schemas.microsoft.com/office/drawing/2014/main" id="{D0505D36-D349-44D6-8CE1-149D36F22C92}"/>
              </a:ext>
            </a:extLst>
          </p:cNvPr>
          <p:cNvSpPr>
            <a:spLocks noGrp="1"/>
          </p:cNvSpPr>
          <p:nvPr>
            <p:ph type="sldNum" sz="quarter" idx="12"/>
          </p:nvPr>
        </p:nvSpPr>
        <p:spPr/>
        <p:txBody>
          <a:bodyPr/>
          <a:lstStyle/>
          <a:p>
            <a:fld id="{BBAAB195-B577-5546-8349-9DDA93B6129E}" type="slidenum">
              <a:rPr lang="en-US" smtClean="0"/>
              <a:t>25</a:t>
            </a:fld>
            <a:endParaRPr lang="en-US"/>
          </a:p>
        </p:txBody>
      </p:sp>
    </p:spTree>
    <p:extLst>
      <p:ext uri="{BB962C8B-B14F-4D97-AF65-F5344CB8AC3E}">
        <p14:creationId xmlns:p14="http://schemas.microsoft.com/office/powerpoint/2010/main" val="4800086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14C2CD-8116-41D6-B334-B43EE5740E72}"/>
              </a:ext>
            </a:extLst>
          </p:cNvPr>
          <p:cNvSpPr/>
          <p:nvPr/>
        </p:nvSpPr>
        <p:spPr>
          <a:xfrm>
            <a:off x="403340" y="341047"/>
            <a:ext cx="9802684" cy="646331"/>
          </a:xfrm>
          <a:prstGeom prst="rect">
            <a:avLst/>
          </a:prstGeom>
        </p:spPr>
        <p:txBody>
          <a:bodyPr wrap="none">
            <a:spAutoFit/>
          </a:bodyPr>
          <a:lstStyle/>
          <a:p>
            <a:r>
              <a:rPr lang="en-US" sz="3600" b="1" dirty="0">
                <a:solidFill>
                  <a:schemeClr val="accent1">
                    <a:lumMod val="50000"/>
                  </a:schemeClr>
                </a:solidFill>
                <a:latin typeface="Arial" panose="020B0604020202020204"/>
              </a:rPr>
              <a:t>Cavity procurement strategy: current status</a:t>
            </a:r>
          </a:p>
        </p:txBody>
      </p:sp>
      <p:sp>
        <p:nvSpPr>
          <p:cNvPr id="8" name="TextBox 7">
            <a:extLst>
              <a:ext uri="{FF2B5EF4-FFF2-40B4-BE49-F238E27FC236}">
                <a16:creationId xmlns:a16="http://schemas.microsoft.com/office/drawing/2014/main" id="{32376270-EEC8-4D95-B1F8-17217A3DE877}"/>
              </a:ext>
            </a:extLst>
          </p:cNvPr>
          <p:cNvSpPr txBox="1"/>
          <p:nvPr/>
        </p:nvSpPr>
        <p:spPr>
          <a:xfrm>
            <a:off x="403340" y="1401515"/>
            <a:ext cx="11048431" cy="4031873"/>
          </a:xfrm>
          <a:prstGeom prst="rect">
            <a:avLst/>
          </a:prstGeom>
          <a:noFill/>
        </p:spPr>
        <p:txBody>
          <a:bodyPr wrap="square">
            <a:spAutoFit/>
          </a:bodyPr>
          <a:lstStyle/>
          <a:p>
            <a:pPr marL="342900" indent="-342900">
              <a:buFont typeface="Arial" panose="020B0604020202020204" pitchFamily="34" charset="0"/>
              <a:buChar char="•"/>
            </a:pPr>
            <a:r>
              <a:rPr kumimoji="0" lang="en-GB" sz="2400" b="0" i="0" u="none" strike="noStrike" kern="1200" cap="none" spc="0" normalizeH="0" baseline="0" noProof="0" dirty="0">
                <a:ln>
                  <a:noFill/>
                </a:ln>
                <a:solidFill>
                  <a:srgbClr val="626262"/>
                </a:solidFill>
                <a:effectLst/>
                <a:uLnTx/>
                <a:uFillTx/>
                <a:latin typeface="Calibri" panose="020F0502020204030204" pitchFamily="34" charset="0"/>
                <a:cs typeface="Calibri" panose="020F0502020204030204" pitchFamily="34" charset="0"/>
              </a:rPr>
              <a:t>Now</a:t>
            </a:r>
          </a:p>
          <a:p>
            <a:pPr marL="800100" lvl="1" indent="-342900">
              <a:buFont typeface="Arial" panose="020B0604020202020204" pitchFamily="34" charset="0"/>
              <a:buChar char="•"/>
            </a:pPr>
            <a:r>
              <a:rPr kumimoji="0" lang="en-GB" sz="2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Tender is closed </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Winner is identified </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Standstill period until July 25</a:t>
            </a:r>
            <a:r>
              <a:rPr lang="en-GB" sz="2000" baseline="30000" dirty="0">
                <a:solidFill>
                  <a:srgbClr val="2E2C61"/>
                </a:solidFill>
                <a:latin typeface="Calibri" panose="020F0502020204030204" pitchFamily="34" charset="0"/>
                <a:cs typeface="Calibri" panose="020F0502020204030204" pitchFamily="34" charset="0"/>
              </a:rPr>
              <a:t>th</a:t>
            </a:r>
            <a:r>
              <a:rPr lang="en-GB" sz="2000" dirty="0">
                <a:solidFill>
                  <a:srgbClr val="2E2C61"/>
                </a:solidFill>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kumimoji="0" lang="en-GB" sz="2400" b="0" i="0" u="none" strike="noStrike" kern="1200" cap="none" spc="0" normalizeH="0" baseline="0" noProof="0" dirty="0">
                <a:ln>
                  <a:noFill/>
                </a:ln>
                <a:solidFill>
                  <a:srgbClr val="626262"/>
                </a:solidFill>
                <a:effectLst/>
                <a:uLnTx/>
                <a:uFillTx/>
                <a:latin typeface="Calibri" panose="020F0502020204030204" pitchFamily="34" charset="0"/>
                <a:cs typeface="Calibri" panose="020F0502020204030204" pitchFamily="34" charset="0"/>
              </a:rPr>
              <a:t>Next</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Work out pricing schedule</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Refine delivery schedule</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Review proposed design changes</a:t>
            </a:r>
          </a:p>
          <a:p>
            <a:pPr marL="800100" lvl="1" indent="-342900">
              <a:buFont typeface="Arial" panose="020B0604020202020204" pitchFamily="34" charset="0"/>
              <a:buChar char="•"/>
            </a:pPr>
            <a:r>
              <a:rPr lang="en-GB" sz="2000" dirty="0">
                <a:solidFill>
                  <a:srgbClr val="2E2C61"/>
                </a:solidFill>
                <a:latin typeface="Calibri" panose="020F0502020204030204" pitchFamily="34" charset="0"/>
                <a:cs typeface="Calibri" panose="020F0502020204030204" pitchFamily="34" charset="0"/>
              </a:rPr>
              <a:t>Work with the vendor to develop QC tools</a:t>
            </a:r>
          </a:p>
          <a:p>
            <a:pPr marL="800100" lvl="1" indent="-342900">
              <a:buFont typeface="Arial" panose="020B0604020202020204" pitchFamily="34" charset="0"/>
              <a:buChar char="•"/>
            </a:pPr>
            <a:endParaRPr lang="en-GB" sz="2000" dirty="0">
              <a:solidFill>
                <a:srgbClr val="2E2C61"/>
              </a:solidFill>
              <a:latin typeface="Calibri" panose="020F0502020204030204" pitchFamily="34" charset="0"/>
              <a:cs typeface="Calibri" panose="020F0502020204030204" pitchFamily="34" charset="0"/>
            </a:endParaRPr>
          </a:p>
          <a:p>
            <a:pPr algn="ctr"/>
            <a:r>
              <a:rPr lang="en-GB" sz="2800" dirty="0">
                <a:solidFill>
                  <a:schemeClr val="bg2">
                    <a:lumMod val="50000"/>
                  </a:schemeClr>
                </a:solidFill>
                <a:latin typeface="Calibri" panose="020F0502020204030204" pitchFamily="34" charset="0"/>
                <a:cs typeface="Calibri" panose="020F0502020204030204" pitchFamily="34" charset="0"/>
              </a:rPr>
              <a:t>Expecting Manufacturing Readiness Review in late September</a:t>
            </a:r>
          </a:p>
          <a:p>
            <a:pPr lvl="1"/>
            <a:endParaRPr lang="en-GB" sz="2000" dirty="0">
              <a:solidFill>
                <a:srgbClr val="2E2C61"/>
              </a:solidFill>
              <a:latin typeface="Calibri" panose="020F0502020204030204" pitchFamily="34" charset="0"/>
              <a:cs typeface="Calibri" panose="020F0502020204030204" pitchFamily="34" charset="0"/>
            </a:endParaRPr>
          </a:p>
        </p:txBody>
      </p:sp>
      <p:sp>
        <p:nvSpPr>
          <p:cNvPr id="5" name="Date Placeholder 4">
            <a:extLst>
              <a:ext uri="{FF2B5EF4-FFF2-40B4-BE49-F238E27FC236}">
                <a16:creationId xmlns:a16="http://schemas.microsoft.com/office/drawing/2014/main" id="{933C6C0D-0026-47FD-98CF-59ADD3749DCB}"/>
              </a:ext>
            </a:extLst>
          </p:cNvPr>
          <p:cNvSpPr>
            <a:spLocks noGrp="1"/>
          </p:cNvSpPr>
          <p:nvPr>
            <p:ph type="dt" sz="half" idx="10"/>
          </p:nvPr>
        </p:nvSpPr>
        <p:spPr/>
        <p:txBody>
          <a:bodyPr/>
          <a:lstStyle/>
          <a:p>
            <a:r>
              <a:rPr lang="en-US"/>
              <a:t>July 21, 2022</a:t>
            </a:r>
            <a:endParaRPr lang="en-US" dirty="0"/>
          </a:p>
        </p:txBody>
      </p:sp>
      <p:sp>
        <p:nvSpPr>
          <p:cNvPr id="6" name="Slide Number Placeholder 5">
            <a:extLst>
              <a:ext uri="{FF2B5EF4-FFF2-40B4-BE49-F238E27FC236}">
                <a16:creationId xmlns:a16="http://schemas.microsoft.com/office/drawing/2014/main" id="{AAF2BCBF-3BF4-4EAA-A96E-9DC53574FD70}"/>
              </a:ext>
            </a:extLst>
          </p:cNvPr>
          <p:cNvSpPr>
            <a:spLocks noGrp="1"/>
          </p:cNvSpPr>
          <p:nvPr>
            <p:ph type="sldNum" sz="quarter" idx="12"/>
          </p:nvPr>
        </p:nvSpPr>
        <p:spPr/>
        <p:txBody>
          <a:bodyPr/>
          <a:lstStyle/>
          <a:p>
            <a:fld id="{BBAAB195-B577-5546-8349-9DDA93B6129E}" type="slidenum">
              <a:rPr lang="en-US" smtClean="0"/>
              <a:t>26</a:t>
            </a:fld>
            <a:endParaRPr lang="en-US"/>
          </a:p>
        </p:txBody>
      </p:sp>
    </p:spTree>
    <p:extLst>
      <p:ext uri="{BB962C8B-B14F-4D97-AF65-F5344CB8AC3E}">
        <p14:creationId xmlns:p14="http://schemas.microsoft.com/office/powerpoint/2010/main" val="2601235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719403" y="1020196"/>
            <a:ext cx="11041227" cy="4912518"/>
          </a:xfrm>
        </p:spPr>
        <p:txBody>
          <a:bodyPr>
            <a:normAutofit lnSpcReduction="10000"/>
          </a:bodyPr>
          <a:lstStyle/>
          <a:p>
            <a:r>
              <a:rPr lang="en-GB" dirty="0"/>
              <a:t>People move jobs “from” or “to” – either running away from the old, or the new job is much more attractive. </a:t>
            </a:r>
          </a:p>
          <a:p>
            <a:r>
              <a:rPr lang="en-GB" dirty="0"/>
              <a:t>Women leave when a pile of small things reaches critical mass </a:t>
            </a:r>
            <a:r>
              <a:rPr lang="en-GB" sz="1900" dirty="0"/>
              <a:t>(WISE panel at LINAC’20)</a:t>
            </a:r>
          </a:p>
          <a:p>
            <a:r>
              <a:rPr lang="en-GB" dirty="0"/>
              <a:t>In STEM, the extra burden on women is very high</a:t>
            </a:r>
          </a:p>
          <a:p>
            <a:pPr lvl="1"/>
            <a:r>
              <a:rPr lang="en-GB" dirty="0"/>
              <a:t>Women are taken less seriously than men</a:t>
            </a:r>
          </a:p>
          <a:p>
            <a:pPr lvl="2"/>
            <a:r>
              <a:rPr lang="en-GB" dirty="0"/>
              <a:t>Women’s decisions are questioned more</a:t>
            </a:r>
          </a:p>
          <a:p>
            <a:pPr lvl="1"/>
            <a:r>
              <a:rPr lang="en-GB" dirty="0"/>
              <a:t>Women are interrupted more than men</a:t>
            </a:r>
          </a:p>
          <a:p>
            <a:pPr lvl="1"/>
            <a:r>
              <a:rPr lang="en-GB" dirty="0"/>
              <a:t>Women’s ideas are often ignored until a man repeats it, often without proper credit</a:t>
            </a:r>
          </a:p>
          <a:p>
            <a:pPr lvl="1"/>
            <a:r>
              <a:rPr lang="en-GB" dirty="0"/>
              <a:t>Male leadership style is valued and expected, but if a woman adopts it, she is too bossy </a:t>
            </a:r>
          </a:p>
          <a:p>
            <a:pPr lvl="1"/>
            <a:r>
              <a:rPr lang="en-GB" dirty="0"/>
              <a:t>Women deal with both malicious and unintentional sexism</a:t>
            </a:r>
          </a:p>
          <a:p>
            <a:r>
              <a:rPr lang="en-GB" dirty="0"/>
              <a:t>All the above leads to a feedback loop of self-doubt and lower confidence</a:t>
            </a:r>
          </a:p>
          <a:p>
            <a:r>
              <a:rPr lang="en-GB" dirty="0"/>
              <a:t>All the above takes extra time and effort to overcome</a:t>
            </a:r>
          </a:p>
          <a:p>
            <a:pPr lvl="1"/>
            <a:r>
              <a:rPr lang="en-GB" dirty="0"/>
              <a:t>And it’s not just men – other genders are biased towards women too! </a:t>
            </a:r>
          </a:p>
          <a:p>
            <a:pPr lvl="1"/>
            <a:endParaRPr lang="en-GB" dirty="0"/>
          </a:p>
          <a:p>
            <a:pPr lvl="1"/>
            <a:endParaRPr lang="en-GB" dirty="0"/>
          </a:p>
        </p:txBody>
      </p:sp>
      <p:sp>
        <p:nvSpPr>
          <p:cNvPr id="3" name="Title 2"/>
          <p:cNvSpPr>
            <a:spLocks noGrp="1"/>
          </p:cNvSpPr>
          <p:nvPr>
            <p:ph type="title"/>
          </p:nvPr>
        </p:nvSpPr>
        <p:spPr>
          <a:xfrm>
            <a:off x="431371" y="2456"/>
            <a:ext cx="11329259" cy="1143000"/>
          </a:xfrm>
        </p:spPr>
        <p:txBody>
          <a:bodyPr>
            <a:normAutofit/>
          </a:bodyPr>
          <a:lstStyle/>
          <a:p>
            <a:r>
              <a:rPr lang="en-GB" dirty="0"/>
              <a:t>Why I am bringing gender into a technical talk</a:t>
            </a:r>
          </a:p>
        </p:txBody>
      </p:sp>
      <p:sp>
        <p:nvSpPr>
          <p:cNvPr id="4" name="TextBox 3">
            <a:extLst>
              <a:ext uri="{FF2B5EF4-FFF2-40B4-BE49-F238E27FC236}">
                <a16:creationId xmlns:a16="http://schemas.microsoft.com/office/drawing/2014/main" id="{B774D5D6-29A9-432D-B054-66C3570AA286}"/>
              </a:ext>
            </a:extLst>
          </p:cNvPr>
          <p:cNvSpPr txBox="1"/>
          <p:nvPr/>
        </p:nvSpPr>
        <p:spPr>
          <a:xfrm>
            <a:off x="5702082" y="6270172"/>
            <a:ext cx="6489918" cy="369332"/>
          </a:xfrm>
          <a:prstGeom prst="rect">
            <a:avLst/>
          </a:prstGeom>
          <a:noFill/>
        </p:spPr>
        <p:txBody>
          <a:bodyPr wrap="none" rtlCol="0">
            <a:spAutoFit/>
          </a:bodyPr>
          <a:lstStyle/>
          <a:p>
            <a:r>
              <a:rPr lang="en-US" b="1" dirty="0"/>
              <a:t>! Women here means anyone who identifies as a woman !</a:t>
            </a:r>
          </a:p>
        </p:txBody>
      </p:sp>
      <p:sp>
        <p:nvSpPr>
          <p:cNvPr id="5" name="Date Placeholder 4">
            <a:extLst>
              <a:ext uri="{FF2B5EF4-FFF2-40B4-BE49-F238E27FC236}">
                <a16:creationId xmlns:a16="http://schemas.microsoft.com/office/drawing/2014/main" id="{5E10DD4A-6714-4E55-B011-414D297F90E1}"/>
              </a:ext>
            </a:extLst>
          </p:cNvPr>
          <p:cNvSpPr>
            <a:spLocks noGrp="1"/>
          </p:cNvSpPr>
          <p:nvPr>
            <p:ph type="dt" sz="half" idx="11"/>
          </p:nvPr>
        </p:nvSpPr>
        <p:spPr/>
        <p:txBody>
          <a:bodyPr/>
          <a:lstStyle/>
          <a:p>
            <a:r>
              <a:rPr lang="en-US"/>
              <a:t>July 21, 2022</a:t>
            </a:r>
          </a:p>
        </p:txBody>
      </p:sp>
      <p:sp>
        <p:nvSpPr>
          <p:cNvPr id="6" name="Slide Number Placeholder 5">
            <a:extLst>
              <a:ext uri="{FF2B5EF4-FFF2-40B4-BE49-F238E27FC236}">
                <a16:creationId xmlns:a16="http://schemas.microsoft.com/office/drawing/2014/main" id="{CCEE92A0-A098-40CC-AD57-E585A51D7A78}"/>
              </a:ext>
            </a:extLst>
          </p:cNvPr>
          <p:cNvSpPr>
            <a:spLocks noGrp="1"/>
          </p:cNvSpPr>
          <p:nvPr>
            <p:ph type="sldNum" sz="quarter" idx="13"/>
          </p:nvPr>
        </p:nvSpPr>
        <p:spPr/>
        <p:txBody>
          <a:bodyPr/>
          <a:lstStyle/>
          <a:p>
            <a:fld id="{BBAAB195-B577-5546-8349-9DDA93B6129E}" type="slidenum">
              <a:rPr lang="en-US" smtClean="0"/>
              <a:t>27</a:t>
            </a:fld>
            <a:endParaRPr lang="en-US"/>
          </a:p>
        </p:txBody>
      </p:sp>
    </p:spTree>
    <p:extLst>
      <p:ext uri="{BB962C8B-B14F-4D97-AF65-F5344CB8AC3E}">
        <p14:creationId xmlns:p14="http://schemas.microsoft.com/office/powerpoint/2010/main" val="2231976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0"/>
          </p:nvPr>
        </p:nvSpPr>
        <p:spPr>
          <a:xfrm>
            <a:off x="169793" y="864647"/>
            <a:ext cx="11852413" cy="5379888"/>
          </a:xfrm>
        </p:spPr>
        <p:txBody>
          <a:bodyPr>
            <a:normAutofit/>
          </a:bodyPr>
          <a:lstStyle/>
          <a:p>
            <a:pPr marL="0" indent="0">
              <a:buNone/>
            </a:pPr>
            <a:r>
              <a:rPr lang="en-GB" sz="2200" b="1" dirty="0"/>
              <a:t>Women are swimming against the current men just don’t feel. We waste time and energy fighting it:</a:t>
            </a:r>
          </a:p>
          <a:p>
            <a:pPr>
              <a:buFont typeface="Arial" panose="020B0604020202020204" pitchFamily="34" charset="0"/>
              <a:buChar char="•"/>
            </a:pPr>
            <a:r>
              <a:rPr lang="en-GB" sz="2000" dirty="0"/>
              <a:t>Triple-checking the facts in each email </a:t>
            </a:r>
          </a:p>
          <a:p>
            <a:pPr lvl="1">
              <a:buFont typeface="Arial" panose="020B0604020202020204" pitchFamily="34" charset="0"/>
              <a:buChar char="•"/>
            </a:pPr>
            <a:r>
              <a:rPr lang="en-GB" sz="2000" dirty="0"/>
              <a:t>So we don’t get it wrong and strengthen the stereotype</a:t>
            </a:r>
          </a:p>
          <a:p>
            <a:pPr>
              <a:buFont typeface="Arial" panose="020B0604020202020204" pitchFamily="34" charset="0"/>
              <a:buChar char="•"/>
            </a:pPr>
            <a:r>
              <a:rPr lang="en-GB" sz="2000" dirty="0"/>
              <a:t>Convincing people that we know what we are talking about</a:t>
            </a:r>
          </a:p>
          <a:p>
            <a:pPr>
              <a:buFont typeface="Arial" panose="020B0604020202020204" pitchFamily="34" charset="0"/>
              <a:buChar char="•"/>
            </a:pPr>
            <a:r>
              <a:rPr lang="en-GB" sz="2000" dirty="0"/>
              <a:t>Addressing the “are you sure?” comments</a:t>
            </a:r>
          </a:p>
          <a:p>
            <a:pPr>
              <a:buFont typeface="Arial" panose="020B0604020202020204" pitchFamily="34" charset="0"/>
              <a:buChar char="•"/>
            </a:pPr>
            <a:r>
              <a:rPr lang="en-GB" sz="2000" dirty="0"/>
              <a:t>Restarting after an interruption </a:t>
            </a:r>
          </a:p>
          <a:p>
            <a:pPr lvl="1">
              <a:buFont typeface="Arial" panose="020B0604020202020204" pitchFamily="34" charset="0"/>
              <a:buChar char="•"/>
            </a:pPr>
            <a:r>
              <a:rPr lang="en-GB" sz="2000" dirty="0"/>
              <a:t>Each “Mr. Vice President, I’m speaking” takes ~3 seconds</a:t>
            </a:r>
          </a:p>
          <a:p>
            <a:pPr>
              <a:buFont typeface="Arial" panose="020B0604020202020204" pitchFamily="34" charset="0"/>
              <a:buChar char="•"/>
            </a:pPr>
            <a:r>
              <a:rPr lang="en-GB" sz="2000" dirty="0"/>
              <a:t>Addressing inappropriate </a:t>
            </a:r>
            <a:r>
              <a:rPr lang="en-GB" sz="2000" dirty="0" err="1"/>
              <a:t>behavior</a:t>
            </a:r>
            <a:r>
              <a:rPr lang="en-GB" sz="2000" dirty="0"/>
              <a:t> </a:t>
            </a:r>
          </a:p>
          <a:p>
            <a:pPr>
              <a:buFont typeface="Arial" panose="020B0604020202020204" pitchFamily="34" charset="0"/>
              <a:buChar char="•"/>
            </a:pPr>
            <a:r>
              <a:rPr lang="en-GB" sz="2000" dirty="0"/>
              <a:t>Persuading people to do the work</a:t>
            </a:r>
          </a:p>
          <a:p>
            <a:pPr lvl="1">
              <a:buFont typeface="Arial" panose="020B0604020202020204" pitchFamily="34" charset="0"/>
              <a:buChar char="•"/>
            </a:pPr>
            <a:r>
              <a:rPr lang="en-GB" sz="2000" dirty="0"/>
              <a:t>Extra fun when women don’t have an institutional authority over them</a:t>
            </a:r>
          </a:p>
          <a:p>
            <a:pPr>
              <a:buFont typeface="Arial" panose="020B0604020202020204" pitchFamily="34" charset="0"/>
              <a:buChar char="•"/>
            </a:pPr>
            <a:r>
              <a:rPr lang="en-US" sz="2000" b="1" dirty="0"/>
              <a:t>Consequences for cost and schedule: the g</a:t>
            </a:r>
            <a:r>
              <a:rPr lang="en-GB" sz="2000" b="1" dirty="0"/>
              <a:t>ender authority gap is expensive</a:t>
            </a:r>
          </a:p>
          <a:p>
            <a:pPr lvl="1">
              <a:buFont typeface="Arial" panose="020B0604020202020204" pitchFamily="34" charset="0"/>
              <a:buChar char="•"/>
            </a:pPr>
            <a:r>
              <a:rPr lang="en-GB" sz="2000" dirty="0"/>
              <a:t>The above adds up to hours of unproductive time per week</a:t>
            </a:r>
          </a:p>
          <a:p>
            <a:pPr lvl="1">
              <a:buFont typeface="Arial" panose="020B0604020202020204" pitchFamily="34" charset="0"/>
              <a:buChar char="•"/>
            </a:pPr>
            <a:r>
              <a:rPr lang="en-GB" sz="2000" dirty="0"/>
              <a:t>An ignored idea or disregarded decision can lead to days spent going down a wrong path</a:t>
            </a:r>
          </a:p>
          <a:p>
            <a:pPr marL="0" indent="0">
              <a:buNone/>
            </a:pPr>
            <a:endParaRPr lang="en-GB" sz="2000" dirty="0"/>
          </a:p>
          <a:p>
            <a:pPr>
              <a:buFont typeface="Arial" panose="020B0604020202020204" pitchFamily="34" charset="0"/>
              <a:buChar char="•"/>
            </a:pPr>
            <a:endParaRPr lang="en-GB" sz="1800" dirty="0"/>
          </a:p>
          <a:p>
            <a:pPr>
              <a:buFont typeface="Arial" panose="020B0604020202020204" pitchFamily="34" charset="0"/>
              <a:buChar char="•"/>
            </a:pPr>
            <a:endParaRPr lang="en-GB" sz="1800" dirty="0"/>
          </a:p>
        </p:txBody>
      </p:sp>
      <p:sp>
        <p:nvSpPr>
          <p:cNvPr id="3" name="Title 2"/>
          <p:cNvSpPr>
            <a:spLocks noGrp="1"/>
          </p:cNvSpPr>
          <p:nvPr>
            <p:ph type="title"/>
          </p:nvPr>
        </p:nvSpPr>
        <p:spPr>
          <a:xfrm>
            <a:off x="431371" y="2456"/>
            <a:ext cx="11329259" cy="991457"/>
          </a:xfrm>
        </p:spPr>
        <p:txBody>
          <a:bodyPr>
            <a:normAutofit/>
          </a:bodyPr>
          <a:lstStyle/>
          <a:p>
            <a:r>
              <a:rPr lang="en-GB" dirty="0"/>
              <a:t>Why I am bringing gender into a technical talk</a:t>
            </a:r>
          </a:p>
        </p:txBody>
      </p:sp>
      <p:pic>
        <p:nvPicPr>
          <p:cNvPr id="5" name="Picture 4">
            <a:extLst>
              <a:ext uri="{FF2B5EF4-FFF2-40B4-BE49-F238E27FC236}">
                <a16:creationId xmlns:a16="http://schemas.microsoft.com/office/drawing/2014/main" id="{80F17161-E632-4785-B61E-AD90B944CB7F}"/>
              </a:ext>
            </a:extLst>
          </p:cNvPr>
          <p:cNvPicPr>
            <a:picLocks noChangeAspect="1"/>
          </p:cNvPicPr>
          <p:nvPr/>
        </p:nvPicPr>
        <p:blipFill>
          <a:blip r:embed="rId3"/>
          <a:stretch>
            <a:fillRect/>
          </a:stretch>
        </p:blipFill>
        <p:spPr>
          <a:xfrm>
            <a:off x="8781222" y="1560443"/>
            <a:ext cx="2549469" cy="2600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Date Placeholder 7">
            <a:extLst>
              <a:ext uri="{FF2B5EF4-FFF2-40B4-BE49-F238E27FC236}">
                <a16:creationId xmlns:a16="http://schemas.microsoft.com/office/drawing/2014/main" id="{70247666-D8EA-4FF9-AB4C-5CE02013C0A0}"/>
              </a:ext>
            </a:extLst>
          </p:cNvPr>
          <p:cNvSpPr>
            <a:spLocks noGrp="1"/>
          </p:cNvSpPr>
          <p:nvPr>
            <p:ph type="dt" sz="half" idx="11"/>
          </p:nvPr>
        </p:nvSpPr>
        <p:spPr/>
        <p:txBody>
          <a:bodyPr/>
          <a:lstStyle/>
          <a:p>
            <a:r>
              <a:rPr lang="en-US"/>
              <a:t>July 21, 2022</a:t>
            </a:r>
          </a:p>
        </p:txBody>
      </p:sp>
      <p:sp>
        <p:nvSpPr>
          <p:cNvPr id="9" name="Slide Number Placeholder 8">
            <a:extLst>
              <a:ext uri="{FF2B5EF4-FFF2-40B4-BE49-F238E27FC236}">
                <a16:creationId xmlns:a16="http://schemas.microsoft.com/office/drawing/2014/main" id="{FD36C3DD-7F0F-4464-AA59-D32DE923272C}"/>
              </a:ext>
            </a:extLst>
          </p:cNvPr>
          <p:cNvSpPr>
            <a:spLocks noGrp="1"/>
          </p:cNvSpPr>
          <p:nvPr>
            <p:ph type="sldNum" sz="quarter" idx="13"/>
          </p:nvPr>
        </p:nvSpPr>
        <p:spPr/>
        <p:txBody>
          <a:bodyPr/>
          <a:lstStyle/>
          <a:p>
            <a:fld id="{BBAAB195-B577-5546-8349-9DDA93B6129E}" type="slidenum">
              <a:rPr lang="en-US" smtClean="0"/>
              <a:t>28</a:t>
            </a:fld>
            <a:endParaRPr lang="en-US"/>
          </a:p>
        </p:txBody>
      </p:sp>
    </p:spTree>
    <p:extLst>
      <p:ext uri="{BB962C8B-B14F-4D97-AF65-F5344CB8AC3E}">
        <p14:creationId xmlns:p14="http://schemas.microsoft.com/office/powerpoint/2010/main" val="35644168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0D42F7FC-717C-467F-9AE5-8BC7D2D658E1}"/>
              </a:ext>
            </a:extLst>
          </p:cNvPr>
          <p:cNvSpPr txBox="1">
            <a:spLocks/>
          </p:cNvSpPr>
          <p:nvPr/>
        </p:nvSpPr>
        <p:spPr>
          <a:xfrm>
            <a:off x="4080841" y="2531994"/>
            <a:ext cx="440800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r>
              <a:rPr lang="en-GB">
                <a:solidFill>
                  <a:schemeClr val="bg2">
                    <a:lumMod val="50000"/>
                  </a:schemeClr>
                </a:solidFill>
              </a:rPr>
              <a:t>A fun example</a:t>
            </a:r>
            <a:endParaRPr lang="en-GB" dirty="0">
              <a:solidFill>
                <a:schemeClr val="bg2">
                  <a:lumMod val="50000"/>
                </a:schemeClr>
              </a:solidFill>
            </a:endParaRPr>
          </a:p>
        </p:txBody>
      </p:sp>
      <p:sp>
        <p:nvSpPr>
          <p:cNvPr id="5" name="Date Placeholder 4">
            <a:extLst>
              <a:ext uri="{FF2B5EF4-FFF2-40B4-BE49-F238E27FC236}">
                <a16:creationId xmlns:a16="http://schemas.microsoft.com/office/drawing/2014/main" id="{41B192C4-2610-491E-A22C-302952197A3B}"/>
              </a:ext>
            </a:extLst>
          </p:cNvPr>
          <p:cNvSpPr>
            <a:spLocks noGrp="1"/>
          </p:cNvSpPr>
          <p:nvPr>
            <p:ph type="dt" sz="half" idx="10"/>
          </p:nvPr>
        </p:nvSpPr>
        <p:spPr/>
        <p:txBody>
          <a:bodyPr/>
          <a:lstStyle/>
          <a:p>
            <a:r>
              <a:rPr lang="en-US"/>
              <a:t>July 21, 2022</a:t>
            </a:r>
          </a:p>
        </p:txBody>
      </p:sp>
      <p:sp>
        <p:nvSpPr>
          <p:cNvPr id="6" name="Slide Number Placeholder 5">
            <a:extLst>
              <a:ext uri="{FF2B5EF4-FFF2-40B4-BE49-F238E27FC236}">
                <a16:creationId xmlns:a16="http://schemas.microsoft.com/office/drawing/2014/main" id="{1CAD47E3-023E-4C88-856D-600D9F4850AC}"/>
              </a:ext>
            </a:extLst>
          </p:cNvPr>
          <p:cNvSpPr>
            <a:spLocks noGrp="1"/>
          </p:cNvSpPr>
          <p:nvPr>
            <p:ph type="sldNum" sz="quarter" idx="12"/>
          </p:nvPr>
        </p:nvSpPr>
        <p:spPr/>
        <p:txBody>
          <a:bodyPr/>
          <a:lstStyle/>
          <a:p>
            <a:fld id="{BBAAB195-B577-5546-8349-9DDA93B6129E}" type="slidenum">
              <a:rPr lang="en-US" smtClean="0"/>
              <a:t>29</a:t>
            </a:fld>
            <a:endParaRPr lang="en-US"/>
          </a:p>
        </p:txBody>
      </p:sp>
    </p:spTree>
    <p:extLst>
      <p:ext uri="{BB962C8B-B14F-4D97-AF65-F5344CB8AC3E}">
        <p14:creationId xmlns:p14="http://schemas.microsoft.com/office/powerpoint/2010/main" val="3372417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map SMALL1"/>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215858" y="1470027"/>
            <a:ext cx="3348038" cy="5040313"/>
          </a:xfrm>
        </p:spPr>
      </p:pic>
      <p:sp>
        <p:nvSpPr>
          <p:cNvPr id="4" name="Title 3"/>
          <p:cNvSpPr>
            <a:spLocks noGrp="1"/>
          </p:cNvSpPr>
          <p:nvPr>
            <p:ph type="title"/>
          </p:nvPr>
        </p:nvSpPr>
        <p:spPr>
          <a:xfrm>
            <a:off x="419896" y="175456"/>
            <a:ext cx="9144000" cy="1143001"/>
          </a:xfrm>
        </p:spPr>
        <p:txBody>
          <a:bodyPr/>
          <a:lstStyle/>
          <a:p>
            <a:pPr>
              <a:defRPr/>
            </a:pPr>
            <a:r>
              <a:rPr lang="en-GB" dirty="0"/>
              <a:t>STFC National Laboratories</a:t>
            </a:r>
          </a:p>
        </p:txBody>
      </p:sp>
      <p:sp>
        <p:nvSpPr>
          <p:cNvPr id="4099" name="Rectangle 5"/>
          <p:cNvSpPr>
            <a:spLocks noChangeArrowheads="1"/>
          </p:cNvSpPr>
          <p:nvPr/>
        </p:nvSpPr>
        <p:spPr bwMode="auto">
          <a:xfrm>
            <a:off x="3810002" y="142877"/>
            <a:ext cx="5000625" cy="103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0" hangingPunct="0">
              <a:lnSpc>
                <a:spcPct val="110000"/>
              </a:lnSpc>
              <a:defRPr/>
            </a:pPr>
            <a:endParaRPr lang="en-GB" sz="2800" dirty="0"/>
          </a:p>
          <a:p>
            <a:pPr eaLnBrk="0" hangingPunct="0">
              <a:lnSpc>
                <a:spcPct val="110000"/>
              </a:lnSpc>
              <a:defRPr/>
            </a:pPr>
            <a:endParaRPr lang="en-GB" sz="2800" dirty="0"/>
          </a:p>
        </p:txBody>
      </p:sp>
      <p:pic>
        <p:nvPicPr>
          <p:cNvPr id="4108" name="Picture 12" descr="Y:\Holly\Good Quality Marketing Pictures\Campus Aerials &amp; Building Exteriors\RAL\RAL Campus_aerial2006.jpg"/>
          <p:cNvPicPr>
            <a:picLocks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9829010" y="3768727"/>
            <a:ext cx="1890713" cy="1260475"/>
          </a:xfrm>
          <a:prstGeom prst="rect">
            <a:avLst/>
          </a:prstGeom>
          <a:ln w="9525">
            <a:solidFill>
              <a:schemeClr val="tx1"/>
            </a:solidFill>
          </a:ln>
          <a:effectLst>
            <a:outerShdw blurRad="50800" dist="38100" dir="2700000" algn="tl" rotWithShape="0">
              <a:prstClr val="black">
                <a:alpha val="40000"/>
              </a:prstClr>
            </a:outerShdw>
          </a:effectLst>
        </p:spPr>
      </p:pic>
      <p:sp>
        <p:nvSpPr>
          <p:cNvPr id="21" name="TextBox 20"/>
          <p:cNvSpPr txBox="1">
            <a:spLocks noChangeArrowheads="1"/>
          </p:cNvSpPr>
          <p:nvPr/>
        </p:nvSpPr>
        <p:spPr bwMode="auto">
          <a:xfrm>
            <a:off x="3782223" y="5010151"/>
            <a:ext cx="2073275" cy="307777"/>
          </a:xfrm>
          <a:prstGeom prst="rect">
            <a:avLst/>
          </a:prstGeom>
          <a:noFill/>
          <a:ln w="9525">
            <a:noFill/>
            <a:miter lim="800000"/>
            <a:headEnd/>
            <a:tailEnd/>
          </a:ln>
        </p:spPr>
        <p:txBody>
          <a:bodyPr>
            <a:spAutoFit/>
          </a:bodyPr>
          <a:lstStyle/>
          <a:p>
            <a:pPr eaLnBrk="0" hangingPunct="0">
              <a:defRPr/>
            </a:pPr>
            <a:r>
              <a:rPr lang="en-GB" sz="1400" dirty="0">
                <a:solidFill>
                  <a:schemeClr val="bg2">
                    <a:lumMod val="50000"/>
                  </a:schemeClr>
                </a:solidFill>
                <a:latin typeface="Arial" panose="020B0604020202020204" pitchFamily="34" charset="0"/>
                <a:ea typeface="ヒラギノ角ゴ Pro W3" pitchFamily="48" charset="-128"/>
                <a:cs typeface="Arial" panose="020B0604020202020204" pitchFamily="34" charset="0"/>
              </a:rPr>
              <a:t>Chilbolton Observatory</a:t>
            </a:r>
          </a:p>
        </p:txBody>
      </p:sp>
      <p:pic>
        <p:nvPicPr>
          <p:cNvPr id="28" name="Picture 2"/>
          <p:cNvPicPr>
            <a:picLocks noChangeArrowheads="1"/>
          </p:cNvPicPr>
          <p:nvPr/>
        </p:nvPicPr>
        <p:blipFill rotWithShape="1">
          <a:blip r:embed="rId5" cstate="print">
            <a:extLst>
              <a:ext uri="{28A0092B-C50C-407E-A947-70E740481C1C}">
                <a14:useLocalDpi xmlns:a14="http://schemas.microsoft.com/office/drawing/2010/main" val="0"/>
              </a:ext>
            </a:extLst>
          </a:blip>
          <a:srcRect t="-733" b="-126"/>
          <a:stretch/>
        </p:blipFill>
        <p:spPr bwMode="auto">
          <a:xfrm>
            <a:off x="9829010" y="1458913"/>
            <a:ext cx="1890713" cy="1282700"/>
          </a:xfrm>
          <a:prstGeom prst="rect">
            <a:avLst/>
          </a:prstGeom>
          <a:ln w="9525">
            <a:solidFill>
              <a:schemeClr val="tx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9" name="TextBox 28"/>
          <p:cNvSpPr txBox="1">
            <a:spLocks noChangeArrowheads="1"/>
          </p:cNvSpPr>
          <p:nvPr/>
        </p:nvSpPr>
        <p:spPr bwMode="auto">
          <a:xfrm>
            <a:off x="9392446" y="1119189"/>
            <a:ext cx="2798762" cy="307777"/>
          </a:xfrm>
          <a:prstGeom prst="rect">
            <a:avLst/>
          </a:prstGeom>
          <a:noFill/>
          <a:ln w="9525">
            <a:noFill/>
            <a:miter lim="800000"/>
            <a:headEnd/>
            <a:tailEnd/>
          </a:ln>
        </p:spPr>
        <p:txBody>
          <a:bodyPr>
            <a:spAutoFit/>
          </a:bodyPr>
          <a:lstStyle/>
          <a:p>
            <a:pPr algn="r" eaLnBrk="0" hangingPunct="0">
              <a:defRPr/>
            </a:pPr>
            <a:r>
              <a:rPr lang="en-GB" sz="1400" dirty="0">
                <a:solidFill>
                  <a:schemeClr val="bg2">
                    <a:lumMod val="50000"/>
                  </a:schemeClr>
                </a:solidFill>
                <a:latin typeface="Arial" panose="020B0604020202020204" pitchFamily="34" charset="0"/>
                <a:ea typeface="ヒラギノ角ゴ Pro W3" pitchFamily="48" charset="-128"/>
                <a:cs typeface="Arial" panose="020B0604020202020204" pitchFamily="34" charset="0"/>
              </a:rPr>
              <a:t>Boulby Underground Laboratory</a:t>
            </a:r>
          </a:p>
        </p:txBody>
      </p:sp>
      <p:pic>
        <p:nvPicPr>
          <p:cNvPr id="2060" name="Picture 12" descr="Royal Observatory Domes"/>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6521" y="1358902"/>
            <a:ext cx="1890712" cy="1260475"/>
          </a:xfrm>
          <a:prstGeom prst="rect">
            <a:avLst/>
          </a:prstGeom>
          <a:ln w="952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048" name="Straight Arrow Connector 2047"/>
          <p:cNvCxnSpPr>
            <a:stCxn id="2060" idx="3"/>
          </p:cNvCxnSpPr>
          <p:nvPr/>
        </p:nvCxnSpPr>
        <p:spPr>
          <a:xfrm>
            <a:off x="5787233" y="1989138"/>
            <a:ext cx="1904876" cy="1096962"/>
          </a:xfrm>
          <a:prstGeom prst="straightConnector1">
            <a:avLst/>
          </a:prstGeom>
          <a:ln w="25400">
            <a:gradFill>
              <a:gsLst>
                <a:gs pos="0">
                  <a:srgbClr val="002060"/>
                </a:gs>
                <a:gs pos="100000">
                  <a:schemeClr val="accent1">
                    <a:lumMod val="43000"/>
                    <a:lumOff val="57000"/>
                  </a:schemeClr>
                </a:gs>
              </a:gsLst>
              <a:lin ang="5400000" scaled="1"/>
            </a:gradFill>
            <a:tailEnd type="oval" w="lg" len="lg"/>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051" name="Straight Arrow Connector 2050"/>
          <p:cNvCxnSpPr/>
          <p:nvPr/>
        </p:nvCxnSpPr>
        <p:spPr>
          <a:xfrm>
            <a:off x="5769291" y="4035779"/>
            <a:ext cx="2070258" cy="537677"/>
          </a:xfrm>
          <a:prstGeom prst="straightConnector1">
            <a:avLst/>
          </a:prstGeom>
          <a:ln w="25400">
            <a:gradFill>
              <a:gsLst>
                <a:gs pos="0">
                  <a:srgbClr val="002060"/>
                </a:gs>
                <a:gs pos="100000">
                  <a:srgbClr val="FF0000"/>
                </a:gs>
              </a:gsLst>
              <a:lin ang="5400000" scaled="1"/>
            </a:gradFill>
            <a:tailEnd type="oval" w="lg" len="lg"/>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057" name="Straight Arrow Connector 2056"/>
          <p:cNvCxnSpPr>
            <a:stCxn id="28" idx="1"/>
          </p:cNvCxnSpPr>
          <p:nvPr/>
        </p:nvCxnSpPr>
        <p:spPr>
          <a:xfrm flipH="1">
            <a:off x="8339783" y="2100263"/>
            <a:ext cx="1489227" cy="1668462"/>
          </a:xfrm>
          <a:prstGeom prst="straightConnector1">
            <a:avLst/>
          </a:prstGeom>
          <a:ln w="25400">
            <a:gradFill>
              <a:gsLst>
                <a:gs pos="0">
                  <a:srgbClr val="002060"/>
                </a:gs>
                <a:gs pos="100000">
                  <a:schemeClr val="accent1">
                    <a:lumMod val="43000"/>
                    <a:lumOff val="57000"/>
                  </a:schemeClr>
                </a:gs>
              </a:gsLst>
              <a:lin ang="5400000" scaled="1"/>
            </a:gradFill>
            <a:tailEnd type="oval" w="lg" len="lg"/>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2065" name="Straight Arrow Connector 2064"/>
          <p:cNvCxnSpPr/>
          <p:nvPr/>
        </p:nvCxnSpPr>
        <p:spPr>
          <a:xfrm>
            <a:off x="5756761" y="5935024"/>
            <a:ext cx="2365684" cy="143414"/>
          </a:xfrm>
          <a:prstGeom prst="straightConnector1">
            <a:avLst/>
          </a:prstGeom>
          <a:ln w="25400">
            <a:gradFill>
              <a:gsLst>
                <a:gs pos="0">
                  <a:srgbClr val="002060"/>
                </a:gs>
                <a:gs pos="100000">
                  <a:schemeClr val="accent1">
                    <a:lumMod val="43000"/>
                    <a:lumOff val="57000"/>
                  </a:schemeClr>
                </a:gs>
              </a:gsLst>
              <a:lin ang="5400000" scaled="1"/>
            </a:gradFill>
            <a:tailEnd type="oval" w="lg" len="lg"/>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1" name="TextBox 10"/>
          <p:cNvSpPr txBox="1">
            <a:spLocks noChangeArrowheads="1"/>
          </p:cNvSpPr>
          <p:nvPr/>
        </p:nvSpPr>
        <p:spPr bwMode="auto">
          <a:xfrm>
            <a:off x="9392446" y="3420942"/>
            <a:ext cx="2925762" cy="307975"/>
          </a:xfrm>
          <a:prstGeom prst="rect">
            <a:avLst/>
          </a:prstGeom>
          <a:noFill/>
          <a:ln w="9525">
            <a:noFill/>
            <a:miter lim="800000"/>
            <a:headEnd/>
            <a:tailEnd/>
          </a:ln>
        </p:spPr>
        <p:txBody>
          <a:bodyPr>
            <a:spAutoFit/>
          </a:bodyPr>
          <a:lstStyle/>
          <a:p>
            <a:pPr eaLnBrk="0" hangingPunct="0">
              <a:defRPr/>
            </a:pPr>
            <a:r>
              <a:rPr lang="en-GB" sz="1400" dirty="0">
                <a:solidFill>
                  <a:schemeClr val="bg2">
                    <a:lumMod val="50000"/>
                  </a:schemeClr>
                </a:solidFill>
                <a:latin typeface="Arial" panose="020B0604020202020204" pitchFamily="34" charset="0"/>
                <a:ea typeface="ヒラギノ角ゴ Pro W3" pitchFamily="48" charset="-128"/>
                <a:cs typeface="Arial" panose="020B0604020202020204" pitchFamily="34" charset="0"/>
              </a:rPr>
              <a:t>Rutherford Appleton Laboratory</a:t>
            </a:r>
          </a:p>
        </p:txBody>
      </p:sp>
      <p:pic>
        <p:nvPicPr>
          <p:cNvPr id="2052" name="Picture 4"/>
          <p:cNvPicPr>
            <a:picLocks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67948" y="5334002"/>
            <a:ext cx="1889125" cy="1260475"/>
          </a:xfrm>
          <a:prstGeom prst="rect">
            <a:avLst/>
          </a:prstGeom>
          <a:ln w="9525">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TextBox 29"/>
          <p:cNvSpPr txBox="1">
            <a:spLocks noChangeArrowheads="1"/>
          </p:cNvSpPr>
          <p:nvPr/>
        </p:nvSpPr>
        <p:spPr bwMode="auto">
          <a:xfrm>
            <a:off x="3790156" y="1008361"/>
            <a:ext cx="2651125" cy="307777"/>
          </a:xfrm>
          <a:prstGeom prst="rect">
            <a:avLst/>
          </a:prstGeom>
          <a:noFill/>
          <a:ln w="9525">
            <a:noFill/>
            <a:miter lim="800000"/>
            <a:headEnd/>
            <a:tailEnd/>
          </a:ln>
        </p:spPr>
        <p:txBody>
          <a:bodyPr>
            <a:spAutoFit/>
          </a:bodyPr>
          <a:lstStyle/>
          <a:p>
            <a:pPr eaLnBrk="0" hangingPunct="0">
              <a:defRPr/>
            </a:pPr>
            <a:r>
              <a:rPr lang="en-GB" sz="1400" dirty="0">
                <a:solidFill>
                  <a:schemeClr val="bg2">
                    <a:lumMod val="50000"/>
                  </a:schemeClr>
                </a:solidFill>
                <a:latin typeface="Arial" panose="020B0604020202020204" pitchFamily="34" charset="0"/>
                <a:ea typeface="ヒラギノ角ゴ Pro W3" pitchFamily="48" charset="-128"/>
                <a:cs typeface="Arial" panose="020B0604020202020204" pitchFamily="34" charset="0"/>
              </a:rPr>
              <a:t>Astronomy Technology Centre</a:t>
            </a:r>
          </a:p>
        </p:txBody>
      </p:sp>
      <p:sp>
        <p:nvSpPr>
          <p:cNvPr id="10" name="TextBox 9"/>
          <p:cNvSpPr txBox="1">
            <a:spLocks noChangeArrowheads="1"/>
          </p:cNvSpPr>
          <p:nvPr/>
        </p:nvSpPr>
        <p:spPr bwMode="auto">
          <a:xfrm>
            <a:off x="3818735" y="3086102"/>
            <a:ext cx="2036763" cy="307975"/>
          </a:xfrm>
          <a:prstGeom prst="rect">
            <a:avLst/>
          </a:prstGeom>
          <a:noFill/>
          <a:ln w="9525">
            <a:noFill/>
            <a:miter lim="800000"/>
            <a:headEnd/>
            <a:tailEnd/>
          </a:ln>
        </p:spPr>
        <p:txBody>
          <a:bodyPr>
            <a:spAutoFit/>
          </a:bodyPr>
          <a:lstStyle/>
          <a:p>
            <a:pPr eaLnBrk="0" hangingPunct="0">
              <a:defRPr/>
            </a:pPr>
            <a:r>
              <a:rPr lang="en-GB" sz="1400" dirty="0">
                <a:solidFill>
                  <a:schemeClr val="bg2">
                    <a:lumMod val="50000"/>
                  </a:schemeClr>
                </a:solidFill>
                <a:latin typeface="Arial" panose="020B0604020202020204" pitchFamily="34" charset="0"/>
                <a:ea typeface="ヒラギノ角ゴ Pro W3" pitchFamily="48" charset="-128"/>
                <a:cs typeface="Arial" panose="020B0604020202020204" pitchFamily="34" charset="0"/>
              </a:rPr>
              <a:t>Daresbury Laboratory</a:t>
            </a:r>
          </a:p>
        </p:txBody>
      </p:sp>
      <p:cxnSp>
        <p:nvCxnSpPr>
          <p:cNvPr id="2061" name="Straight Arrow Connector 2060"/>
          <p:cNvCxnSpPr>
            <a:stCxn id="4108" idx="1"/>
          </p:cNvCxnSpPr>
          <p:nvPr/>
        </p:nvCxnSpPr>
        <p:spPr>
          <a:xfrm flipH="1">
            <a:off x="8268175" y="4398965"/>
            <a:ext cx="1560835" cy="1031403"/>
          </a:xfrm>
          <a:prstGeom prst="straightConnector1">
            <a:avLst/>
          </a:prstGeom>
          <a:ln w="25400">
            <a:gradFill>
              <a:gsLst>
                <a:gs pos="0">
                  <a:srgbClr val="002060"/>
                </a:gs>
                <a:gs pos="100000">
                  <a:schemeClr val="accent1">
                    <a:lumMod val="43000"/>
                    <a:lumOff val="57000"/>
                  </a:schemeClr>
                </a:gs>
              </a:gsLst>
              <a:lin ang="5400000" scaled="1"/>
            </a:gradFill>
            <a:tailEnd type="oval" w="lg" len="lg"/>
          </a:ln>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4107" name="Picture 11" descr="Y:\Holly\Good Quality Marketing Pictures\Campus Aerials &amp; Building Exteriors\Daresbury\Up To Date Daresbury Aerial 1.jpg"/>
          <p:cNvPicPr>
            <a:picLocks noChangeArrowheads="1"/>
          </p:cNvPicPr>
          <p:nvPr/>
        </p:nvPicPr>
        <p:blipFill rotWithShape="1">
          <a:blip r:embed="rId8">
            <a:extLst>
              <a:ext uri="{28A0092B-C50C-407E-A947-70E740481C1C}">
                <a14:useLocalDpi xmlns:a14="http://schemas.microsoft.com/office/drawing/2010/main" val="0"/>
              </a:ext>
            </a:extLst>
          </a:blip>
          <a:srcRect/>
          <a:stretch/>
        </p:blipFill>
        <p:spPr bwMode="auto">
          <a:xfrm>
            <a:off x="3896521" y="3406777"/>
            <a:ext cx="1890712" cy="1260475"/>
          </a:xfrm>
          <a:prstGeom prst="rect">
            <a:avLst/>
          </a:prstGeom>
          <a:ln w="9525">
            <a:solidFill>
              <a:schemeClr val="tx1"/>
            </a:solidFill>
          </a:ln>
          <a:effectLst>
            <a:outerShdw blurRad="50800" dist="38100" dir="2700000" algn="tl" rotWithShape="0">
              <a:prstClr val="black">
                <a:alpha val="40000"/>
              </a:prstClr>
            </a:outerShdw>
          </a:effectLst>
        </p:spPr>
      </p:pic>
      <p:sp>
        <p:nvSpPr>
          <p:cNvPr id="22" name="Content Placeholder 2">
            <a:extLst>
              <a:ext uri="{FF2B5EF4-FFF2-40B4-BE49-F238E27FC236}">
                <a16:creationId xmlns:a16="http://schemas.microsoft.com/office/drawing/2014/main" id="{58755037-5BF2-40A1-B0CA-6156D578F733}"/>
              </a:ext>
            </a:extLst>
          </p:cNvPr>
          <p:cNvSpPr txBox="1">
            <a:spLocks/>
          </p:cNvSpPr>
          <p:nvPr/>
        </p:nvSpPr>
        <p:spPr>
          <a:xfrm>
            <a:off x="100274" y="1073265"/>
            <a:ext cx="3367621" cy="4933466"/>
          </a:xfrm>
          <a:prstGeom prst="rect">
            <a:avLst/>
          </a:prstGeom>
        </p:spPr>
        <p:txBody>
          <a:bodyPr vert="horz" lIns="91273" tIns="45637" rIns="91273" bIns="45637" rtlCol="0">
            <a:no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2754">
              <a:spcBef>
                <a:spcPts val="998"/>
              </a:spcBef>
              <a:buClr>
                <a:srgbClr val="003088"/>
              </a:buClr>
              <a:buFont typeface="Arial" panose="020B0604020202020204" pitchFamily="34" charset="0"/>
              <a:buChar char="•"/>
              <a:defRPr/>
            </a:pPr>
            <a:r>
              <a:rPr lang="en-GB" sz="1797" dirty="0">
                <a:solidFill>
                  <a:srgbClr val="FFFFFF">
                    <a:lumMod val="50000"/>
                  </a:srgbClr>
                </a:solidFill>
                <a:latin typeface="Calibri" panose="020F0502020204030204" pitchFamily="34" charset="0"/>
                <a:cs typeface="Calibri" panose="020F0502020204030204" pitchFamily="34" charset="0"/>
              </a:rPr>
              <a:t>STFC (Science &amp; Technology Facilities Council) are one of the research bodies which make up UKRI</a:t>
            </a:r>
          </a:p>
          <a:p>
            <a:pPr defTabSz="912754">
              <a:spcBef>
                <a:spcPts val="998"/>
              </a:spcBef>
              <a:buClr>
                <a:srgbClr val="003088"/>
              </a:buClr>
              <a:buFont typeface="Arial" panose="020B0604020202020204" pitchFamily="34" charset="0"/>
              <a:buChar char="•"/>
              <a:defRPr/>
            </a:pPr>
            <a:r>
              <a:rPr lang="en-GB" sz="1797" dirty="0">
                <a:solidFill>
                  <a:srgbClr val="FFFFFF">
                    <a:lumMod val="50000"/>
                  </a:srgbClr>
                </a:solidFill>
                <a:latin typeface="Calibri" panose="020F0502020204030204" pitchFamily="34" charset="0"/>
                <a:cs typeface="Calibri" panose="020F0502020204030204" pitchFamily="34" charset="0"/>
              </a:rPr>
              <a:t>STFC provides the ‘Big Science’ infrastructure which is uneconomic for individual academic or industrial parties to establish and operate</a:t>
            </a:r>
          </a:p>
          <a:p>
            <a:pPr defTabSz="912754">
              <a:spcBef>
                <a:spcPts val="998"/>
              </a:spcBef>
              <a:buClr>
                <a:srgbClr val="003088"/>
              </a:buClr>
              <a:buFont typeface="Arial" panose="020B0604020202020204" pitchFamily="34" charset="0"/>
              <a:buChar char="•"/>
              <a:defRPr/>
            </a:pPr>
            <a:r>
              <a:rPr lang="en-GB" sz="1797" dirty="0">
                <a:solidFill>
                  <a:srgbClr val="FFFFFF">
                    <a:lumMod val="50000"/>
                  </a:srgbClr>
                </a:solidFill>
                <a:latin typeface="Calibri" panose="020F0502020204030204" pitchFamily="34" charset="0"/>
                <a:cs typeface="Calibri" panose="020F0502020204030204" pitchFamily="34" charset="0"/>
              </a:rPr>
              <a:t>We use our faculties, technology and skills to the benefit of society and industry</a:t>
            </a:r>
          </a:p>
          <a:p>
            <a:pPr defTabSz="912754">
              <a:spcBef>
                <a:spcPts val="998"/>
              </a:spcBef>
              <a:buClr>
                <a:srgbClr val="003088"/>
              </a:buClr>
              <a:buFont typeface="Arial" panose="020B0604020202020204" pitchFamily="34" charset="0"/>
              <a:buChar char="•"/>
              <a:defRPr/>
            </a:pPr>
            <a:r>
              <a:rPr lang="en-GB" sz="1797" dirty="0">
                <a:solidFill>
                  <a:srgbClr val="FFFFFF">
                    <a:lumMod val="50000"/>
                  </a:srgbClr>
                </a:solidFill>
                <a:latin typeface="Calibri" panose="020F0502020204030204" pitchFamily="34" charset="0"/>
                <a:cs typeface="Calibri" panose="020F0502020204030204" pitchFamily="34" charset="0"/>
              </a:rPr>
              <a:t>We are funded by public money and as a result can offer support to all businesses in a neutral way</a:t>
            </a:r>
          </a:p>
        </p:txBody>
      </p:sp>
      <p:sp>
        <p:nvSpPr>
          <p:cNvPr id="7" name="Date Placeholder 6">
            <a:extLst>
              <a:ext uri="{FF2B5EF4-FFF2-40B4-BE49-F238E27FC236}">
                <a16:creationId xmlns:a16="http://schemas.microsoft.com/office/drawing/2014/main" id="{AA91415D-0F24-4E2D-B96A-1C9A186A2461}"/>
              </a:ext>
            </a:extLst>
          </p:cNvPr>
          <p:cNvSpPr>
            <a:spLocks noGrp="1"/>
          </p:cNvSpPr>
          <p:nvPr>
            <p:ph type="dt" sz="half" idx="10"/>
          </p:nvPr>
        </p:nvSpPr>
        <p:spPr/>
        <p:txBody>
          <a:bodyPr/>
          <a:lstStyle/>
          <a:p>
            <a:r>
              <a:rPr lang="en-US"/>
              <a:t>July 21, 2022</a:t>
            </a:r>
          </a:p>
        </p:txBody>
      </p:sp>
      <p:sp>
        <p:nvSpPr>
          <p:cNvPr id="8" name="Slide Number Placeholder 7">
            <a:extLst>
              <a:ext uri="{FF2B5EF4-FFF2-40B4-BE49-F238E27FC236}">
                <a16:creationId xmlns:a16="http://schemas.microsoft.com/office/drawing/2014/main" id="{711DAD3C-19E2-4254-9848-B0400716926A}"/>
              </a:ext>
            </a:extLst>
          </p:cNvPr>
          <p:cNvSpPr>
            <a:spLocks noGrp="1"/>
          </p:cNvSpPr>
          <p:nvPr>
            <p:ph type="sldNum" sz="quarter" idx="12"/>
          </p:nvPr>
        </p:nvSpPr>
        <p:spPr/>
        <p:txBody>
          <a:bodyPr/>
          <a:lstStyle/>
          <a:p>
            <a:fld id="{BBAAB195-B577-5546-8349-9DDA93B6129E}" type="slidenum">
              <a:rPr lang="en-US" smtClean="0"/>
              <a:t>3</a:t>
            </a:fld>
            <a:endParaRPr lang="en-US"/>
          </a:p>
        </p:txBody>
      </p:sp>
    </p:spTree>
    <p:extLst>
      <p:ext uri="{BB962C8B-B14F-4D97-AF65-F5344CB8AC3E}">
        <p14:creationId xmlns:p14="http://schemas.microsoft.com/office/powerpoint/2010/main" val="831515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14C2CD-8116-41D6-B334-B43EE5740E72}"/>
              </a:ext>
            </a:extLst>
          </p:cNvPr>
          <p:cNvSpPr/>
          <p:nvPr/>
        </p:nvSpPr>
        <p:spPr>
          <a:xfrm>
            <a:off x="403340" y="198198"/>
            <a:ext cx="8209620" cy="769441"/>
          </a:xfrm>
          <a:prstGeom prst="rect">
            <a:avLst/>
          </a:prstGeom>
        </p:spPr>
        <p:txBody>
          <a:bodyPr wrap="none">
            <a:spAutoFit/>
          </a:bodyPr>
          <a:lstStyle/>
          <a:p>
            <a:r>
              <a:rPr lang="en-US" sz="4400" b="1" dirty="0">
                <a:solidFill>
                  <a:schemeClr val="accent1">
                    <a:lumMod val="50000"/>
                  </a:schemeClr>
                </a:solidFill>
                <a:latin typeface="Calibri" panose="020F0502020204030204" pitchFamily="34" charset="0"/>
                <a:cs typeface="Calibri" panose="020F0502020204030204" pitchFamily="34" charset="0"/>
              </a:rPr>
              <a:t>Production </a:t>
            </a:r>
            <a:r>
              <a:rPr kumimoji="0" lang="en-US" sz="4400" b="1"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Niobium P</a:t>
            </a:r>
            <a:r>
              <a:rPr lang="en-US" sz="4400" b="1" dirty="0">
                <a:solidFill>
                  <a:schemeClr val="accent1">
                    <a:lumMod val="50000"/>
                  </a:schemeClr>
                </a:solidFill>
                <a:latin typeface="Calibri" panose="020F0502020204030204" pitchFamily="34" charset="0"/>
                <a:cs typeface="Calibri" panose="020F0502020204030204" pitchFamily="34" charset="0"/>
              </a:rPr>
              <a:t>r</a:t>
            </a:r>
            <a:r>
              <a:rPr kumimoji="0" lang="en-US" sz="4400" b="1" i="0" u="none" strike="noStrike" kern="1200" cap="none" spc="0" normalizeH="0" baseline="0" noProof="0" dirty="0" err="1">
                <a:ln>
                  <a:noFill/>
                </a:ln>
                <a:solidFill>
                  <a:schemeClr val="accent1">
                    <a:lumMod val="50000"/>
                  </a:schemeClr>
                </a:solidFill>
                <a:effectLst/>
                <a:uLnTx/>
                <a:uFillTx/>
                <a:latin typeface="Calibri" panose="020F0502020204030204" pitchFamily="34" charset="0"/>
                <a:cs typeface="Calibri" panose="020F0502020204030204" pitchFamily="34" charset="0"/>
              </a:rPr>
              <a:t>ocurement</a:t>
            </a:r>
            <a:r>
              <a:rPr kumimoji="0" lang="en-US" sz="4400" b="1" i="0" u="none" strike="noStrike" kern="1200" cap="none" spc="0" normalizeH="0" baseline="0" noProof="0" dirty="0">
                <a:ln>
                  <a:noFill/>
                </a:ln>
                <a:solidFill>
                  <a:schemeClr val="accent1">
                    <a:lumMod val="50000"/>
                  </a:schemeClr>
                </a:solidFill>
                <a:effectLst/>
                <a:uLnTx/>
                <a:uFillTx/>
                <a:latin typeface="Calibri" panose="020F0502020204030204" pitchFamily="34" charset="0"/>
                <a:cs typeface="Calibri" panose="020F0502020204030204" pitchFamily="34" charset="0"/>
              </a:rPr>
              <a:t> </a:t>
            </a:r>
            <a:endParaRPr lang="en-US" sz="4400" b="1" dirty="0">
              <a:solidFill>
                <a:schemeClr val="accent1">
                  <a:lumMod val="50000"/>
                </a:schemeClr>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145722E-5F56-4645-9A58-66C4B65FA46B}"/>
              </a:ext>
            </a:extLst>
          </p:cNvPr>
          <p:cNvPicPr>
            <a:picLocks noChangeAspect="1"/>
          </p:cNvPicPr>
          <p:nvPr/>
        </p:nvPicPr>
        <p:blipFill>
          <a:blip r:embed="rId3"/>
          <a:stretch>
            <a:fillRect/>
          </a:stretch>
        </p:blipFill>
        <p:spPr>
          <a:xfrm>
            <a:off x="1262400" y="932949"/>
            <a:ext cx="9482666" cy="5334000"/>
          </a:xfrm>
          <a:prstGeom prst="rect">
            <a:avLst/>
          </a:prstGeom>
          <a:solidFill>
            <a:schemeClr val="bg1"/>
          </a:solidFill>
          <a:ln w="1905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descr="Chart&#10;&#10;Description automatically generated">
            <a:extLst>
              <a:ext uri="{FF2B5EF4-FFF2-40B4-BE49-F238E27FC236}">
                <a16:creationId xmlns:a16="http://schemas.microsoft.com/office/drawing/2014/main" id="{55ED451C-4896-4B0E-BBE5-81916822DE92}"/>
              </a:ext>
            </a:extLst>
          </p:cNvPr>
          <p:cNvPicPr>
            <a:picLocks noChangeAspect="1"/>
          </p:cNvPicPr>
          <p:nvPr/>
        </p:nvPicPr>
        <p:blipFill>
          <a:blip r:embed="rId4"/>
          <a:stretch>
            <a:fillRect/>
          </a:stretch>
        </p:blipFill>
        <p:spPr>
          <a:xfrm>
            <a:off x="10453636" y="102508"/>
            <a:ext cx="1335024" cy="658368"/>
          </a:xfrm>
          <a:prstGeom prst="rect">
            <a:avLst/>
          </a:prstGeom>
        </p:spPr>
      </p:pic>
      <p:pic>
        <p:nvPicPr>
          <p:cNvPr id="7" name="Picture 6">
            <a:extLst>
              <a:ext uri="{FF2B5EF4-FFF2-40B4-BE49-F238E27FC236}">
                <a16:creationId xmlns:a16="http://schemas.microsoft.com/office/drawing/2014/main" id="{72F09E29-9915-47E0-BC62-9BDACCE73D5A}"/>
              </a:ext>
            </a:extLst>
          </p:cNvPr>
          <p:cNvPicPr>
            <a:picLocks noChangeAspect="1"/>
          </p:cNvPicPr>
          <p:nvPr/>
        </p:nvPicPr>
        <p:blipFill>
          <a:blip r:embed="rId5"/>
          <a:stretch>
            <a:fillRect/>
          </a:stretch>
        </p:blipFill>
        <p:spPr>
          <a:xfrm>
            <a:off x="0" y="1621547"/>
            <a:ext cx="12192000" cy="3614905"/>
          </a:xfrm>
          <a:prstGeom prst="rect">
            <a:avLst/>
          </a:prstGeom>
          <a:ln w="38100">
            <a:solidFill>
              <a:schemeClr val="tx1"/>
            </a:solidFill>
          </a:ln>
        </p:spPr>
      </p:pic>
      <p:pic>
        <p:nvPicPr>
          <p:cNvPr id="8" name="Picture 7">
            <a:extLst>
              <a:ext uri="{FF2B5EF4-FFF2-40B4-BE49-F238E27FC236}">
                <a16:creationId xmlns:a16="http://schemas.microsoft.com/office/drawing/2014/main" id="{86C7902A-6388-4391-A403-83E08B160660}"/>
              </a:ext>
            </a:extLst>
          </p:cNvPr>
          <p:cNvPicPr>
            <a:picLocks noChangeAspect="1"/>
          </p:cNvPicPr>
          <p:nvPr/>
        </p:nvPicPr>
        <p:blipFill>
          <a:blip r:embed="rId6"/>
          <a:stretch>
            <a:fillRect/>
          </a:stretch>
        </p:blipFill>
        <p:spPr>
          <a:xfrm>
            <a:off x="5060981" y="1057040"/>
            <a:ext cx="5287113" cy="506800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a:extLst>
              <a:ext uri="{FF2B5EF4-FFF2-40B4-BE49-F238E27FC236}">
                <a16:creationId xmlns:a16="http://schemas.microsoft.com/office/drawing/2014/main" id="{AE35A927-D6EB-4544-97D1-E64C02925574}"/>
              </a:ext>
            </a:extLst>
          </p:cNvPr>
          <p:cNvSpPr txBox="1"/>
          <p:nvPr/>
        </p:nvSpPr>
        <p:spPr>
          <a:xfrm>
            <a:off x="6368" y="335844"/>
            <a:ext cx="5183421" cy="6186309"/>
          </a:xfrm>
          <a:prstGeom prst="rect">
            <a:avLst/>
          </a:prstGeom>
          <a:solidFill>
            <a:schemeClr val="bg1"/>
          </a:solidFill>
          <a:ln w="76200">
            <a:solidFill>
              <a:schemeClr val="tx1">
                <a:lumMod val="50000"/>
              </a:schemeClr>
            </a:solidFill>
          </a:ln>
        </p:spPr>
        <p:txBody>
          <a:bodyPr wrap="square" rtlCol="0">
            <a:spAutoFit/>
          </a:bodyPr>
          <a:lstStyle/>
          <a:p>
            <a:r>
              <a:rPr lang="en-US" dirty="0"/>
              <a:t>I presented this information not too long ago.  The first comment was that ECS is useless, the time we spent resolving the problem was wasted, and the surface would have been fine: the pits would go away after standard cavity chemical polishing – that’s all repair we did to the disks anyway, he told me right after I finished.</a:t>
            </a:r>
          </a:p>
          <a:p>
            <a:endParaRPr lang="en-US" dirty="0"/>
          </a:p>
          <a:p>
            <a:r>
              <a:rPr lang="en-US" dirty="0"/>
              <a:t>Uhm… no. That’s not what happened, I literally just said the repair required belt sanding. And of course I checked if I could just etch the pits away before I made a decision to send all my material back to China. My decisions were based on evidence, clearly led to a successful resolution of the problem, yet I still waste my time defending them.</a:t>
            </a:r>
          </a:p>
          <a:p>
            <a:endParaRPr lang="en-US" dirty="0"/>
          </a:p>
          <a:p>
            <a:r>
              <a:rPr lang="en-US" dirty="0"/>
              <a:t>I moved on to the cavity procurement strategy.</a:t>
            </a:r>
          </a:p>
          <a:p>
            <a:r>
              <a:rPr lang="en-US" dirty="0"/>
              <a:t>The same guy said that complex procurement can be very difficult to manage, am I sure I can handle the cavity supplier?</a:t>
            </a:r>
          </a:p>
          <a:p>
            <a:r>
              <a:rPr lang="en-US" dirty="0"/>
              <a:t>Not even 10 minutes after I described how I managed a disastrous Niobium contract… </a:t>
            </a:r>
          </a:p>
        </p:txBody>
      </p:sp>
      <p:sp>
        <p:nvSpPr>
          <p:cNvPr id="11" name="Date Placeholder 10">
            <a:extLst>
              <a:ext uri="{FF2B5EF4-FFF2-40B4-BE49-F238E27FC236}">
                <a16:creationId xmlns:a16="http://schemas.microsoft.com/office/drawing/2014/main" id="{1B83A4BC-6802-49C9-A55C-720ABFE7E8EF}"/>
              </a:ext>
            </a:extLst>
          </p:cNvPr>
          <p:cNvSpPr>
            <a:spLocks noGrp="1"/>
          </p:cNvSpPr>
          <p:nvPr>
            <p:ph type="dt" sz="half" idx="10"/>
          </p:nvPr>
        </p:nvSpPr>
        <p:spPr/>
        <p:txBody>
          <a:bodyPr/>
          <a:lstStyle/>
          <a:p>
            <a:r>
              <a:rPr lang="en-US"/>
              <a:t>July 21, 2022</a:t>
            </a:r>
            <a:endParaRPr lang="en-US" dirty="0"/>
          </a:p>
        </p:txBody>
      </p:sp>
      <p:sp>
        <p:nvSpPr>
          <p:cNvPr id="13" name="Slide Number Placeholder 12">
            <a:extLst>
              <a:ext uri="{FF2B5EF4-FFF2-40B4-BE49-F238E27FC236}">
                <a16:creationId xmlns:a16="http://schemas.microsoft.com/office/drawing/2014/main" id="{2E813C6C-D017-4E5B-A60E-4BE144FCB5F0}"/>
              </a:ext>
            </a:extLst>
          </p:cNvPr>
          <p:cNvSpPr>
            <a:spLocks noGrp="1"/>
          </p:cNvSpPr>
          <p:nvPr>
            <p:ph type="sldNum" sz="quarter" idx="12"/>
          </p:nvPr>
        </p:nvSpPr>
        <p:spPr/>
        <p:txBody>
          <a:bodyPr/>
          <a:lstStyle/>
          <a:p>
            <a:fld id="{BBAAB195-B577-5546-8349-9DDA93B6129E}" type="slidenum">
              <a:rPr lang="en-US" smtClean="0"/>
              <a:t>30</a:t>
            </a:fld>
            <a:endParaRPr lang="en-US"/>
          </a:p>
        </p:txBody>
      </p:sp>
    </p:spTree>
    <p:extLst>
      <p:ext uri="{BB962C8B-B14F-4D97-AF65-F5344CB8AC3E}">
        <p14:creationId xmlns:p14="http://schemas.microsoft.com/office/powerpoint/2010/main" val="103043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1DAC5D3-2EE3-47EA-8C08-F44B4C3485F5}"/>
              </a:ext>
            </a:extLst>
          </p:cNvPr>
          <p:cNvSpPr txBox="1"/>
          <p:nvPr/>
        </p:nvSpPr>
        <p:spPr>
          <a:xfrm>
            <a:off x="236266" y="1400966"/>
            <a:ext cx="11719468" cy="2758202"/>
          </a:xfrm>
          <a:prstGeom prst="roundRect">
            <a:avLst/>
          </a:prstGeom>
          <a:noFill/>
          <a:ln w="28575">
            <a:solidFill>
              <a:schemeClr val="tx1"/>
            </a:solidFill>
          </a:ln>
        </p:spPr>
        <p:txBody>
          <a:bodyPr wrap="square" rtlCol="0" anchor="ctr">
            <a:spAutoFit/>
          </a:bodyPr>
          <a:lstStyle/>
          <a:p>
            <a:pPr algn="ctr"/>
            <a:r>
              <a:rPr lang="en-US" sz="4000" dirty="0">
                <a:solidFill>
                  <a:schemeClr val="bg2">
                    <a:lumMod val="50000"/>
                  </a:schemeClr>
                </a:solidFill>
              </a:rPr>
              <a:t>Next time you dismiss, question, or judge a woman, </a:t>
            </a:r>
          </a:p>
          <a:p>
            <a:pPr algn="ctr"/>
            <a:r>
              <a:rPr lang="en-US" sz="4000" dirty="0">
                <a:solidFill>
                  <a:schemeClr val="bg2">
                    <a:lumMod val="50000"/>
                  </a:schemeClr>
                </a:solidFill>
              </a:rPr>
              <a:t>ask yourself:</a:t>
            </a:r>
          </a:p>
          <a:p>
            <a:pPr algn="ctr"/>
            <a:r>
              <a:rPr lang="en-US" sz="4400" b="1" dirty="0"/>
              <a:t>Would you do the same if she was a man?</a:t>
            </a:r>
          </a:p>
          <a:p>
            <a:pPr algn="ctr"/>
            <a:r>
              <a:rPr lang="en-US" sz="3200" dirty="0">
                <a:solidFill>
                  <a:schemeClr val="bg2">
                    <a:lumMod val="50000"/>
                  </a:schemeClr>
                </a:solidFill>
              </a:rPr>
              <a:t>the answer may be uncomfortable</a:t>
            </a:r>
          </a:p>
        </p:txBody>
      </p:sp>
      <p:sp>
        <p:nvSpPr>
          <p:cNvPr id="9" name="Date Placeholder 8">
            <a:extLst>
              <a:ext uri="{FF2B5EF4-FFF2-40B4-BE49-F238E27FC236}">
                <a16:creationId xmlns:a16="http://schemas.microsoft.com/office/drawing/2014/main" id="{2537E8AF-CA87-4C0F-A663-C2F305A79183}"/>
              </a:ext>
            </a:extLst>
          </p:cNvPr>
          <p:cNvSpPr>
            <a:spLocks noGrp="1"/>
          </p:cNvSpPr>
          <p:nvPr>
            <p:ph type="dt" sz="half" idx="10"/>
          </p:nvPr>
        </p:nvSpPr>
        <p:spPr/>
        <p:txBody>
          <a:bodyPr/>
          <a:lstStyle/>
          <a:p>
            <a:r>
              <a:rPr lang="en-US"/>
              <a:t>July 21, 2022</a:t>
            </a:r>
            <a:endParaRPr lang="en-US" dirty="0"/>
          </a:p>
        </p:txBody>
      </p:sp>
      <p:sp>
        <p:nvSpPr>
          <p:cNvPr id="10" name="Slide Number Placeholder 9">
            <a:extLst>
              <a:ext uri="{FF2B5EF4-FFF2-40B4-BE49-F238E27FC236}">
                <a16:creationId xmlns:a16="http://schemas.microsoft.com/office/drawing/2014/main" id="{90E483D0-C0D3-4D7D-9919-E2F74F94A39C}"/>
              </a:ext>
            </a:extLst>
          </p:cNvPr>
          <p:cNvSpPr>
            <a:spLocks noGrp="1"/>
          </p:cNvSpPr>
          <p:nvPr>
            <p:ph type="sldNum" sz="quarter" idx="12"/>
          </p:nvPr>
        </p:nvSpPr>
        <p:spPr/>
        <p:txBody>
          <a:bodyPr/>
          <a:lstStyle/>
          <a:p>
            <a:fld id="{BBAAB195-B577-5546-8349-9DDA93B6129E}" type="slidenum">
              <a:rPr lang="en-US" smtClean="0"/>
              <a:t>31</a:t>
            </a:fld>
            <a:endParaRPr lang="en-US"/>
          </a:p>
        </p:txBody>
      </p:sp>
    </p:spTree>
    <p:extLst>
      <p:ext uri="{BB962C8B-B14F-4D97-AF65-F5344CB8AC3E}">
        <p14:creationId xmlns:p14="http://schemas.microsoft.com/office/powerpoint/2010/main" val="3096033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artisticPhotocopy trans="20000" detail="6"/>
                    </a14:imgEffect>
                  </a14:imgLayer>
                </a14:imgProps>
              </a:ext>
              <a:ext uri="{28A0092B-C50C-407E-A947-70E740481C1C}">
                <a14:useLocalDpi xmlns:a14="http://schemas.microsoft.com/office/drawing/2010/main"/>
              </a:ext>
            </a:extLst>
          </a:blip>
          <a:srcRect/>
          <a:stretch/>
        </p:blipFill>
        <p:spPr>
          <a:xfrm>
            <a:off x="4942115" y="-217715"/>
            <a:ext cx="7130142" cy="6858000"/>
          </a:xfrm>
          <a:prstGeom prst="rect">
            <a:avLst/>
          </a:prstGeom>
          <a:effectLst>
            <a:outerShdw blurRad="50800" dist="50800" dir="5400000" sx="1000" sy="1000" algn="ctr" rotWithShape="0">
              <a:srgbClr val="000000">
                <a:alpha val="0"/>
              </a:srgbClr>
            </a:outerShdw>
          </a:effectLst>
        </p:spPr>
      </p:pic>
      <p:sp>
        <p:nvSpPr>
          <p:cNvPr id="3" name="TextBox 2">
            <a:extLst>
              <a:ext uri="{FF2B5EF4-FFF2-40B4-BE49-F238E27FC236}">
                <a16:creationId xmlns:a16="http://schemas.microsoft.com/office/drawing/2014/main" id="{78DB0FE0-A4AF-D848-8925-91A37993D74D}"/>
              </a:ext>
            </a:extLst>
          </p:cNvPr>
          <p:cNvSpPr txBox="1"/>
          <p:nvPr/>
        </p:nvSpPr>
        <p:spPr>
          <a:xfrm>
            <a:off x="6312244" y="773191"/>
            <a:ext cx="5030195" cy="1323439"/>
          </a:xfrm>
          <a:prstGeom prst="rect">
            <a:avLst/>
          </a:prstGeom>
          <a:noFill/>
        </p:spPr>
        <p:txBody>
          <a:bodyPr wrap="square" rtlCol="0" anchor="t">
            <a:spAutoFit/>
          </a:bodyPr>
          <a:lstStyle/>
          <a:p>
            <a:r>
              <a:rPr lang="en-US" sz="8000" spc="-150" dirty="0">
                <a:solidFill>
                  <a:srgbClr val="002060"/>
                </a:solidFill>
                <a:latin typeface="Arial" panose="020B0604020202020204" pitchFamily="34" charset="0"/>
                <a:cs typeface="Arial" panose="020B0604020202020204" pitchFamily="34" charset="0"/>
              </a:rPr>
              <a:t>Thank you</a:t>
            </a:r>
            <a:endParaRPr lang="en-US" sz="16600" b="1" spc="-150" dirty="0">
              <a:solidFill>
                <a:srgbClr val="002060"/>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5" name="TextBox 4">
            <a:extLst>
              <a:ext uri="{FF2B5EF4-FFF2-40B4-BE49-F238E27FC236}">
                <a16:creationId xmlns:a16="http://schemas.microsoft.com/office/drawing/2014/main" id="{09F3DD7A-AD63-416A-95F3-A6EF7D612141}"/>
              </a:ext>
            </a:extLst>
          </p:cNvPr>
          <p:cNvSpPr txBox="1"/>
          <p:nvPr/>
        </p:nvSpPr>
        <p:spPr>
          <a:xfrm>
            <a:off x="5939115" y="2144520"/>
            <a:ext cx="5776452" cy="4524315"/>
          </a:xfrm>
          <a:prstGeom prst="rect">
            <a:avLst/>
          </a:prstGeom>
          <a:noFill/>
        </p:spPr>
        <p:txBody>
          <a:bodyPr wrap="square" rtlCol="0">
            <a:spAutoFit/>
          </a:bodyPr>
          <a:lstStyle/>
          <a:p>
            <a:r>
              <a:rPr lang="en-US" dirty="0">
                <a:solidFill>
                  <a:schemeClr val="tx1">
                    <a:lumMod val="50000"/>
                  </a:schemeClr>
                </a:solidFill>
              </a:rPr>
              <a:t>Thanks to:</a:t>
            </a:r>
          </a:p>
          <a:p>
            <a:pPr marL="285750" indent="-285750">
              <a:buFont typeface="Arial" panose="020B0604020202020204" pitchFamily="34" charset="0"/>
              <a:buChar char="•"/>
            </a:pPr>
            <a:r>
              <a:rPr lang="en-US" dirty="0">
                <a:solidFill>
                  <a:schemeClr val="tx1">
                    <a:lumMod val="50000"/>
                  </a:schemeClr>
                </a:solidFill>
              </a:rPr>
              <a:t>Kevin Jordan and Tony Reilly for making the talk happen</a:t>
            </a:r>
          </a:p>
          <a:p>
            <a:pPr marL="285750" indent="-285750">
              <a:buFont typeface="Arial" panose="020B0604020202020204" pitchFamily="34" charset="0"/>
              <a:buChar char="•"/>
            </a:pPr>
            <a:r>
              <a:rPr lang="en-US" dirty="0">
                <a:solidFill>
                  <a:schemeClr val="tx1">
                    <a:lumMod val="50000"/>
                  </a:schemeClr>
                </a:solidFill>
              </a:rPr>
              <a:t>Jon Lewis, Peter McIntosh, Mitchell Kane, and all unidentified team members I pulled the slides from</a:t>
            </a:r>
          </a:p>
          <a:p>
            <a:pPr marL="285750" indent="-285750">
              <a:buFont typeface="Arial" panose="020B0604020202020204" pitchFamily="34" charset="0"/>
              <a:buChar char="•"/>
            </a:pPr>
            <a:r>
              <a:rPr lang="en-US" dirty="0">
                <a:solidFill>
                  <a:schemeClr val="tx1">
                    <a:lumMod val="50000"/>
                  </a:schemeClr>
                </a:solidFill>
              </a:rPr>
              <a:t>Camille Ginsburg, for the glorious art book</a:t>
            </a:r>
          </a:p>
          <a:p>
            <a:pPr marL="285750" indent="-285750">
              <a:buFont typeface="Arial" panose="020B0604020202020204" pitchFamily="34" charset="0"/>
              <a:buChar char="•"/>
            </a:pPr>
            <a:r>
              <a:rPr lang="en-US" dirty="0" err="1">
                <a:solidFill>
                  <a:schemeClr val="tx1">
                    <a:lumMod val="50000"/>
                  </a:schemeClr>
                </a:solidFill>
              </a:rPr>
              <a:t>JLab</a:t>
            </a:r>
            <a:r>
              <a:rPr lang="en-US" dirty="0">
                <a:solidFill>
                  <a:schemeClr val="tx1">
                    <a:lumMod val="50000"/>
                  </a:schemeClr>
                </a:solidFill>
              </a:rPr>
              <a:t> people who still talked to me after I left</a:t>
            </a:r>
          </a:p>
          <a:p>
            <a:pPr marL="285750" indent="-285750">
              <a:buFont typeface="Arial" panose="020B0604020202020204" pitchFamily="34" charset="0"/>
              <a:buChar char="•"/>
            </a:pPr>
            <a:r>
              <a:rPr lang="en-US" dirty="0">
                <a:solidFill>
                  <a:schemeClr val="tx1">
                    <a:lumMod val="50000"/>
                  </a:schemeClr>
                </a:solidFill>
              </a:rPr>
              <a:t>FNAL people who disregarded the “food chain” with me to get things done.</a:t>
            </a:r>
          </a:p>
          <a:p>
            <a:pPr marL="285750" indent="-285750">
              <a:buFont typeface="Arial" panose="020B0604020202020204" pitchFamily="34" charset="0"/>
              <a:buChar char="•"/>
            </a:pPr>
            <a:r>
              <a:rPr lang="en-US" dirty="0">
                <a:solidFill>
                  <a:schemeClr val="tx1">
                    <a:lumMod val="50000"/>
                  </a:schemeClr>
                </a:solidFill>
              </a:rPr>
              <a:t>Mike D for setting the managerial standard and “I will crush them” text. </a:t>
            </a:r>
          </a:p>
          <a:p>
            <a:pPr marL="285750" indent="-285750">
              <a:buFont typeface="Arial" panose="020B0604020202020204" pitchFamily="34" charset="0"/>
              <a:buChar char="•"/>
            </a:pPr>
            <a:r>
              <a:rPr lang="en-US" dirty="0">
                <a:solidFill>
                  <a:schemeClr val="tx1">
                    <a:lumMod val="50000"/>
                  </a:schemeClr>
                </a:solidFill>
              </a:rPr>
              <a:t>Jon L, for bringing me in, lifting me up, and having my back, always. </a:t>
            </a:r>
          </a:p>
          <a:p>
            <a:pPr marL="285750" indent="-285750">
              <a:buFont typeface="Arial" panose="020B0604020202020204" pitchFamily="34" charset="0"/>
              <a:buChar char="•"/>
            </a:pPr>
            <a:r>
              <a:rPr lang="en-US" dirty="0">
                <a:solidFill>
                  <a:schemeClr val="tx1">
                    <a:lumMod val="50000"/>
                  </a:schemeClr>
                </a:solidFill>
              </a:rPr>
              <a:t>My partner Steven Jamison and pole sisters Jennifer Bonetti and Nikki Eggleston for keeping me sane(-</a:t>
            </a:r>
            <a:r>
              <a:rPr lang="en-US" dirty="0" err="1">
                <a:solidFill>
                  <a:schemeClr val="tx1">
                    <a:lumMod val="50000"/>
                  </a:schemeClr>
                </a:solidFill>
              </a:rPr>
              <a:t>ish</a:t>
            </a:r>
            <a:r>
              <a:rPr lang="en-US" dirty="0">
                <a:solidFill>
                  <a:schemeClr val="tx1">
                    <a:lumMod val="50000"/>
                  </a:schemeClr>
                </a:solidFill>
              </a:rPr>
              <a:t>) all this time. </a:t>
            </a:r>
          </a:p>
          <a:p>
            <a:pPr marL="285750" indent="-285750">
              <a:buFont typeface="Arial" panose="020B0604020202020204" pitchFamily="34" charset="0"/>
              <a:buChar char="•"/>
            </a:pPr>
            <a:r>
              <a:rPr lang="en-US" dirty="0">
                <a:solidFill>
                  <a:schemeClr val="tx1">
                    <a:lumMod val="50000"/>
                  </a:schemeClr>
                </a:solidFill>
              </a:rPr>
              <a:t>Juno </a:t>
            </a:r>
          </a:p>
        </p:txBody>
      </p:sp>
      <p:pic>
        <p:nvPicPr>
          <p:cNvPr id="8" name="Picture 7">
            <a:extLst>
              <a:ext uri="{FF2B5EF4-FFF2-40B4-BE49-F238E27FC236}">
                <a16:creationId xmlns:a16="http://schemas.microsoft.com/office/drawing/2014/main" id="{4EF10CF2-DEDA-4794-8F0B-C5A21A219700}"/>
              </a:ext>
            </a:extLst>
          </p:cNvPr>
          <p:cNvPicPr>
            <a:picLocks noChangeAspect="1"/>
          </p:cNvPicPr>
          <p:nvPr/>
        </p:nvPicPr>
        <p:blipFill>
          <a:blip r:embed="rId6"/>
          <a:stretch>
            <a:fillRect/>
          </a:stretch>
        </p:blipFill>
        <p:spPr>
          <a:xfrm>
            <a:off x="457524" y="1505777"/>
            <a:ext cx="4796527" cy="5034416"/>
          </a:xfrm>
          <a:prstGeom prst="rect">
            <a:avLst/>
          </a:prstGeom>
        </p:spPr>
      </p:pic>
      <p:sp>
        <p:nvSpPr>
          <p:cNvPr id="10" name="Date Placeholder 9">
            <a:extLst>
              <a:ext uri="{FF2B5EF4-FFF2-40B4-BE49-F238E27FC236}">
                <a16:creationId xmlns:a16="http://schemas.microsoft.com/office/drawing/2014/main" id="{EC4EE5B3-3F23-4AFA-9768-201DFF4E9C2A}"/>
              </a:ext>
            </a:extLst>
          </p:cNvPr>
          <p:cNvSpPr>
            <a:spLocks noGrp="1"/>
          </p:cNvSpPr>
          <p:nvPr>
            <p:ph type="dt" sz="half" idx="10"/>
          </p:nvPr>
        </p:nvSpPr>
        <p:spPr/>
        <p:txBody>
          <a:bodyPr/>
          <a:lstStyle/>
          <a:p>
            <a:r>
              <a:rPr lang="en-US"/>
              <a:t>July 21, 2022</a:t>
            </a:r>
          </a:p>
        </p:txBody>
      </p:sp>
      <p:sp>
        <p:nvSpPr>
          <p:cNvPr id="12" name="Slide Number Placeholder 11">
            <a:extLst>
              <a:ext uri="{FF2B5EF4-FFF2-40B4-BE49-F238E27FC236}">
                <a16:creationId xmlns:a16="http://schemas.microsoft.com/office/drawing/2014/main" id="{45034ED6-2FFF-42C4-82C3-108610682CF4}"/>
              </a:ext>
            </a:extLst>
          </p:cNvPr>
          <p:cNvSpPr>
            <a:spLocks noGrp="1"/>
          </p:cNvSpPr>
          <p:nvPr>
            <p:ph type="sldNum" sz="quarter" idx="12"/>
          </p:nvPr>
        </p:nvSpPr>
        <p:spPr/>
        <p:txBody>
          <a:bodyPr/>
          <a:lstStyle/>
          <a:p>
            <a:fld id="{BBAAB195-B577-5546-8349-9DDA93B6129E}" type="slidenum">
              <a:rPr lang="en-US" smtClean="0"/>
              <a:t>32</a:t>
            </a:fld>
            <a:endParaRPr lang="en-US"/>
          </a:p>
        </p:txBody>
      </p:sp>
    </p:spTree>
    <p:extLst>
      <p:ext uri="{BB962C8B-B14F-4D97-AF65-F5344CB8AC3E}">
        <p14:creationId xmlns:p14="http://schemas.microsoft.com/office/powerpoint/2010/main" val="11691358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A90A6-B830-4E19-A2B8-2251CF33DECB}"/>
              </a:ext>
            </a:extLst>
          </p:cNvPr>
          <p:cNvSpPr>
            <a:spLocks noGrp="1"/>
          </p:cNvSpPr>
          <p:nvPr>
            <p:ph type="title"/>
          </p:nvPr>
        </p:nvSpPr>
        <p:spPr>
          <a:xfrm>
            <a:off x="564179" y="334434"/>
            <a:ext cx="8686800" cy="427877"/>
          </a:xfrm>
        </p:spPr>
        <p:txBody>
          <a:bodyPr>
            <a:noAutofit/>
          </a:bodyPr>
          <a:lstStyle/>
          <a:p>
            <a:r>
              <a:rPr lang="en-US" sz="4400" dirty="0">
                <a:solidFill>
                  <a:schemeClr val="accent1">
                    <a:lumMod val="50000"/>
                  </a:schemeClr>
                </a:solidFill>
                <a:latin typeface="+mn-lt"/>
              </a:rPr>
              <a:t>PIP-II Scope Overview</a:t>
            </a:r>
          </a:p>
        </p:txBody>
      </p:sp>
      <p:pic>
        <p:nvPicPr>
          <p:cNvPr id="5" name="Content Placeholder 6">
            <a:extLst>
              <a:ext uri="{FF2B5EF4-FFF2-40B4-BE49-F238E27FC236}">
                <a16:creationId xmlns:a16="http://schemas.microsoft.com/office/drawing/2014/main" id="{C5D6788C-90AF-49A7-99C8-E0DD34ABB2F6}"/>
              </a:ext>
            </a:extLst>
          </p:cNvPr>
          <p:cNvPicPr>
            <a:picLocks noGrp="1" noChangeAspect="1"/>
          </p:cNvPicPr>
          <p:nvPr>
            <p:ph idx="1"/>
          </p:nvPr>
        </p:nvPicPr>
        <p:blipFill>
          <a:blip r:embed="rId3"/>
          <a:stretch>
            <a:fillRect/>
          </a:stretch>
        </p:blipFill>
        <p:spPr>
          <a:xfrm>
            <a:off x="422664" y="879900"/>
            <a:ext cx="6725339" cy="4849574"/>
          </a:xfrm>
        </p:spPr>
      </p:pic>
      <p:sp>
        <p:nvSpPr>
          <p:cNvPr id="6" name="Content Placeholder 2">
            <a:extLst>
              <a:ext uri="{FF2B5EF4-FFF2-40B4-BE49-F238E27FC236}">
                <a16:creationId xmlns:a16="http://schemas.microsoft.com/office/drawing/2014/main" id="{17F36C86-76F5-418C-BCA2-2F7A4BAB348D}"/>
              </a:ext>
            </a:extLst>
          </p:cNvPr>
          <p:cNvSpPr txBox="1">
            <a:spLocks/>
          </p:cNvSpPr>
          <p:nvPr/>
        </p:nvSpPr>
        <p:spPr>
          <a:xfrm>
            <a:off x="7293430" y="762311"/>
            <a:ext cx="4315866" cy="4787076"/>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pPr>
            <a:r>
              <a:rPr lang="en-US" sz="2000" b="1" dirty="0">
                <a:solidFill>
                  <a:schemeClr val="accent1">
                    <a:lumMod val="50000"/>
                  </a:schemeClr>
                </a:solidFill>
                <a:latin typeface="+mn-lt"/>
              </a:rPr>
              <a:t>800 MeV </a:t>
            </a:r>
            <a:r>
              <a:rPr lang="en-US" sz="2000" b="1" dirty="0" err="1">
                <a:solidFill>
                  <a:schemeClr val="accent1">
                    <a:lumMod val="50000"/>
                  </a:schemeClr>
                </a:solidFill>
                <a:latin typeface="+mn-lt"/>
              </a:rPr>
              <a:t>linac</a:t>
            </a:r>
            <a:endParaRPr lang="en-US" sz="2000" b="1" dirty="0">
              <a:solidFill>
                <a:schemeClr val="accent1">
                  <a:lumMod val="50000"/>
                </a:schemeClr>
              </a:solidFill>
              <a:latin typeface="+mn-lt"/>
            </a:endParaRPr>
          </a:p>
          <a:p>
            <a:pPr lvl="1">
              <a:spcBef>
                <a:spcPts val="0"/>
              </a:spcBef>
              <a:spcAft>
                <a:spcPts val="0"/>
              </a:spcAft>
              <a:buFont typeface="Arial" panose="020B0604020202020204" pitchFamily="34" charset="0"/>
              <a:buChar char="•"/>
            </a:pPr>
            <a:r>
              <a:rPr lang="en-US" sz="2000" dirty="0">
                <a:solidFill>
                  <a:srgbClr val="626262"/>
                </a:solidFill>
                <a:latin typeface="+mn-lt"/>
              </a:rPr>
              <a:t>Warm Front End</a:t>
            </a:r>
          </a:p>
          <a:p>
            <a:pPr lvl="1">
              <a:spcBef>
                <a:spcPts val="0"/>
              </a:spcBef>
              <a:spcAft>
                <a:spcPts val="0"/>
              </a:spcAft>
              <a:buFont typeface="Arial" panose="020B0604020202020204" pitchFamily="34" charset="0"/>
              <a:buChar char="•"/>
            </a:pPr>
            <a:r>
              <a:rPr lang="en-US" sz="2000" dirty="0">
                <a:solidFill>
                  <a:srgbClr val="626262"/>
                </a:solidFill>
                <a:latin typeface="+mn-lt"/>
              </a:rPr>
              <a:t>SRF section</a:t>
            </a:r>
          </a:p>
          <a:p>
            <a:pPr>
              <a:spcBef>
                <a:spcPts val="0"/>
              </a:spcBef>
              <a:spcAft>
                <a:spcPts val="0"/>
              </a:spcAft>
            </a:pPr>
            <a:r>
              <a:rPr lang="en-US" sz="2000" b="1" dirty="0" err="1">
                <a:solidFill>
                  <a:schemeClr val="accent1">
                    <a:lumMod val="50000"/>
                  </a:schemeClr>
                </a:solidFill>
                <a:latin typeface="+mn-lt"/>
              </a:rPr>
              <a:t>Linac</a:t>
            </a:r>
            <a:r>
              <a:rPr lang="en-US" sz="2000" b="1" dirty="0">
                <a:solidFill>
                  <a:schemeClr val="accent1">
                    <a:lumMod val="50000"/>
                  </a:schemeClr>
                </a:solidFill>
                <a:latin typeface="+mn-lt"/>
              </a:rPr>
              <a:t>-to-Booster transfer line</a:t>
            </a:r>
          </a:p>
          <a:p>
            <a:pPr lvl="1">
              <a:spcBef>
                <a:spcPts val="0"/>
              </a:spcBef>
              <a:spcAft>
                <a:spcPts val="0"/>
              </a:spcAft>
              <a:buFont typeface="Arial" panose="020B0604020202020204" pitchFamily="34" charset="0"/>
              <a:buChar char="•"/>
            </a:pPr>
            <a:r>
              <a:rPr lang="en-US" sz="2000" dirty="0">
                <a:solidFill>
                  <a:srgbClr val="626262"/>
                </a:solidFill>
                <a:latin typeface="+mn-lt"/>
              </a:rPr>
              <a:t>3-way beam split</a:t>
            </a:r>
          </a:p>
          <a:p>
            <a:pPr>
              <a:spcBef>
                <a:spcPts val="0"/>
              </a:spcBef>
              <a:spcAft>
                <a:spcPts val="0"/>
              </a:spcAft>
            </a:pPr>
            <a:r>
              <a:rPr lang="en-US" sz="2000" b="1" dirty="0">
                <a:solidFill>
                  <a:schemeClr val="accent1">
                    <a:lumMod val="50000"/>
                  </a:schemeClr>
                </a:solidFill>
                <a:latin typeface="+mn-lt"/>
              </a:rPr>
              <a:t>Upgraded Booster</a:t>
            </a:r>
            <a:r>
              <a:rPr lang="en-US" sz="2000" dirty="0">
                <a:solidFill>
                  <a:schemeClr val="accent1">
                    <a:lumMod val="50000"/>
                  </a:schemeClr>
                </a:solidFill>
                <a:latin typeface="+mn-lt"/>
              </a:rPr>
              <a:t> </a:t>
            </a:r>
          </a:p>
          <a:p>
            <a:pPr lvl="1">
              <a:spcBef>
                <a:spcPts val="0"/>
              </a:spcBef>
              <a:spcAft>
                <a:spcPts val="0"/>
              </a:spcAft>
              <a:buFont typeface="Arial" panose="020B0604020202020204" pitchFamily="34" charset="0"/>
              <a:buChar char="•"/>
            </a:pPr>
            <a:r>
              <a:rPr lang="en-US" sz="2000" dirty="0">
                <a:solidFill>
                  <a:srgbClr val="626262"/>
                </a:solidFill>
                <a:latin typeface="+mn-lt"/>
              </a:rPr>
              <a:t>20 Hz, 800 MeV injection</a:t>
            </a:r>
          </a:p>
          <a:p>
            <a:pPr lvl="1">
              <a:spcBef>
                <a:spcPts val="0"/>
              </a:spcBef>
              <a:spcAft>
                <a:spcPts val="0"/>
              </a:spcAft>
              <a:buFont typeface="Arial" panose="020B0604020202020204" pitchFamily="34" charset="0"/>
              <a:buChar char="•"/>
            </a:pPr>
            <a:r>
              <a:rPr lang="en-US" sz="2000" dirty="0">
                <a:solidFill>
                  <a:srgbClr val="626262"/>
                </a:solidFill>
                <a:latin typeface="+mn-lt"/>
              </a:rPr>
              <a:t>New injection area </a:t>
            </a:r>
          </a:p>
          <a:p>
            <a:pPr>
              <a:spcBef>
                <a:spcPts val="0"/>
              </a:spcBef>
              <a:spcAft>
                <a:spcPts val="0"/>
              </a:spcAft>
            </a:pPr>
            <a:r>
              <a:rPr lang="en-US" sz="2000" b="1" dirty="0">
                <a:solidFill>
                  <a:schemeClr val="accent1">
                    <a:lumMod val="50000"/>
                  </a:schemeClr>
                </a:solidFill>
                <a:latin typeface="+mn-lt"/>
              </a:rPr>
              <a:t>Upgraded Recycler &amp; Main Injector</a:t>
            </a:r>
          </a:p>
          <a:p>
            <a:pPr lvl="1">
              <a:spcBef>
                <a:spcPts val="0"/>
              </a:spcBef>
              <a:spcAft>
                <a:spcPts val="0"/>
              </a:spcAft>
              <a:buFont typeface="Arial" panose="020B0604020202020204" pitchFamily="34" charset="0"/>
              <a:buChar char="•"/>
            </a:pPr>
            <a:r>
              <a:rPr lang="en-US" sz="2000" dirty="0">
                <a:solidFill>
                  <a:srgbClr val="626262"/>
                </a:solidFill>
                <a:latin typeface="+mn-lt"/>
              </a:rPr>
              <a:t>RF in both rings</a:t>
            </a:r>
          </a:p>
          <a:p>
            <a:pPr>
              <a:spcBef>
                <a:spcPts val="0"/>
              </a:spcBef>
              <a:spcAft>
                <a:spcPts val="0"/>
              </a:spcAft>
            </a:pPr>
            <a:r>
              <a:rPr lang="en-US" sz="2000" b="1" dirty="0">
                <a:solidFill>
                  <a:schemeClr val="accent1">
                    <a:lumMod val="50000"/>
                  </a:schemeClr>
                </a:solidFill>
                <a:latin typeface="+mn-lt"/>
              </a:rPr>
              <a:t>Conventional facilities </a:t>
            </a:r>
          </a:p>
          <a:p>
            <a:pPr lvl="1" indent="-342900">
              <a:spcBef>
                <a:spcPts val="0"/>
              </a:spcBef>
              <a:spcAft>
                <a:spcPts val="0"/>
              </a:spcAft>
              <a:buFont typeface="Arial" panose="020B0604020202020204" pitchFamily="34" charset="0"/>
              <a:buChar char="•"/>
            </a:pPr>
            <a:r>
              <a:rPr lang="en-US" sz="2000" dirty="0">
                <a:solidFill>
                  <a:srgbClr val="626262"/>
                </a:solidFill>
                <a:latin typeface="+mn-lt"/>
              </a:rPr>
              <a:t>Site preparation</a:t>
            </a:r>
          </a:p>
          <a:p>
            <a:pPr lvl="1" indent="-342900">
              <a:spcBef>
                <a:spcPts val="0"/>
              </a:spcBef>
              <a:spcAft>
                <a:spcPts val="0"/>
              </a:spcAft>
              <a:buFont typeface="Arial" panose="020B0604020202020204" pitchFamily="34" charset="0"/>
              <a:buChar char="•"/>
            </a:pPr>
            <a:r>
              <a:rPr lang="en-US" sz="2000" dirty="0" err="1">
                <a:solidFill>
                  <a:srgbClr val="626262"/>
                </a:solidFill>
                <a:latin typeface="+mn-lt"/>
              </a:rPr>
              <a:t>Cryoplant</a:t>
            </a:r>
            <a:r>
              <a:rPr lang="en-US" sz="2000" dirty="0">
                <a:solidFill>
                  <a:srgbClr val="626262"/>
                </a:solidFill>
                <a:latin typeface="+mn-lt"/>
              </a:rPr>
              <a:t> Building</a:t>
            </a:r>
          </a:p>
          <a:p>
            <a:pPr lvl="1" indent="-342900">
              <a:spcBef>
                <a:spcPts val="0"/>
              </a:spcBef>
              <a:spcAft>
                <a:spcPts val="0"/>
              </a:spcAft>
              <a:buFont typeface="Arial" panose="020B0604020202020204" pitchFamily="34" charset="0"/>
              <a:buChar char="•"/>
            </a:pPr>
            <a:r>
              <a:rPr lang="en-US" sz="2000" dirty="0" err="1">
                <a:solidFill>
                  <a:srgbClr val="626262"/>
                </a:solidFill>
                <a:latin typeface="+mn-lt"/>
              </a:rPr>
              <a:t>Linac</a:t>
            </a:r>
            <a:r>
              <a:rPr lang="en-US" sz="2000" dirty="0">
                <a:solidFill>
                  <a:srgbClr val="626262"/>
                </a:solidFill>
                <a:latin typeface="+mn-lt"/>
              </a:rPr>
              <a:t> Complex</a:t>
            </a:r>
          </a:p>
          <a:p>
            <a:pPr lvl="1" indent="-342900">
              <a:spcBef>
                <a:spcPts val="0"/>
              </a:spcBef>
              <a:spcAft>
                <a:spcPts val="0"/>
              </a:spcAft>
              <a:buFont typeface="Arial" panose="020B0604020202020204" pitchFamily="34" charset="0"/>
              <a:buChar char="•"/>
            </a:pPr>
            <a:r>
              <a:rPr lang="en-US" sz="2000" dirty="0">
                <a:solidFill>
                  <a:srgbClr val="626262"/>
                </a:solidFill>
                <a:latin typeface="+mn-lt"/>
              </a:rPr>
              <a:t>Booster Connection </a:t>
            </a:r>
          </a:p>
        </p:txBody>
      </p:sp>
      <p:sp>
        <p:nvSpPr>
          <p:cNvPr id="16" name="TextBox 15">
            <a:extLst>
              <a:ext uri="{FF2B5EF4-FFF2-40B4-BE49-F238E27FC236}">
                <a16:creationId xmlns:a16="http://schemas.microsoft.com/office/drawing/2014/main" id="{7CBE62BD-2288-46C2-8347-9740DDD557E6}"/>
              </a:ext>
            </a:extLst>
          </p:cNvPr>
          <p:cNvSpPr txBox="1"/>
          <p:nvPr/>
        </p:nvSpPr>
        <p:spPr>
          <a:xfrm>
            <a:off x="1746251" y="5558119"/>
            <a:ext cx="8523557" cy="707886"/>
          </a:xfrm>
          <a:prstGeom prst="rect">
            <a:avLst/>
          </a:prstGeom>
          <a:noFill/>
        </p:spPr>
        <p:txBody>
          <a:bodyPr wrap="square" rtlCol="0">
            <a:spAutoFit/>
          </a:bodyPr>
          <a:lstStyle/>
          <a:p>
            <a:pPr algn="ctr"/>
            <a:r>
              <a:rPr lang="en-US" sz="2000" dirty="0">
                <a:solidFill>
                  <a:schemeClr val="accent1">
                    <a:lumMod val="50000"/>
                  </a:schemeClr>
                </a:solidFill>
                <a:ea typeface="HGGothicE" panose="020B0400000000000000" pitchFamily="49" charset="-128"/>
                <a:cs typeface="Helvetica" panose="020B0604020202020204" pitchFamily="34" charset="0"/>
              </a:rPr>
              <a:t>The PIP-II scope </a:t>
            </a:r>
            <a:r>
              <a:rPr lang="en-US" sz="2000" dirty="0">
                <a:solidFill>
                  <a:schemeClr val="accent1">
                    <a:lumMod val="50000"/>
                  </a:schemeClr>
                </a:solidFill>
                <a:cs typeface="Helvetica" panose="020B0604020202020204" pitchFamily="34" charset="0"/>
              </a:rPr>
              <a:t>enables the accelerator complex to reach </a:t>
            </a:r>
            <a:r>
              <a:rPr lang="en-US" sz="2000" dirty="0">
                <a:solidFill>
                  <a:schemeClr val="accent1">
                    <a:lumMod val="50000"/>
                  </a:schemeClr>
                </a:solidFill>
                <a:ea typeface="HGGothicE" panose="020B0400000000000000" pitchFamily="49" charset="-128"/>
                <a:cs typeface="Helvetica" panose="020B0604020202020204" pitchFamily="34" charset="0"/>
              </a:rPr>
              <a:t>1.2 MW proton beam on LBNF target. </a:t>
            </a:r>
          </a:p>
        </p:txBody>
      </p:sp>
      <p:sp>
        <p:nvSpPr>
          <p:cNvPr id="4" name="Date Placeholder 3"/>
          <p:cNvSpPr>
            <a:spLocks noGrp="1"/>
          </p:cNvSpPr>
          <p:nvPr>
            <p:ph type="dt" sz="half" idx="10"/>
          </p:nvPr>
        </p:nvSpPr>
        <p:spPr>
          <a:xfrm>
            <a:off x="982435" y="6495482"/>
            <a:ext cx="1412421" cy="241300"/>
          </a:xfrm>
        </p:spPr>
        <p:txBody>
          <a:bodyPr/>
          <a:lstStyle/>
          <a:p>
            <a:pPr>
              <a:defRPr/>
            </a:pPr>
            <a:r>
              <a:rPr lang="en-US">
                <a:solidFill>
                  <a:schemeClr val="bg2">
                    <a:lumMod val="50000"/>
                  </a:schemeClr>
                </a:solidFill>
              </a:rPr>
              <a:t>July 21, 2022</a:t>
            </a:r>
            <a:endParaRPr lang="en-US" dirty="0">
              <a:solidFill>
                <a:schemeClr val="bg2">
                  <a:lumMod val="50000"/>
                </a:schemeClr>
              </a:solidFill>
            </a:endParaRPr>
          </a:p>
        </p:txBody>
      </p:sp>
      <p:sp>
        <p:nvSpPr>
          <p:cNvPr id="3" name="Slide Number Placeholder 2">
            <a:extLst>
              <a:ext uri="{FF2B5EF4-FFF2-40B4-BE49-F238E27FC236}">
                <a16:creationId xmlns:a16="http://schemas.microsoft.com/office/drawing/2014/main" id="{4B536422-E332-4C43-8405-61F3FACF6C62}"/>
              </a:ext>
            </a:extLst>
          </p:cNvPr>
          <p:cNvSpPr>
            <a:spLocks noGrp="1"/>
          </p:cNvSpPr>
          <p:nvPr>
            <p:ph type="sldNum" sz="quarter" idx="12"/>
          </p:nvPr>
        </p:nvSpPr>
        <p:spPr>
          <a:xfrm>
            <a:off x="296333" y="6495483"/>
            <a:ext cx="552451" cy="237285"/>
          </a:xfrm>
        </p:spPr>
        <p:txBody>
          <a:bodyPr/>
          <a:lstStyle/>
          <a:p>
            <a:pPr>
              <a:defRPr/>
            </a:pPr>
            <a:fld id="{148C009B-CB69-E04A-B9B3-34B26D69E9CF}" type="slidenum">
              <a:rPr lang="en-US" smtClean="0"/>
              <a:pPr>
                <a:defRPr/>
              </a:pPr>
              <a:t>33</a:t>
            </a:fld>
            <a:endParaRPr lang="en-US" dirty="0"/>
          </a:p>
        </p:txBody>
      </p:sp>
    </p:spTree>
    <p:extLst>
      <p:ext uri="{BB962C8B-B14F-4D97-AF65-F5344CB8AC3E}">
        <p14:creationId xmlns:p14="http://schemas.microsoft.com/office/powerpoint/2010/main" val="2377929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0237"/>
            <a:ext cx="10515600" cy="1325563"/>
          </a:xfrm>
        </p:spPr>
        <p:txBody>
          <a:bodyPr/>
          <a:lstStyle/>
          <a:p>
            <a:r>
              <a:rPr lang="en-US" dirty="0">
                <a:solidFill>
                  <a:schemeClr val="accent1">
                    <a:lumMod val="50000"/>
                  </a:schemeClr>
                </a:solidFill>
              </a:rPr>
              <a:t>PIP-II SRF </a:t>
            </a:r>
            <a:r>
              <a:rPr lang="en-US" dirty="0" err="1">
                <a:solidFill>
                  <a:schemeClr val="accent1">
                    <a:lumMod val="50000"/>
                  </a:schemeClr>
                </a:solidFill>
              </a:rPr>
              <a:t>Cryomodules</a:t>
            </a:r>
            <a:endParaRPr lang="en-GB" dirty="0">
              <a:solidFill>
                <a:schemeClr val="accent1">
                  <a:lumMod val="50000"/>
                </a:schemeClr>
              </a:solidFill>
            </a:endParaRPr>
          </a:p>
        </p:txBody>
      </p:sp>
      <p:pic>
        <p:nvPicPr>
          <p:cNvPr id="21" name="Picture 20"/>
          <p:cNvPicPr>
            <a:picLocks noChangeAspect="1"/>
          </p:cNvPicPr>
          <p:nvPr/>
        </p:nvPicPr>
        <p:blipFill>
          <a:blip r:embed="rId3"/>
          <a:stretch>
            <a:fillRect/>
          </a:stretch>
        </p:blipFill>
        <p:spPr>
          <a:xfrm>
            <a:off x="1480974" y="1224282"/>
            <a:ext cx="9263226" cy="4641990"/>
          </a:xfrm>
          <a:prstGeom prst="rect">
            <a:avLst/>
          </a:prstGeom>
        </p:spPr>
      </p:pic>
      <p:sp>
        <p:nvSpPr>
          <p:cNvPr id="5" name="Date Placeholder 4">
            <a:extLst>
              <a:ext uri="{FF2B5EF4-FFF2-40B4-BE49-F238E27FC236}">
                <a16:creationId xmlns:a16="http://schemas.microsoft.com/office/drawing/2014/main" id="{4F1EA65D-908C-494B-B6D6-C90291F721E6}"/>
              </a:ext>
            </a:extLst>
          </p:cNvPr>
          <p:cNvSpPr>
            <a:spLocks noGrp="1"/>
          </p:cNvSpPr>
          <p:nvPr>
            <p:ph type="dt" sz="half" idx="10"/>
          </p:nvPr>
        </p:nvSpPr>
        <p:spPr/>
        <p:txBody>
          <a:bodyPr/>
          <a:lstStyle/>
          <a:p>
            <a:r>
              <a:rPr lang="en-US"/>
              <a:t>July 21, 2022</a:t>
            </a:r>
          </a:p>
        </p:txBody>
      </p:sp>
      <p:sp>
        <p:nvSpPr>
          <p:cNvPr id="6" name="Slide Number Placeholder 5">
            <a:extLst>
              <a:ext uri="{FF2B5EF4-FFF2-40B4-BE49-F238E27FC236}">
                <a16:creationId xmlns:a16="http://schemas.microsoft.com/office/drawing/2014/main" id="{21066E56-7E3B-47B2-B9C1-65FBB4FC74C2}"/>
              </a:ext>
            </a:extLst>
          </p:cNvPr>
          <p:cNvSpPr>
            <a:spLocks noGrp="1"/>
          </p:cNvSpPr>
          <p:nvPr>
            <p:ph type="sldNum" sz="quarter" idx="12"/>
          </p:nvPr>
        </p:nvSpPr>
        <p:spPr/>
        <p:txBody>
          <a:bodyPr/>
          <a:lstStyle/>
          <a:p>
            <a:fld id="{BBAAB195-B577-5546-8349-9DDA93B6129E}" type="slidenum">
              <a:rPr lang="en-US" smtClean="0"/>
              <a:t>34</a:t>
            </a:fld>
            <a:endParaRPr lang="en-US"/>
          </a:p>
        </p:txBody>
      </p:sp>
    </p:spTree>
    <p:extLst>
      <p:ext uri="{BB962C8B-B14F-4D97-AF65-F5344CB8AC3E}">
        <p14:creationId xmlns:p14="http://schemas.microsoft.com/office/powerpoint/2010/main" val="3900317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049" y="1716093"/>
            <a:ext cx="7161751" cy="128417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8254" y="3577507"/>
            <a:ext cx="4901184" cy="2290170"/>
          </a:xfrm>
          <a:prstGeom prst="rect">
            <a:avLst/>
          </a:prstGeom>
        </p:spPr>
      </p:pic>
      <p:sp>
        <p:nvSpPr>
          <p:cNvPr id="6" name="Rectangle 5"/>
          <p:cNvSpPr/>
          <p:nvPr/>
        </p:nvSpPr>
        <p:spPr>
          <a:xfrm>
            <a:off x="4931736" y="3081858"/>
            <a:ext cx="7447501" cy="369332"/>
          </a:xfrm>
          <a:prstGeom prst="rect">
            <a:avLst/>
          </a:prstGeom>
        </p:spPr>
        <p:txBody>
          <a:bodyPr wrap="square">
            <a:spAutoFit/>
          </a:bodyPr>
          <a:lstStyle/>
          <a:p>
            <a:r>
              <a:rPr lang="en-GB" dirty="0"/>
              <a:t>Components supplied to TWI to manufacture 2-cell test cavity</a:t>
            </a:r>
          </a:p>
        </p:txBody>
      </p:sp>
      <p:sp>
        <p:nvSpPr>
          <p:cNvPr id="7" name="Rectangle 6"/>
          <p:cNvSpPr/>
          <p:nvPr/>
        </p:nvSpPr>
        <p:spPr>
          <a:xfrm>
            <a:off x="-168166" y="4274818"/>
            <a:ext cx="4571145" cy="923330"/>
          </a:xfrm>
          <a:prstGeom prst="rect">
            <a:avLst/>
          </a:prstGeom>
        </p:spPr>
        <p:txBody>
          <a:bodyPr wrap="square">
            <a:spAutoFit/>
          </a:bodyPr>
          <a:lstStyle/>
          <a:p>
            <a:pPr algn="ctr"/>
            <a:r>
              <a:rPr lang="en-GB" dirty="0"/>
              <a:t>New </a:t>
            </a:r>
            <a:r>
              <a:rPr lang="en-GB" dirty="0" err="1"/>
              <a:t>Steigerwald</a:t>
            </a:r>
            <a:endParaRPr lang="en-GB" dirty="0"/>
          </a:p>
          <a:p>
            <a:pPr algn="ctr"/>
            <a:r>
              <a:rPr lang="en-GB" dirty="0"/>
              <a:t>Electron Beam Welder installed and commissioned at TWI (Dec 2020)</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1248" y="3553796"/>
            <a:ext cx="2685031" cy="2537603"/>
          </a:xfrm>
          <a:prstGeom prst="rect">
            <a:avLst/>
          </a:prstGeom>
        </p:spPr>
      </p:pic>
      <p:sp>
        <p:nvSpPr>
          <p:cNvPr id="9" name="Rectangle 8"/>
          <p:cNvSpPr/>
          <p:nvPr/>
        </p:nvSpPr>
        <p:spPr>
          <a:xfrm>
            <a:off x="3874010" y="6135520"/>
            <a:ext cx="3664214" cy="646331"/>
          </a:xfrm>
          <a:prstGeom prst="rect">
            <a:avLst/>
          </a:prstGeom>
        </p:spPr>
        <p:txBody>
          <a:bodyPr wrap="square">
            <a:spAutoFit/>
          </a:bodyPr>
          <a:lstStyle/>
          <a:p>
            <a:pPr algn="ctr"/>
            <a:r>
              <a:rPr lang="en-GB" dirty="0"/>
              <a:t>2-cell test cavity</a:t>
            </a:r>
          </a:p>
          <a:p>
            <a:pPr algn="ctr"/>
            <a:r>
              <a:rPr lang="en-GB" b="1" dirty="0"/>
              <a:t>Deliverable D1 (1.3 GHz) </a:t>
            </a:r>
          </a:p>
        </p:txBody>
      </p:sp>
      <p:sp>
        <p:nvSpPr>
          <p:cNvPr id="10" name="Rectangle 9"/>
          <p:cNvSpPr/>
          <p:nvPr/>
        </p:nvSpPr>
        <p:spPr>
          <a:xfrm>
            <a:off x="7434861" y="6135520"/>
            <a:ext cx="4757139" cy="646331"/>
          </a:xfrm>
          <a:prstGeom prst="rect">
            <a:avLst/>
          </a:prstGeom>
        </p:spPr>
        <p:txBody>
          <a:bodyPr wrap="square">
            <a:spAutoFit/>
          </a:bodyPr>
          <a:lstStyle/>
          <a:p>
            <a:pPr algn="ctr"/>
            <a:r>
              <a:rPr lang="en-GB" dirty="0"/>
              <a:t>5-cell ‘Demonstrator’ cavity</a:t>
            </a:r>
          </a:p>
          <a:p>
            <a:pPr algn="ctr"/>
            <a:r>
              <a:rPr lang="en-GB" b="1" dirty="0"/>
              <a:t>Deliverable D2 (650 MHz) </a:t>
            </a:r>
          </a:p>
        </p:txBody>
      </p:sp>
      <p:grpSp>
        <p:nvGrpSpPr>
          <p:cNvPr id="12" name="Group 11"/>
          <p:cNvGrpSpPr/>
          <p:nvPr/>
        </p:nvGrpSpPr>
        <p:grpSpPr>
          <a:xfrm>
            <a:off x="9526772" y="76782"/>
            <a:ext cx="2289918" cy="1464939"/>
            <a:chOff x="8825627" y="76782"/>
            <a:chExt cx="2991063" cy="2094946"/>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5627" y="76782"/>
              <a:ext cx="1556714" cy="1099039"/>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62540" y="137415"/>
              <a:ext cx="1254150" cy="93159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58280" y="1250221"/>
              <a:ext cx="2315735" cy="921507"/>
            </a:xfrm>
            <a:prstGeom prst="rect">
              <a:avLst/>
            </a:prstGeom>
          </p:spPr>
        </p:pic>
      </p:grpSp>
      <p:sp>
        <p:nvSpPr>
          <p:cNvPr id="16" name="Rectangle 15"/>
          <p:cNvSpPr/>
          <p:nvPr/>
        </p:nvSpPr>
        <p:spPr>
          <a:xfrm>
            <a:off x="403340" y="341047"/>
            <a:ext cx="7340471" cy="646331"/>
          </a:xfrm>
          <a:prstGeom prst="rect">
            <a:avLst/>
          </a:prstGeom>
        </p:spPr>
        <p:txBody>
          <a:bodyPr wrap="none">
            <a:spAutoFit/>
          </a:bodyPr>
          <a:lstStyle/>
          <a:p>
            <a:pPr fontAlgn="base">
              <a:spcAft>
                <a:spcPts val="1000"/>
              </a:spcAft>
            </a:pPr>
            <a:r>
              <a:rPr lang="en-GB" sz="3600" b="1" spc="-100" dirty="0">
                <a:solidFill>
                  <a:srgbClr val="002060"/>
                </a:solidFill>
                <a:latin typeface="Arial" panose="020B0604020202020204" pitchFamily="34" charset="0"/>
                <a:cs typeface="Arial" panose="020B0604020202020204" pitchFamily="34" charset="0"/>
              </a:rPr>
              <a:t>WP2 – UK Industry Development  </a:t>
            </a:r>
          </a:p>
        </p:txBody>
      </p:sp>
      <p:sp>
        <p:nvSpPr>
          <p:cNvPr id="17" name="Slide Number Placeholder 2"/>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BAAB195-B577-5546-8349-9DDA93B6129E}" type="slidenum">
              <a:rPr lang="en-US" sz="1200" smtClean="0"/>
              <a:pPr algn="r"/>
              <a:t>35</a:t>
            </a:fld>
            <a:endParaRPr lang="en-US" sz="1200" dirty="0"/>
          </a:p>
        </p:txBody>
      </p:sp>
      <p:pic>
        <p:nvPicPr>
          <p:cNvPr id="11" name="Picture 10"/>
          <p:cNvPicPr>
            <a:picLocks noChangeAspect="1"/>
          </p:cNvPicPr>
          <p:nvPr/>
        </p:nvPicPr>
        <p:blipFill>
          <a:blip r:embed="rId9"/>
          <a:stretch>
            <a:fillRect/>
          </a:stretch>
        </p:blipFill>
        <p:spPr>
          <a:xfrm>
            <a:off x="403340" y="1311505"/>
            <a:ext cx="3642713" cy="2894794"/>
          </a:xfrm>
          <a:prstGeom prst="rect">
            <a:avLst/>
          </a:prstGeom>
        </p:spPr>
      </p:pic>
      <p:sp>
        <p:nvSpPr>
          <p:cNvPr id="2" name="Date Placeholder 1">
            <a:extLst>
              <a:ext uri="{FF2B5EF4-FFF2-40B4-BE49-F238E27FC236}">
                <a16:creationId xmlns:a16="http://schemas.microsoft.com/office/drawing/2014/main" id="{7A967D50-2F71-44A9-BED7-C2782B5E3A0F}"/>
              </a:ext>
            </a:extLst>
          </p:cNvPr>
          <p:cNvSpPr>
            <a:spLocks noGrp="1"/>
          </p:cNvSpPr>
          <p:nvPr>
            <p:ph type="dt" sz="half" idx="10"/>
          </p:nvPr>
        </p:nvSpPr>
        <p:spPr/>
        <p:txBody>
          <a:bodyPr/>
          <a:lstStyle/>
          <a:p>
            <a:r>
              <a:rPr lang="en-US"/>
              <a:t>July 21, 2022</a:t>
            </a:r>
          </a:p>
        </p:txBody>
      </p:sp>
      <p:sp>
        <p:nvSpPr>
          <p:cNvPr id="5" name="Slide Number Placeholder 4">
            <a:extLst>
              <a:ext uri="{FF2B5EF4-FFF2-40B4-BE49-F238E27FC236}">
                <a16:creationId xmlns:a16="http://schemas.microsoft.com/office/drawing/2014/main" id="{4F60CDCA-6226-4AD4-BE4D-B5E1A98D1C81}"/>
              </a:ext>
            </a:extLst>
          </p:cNvPr>
          <p:cNvSpPr>
            <a:spLocks noGrp="1"/>
          </p:cNvSpPr>
          <p:nvPr>
            <p:ph type="sldNum" sz="quarter" idx="12"/>
          </p:nvPr>
        </p:nvSpPr>
        <p:spPr/>
        <p:txBody>
          <a:bodyPr/>
          <a:lstStyle/>
          <a:p>
            <a:fld id="{BBAAB195-B577-5546-8349-9DDA93B6129E}" type="slidenum">
              <a:rPr lang="en-US" smtClean="0"/>
              <a:t>35</a:t>
            </a:fld>
            <a:endParaRPr lang="en-US"/>
          </a:p>
        </p:txBody>
      </p:sp>
    </p:spTree>
    <p:extLst>
      <p:ext uri="{BB962C8B-B14F-4D97-AF65-F5344CB8AC3E}">
        <p14:creationId xmlns:p14="http://schemas.microsoft.com/office/powerpoint/2010/main" val="4123074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767078-8917-4935-8EF2-BC5CEC6A9040}"/>
              </a:ext>
            </a:extLst>
          </p:cNvPr>
          <p:cNvSpPr/>
          <p:nvPr/>
        </p:nvSpPr>
        <p:spPr>
          <a:xfrm>
            <a:off x="6124251" y="1107282"/>
            <a:ext cx="5775923" cy="5715411"/>
          </a:xfrm>
          <a:prstGeom prst="rect">
            <a:avLst/>
          </a:prstGeom>
          <a:noFill/>
        </p:spPr>
        <p:txBody>
          <a:bodyPr wrap="square">
            <a:spAutoFit/>
          </a:bodyPr>
          <a:lstStyle/>
          <a:p>
            <a:pPr>
              <a:lnSpc>
                <a:spcPct val="90000"/>
              </a:lnSpc>
            </a:pPr>
            <a:r>
              <a:rPr lang="en-GB" sz="2400" b="1" dirty="0">
                <a:solidFill>
                  <a:srgbClr val="002060"/>
                </a:solidFill>
              </a:rPr>
              <a:t>D1 Post-EBW Checks</a:t>
            </a:r>
          </a:p>
          <a:p>
            <a:pPr marL="285750" indent="-285750">
              <a:lnSpc>
                <a:spcPct val="90000"/>
              </a:lnSpc>
              <a:buFont typeface="Arial" panose="020B0604020202020204" pitchFamily="34" charset="0"/>
              <a:buChar char="•"/>
            </a:pPr>
            <a:r>
              <a:rPr lang="en-GB" sz="2000" dirty="0"/>
              <a:t>Digital dial gauge use to record equator run-out vs angular position.</a:t>
            </a:r>
          </a:p>
          <a:p>
            <a:pPr marL="285750" indent="-285750">
              <a:lnSpc>
                <a:spcPct val="90000"/>
              </a:lnSpc>
              <a:buFont typeface="Arial" panose="020B0604020202020204" pitchFamily="34" charset="0"/>
              <a:buChar char="•"/>
            </a:pPr>
            <a:r>
              <a:rPr lang="en-GB" sz="2000" dirty="0"/>
              <a:t>Equator 1 and Equator 2 both tested.</a:t>
            </a:r>
          </a:p>
          <a:p>
            <a:pPr marL="285750" indent="-285750">
              <a:lnSpc>
                <a:spcPct val="90000"/>
              </a:lnSpc>
              <a:buFont typeface="Arial" panose="020B0604020202020204" pitchFamily="34" charset="0"/>
              <a:buChar char="•"/>
            </a:pPr>
            <a:endParaRPr lang="en-GB" sz="2000" dirty="0"/>
          </a:p>
          <a:p>
            <a:pPr marL="285750" indent="-285750">
              <a:lnSpc>
                <a:spcPct val="90000"/>
              </a:lnSpc>
              <a:buFont typeface="Arial" panose="020B0604020202020204" pitchFamily="34" charset="0"/>
              <a:buChar char="•"/>
            </a:pPr>
            <a:endParaRPr lang="en-GB" sz="2000" dirty="0"/>
          </a:p>
          <a:p>
            <a:pPr marL="285750" indent="-285750">
              <a:lnSpc>
                <a:spcPct val="90000"/>
              </a:lnSpc>
              <a:buFont typeface="Arial" panose="020B0604020202020204" pitchFamily="34" charset="0"/>
              <a:buChar char="•"/>
            </a:pPr>
            <a:endParaRPr lang="en-GB" sz="2000" dirty="0"/>
          </a:p>
          <a:p>
            <a:pPr marL="285750" indent="-285750">
              <a:lnSpc>
                <a:spcPct val="90000"/>
              </a:lnSpc>
              <a:buFont typeface="Arial" panose="020B0604020202020204" pitchFamily="34" charset="0"/>
              <a:buChar char="•"/>
            </a:pPr>
            <a:endParaRPr lang="en-GB" sz="2000" dirty="0"/>
          </a:p>
          <a:p>
            <a:pPr marL="285750" indent="-285750">
              <a:lnSpc>
                <a:spcPct val="90000"/>
              </a:lnSpc>
              <a:buFont typeface="Arial" panose="020B0604020202020204" pitchFamily="34" charset="0"/>
              <a:buChar char="•"/>
            </a:pPr>
            <a:endParaRPr lang="en-GB" sz="2400" dirty="0"/>
          </a:p>
          <a:p>
            <a:pPr marL="285750" indent="-285750">
              <a:lnSpc>
                <a:spcPct val="90000"/>
              </a:lnSpc>
              <a:buFont typeface="Arial" panose="020B0604020202020204" pitchFamily="34" charset="0"/>
              <a:buChar char="•"/>
            </a:pPr>
            <a:endParaRPr lang="en-GB" sz="2000" dirty="0"/>
          </a:p>
          <a:p>
            <a:pPr>
              <a:lnSpc>
                <a:spcPct val="90000"/>
              </a:lnSpc>
            </a:pPr>
            <a:endParaRPr lang="en-GB" sz="2000" dirty="0"/>
          </a:p>
          <a:p>
            <a:pPr>
              <a:lnSpc>
                <a:spcPct val="90000"/>
              </a:lnSpc>
            </a:pPr>
            <a:r>
              <a:rPr lang="en-GB" sz="2000" b="1" dirty="0">
                <a:solidFill>
                  <a:srgbClr val="002060"/>
                </a:solidFill>
              </a:rPr>
              <a:t>Total length:</a:t>
            </a:r>
          </a:p>
          <a:p>
            <a:pPr marL="285750" indent="-285750">
              <a:lnSpc>
                <a:spcPct val="90000"/>
              </a:lnSpc>
              <a:buFont typeface="Arial" panose="020B0604020202020204" pitchFamily="34" charset="0"/>
              <a:buChar char="•"/>
            </a:pPr>
            <a:r>
              <a:rPr lang="en-GB" sz="2000" dirty="0"/>
              <a:t>Theoretical - 506.35mm</a:t>
            </a:r>
          </a:p>
          <a:p>
            <a:pPr marL="285750" indent="-285750">
              <a:lnSpc>
                <a:spcPct val="90000"/>
              </a:lnSpc>
              <a:buFont typeface="Arial" panose="020B0604020202020204" pitchFamily="34" charset="0"/>
              <a:buChar char="•"/>
            </a:pPr>
            <a:r>
              <a:rPr lang="en-GB" sz="2000" dirty="0"/>
              <a:t>Measured  - 501.24mm</a:t>
            </a:r>
          </a:p>
          <a:p>
            <a:pPr>
              <a:lnSpc>
                <a:spcPct val="90000"/>
              </a:lnSpc>
            </a:pPr>
            <a:endParaRPr lang="en-GB" sz="1100" b="1" dirty="0"/>
          </a:p>
          <a:p>
            <a:pPr>
              <a:lnSpc>
                <a:spcPct val="90000"/>
              </a:lnSpc>
            </a:pPr>
            <a:r>
              <a:rPr lang="en-GB" sz="2000" b="1" dirty="0">
                <a:solidFill>
                  <a:srgbClr val="002060"/>
                </a:solidFill>
              </a:rPr>
              <a:t>Flange face parallelism:</a:t>
            </a:r>
          </a:p>
          <a:p>
            <a:pPr marL="285750" indent="-285750">
              <a:lnSpc>
                <a:spcPct val="90000"/>
              </a:lnSpc>
              <a:buFont typeface="Arial" panose="020B0604020202020204" pitchFamily="34" charset="0"/>
              <a:buChar char="•"/>
            </a:pPr>
            <a:r>
              <a:rPr lang="en-GB" sz="2000" dirty="0"/>
              <a:t>Measured 0.66° off axis</a:t>
            </a:r>
          </a:p>
          <a:p>
            <a:pPr marL="285750" indent="-285750">
              <a:lnSpc>
                <a:spcPct val="90000"/>
              </a:lnSpc>
              <a:buFont typeface="Arial" panose="020B0604020202020204" pitchFamily="34" charset="0"/>
              <a:buChar char="•"/>
            </a:pPr>
            <a:r>
              <a:rPr lang="en-GB" sz="2000" dirty="0"/>
              <a:t>~1.7mm across the full flange</a:t>
            </a:r>
          </a:p>
          <a:p>
            <a:pPr>
              <a:lnSpc>
                <a:spcPct val="90000"/>
              </a:lnSpc>
            </a:pPr>
            <a:endParaRPr lang="en-GB" sz="1100" b="1" dirty="0"/>
          </a:p>
          <a:p>
            <a:pPr>
              <a:lnSpc>
                <a:spcPct val="90000"/>
              </a:lnSpc>
            </a:pPr>
            <a:r>
              <a:rPr lang="en-GB" sz="2000" b="1" dirty="0">
                <a:solidFill>
                  <a:srgbClr val="C00000"/>
                </a:solidFill>
              </a:rPr>
              <a:t>Not expected to be problematic for RF testing  – ready to ship to FNAL for N2-doping &amp; tests.</a:t>
            </a:r>
          </a:p>
        </p:txBody>
      </p:sp>
      <p:sp>
        <p:nvSpPr>
          <p:cNvPr id="16" name="Rectangle 15"/>
          <p:cNvSpPr/>
          <p:nvPr/>
        </p:nvSpPr>
        <p:spPr>
          <a:xfrm>
            <a:off x="291826" y="1107361"/>
            <a:ext cx="6025783" cy="2903872"/>
          </a:xfrm>
          <a:prstGeom prst="rect">
            <a:avLst/>
          </a:prstGeom>
          <a:noFill/>
        </p:spPr>
        <p:txBody>
          <a:bodyPr wrap="square">
            <a:spAutoFit/>
          </a:bodyPr>
          <a:lstStyle/>
          <a:p>
            <a:pPr>
              <a:lnSpc>
                <a:spcPct val="90000"/>
              </a:lnSpc>
            </a:pPr>
            <a:r>
              <a:rPr lang="en-GB" sz="2400" b="1" dirty="0">
                <a:solidFill>
                  <a:srgbClr val="002060"/>
                </a:solidFill>
              </a:rPr>
              <a:t>D1 Stiffening Ring</a:t>
            </a:r>
          </a:p>
          <a:p>
            <a:pPr marL="285750" indent="-285750">
              <a:lnSpc>
                <a:spcPct val="90000"/>
              </a:lnSpc>
              <a:buFont typeface="Arial" panose="020B0604020202020204" pitchFamily="34" charset="0"/>
              <a:buChar char="•"/>
            </a:pPr>
            <a:r>
              <a:rPr lang="en-GB" sz="2000" dirty="0"/>
              <a:t>Dimensional issues with stiffening ring strips required remanufacture.</a:t>
            </a:r>
            <a:endParaRPr lang="en-GB" sz="2000" dirty="0">
              <a:solidFill>
                <a:srgbClr val="2E2C61"/>
              </a:solidFill>
            </a:endParaRPr>
          </a:p>
          <a:p>
            <a:pPr>
              <a:lnSpc>
                <a:spcPct val="90000"/>
              </a:lnSpc>
            </a:pPr>
            <a:endParaRPr lang="en-GB" sz="2000" dirty="0"/>
          </a:p>
          <a:p>
            <a:pPr marL="285750" indent="-285750">
              <a:lnSpc>
                <a:spcPct val="90000"/>
              </a:lnSpc>
              <a:buFont typeface="Arial" panose="020B0604020202020204" pitchFamily="34" charset="0"/>
              <a:buChar char="•"/>
            </a:pPr>
            <a:endParaRPr lang="en-GB" sz="2000" dirty="0"/>
          </a:p>
          <a:p>
            <a:pPr marL="285750" indent="-285750">
              <a:lnSpc>
                <a:spcPct val="90000"/>
              </a:lnSpc>
              <a:buFont typeface="Arial" panose="020B0604020202020204" pitchFamily="34" charset="0"/>
              <a:buChar char="•"/>
            </a:pPr>
            <a:endParaRPr lang="en-GB" sz="2000" dirty="0"/>
          </a:p>
          <a:p>
            <a:pPr marL="285750" indent="-285750">
              <a:lnSpc>
                <a:spcPct val="90000"/>
              </a:lnSpc>
              <a:buFont typeface="Arial" panose="020B0604020202020204" pitchFamily="34" charset="0"/>
              <a:buChar char="•"/>
            </a:pPr>
            <a:endParaRPr lang="en-GB" sz="100" dirty="0"/>
          </a:p>
          <a:p>
            <a:pPr marL="285750" indent="-285750">
              <a:lnSpc>
                <a:spcPct val="90000"/>
              </a:lnSpc>
              <a:buFont typeface="Arial" panose="020B0604020202020204" pitchFamily="34" charset="0"/>
              <a:buChar char="•"/>
            </a:pPr>
            <a:endParaRPr lang="en-GB" sz="2000" dirty="0"/>
          </a:p>
          <a:p>
            <a:pPr>
              <a:lnSpc>
                <a:spcPct val="90000"/>
              </a:lnSpc>
            </a:pPr>
            <a:endParaRPr lang="en-GB" dirty="0"/>
          </a:p>
          <a:p>
            <a:pPr marL="285750" indent="-285750">
              <a:lnSpc>
                <a:spcPct val="90000"/>
              </a:lnSpc>
              <a:buFont typeface="Arial" panose="020B0604020202020204" pitchFamily="34" charset="0"/>
              <a:buChar char="•"/>
            </a:pPr>
            <a:endParaRPr lang="en-GB" sz="2000" dirty="0"/>
          </a:p>
          <a:p>
            <a:pPr marL="285750" indent="-285750">
              <a:lnSpc>
                <a:spcPct val="90000"/>
              </a:lnSpc>
              <a:buFont typeface="Arial" panose="020B0604020202020204" pitchFamily="34" charset="0"/>
              <a:buChar char="•"/>
            </a:pPr>
            <a:endParaRPr lang="en-GB" sz="2000" dirty="0"/>
          </a:p>
        </p:txBody>
      </p:sp>
      <p:sp>
        <p:nvSpPr>
          <p:cNvPr id="18" name="Slide Number Placeholder 2"/>
          <p:cNvSpPr txBox="1">
            <a:spLocks/>
          </p:cNvSpPr>
          <p:nvPr/>
        </p:nvSpPr>
        <p:spPr>
          <a:xfrm>
            <a:off x="9448800" y="64928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BBAAB195-B577-5546-8349-9DDA93B6129E}" type="slidenum">
              <a:rPr lang="en-US" sz="1200" smtClean="0"/>
              <a:pPr algn="r"/>
              <a:t>36</a:t>
            </a:fld>
            <a:endParaRPr lang="en-US" sz="1200" dirty="0"/>
          </a:p>
        </p:txBody>
      </p:sp>
      <p:sp>
        <p:nvSpPr>
          <p:cNvPr id="13" name="Rectangle 12"/>
          <p:cNvSpPr/>
          <p:nvPr/>
        </p:nvSpPr>
        <p:spPr>
          <a:xfrm>
            <a:off x="403340" y="341047"/>
            <a:ext cx="9430787" cy="646331"/>
          </a:xfrm>
          <a:prstGeom prst="rect">
            <a:avLst/>
          </a:prstGeom>
        </p:spPr>
        <p:txBody>
          <a:bodyPr wrap="none">
            <a:spAutoFit/>
          </a:bodyPr>
          <a:lstStyle/>
          <a:p>
            <a:pPr fontAlgn="base">
              <a:spcAft>
                <a:spcPts val="1000"/>
              </a:spcAft>
            </a:pPr>
            <a:r>
              <a:rPr lang="en-GB" sz="3600" b="1" spc="-100" dirty="0">
                <a:solidFill>
                  <a:srgbClr val="002060"/>
                </a:solidFill>
                <a:latin typeface="Arial" panose="020B0604020202020204" pitchFamily="34" charset="0"/>
                <a:cs typeface="Arial" panose="020B0604020202020204" pitchFamily="34" charset="0"/>
              </a:rPr>
              <a:t>WP2 – UK Industry Development – D1 Cavity</a:t>
            </a:r>
          </a:p>
        </p:txBody>
      </p:sp>
      <p:pic>
        <p:nvPicPr>
          <p:cNvPr id="20" name="Picture 19">
            <a:extLst>
              <a:ext uri="{FF2B5EF4-FFF2-40B4-BE49-F238E27FC236}">
                <a16:creationId xmlns:a16="http://schemas.microsoft.com/office/drawing/2014/main" id="{DB83ECFE-5DBF-4B2C-AE0C-AD4BBD204C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9532" y="4572957"/>
            <a:ext cx="2859850" cy="2131844"/>
          </a:xfrm>
          <a:prstGeom prst="rect">
            <a:avLst/>
          </a:prstGeom>
        </p:spPr>
      </p:pic>
      <p:pic>
        <p:nvPicPr>
          <p:cNvPr id="25" name="Picture 24">
            <a:extLst>
              <a:ext uri="{FF2B5EF4-FFF2-40B4-BE49-F238E27FC236}">
                <a16:creationId xmlns:a16="http://schemas.microsoft.com/office/drawing/2014/main" id="{2AF1CDB7-E6DC-4D6A-AFB8-4BE75D3876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205" y="2146245"/>
            <a:ext cx="1999588" cy="2275277"/>
          </a:xfrm>
          <a:prstGeom prst="rect">
            <a:avLst/>
          </a:prstGeom>
        </p:spPr>
      </p:pic>
      <p:pic>
        <p:nvPicPr>
          <p:cNvPr id="26" name="Picture 25" descr="Screen Clipping">
            <a:extLst>
              <a:ext uri="{FF2B5EF4-FFF2-40B4-BE49-F238E27FC236}">
                <a16:creationId xmlns:a16="http://schemas.microsoft.com/office/drawing/2014/main" id="{D827ADB6-2BA6-4427-A36E-3A7E06DB14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0241" y="2401809"/>
            <a:ext cx="2697689" cy="1738368"/>
          </a:xfrm>
          <a:prstGeom prst="rect">
            <a:avLst/>
          </a:prstGeom>
        </p:spPr>
      </p:pic>
      <p:pic>
        <p:nvPicPr>
          <p:cNvPr id="14" name="Picture 13">
            <a:extLst>
              <a:ext uri="{FF2B5EF4-FFF2-40B4-BE49-F238E27FC236}">
                <a16:creationId xmlns:a16="http://schemas.microsoft.com/office/drawing/2014/main" id="{BCBA4AC3-A1FB-4152-B064-D9C007C8FC4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5681" y="2146244"/>
            <a:ext cx="2583701" cy="2275277"/>
          </a:xfrm>
          <a:prstGeom prst="rect">
            <a:avLst/>
          </a:prstGeom>
        </p:spPr>
      </p:pic>
      <p:pic>
        <p:nvPicPr>
          <p:cNvPr id="2" name="Picture 1">
            <a:extLst>
              <a:ext uri="{FF2B5EF4-FFF2-40B4-BE49-F238E27FC236}">
                <a16:creationId xmlns:a16="http://schemas.microsoft.com/office/drawing/2014/main" id="{E61AFF08-5A23-48A6-AED0-39BD86C0AE02}"/>
              </a:ext>
            </a:extLst>
          </p:cNvPr>
          <p:cNvPicPr>
            <a:picLocks noChangeAspect="1"/>
          </p:cNvPicPr>
          <p:nvPr/>
        </p:nvPicPr>
        <p:blipFill>
          <a:blip r:embed="rId7"/>
          <a:stretch>
            <a:fillRect/>
          </a:stretch>
        </p:blipFill>
        <p:spPr>
          <a:xfrm>
            <a:off x="9354661" y="2533126"/>
            <a:ext cx="2743200" cy="2956214"/>
          </a:xfrm>
          <a:prstGeom prst="rect">
            <a:avLst/>
          </a:prstGeom>
        </p:spPr>
      </p:pic>
      <p:sp>
        <p:nvSpPr>
          <p:cNvPr id="3" name="Date Placeholder 2">
            <a:extLst>
              <a:ext uri="{FF2B5EF4-FFF2-40B4-BE49-F238E27FC236}">
                <a16:creationId xmlns:a16="http://schemas.microsoft.com/office/drawing/2014/main" id="{173018C5-E55B-4C78-9E04-0FDB8AD41658}"/>
              </a:ext>
            </a:extLst>
          </p:cNvPr>
          <p:cNvSpPr>
            <a:spLocks noGrp="1"/>
          </p:cNvSpPr>
          <p:nvPr>
            <p:ph type="dt" sz="half" idx="10"/>
          </p:nvPr>
        </p:nvSpPr>
        <p:spPr/>
        <p:txBody>
          <a:bodyPr/>
          <a:lstStyle/>
          <a:p>
            <a:r>
              <a:rPr lang="en-US"/>
              <a:t>July 21, 2022</a:t>
            </a:r>
          </a:p>
        </p:txBody>
      </p:sp>
      <p:sp>
        <p:nvSpPr>
          <p:cNvPr id="4" name="Slide Number Placeholder 3">
            <a:extLst>
              <a:ext uri="{FF2B5EF4-FFF2-40B4-BE49-F238E27FC236}">
                <a16:creationId xmlns:a16="http://schemas.microsoft.com/office/drawing/2014/main" id="{304DEF0F-7184-469B-A52F-5198F141FFAE}"/>
              </a:ext>
            </a:extLst>
          </p:cNvPr>
          <p:cNvSpPr>
            <a:spLocks noGrp="1"/>
          </p:cNvSpPr>
          <p:nvPr>
            <p:ph type="sldNum" sz="quarter" idx="12"/>
          </p:nvPr>
        </p:nvSpPr>
        <p:spPr/>
        <p:txBody>
          <a:bodyPr/>
          <a:lstStyle/>
          <a:p>
            <a:fld id="{BBAAB195-B577-5546-8349-9DDA93B6129E}" type="slidenum">
              <a:rPr lang="en-US" smtClean="0"/>
              <a:t>36</a:t>
            </a:fld>
            <a:endParaRPr lang="en-US"/>
          </a:p>
        </p:txBody>
      </p:sp>
    </p:spTree>
    <p:extLst>
      <p:ext uri="{BB962C8B-B14F-4D97-AF65-F5344CB8AC3E}">
        <p14:creationId xmlns:p14="http://schemas.microsoft.com/office/powerpoint/2010/main" val="2935850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7BE17AB-FEAE-1A42-84B8-5376345F5709}"/>
              </a:ext>
            </a:extLst>
          </p:cNvPr>
          <p:cNvSpPr txBox="1"/>
          <p:nvPr/>
        </p:nvSpPr>
        <p:spPr>
          <a:xfrm>
            <a:off x="506204" y="242495"/>
            <a:ext cx="7853481" cy="768038"/>
          </a:xfrm>
          <a:prstGeom prst="rect">
            <a:avLst/>
          </a:prstGeom>
          <a:noFill/>
        </p:spPr>
        <p:txBody>
          <a:bodyPr wrap="square" rtlCol="0" anchor="t">
            <a:spAutoFit/>
          </a:bodyPr>
          <a:lstStyle/>
          <a:p>
            <a:pPr defTabSz="912754">
              <a:defRPr/>
            </a:pPr>
            <a:r>
              <a:rPr lang="en-US" sz="4400" b="1" spc="-160" dirty="0">
                <a:solidFill>
                  <a:schemeClr val="accent1">
                    <a:lumMod val="50000"/>
                  </a:schemeClr>
                </a:solidFill>
                <a:latin typeface="Calibri" panose="020F0502020204030204" pitchFamily="34" charset="0"/>
                <a:cs typeface="Calibri" panose="020F0502020204030204" pitchFamily="34" charset="0"/>
              </a:rPr>
              <a:t>Who are STFC?</a:t>
            </a:r>
          </a:p>
        </p:txBody>
      </p:sp>
      <p:pic>
        <p:nvPicPr>
          <p:cNvPr id="12" name="ukri-logo-animation-par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422570" y="14054"/>
            <a:ext cx="5758317" cy="3238960"/>
          </a:xfrm>
          <a:prstGeom prst="rect">
            <a:avLst/>
          </a:prstGeom>
        </p:spPr>
      </p:pic>
      <p:sp>
        <p:nvSpPr>
          <p:cNvPr id="14" name="Content Placeholder 2"/>
          <p:cNvSpPr txBox="1">
            <a:spLocks/>
          </p:cNvSpPr>
          <p:nvPr/>
        </p:nvSpPr>
        <p:spPr>
          <a:xfrm>
            <a:off x="506204" y="1253597"/>
            <a:ext cx="4785031" cy="4566835"/>
          </a:xfrm>
          <a:prstGeom prst="rect">
            <a:avLst/>
          </a:prstGeom>
        </p:spPr>
        <p:txBody>
          <a:bodyPr vert="horz" lIns="91273" tIns="45637" rIns="91273" bIns="45637" rtlCol="0">
            <a:no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2754">
              <a:spcBef>
                <a:spcPts val="998"/>
              </a:spcBef>
              <a:buClr>
                <a:srgbClr val="003088"/>
              </a:buClr>
              <a:buFont typeface="Arial" panose="020B0604020202020204" pitchFamily="34" charset="0"/>
              <a:buChar char="•"/>
              <a:defRPr/>
            </a:pPr>
            <a:r>
              <a:rPr lang="en-GB" sz="1797" dirty="0">
                <a:solidFill>
                  <a:srgbClr val="FFFFFF">
                    <a:lumMod val="50000"/>
                  </a:srgbClr>
                </a:solidFill>
                <a:latin typeface="Calibri" panose="020F0502020204030204" pitchFamily="34" charset="0"/>
                <a:cs typeface="Calibri" panose="020F0502020204030204" pitchFamily="34" charset="0"/>
              </a:rPr>
              <a:t>STFC (Science &amp; Technology Facilities Council) are one of the research bodies which make up UKRI</a:t>
            </a:r>
          </a:p>
          <a:p>
            <a:pPr defTabSz="912754">
              <a:spcBef>
                <a:spcPts val="998"/>
              </a:spcBef>
              <a:buClr>
                <a:srgbClr val="003088"/>
              </a:buClr>
              <a:buFont typeface="Arial" panose="020B0604020202020204" pitchFamily="34" charset="0"/>
              <a:buChar char="•"/>
              <a:defRPr/>
            </a:pPr>
            <a:r>
              <a:rPr lang="en-GB" sz="1797" dirty="0">
                <a:solidFill>
                  <a:srgbClr val="FFFFFF">
                    <a:lumMod val="50000"/>
                  </a:srgbClr>
                </a:solidFill>
                <a:latin typeface="Calibri" panose="020F0502020204030204" pitchFamily="34" charset="0"/>
                <a:cs typeface="Calibri" panose="020F0502020204030204" pitchFamily="34" charset="0"/>
              </a:rPr>
              <a:t>STFC provides the ‘Big Science’ infrastructure which is uneconomic for individual academic or industrial parties to establish and operate</a:t>
            </a:r>
          </a:p>
          <a:p>
            <a:pPr defTabSz="912754">
              <a:spcBef>
                <a:spcPts val="998"/>
              </a:spcBef>
              <a:buClr>
                <a:srgbClr val="003088"/>
              </a:buClr>
              <a:buFont typeface="Arial" panose="020B0604020202020204" pitchFamily="34" charset="0"/>
              <a:buChar char="•"/>
              <a:defRPr/>
            </a:pPr>
            <a:r>
              <a:rPr lang="en-GB" sz="1797" dirty="0">
                <a:solidFill>
                  <a:srgbClr val="FFFFFF">
                    <a:lumMod val="50000"/>
                  </a:srgbClr>
                </a:solidFill>
                <a:latin typeface="Calibri" panose="020F0502020204030204" pitchFamily="34" charset="0"/>
                <a:cs typeface="Calibri" panose="020F0502020204030204" pitchFamily="34" charset="0"/>
              </a:rPr>
              <a:t>We use our faculties, technology and skills to the benefit of society and industry</a:t>
            </a:r>
          </a:p>
          <a:p>
            <a:pPr defTabSz="912754">
              <a:spcBef>
                <a:spcPts val="998"/>
              </a:spcBef>
              <a:buClr>
                <a:srgbClr val="003088"/>
              </a:buClr>
              <a:buFont typeface="Arial" panose="020B0604020202020204" pitchFamily="34" charset="0"/>
              <a:buChar char="•"/>
              <a:defRPr/>
            </a:pPr>
            <a:r>
              <a:rPr lang="en-GB" sz="1797" dirty="0">
                <a:solidFill>
                  <a:srgbClr val="FFFFFF">
                    <a:lumMod val="50000"/>
                  </a:srgbClr>
                </a:solidFill>
                <a:latin typeface="Calibri" panose="020F0502020204030204" pitchFamily="34" charset="0"/>
                <a:cs typeface="Calibri" panose="020F0502020204030204" pitchFamily="34" charset="0"/>
              </a:rPr>
              <a:t>We are funded by public money and as a result can offer support to all businesses in a neutral way</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7977" y="2980871"/>
            <a:ext cx="3424826" cy="3192582"/>
          </a:xfrm>
          <a:prstGeom prst="rect">
            <a:avLst/>
          </a:prstGeom>
        </p:spPr>
      </p:pic>
      <p:sp>
        <p:nvSpPr>
          <p:cNvPr id="3" name="Date Placeholder 2"/>
          <p:cNvSpPr>
            <a:spLocks noGrp="1"/>
          </p:cNvSpPr>
          <p:nvPr>
            <p:ph type="dt" sz="half" idx="10"/>
          </p:nvPr>
        </p:nvSpPr>
        <p:spPr/>
        <p:txBody>
          <a:bodyPr/>
          <a:lstStyle/>
          <a:p>
            <a:r>
              <a:rPr lang="en-US"/>
              <a:t>July 21, 2022</a:t>
            </a:r>
            <a:endParaRPr lang="en-US" dirty="0"/>
          </a:p>
        </p:txBody>
      </p:sp>
      <p:sp>
        <p:nvSpPr>
          <p:cNvPr id="4" name="Slide Number Placeholder 3"/>
          <p:cNvSpPr>
            <a:spLocks noGrp="1"/>
          </p:cNvSpPr>
          <p:nvPr>
            <p:ph type="sldNum" sz="quarter" idx="12"/>
          </p:nvPr>
        </p:nvSpPr>
        <p:spPr/>
        <p:txBody>
          <a:bodyPr/>
          <a:lstStyle/>
          <a:p>
            <a:fld id="{BBAAB195-B577-5546-8349-9DDA93B6129E}" type="slidenum">
              <a:rPr lang="en-US" smtClean="0"/>
              <a:t>4</a:t>
            </a:fld>
            <a:endParaRPr lang="en-US"/>
          </a:p>
        </p:txBody>
      </p:sp>
    </p:spTree>
    <p:extLst>
      <p:ext uri="{BB962C8B-B14F-4D97-AF65-F5344CB8AC3E}">
        <p14:creationId xmlns:p14="http://schemas.microsoft.com/office/powerpoint/2010/main" val="30716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7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982435" y="6504214"/>
            <a:ext cx="1246788" cy="237285"/>
          </a:xfrm>
        </p:spPr>
        <p:txBody>
          <a:bodyPr/>
          <a:lstStyle/>
          <a:p>
            <a:pPr>
              <a:defRPr/>
            </a:pPr>
            <a:r>
              <a:rPr lang="en-US"/>
              <a:t>July 21, 2022</a:t>
            </a:r>
            <a:endParaRPr lang="en-US" dirty="0"/>
          </a:p>
        </p:txBody>
      </p:sp>
      <p:sp>
        <p:nvSpPr>
          <p:cNvPr id="5" name="Slide Number Placeholder 4"/>
          <p:cNvSpPr>
            <a:spLocks noGrp="1"/>
          </p:cNvSpPr>
          <p:nvPr>
            <p:ph type="sldNum" sz="quarter" idx="12"/>
          </p:nvPr>
        </p:nvSpPr>
        <p:spPr>
          <a:xfrm>
            <a:off x="296333" y="6504214"/>
            <a:ext cx="552451" cy="237285"/>
          </a:xfrm>
        </p:spPr>
        <p:txBody>
          <a:bodyPr/>
          <a:lstStyle/>
          <a:p>
            <a:pPr>
              <a:defRPr/>
            </a:pPr>
            <a:fld id="{148C009B-CB69-E04A-B9B3-34B26D69E9CF}" type="slidenum">
              <a:rPr lang="en-US" smtClean="0"/>
              <a:pPr>
                <a:defRPr/>
              </a:pPr>
              <a:t>5</a:t>
            </a:fld>
            <a:endParaRPr lang="en-US" dirty="0"/>
          </a:p>
        </p:txBody>
      </p:sp>
      <p:grpSp>
        <p:nvGrpSpPr>
          <p:cNvPr id="6" name="Group 5">
            <a:extLst>
              <a:ext uri="{FF2B5EF4-FFF2-40B4-BE49-F238E27FC236}">
                <a16:creationId xmlns:a16="http://schemas.microsoft.com/office/drawing/2014/main" id="{0CE19CD0-57D3-48F0-91B5-BA110F6CF4F7}"/>
              </a:ext>
            </a:extLst>
          </p:cNvPr>
          <p:cNvGrpSpPr/>
          <p:nvPr/>
        </p:nvGrpSpPr>
        <p:grpSpPr>
          <a:xfrm>
            <a:off x="261257" y="3597911"/>
            <a:ext cx="11650438" cy="3184558"/>
            <a:chOff x="0" y="3570212"/>
            <a:chExt cx="9207372" cy="3217100"/>
          </a:xfrm>
        </p:grpSpPr>
        <p:pic>
          <p:nvPicPr>
            <p:cNvPr id="7" name="Picture 6" descr="Screen Shot 2016-11-08 at 05.06.53.png">
              <a:extLst>
                <a:ext uri="{FF2B5EF4-FFF2-40B4-BE49-F238E27FC236}">
                  <a16:creationId xmlns:a16="http://schemas.microsoft.com/office/drawing/2014/main" id="{37A6AAA0-A359-48D0-9032-D51992A415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570212"/>
              <a:ext cx="9207372" cy="3217100"/>
            </a:xfrm>
            <a:prstGeom prst="rect">
              <a:avLst/>
            </a:prstGeom>
          </p:spPr>
        </p:pic>
        <p:sp>
          <p:nvSpPr>
            <p:cNvPr id="8" name="TextBox 7">
              <a:extLst>
                <a:ext uri="{FF2B5EF4-FFF2-40B4-BE49-F238E27FC236}">
                  <a16:creationId xmlns:a16="http://schemas.microsoft.com/office/drawing/2014/main" id="{B89B5BFA-E272-498F-A092-350D8203F683}"/>
                </a:ext>
              </a:extLst>
            </p:cNvPr>
            <p:cNvSpPr txBox="1"/>
            <p:nvPr/>
          </p:nvSpPr>
          <p:spPr>
            <a:xfrm>
              <a:off x="6010685" y="6297279"/>
              <a:ext cx="1026807" cy="415498"/>
            </a:xfrm>
            <a:prstGeom prst="rect">
              <a:avLst/>
            </a:prstGeom>
            <a:noFill/>
            <a:ln w="28575">
              <a:noFill/>
            </a:ln>
          </p:spPr>
          <p:txBody>
            <a:bodyPr wrap="square" rtlCol="0">
              <a:spAutoFit/>
            </a:bodyPr>
            <a:lstStyle/>
            <a:p>
              <a:pPr algn="ctr"/>
              <a:r>
                <a:rPr lang="en-US" sz="1050" b="1" dirty="0">
                  <a:solidFill>
                    <a:srgbClr val="FF9900"/>
                  </a:solidFill>
                </a:rPr>
                <a:t>PIP-II ACCELERATOR</a:t>
              </a:r>
            </a:p>
          </p:txBody>
        </p:sp>
        <p:pic>
          <p:nvPicPr>
            <p:cNvPr id="9" name="Picture 8">
              <a:extLst>
                <a:ext uri="{FF2B5EF4-FFF2-40B4-BE49-F238E27FC236}">
                  <a16:creationId xmlns:a16="http://schemas.microsoft.com/office/drawing/2014/main" id="{00975BF4-E0D0-4191-A0D3-1B81E7233AB5}"/>
                </a:ext>
              </a:extLst>
            </p:cNvPr>
            <p:cNvPicPr>
              <a:picLocks noChangeAspect="1"/>
            </p:cNvPicPr>
            <p:nvPr/>
          </p:nvPicPr>
          <p:blipFill>
            <a:blip r:embed="rId4"/>
            <a:stretch>
              <a:fillRect/>
            </a:stretch>
          </p:blipFill>
          <p:spPr>
            <a:xfrm>
              <a:off x="6091707" y="5738769"/>
              <a:ext cx="945785" cy="483976"/>
            </a:xfrm>
            <a:prstGeom prst="rect">
              <a:avLst/>
            </a:prstGeom>
            <a:ln w="28575">
              <a:solidFill>
                <a:srgbClr val="FF9900"/>
              </a:solidFill>
            </a:ln>
          </p:spPr>
        </p:pic>
      </p:grpSp>
      <p:sp>
        <p:nvSpPr>
          <p:cNvPr id="10" name="Content Placeholder 9">
            <a:extLst>
              <a:ext uri="{FF2B5EF4-FFF2-40B4-BE49-F238E27FC236}">
                <a16:creationId xmlns:a16="http://schemas.microsoft.com/office/drawing/2014/main" id="{BED80FA2-E7A9-448C-B0C9-B5A7FCC7C5A4}"/>
              </a:ext>
            </a:extLst>
          </p:cNvPr>
          <p:cNvSpPr txBox="1">
            <a:spLocks noGrp="1"/>
          </p:cNvSpPr>
          <p:nvPr>
            <p:ph idx="1"/>
          </p:nvPr>
        </p:nvSpPr>
        <p:spPr>
          <a:xfrm>
            <a:off x="304801" y="971551"/>
            <a:ext cx="11563351" cy="262636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a:buFont typeface="Arial" panose="020B0604020202020204" pitchFamily="34" charset="0"/>
              <a:buChar char="•"/>
            </a:pPr>
            <a:r>
              <a:rPr lang="en-US" sz="2000" dirty="0">
                <a:solidFill>
                  <a:schemeClr val="bg1">
                    <a:lumMod val="50000"/>
                  </a:schemeClr>
                </a:solidFill>
              </a:rPr>
              <a:t>Powerful proton beams (</a:t>
            </a:r>
            <a:r>
              <a:rPr lang="en-US" sz="2000" b="1" dirty="0">
                <a:solidFill>
                  <a:schemeClr val="bg1">
                    <a:lumMod val="50000"/>
                  </a:schemeClr>
                </a:solidFill>
              </a:rPr>
              <a:t>PIP-II</a:t>
            </a:r>
            <a:r>
              <a:rPr lang="en-US" sz="2000" dirty="0">
                <a:solidFill>
                  <a:schemeClr val="bg1">
                    <a:lumMod val="50000"/>
                  </a:schemeClr>
                </a:solidFill>
              </a:rPr>
              <a:t>)</a:t>
            </a:r>
          </a:p>
          <a:p>
            <a:pPr lvl="1">
              <a:buFont typeface="Arial" panose="020B0604020202020204" pitchFamily="34" charset="0"/>
              <a:buChar char="•"/>
            </a:pPr>
            <a:r>
              <a:rPr lang="en-US" sz="2000" dirty="0">
                <a:solidFill>
                  <a:srgbClr val="003088"/>
                </a:solidFill>
              </a:rPr>
              <a:t>1.2 MW upgradable to multi-MW, 60-120 GeV proton beam to enable world’s most intense neutrino beam with wideband capability</a:t>
            </a:r>
          </a:p>
          <a:p>
            <a:pPr>
              <a:buFont typeface="Arial" panose="020B0604020202020204" pitchFamily="34" charset="0"/>
              <a:buChar char="•"/>
            </a:pPr>
            <a:r>
              <a:rPr lang="en-US" sz="2000" dirty="0">
                <a:solidFill>
                  <a:schemeClr val="bg1">
                    <a:lumMod val="50000"/>
                  </a:schemeClr>
                </a:solidFill>
              </a:rPr>
              <a:t>Dual-site detector facilities (</a:t>
            </a:r>
            <a:r>
              <a:rPr lang="en-US" sz="2000" b="1" dirty="0">
                <a:solidFill>
                  <a:schemeClr val="bg1">
                    <a:lumMod val="50000"/>
                  </a:schemeClr>
                </a:solidFill>
              </a:rPr>
              <a:t>LBNF</a:t>
            </a:r>
            <a:r>
              <a:rPr lang="en-US" sz="2000" dirty="0">
                <a:solidFill>
                  <a:schemeClr val="bg1">
                    <a:lumMod val="50000"/>
                  </a:schemeClr>
                </a:solidFill>
              </a:rPr>
              <a:t>)</a:t>
            </a:r>
          </a:p>
          <a:p>
            <a:pPr lvl="1">
              <a:buFont typeface="Arial" panose="020B0604020202020204" pitchFamily="34" charset="0"/>
              <a:buChar char="•"/>
            </a:pPr>
            <a:r>
              <a:rPr lang="en-US" sz="2000" dirty="0">
                <a:solidFill>
                  <a:srgbClr val="003088"/>
                </a:solidFill>
              </a:rPr>
              <a:t>Deep underground cavern (1.5 km) to support liquid argon detectors</a:t>
            </a:r>
          </a:p>
          <a:p>
            <a:pPr lvl="1">
              <a:buFont typeface="Arial" panose="020B0604020202020204" pitchFamily="34" charset="0"/>
              <a:buChar char="•"/>
            </a:pPr>
            <a:r>
              <a:rPr lang="en-US" sz="2000" dirty="0">
                <a:solidFill>
                  <a:srgbClr val="003088"/>
                </a:solidFill>
              </a:rPr>
              <a:t>A long baseline (1300 km) neutrino beam</a:t>
            </a:r>
          </a:p>
          <a:p>
            <a:pPr>
              <a:buFont typeface="Arial" panose="020B0604020202020204" pitchFamily="34" charset="0"/>
              <a:buChar char="•"/>
            </a:pPr>
            <a:r>
              <a:rPr lang="en-US" sz="2000" dirty="0">
                <a:solidFill>
                  <a:schemeClr val="bg1">
                    <a:lumMod val="50000"/>
                  </a:schemeClr>
                </a:solidFill>
              </a:rPr>
              <a:t>Deep Underground Neutrino Experiment (</a:t>
            </a:r>
            <a:r>
              <a:rPr lang="en-US" sz="2000" b="1" dirty="0">
                <a:solidFill>
                  <a:schemeClr val="bg1">
                    <a:lumMod val="50000"/>
                  </a:schemeClr>
                </a:solidFill>
              </a:rPr>
              <a:t>DUNE</a:t>
            </a:r>
            <a:r>
              <a:rPr lang="en-US" sz="2000" dirty="0">
                <a:solidFill>
                  <a:schemeClr val="bg1">
                    <a:lumMod val="50000"/>
                  </a:schemeClr>
                </a:solidFill>
              </a:rPr>
              <a:t>)</a:t>
            </a:r>
          </a:p>
          <a:p>
            <a:pPr lvl="1">
              <a:buFont typeface="Arial" panose="020B0604020202020204" pitchFamily="34" charset="0"/>
              <a:buChar char="•"/>
            </a:pPr>
            <a:r>
              <a:rPr lang="en-US" sz="2000" dirty="0">
                <a:solidFill>
                  <a:srgbClr val="003088"/>
                </a:solidFill>
              </a:rPr>
              <a:t>Liquid Argon – the next-generation neutrino detector </a:t>
            </a:r>
          </a:p>
        </p:txBody>
      </p:sp>
      <p:sp>
        <p:nvSpPr>
          <p:cNvPr id="11" name="Title 1">
            <a:extLst>
              <a:ext uri="{FF2B5EF4-FFF2-40B4-BE49-F238E27FC236}">
                <a16:creationId xmlns:a16="http://schemas.microsoft.com/office/drawing/2014/main" id="{6FA1D0C3-475D-4DEA-A26A-5AD7DACB2B62}"/>
              </a:ext>
            </a:extLst>
          </p:cNvPr>
          <p:cNvSpPr txBox="1">
            <a:spLocks/>
          </p:cNvSpPr>
          <p:nvPr/>
        </p:nvSpPr>
        <p:spPr>
          <a:xfrm>
            <a:off x="572558" y="117512"/>
            <a:ext cx="8686800" cy="680549"/>
          </a:xfrm>
          <a:prstGeom prst="rect">
            <a:avLst/>
          </a:prstGeom>
        </p:spPr>
        <p:txBody>
          <a:bodyPr lIns="0" tIns="0" rIns="0" bIns="0" anchor="b" anchorCtr="0"/>
          <a:lstStyle>
            <a:lvl1pPr algn="l" defTabSz="457200" rtl="0" eaLnBrk="1" fontAlgn="base" hangingPunct="1">
              <a:spcBef>
                <a:spcPct val="0"/>
              </a:spcBef>
              <a:spcAft>
                <a:spcPct val="0"/>
              </a:spcAft>
              <a:defRPr sz="2800" b="1" kern="1200">
                <a:solidFill>
                  <a:srgbClr val="004C97"/>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a:lstStyle>
          <a:p>
            <a:r>
              <a:rPr lang="en-US" sz="4400" dirty="0">
                <a:solidFill>
                  <a:schemeClr val="accent1">
                    <a:lumMod val="50000"/>
                  </a:schemeClr>
                </a:solidFill>
                <a:latin typeface="+mn-lt"/>
              </a:rPr>
              <a:t>LBNF / DUNE / PIP-II</a:t>
            </a:r>
          </a:p>
        </p:txBody>
      </p:sp>
    </p:spTree>
    <p:extLst>
      <p:ext uri="{BB962C8B-B14F-4D97-AF65-F5344CB8AC3E}">
        <p14:creationId xmlns:p14="http://schemas.microsoft.com/office/powerpoint/2010/main" val="3859168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3029B5E-A48A-4F68-A2DD-01DF6B34A3C3}"/>
              </a:ext>
            </a:extLst>
          </p:cNvPr>
          <p:cNvGrpSpPr/>
          <p:nvPr/>
        </p:nvGrpSpPr>
        <p:grpSpPr>
          <a:xfrm>
            <a:off x="1476588" y="2337687"/>
            <a:ext cx="8809145" cy="3466244"/>
            <a:chOff x="50740" y="2038537"/>
            <a:chExt cx="9107185" cy="2833433"/>
          </a:xfrm>
        </p:grpSpPr>
        <p:pic>
          <p:nvPicPr>
            <p:cNvPr id="5" name="Picture 4">
              <a:extLst>
                <a:ext uri="{FF2B5EF4-FFF2-40B4-BE49-F238E27FC236}">
                  <a16:creationId xmlns:a16="http://schemas.microsoft.com/office/drawing/2014/main" id="{A3661507-1144-F348-ABB2-A42B400A15C9}"/>
                </a:ext>
              </a:extLst>
            </p:cNvPr>
            <p:cNvPicPr>
              <a:picLocks noChangeAspect="1"/>
            </p:cNvPicPr>
            <p:nvPr/>
          </p:nvPicPr>
          <p:blipFill rotWithShape="1">
            <a:blip r:embed="rId3"/>
            <a:srcRect b="16956"/>
            <a:stretch/>
          </p:blipFill>
          <p:spPr>
            <a:xfrm>
              <a:off x="380169" y="3004778"/>
              <a:ext cx="8777756" cy="1867192"/>
            </a:xfrm>
            <a:prstGeom prst="rect">
              <a:avLst/>
            </a:prstGeom>
          </p:spPr>
        </p:pic>
        <p:pic>
          <p:nvPicPr>
            <p:cNvPr id="6" name="Picture 5" descr="A close up of a device&#10;&#10;Description automatically generated">
              <a:extLst>
                <a:ext uri="{FF2B5EF4-FFF2-40B4-BE49-F238E27FC236}">
                  <a16:creationId xmlns:a16="http://schemas.microsoft.com/office/drawing/2014/main" id="{A5E96CDF-B9C1-47A0-BE42-9BAA95301827}"/>
                </a:ext>
              </a:extLst>
            </p:cNvPr>
            <p:cNvPicPr>
              <a:picLocks noChangeAspect="1"/>
            </p:cNvPicPr>
            <p:nvPr/>
          </p:nvPicPr>
          <p:blipFill>
            <a:blip r:embed="rId4"/>
            <a:stretch>
              <a:fillRect/>
            </a:stretch>
          </p:blipFill>
          <p:spPr>
            <a:xfrm>
              <a:off x="50740" y="2038537"/>
              <a:ext cx="2030021" cy="2359214"/>
            </a:xfrm>
            <a:prstGeom prst="rect">
              <a:avLst/>
            </a:prstGeom>
          </p:spPr>
        </p:pic>
      </p:grpSp>
      <p:cxnSp>
        <p:nvCxnSpPr>
          <p:cNvPr id="9" name="Straight Arrow Connector 8">
            <a:extLst>
              <a:ext uri="{FF2B5EF4-FFF2-40B4-BE49-F238E27FC236}">
                <a16:creationId xmlns:a16="http://schemas.microsoft.com/office/drawing/2014/main" id="{53FAC595-268B-0A48-8193-AD145487EAD1}"/>
              </a:ext>
            </a:extLst>
          </p:cNvPr>
          <p:cNvCxnSpPr>
            <a:cxnSpLocks/>
          </p:cNvCxnSpPr>
          <p:nvPr/>
        </p:nvCxnSpPr>
        <p:spPr>
          <a:xfrm flipH="1">
            <a:off x="5633168" y="4046198"/>
            <a:ext cx="452114" cy="45871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0" name="Straight Arrow Connector 9">
            <a:extLst>
              <a:ext uri="{FF2B5EF4-FFF2-40B4-BE49-F238E27FC236}">
                <a16:creationId xmlns:a16="http://schemas.microsoft.com/office/drawing/2014/main" id="{C0A3C280-9964-184E-B626-2D279A66F434}"/>
              </a:ext>
            </a:extLst>
          </p:cNvPr>
          <p:cNvCxnSpPr>
            <a:cxnSpLocks/>
          </p:cNvCxnSpPr>
          <p:nvPr/>
        </p:nvCxnSpPr>
        <p:spPr>
          <a:xfrm flipH="1">
            <a:off x="4232331" y="4287564"/>
            <a:ext cx="610410" cy="620276"/>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cxnSp>
        <p:nvCxnSpPr>
          <p:cNvPr id="11" name="Straight Arrow Connector 10">
            <a:extLst>
              <a:ext uri="{FF2B5EF4-FFF2-40B4-BE49-F238E27FC236}">
                <a16:creationId xmlns:a16="http://schemas.microsoft.com/office/drawing/2014/main" id="{F14AD952-4CD6-F442-A32E-575AA6962292}"/>
              </a:ext>
            </a:extLst>
          </p:cNvPr>
          <p:cNvCxnSpPr>
            <a:cxnSpLocks/>
          </p:cNvCxnSpPr>
          <p:nvPr/>
        </p:nvCxnSpPr>
        <p:spPr>
          <a:xfrm flipH="1">
            <a:off x="9060132" y="3391956"/>
            <a:ext cx="307289" cy="42175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2" name="TextBox 11">
            <a:extLst>
              <a:ext uri="{FF2B5EF4-FFF2-40B4-BE49-F238E27FC236}">
                <a16:creationId xmlns:a16="http://schemas.microsoft.com/office/drawing/2014/main" id="{56924F30-C39B-B745-B1DC-541FE560A903}"/>
              </a:ext>
            </a:extLst>
          </p:cNvPr>
          <p:cNvSpPr txBox="1"/>
          <p:nvPr/>
        </p:nvSpPr>
        <p:spPr>
          <a:xfrm>
            <a:off x="2968237" y="5558518"/>
            <a:ext cx="710451" cy="276999"/>
          </a:xfrm>
          <a:prstGeom prst="rect">
            <a:avLst/>
          </a:prstGeom>
          <a:noFill/>
        </p:spPr>
        <p:txBody>
          <a:bodyPr wrap="none" rtlCol="0">
            <a:spAutoFit/>
          </a:bodyPr>
          <a:lstStyle/>
          <a:p>
            <a:pPr defTabSz="342900">
              <a:defRPr/>
            </a:pPr>
            <a:r>
              <a:rPr lang="en-US" sz="1200">
                <a:solidFill>
                  <a:srgbClr val="004C97"/>
                </a:solidFill>
              </a:rPr>
              <a:t>2.1 MeV</a:t>
            </a:r>
          </a:p>
        </p:txBody>
      </p:sp>
      <p:sp>
        <p:nvSpPr>
          <p:cNvPr id="13" name="TextBox 12">
            <a:extLst>
              <a:ext uri="{FF2B5EF4-FFF2-40B4-BE49-F238E27FC236}">
                <a16:creationId xmlns:a16="http://schemas.microsoft.com/office/drawing/2014/main" id="{4E45D5DC-C7F3-6040-B0A8-75C5A62D3D84}"/>
              </a:ext>
            </a:extLst>
          </p:cNvPr>
          <p:cNvSpPr txBox="1"/>
          <p:nvPr/>
        </p:nvSpPr>
        <p:spPr>
          <a:xfrm>
            <a:off x="3570422" y="5403599"/>
            <a:ext cx="671979" cy="276999"/>
          </a:xfrm>
          <a:prstGeom prst="rect">
            <a:avLst/>
          </a:prstGeom>
          <a:noFill/>
        </p:spPr>
        <p:txBody>
          <a:bodyPr wrap="none" rtlCol="0">
            <a:spAutoFit/>
          </a:bodyPr>
          <a:lstStyle/>
          <a:p>
            <a:pPr defTabSz="342900">
              <a:defRPr/>
            </a:pPr>
            <a:r>
              <a:rPr lang="en-US" sz="1200">
                <a:solidFill>
                  <a:srgbClr val="004C97"/>
                </a:solidFill>
              </a:rPr>
              <a:t>10 MeV</a:t>
            </a:r>
          </a:p>
        </p:txBody>
      </p:sp>
      <p:sp>
        <p:nvSpPr>
          <p:cNvPr id="14" name="TextBox 13">
            <a:extLst>
              <a:ext uri="{FF2B5EF4-FFF2-40B4-BE49-F238E27FC236}">
                <a16:creationId xmlns:a16="http://schemas.microsoft.com/office/drawing/2014/main" id="{9AC79416-184D-D24A-827E-CF276A3D8D61}"/>
              </a:ext>
            </a:extLst>
          </p:cNvPr>
          <p:cNvSpPr txBox="1"/>
          <p:nvPr/>
        </p:nvSpPr>
        <p:spPr>
          <a:xfrm>
            <a:off x="4180868" y="5282858"/>
            <a:ext cx="671979" cy="276999"/>
          </a:xfrm>
          <a:prstGeom prst="rect">
            <a:avLst/>
          </a:prstGeom>
          <a:noFill/>
        </p:spPr>
        <p:txBody>
          <a:bodyPr wrap="none" rtlCol="0">
            <a:spAutoFit/>
          </a:bodyPr>
          <a:lstStyle/>
          <a:p>
            <a:pPr defTabSz="342900">
              <a:defRPr/>
            </a:pPr>
            <a:r>
              <a:rPr lang="en-US" sz="1200">
                <a:solidFill>
                  <a:srgbClr val="004C97"/>
                </a:solidFill>
              </a:rPr>
              <a:t>32 MeV</a:t>
            </a:r>
          </a:p>
        </p:txBody>
      </p:sp>
      <p:sp>
        <p:nvSpPr>
          <p:cNvPr id="15" name="TextBox 14">
            <a:extLst>
              <a:ext uri="{FF2B5EF4-FFF2-40B4-BE49-F238E27FC236}">
                <a16:creationId xmlns:a16="http://schemas.microsoft.com/office/drawing/2014/main" id="{47F1988F-9012-2047-AAB2-4B810F6EA5EE}"/>
              </a:ext>
            </a:extLst>
          </p:cNvPr>
          <p:cNvSpPr txBox="1"/>
          <p:nvPr/>
        </p:nvSpPr>
        <p:spPr>
          <a:xfrm>
            <a:off x="6264732" y="4755838"/>
            <a:ext cx="750526" cy="276999"/>
          </a:xfrm>
          <a:prstGeom prst="rect">
            <a:avLst/>
          </a:prstGeom>
          <a:noFill/>
        </p:spPr>
        <p:txBody>
          <a:bodyPr wrap="none" rtlCol="0">
            <a:spAutoFit/>
          </a:bodyPr>
          <a:lstStyle/>
          <a:p>
            <a:pPr defTabSz="342900">
              <a:defRPr/>
            </a:pPr>
            <a:r>
              <a:rPr lang="en-US" sz="1200">
                <a:solidFill>
                  <a:srgbClr val="004C97"/>
                </a:solidFill>
              </a:rPr>
              <a:t>177 MeV</a:t>
            </a:r>
          </a:p>
        </p:txBody>
      </p:sp>
      <p:sp>
        <p:nvSpPr>
          <p:cNvPr id="16" name="TextBox 15">
            <a:extLst>
              <a:ext uri="{FF2B5EF4-FFF2-40B4-BE49-F238E27FC236}">
                <a16:creationId xmlns:a16="http://schemas.microsoft.com/office/drawing/2014/main" id="{9132706C-345A-4349-9635-DE592E395ECD}"/>
              </a:ext>
            </a:extLst>
          </p:cNvPr>
          <p:cNvSpPr txBox="1"/>
          <p:nvPr/>
        </p:nvSpPr>
        <p:spPr>
          <a:xfrm>
            <a:off x="8518813" y="4206794"/>
            <a:ext cx="750526" cy="276999"/>
          </a:xfrm>
          <a:prstGeom prst="rect">
            <a:avLst/>
          </a:prstGeom>
          <a:noFill/>
        </p:spPr>
        <p:txBody>
          <a:bodyPr wrap="none" rtlCol="0">
            <a:spAutoFit/>
          </a:bodyPr>
          <a:lstStyle/>
          <a:p>
            <a:pPr defTabSz="342900">
              <a:defRPr/>
            </a:pPr>
            <a:r>
              <a:rPr lang="en-US" sz="1200">
                <a:solidFill>
                  <a:srgbClr val="004C97"/>
                </a:solidFill>
              </a:rPr>
              <a:t>516 MeV</a:t>
            </a:r>
          </a:p>
        </p:txBody>
      </p:sp>
      <p:sp>
        <p:nvSpPr>
          <p:cNvPr id="17" name="TextBox 16">
            <a:extLst>
              <a:ext uri="{FF2B5EF4-FFF2-40B4-BE49-F238E27FC236}">
                <a16:creationId xmlns:a16="http://schemas.microsoft.com/office/drawing/2014/main" id="{AA148DF7-FC99-C446-A10D-3FDC168C8152}"/>
              </a:ext>
            </a:extLst>
          </p:cNvPr>
          <p:cNvSpPr txBox="1"/>
          <p:nvPr/>
        </p:nvSpPr>
        <p:spPr>
          <a:xfrm>
            <a:off x="9700388" y="3872095"/>
            <a:ext cx="750526" cy="276999"/>
          </a:xfrm>
          <a:prstGeom prst="rect">
            <a:avLst/>
          </a:prstGeom>
          <a:noFill/>
        </p:spPr>
        <p:txBody>
          <a:bodyPr wrap="none" rtlCol="0">
            <a:spAutoFit/>
          </a:bodyPr>
          <a:lstStyle/>
          <a:p>
            <a:pPr defTabSz="342900">
              <a:defRPr/>
            </a:pPr>
            <a:r>
              <a:rPr lang="en-US" sz="1200">
                <a:solidFill>
                  <a:srgbClr val="004C97"/>
                </a:solidFill>
              </a:rPr>
              <a:t>833 MeV</a:t>
            </a:r>
          </a:p>
        </p:txBody>
      </p:sp>
      <p:cxnSp>
        <p:nvCxnSpPr>
          <p:cNvPr id="18" name="Straight Arrow Connector 17">
            <a:extLst>
              <a:ext uri="{FF2B5EF4-FFF2-40B4-BE49-F238E27FC236}">
                <a16:creationId xmlns:a16="http://schemas.microsoft.com/office/drawing/2014/main" id="{C957D41B-8DBC-D742-9F6E-7656A1EBA4B9}"/>
              </a:ext>
            </a:extLst>
          </p:cNvPr>
          <p:cNvCxnSpPr>
            <a:cxnSpLocks/>
          </p:cNvCxnSpPr>
          <p:nvPr/>
        </p:nvCxnSpPr>
        <p:spPr>
          <a:xfrm flipV="1">
            <a:off x="2903604" y="5785441"/>
            <a:ext cx="664415" cy="183007"/>
          </a:xfrm>
          <a:prstGeom prst="straightConnector1">
            <a:avLst/>
          </a:prstGeom>
          <a:ln>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3017A84F-BE53-CA4B-8962-930317345876}"/>
              </a:ext>
            </a:extLst>
          </p:cNvPr>
          <p:cNvCxnSpPr>
            <a:cxnSpLocks/>
          </p:cNvCxnSpPr>
          <p:nvPr/>
        </p:nvCxnSpPr>
        <p:spPr>
          <a:xfrm flipV="1">
            <a:off x="3718454" y="4098976"/>
            <a:ext cx="6688502" cy="1645734"/>
          </a:xfrm>
          <a:prstGeom prst="straightConnector1">
            <a:avLst/>
          </a:prstGeom>
          <a:ln>
            <a:solidFill>
              <a:srgbClr val="00B0F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446305AE-800A-EF4F-ACE0-0896EEB24494}"/>
              </a:ext>
            </a:extLst>
          </p:cNvPr>
          <p:cNvSpPr txBox="1"/>
          <p:nvPr/>
        </p:nvSpPr>
        <p:spPr>
          <a:xfrm rot="20655651">
            <a:off x="2839685" y="5905673"/>
            <a:ext cx="1277375" cy="253916"/>
          </a:xfrm>
          <a:prstGeom prst="rect">
            <a:avLst/>
          </a:prstGeom>
          <a:noFill/>
        </p:spPr>
        <p:txBody>
          <a:bodyPr wrap="square" rtlCol="0">
            <a:spAutoFit/>
          </a:bodyPr>
          <a:lstStyle/>
          <a:p>
            <a:pPr defTabSz="342900">
              <a:defRPr/>
            </a:pPr>
            <a:r>
              <a:rPr lang="en-US" sz="1050" dirty="0">
                <a:solidFill>
                  <a:srgbClr val="FF0000"/>
                </a:solidFill>
              </a:rPr>
              <a:t>Room Temperature</a:t>
            </a:r>
          </a:p>
        </p:txBody>
      </p:sp>
      <p:sp>
        <p:nvSpPr>
          <p:cNvPr id="21" name="TextBox 20">
            <a:extLst>
              <a:ext uri="{FF2B5EF4-FFF2-40B4-BE49-F238E27FC236}">
                <a16:creationId xmlns:a16="http://schemas.microsoft.com/office/drawing/2014/main" id="{51CADE46-F557-AE45-83E0-F6B9EAE72EEE}"/>
              </a:ext>
            </a:extLst>
          </p:cNvPr>
          <p:cNvSpPr txBox="1"/>
          <p:nvPr/>
        </p:nvSpPr>
        <p:spPr>
          <a:xfrm rot="20757824">
            <a:off x="6925549" y="4864188"/>
            <a:ext cx="1277375" cy="253916"/>
          </a:xfrm>
          <a:prstGeom prst="rect">
            <a:avLst/>
          </a:prstGeom>
          <a:noFill/>
        </p:spPr>
        <p:txBody>
          <a:bodyPr wrap="square" rtlCol="0">
            <a:spAutoFit/>
          </a:bodyPr>
          <a:lstStyle/>
          <a:p>
            <a:pPr defTabSz="342900">
              <a:defRPr/>
            </a:pPr>
            <a:r>
              <a:rPr lang="en-US" sz="1050">
                <a:solidFill>
                  <a:srgbClr val="0070C0"/>
                </a:solidFill>
              </a:rPr>
              <a:t>Superconducting</a:t>
            </a:r>
          </a:p>
        </p:txBody>
      </p:sp>
      <p:grpSp>
        <p:nvGrpSpPr>
          <p:cNvPr id="22" name="Group 21">
            <a:extLst>
              <a:ext uri="{FF2B5EF4-FFF2-40B4-BE49-F238E27FC236}">
                <a16:creationId xmlns:a16="http://schemas.microsoft.com/office/drawing/2014/main" id="{E0CE439A-DAB1-4419-9FE5-318120876F94}"/>
              </a:ext>
            </a:extLst>
          </p:cNvPr>
          <p:cNvGrpSpPr/>
          <p:nvPr/>
        </p:nvGrpSpPr>
        <p:grpSpPr>
          <a:xfrm>
            <a:off x="1536595" y="4250928"/>
            <a:ext cx="872617" cy="960914"/>
            <a:chOff x="1468198" y="3946519"/>
            <a:chExt cx="1163489" cy="1281219"/>
          </a:xfrm>
        </p:grpSpPr>
        <p:pic>
          <p:nvPicPr>
            <p:cNvPr id="23" name="Picture 2" descr="page14image3855822208">
              <a:extLst>
                <a:ext uri="{FF2B5EF4-FFF2-40B4-BE49-F238E27FC236}">
                  <a16:creationId xmlns:a16="http://schemas.microsoft.com/office/drawing/2014/main" id="{901BCB6C-8ECE-8C4C-866A-0CE025BE87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13644" y="4476345"/>
              <a:ext cx="820753" cy="751393"/>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C79AA24F-19CB-8E40-ACEC-AFB238FE9DD0}"/>
                </a:ext>
              </a:extLst>
            </p:cNvPr>
            <p:cNvSpPr txBox="1"/>
            <p:nvPr/>
          </p:nvSpPr>
          <p:spPr>
            <a:xfrm>
              <a:off x="1468198" y="3946519"/>
              <a:ext cx="1163489" cy="615553"/>
            </a:xfrm>
            <a:prstGeom prst="rect">
              <a:avLst/>
            </a:prstGeom>
            <a:noFill/>
          </p:spPr>
          <p:txBody>
            <a:bodyPr wrap="square" rtlCol="0">
              <a:spAutoFit/>
            </a:bodyPr>
            <a:lstStyle/>
            <a:p>
              <a:pPr defTabSz="342900">
                <a:defRPr/>
              </a:pPr>
              <a:r>
                <a:rPr lang="en-US" sz="1200" b="1" dirty="0">
                  <a:solidFill>
                    <a:srgbClr val="004C97"/>
                  </a:solidFill>
                </a:rPr>
                <a:t>H- Ion source</a:t>
              </a:r>
              <a:endParaRPr lang="en-US" sz="1050" b="1" dirty="0">
                <a:solidFill>
                  <a:srgbClr val="004C97"/>
                </a:solidFill>
              </a:endParaRPr>
            </a:p>
          </p:txBody>
        </p:sp>
      </p:grpSp>
      <p:cxnSp>
        <p:nvCxnSpPr>
          <p:cNvPr id="25" name="Straight Arrow Connector 24">
            <a:extLst>
              <a:ext uri="{FF2B5EF4-FFF2-40B4-BE49-F238E27FC236}">
                <a16:creationId xmlns:a16="http://schemas.microsoft.com/office/drawing/2014/main" id="{776B7F3B-F892-8948-826A-2BA767DFC871}"/>
              </a:ext>
            </a:extLst>
          </p:cNvPr>
          <p:cNvCxnSpPr>
            <a:cxnSpLocks/>
            <a:stCxn id="23" idx="3"/>
          </p:cNvCxnSpPr>
          <p:nvPr/>
        </p:nvCxnSpPr>
        <p:spPr>
          <a:xfrm>
            <a:off x="2186244" y="4930070"/>
            <a:ext cx="217553" cy="396168"/>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26" name="TextBox 25">
            <a:extLst>
              <a:ext uri="{FF2B5EF4-FFF2-40B4-BE49-F238E27FC236}">
                <a16:creationId xmlns:a16="http://schemas.microsoft.com/office/drawing/2014/main" id="{0A0AA0E4-21E9-F94A-A94C-FE4CDA105DD4}"/>
              </a:ext>
            </a:extLst>
          </p:cNvPr>
          <p:cNvSpPr txBox="1"/>
          <p:nvPr/>
        </p:nvSpPr>
        <p:spPr>
          <a:xfrm>
            <a:off x="2487169" y="5076391"/>
            <a:ext cx="511551" cy="253916"/>
          </a:xfrm>
          <a:prstGeom prst="rect">
            <a:avLst/>
          </a:prstGeom>
          <a:noFill/>
        </p:spPr>
        <p:txBody>
          <a:bodyPr wrap="square" rtlCol="0">
            <a:spAutoFit/>
          </a:bodyPr>
          <a:lstStyle/>
          <a:p>
            <a:pPr defTabSz="342900">
              <a:defRPr/>
            </a:pPr>
            <a:r>
              <a:rPr lang="en-US" sz="1050" b="1">
                <a:solidFill>
                  <a:srgbClr val="004C97"/>
                </a:solidFill>
              </a:rPr>
              <a:t>RFQ</a:t>
            </a:r>
          </a:p>
        </p:txBody>
      </p:sp>
      <p:pic>
        <p:nvPicPr>
          <p:cNvPr id="27" name="Picture 26">
            <a:extLst>
              <a:ext uri="{FF2B5EF4-FFF2-40B4-BE49-F238E27FC236}">
                <a16:creationId xmlns:a16="http://schemas.microsoft.com/office/drawing/2014/main" id="{5CCD5F29-479B-414C-AE3F-A5C0869B7C47}"/>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9317" l="0" r="100000"/>
                    </a14:imgEffect>
                  </a14:imgLayer>
                </a14:imgProps>
              </a:ext>
              <a:ext uri="{28A0092B-C50C-407E-A947-70E740481C1C}">
                <a14:useLocalDpi xmlns:a14="http://schemas.microsoft.com/office/drawing/2010/main" val="0"/>
              </a:ext>
            </a:extLst>
          </a:blip>
          <a:srcRect/>
          <a:stretch>
            <a:fillRect/>
          </a:stretch>
        </p:blipFill>
        <p:spPr bwMode="auto">
          <a:xfrm>
            <a:off x="3337780" y="3926167"/>
            <a:ext cx="1060936" cy="40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8" name="Straight Arrow Connector 27">
            <a:extLst>
              <a:ext uri="{FF2B5EF4-FFF2-40B4-BE49-F238E27FC236}">
                <a16:creationId xmlns:a16="http://schemas.microsoft.com/office/drawing/2014/main" id="{B370EE91-0A51-6A47-B5F9-498E57DF3FA6}"/>
              </a:ext>
            </a:extLst>
          </p:cNvPr>
          <p:cNvCxnSpPr>
            <a:cxnSpLocks/>
          </p:cNvCxnSpPr>
          <p:nvPr/>
        </p:nvCxnSpPr>
        <p:spPr>
          <a:xfrm flipH="1">
            <a:off x="3563391" y="4441422"/>
            <a:ext cx="312186" cy="534053"/>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grpSp>
        <p:nvGrpSpPr>
          <p:cNvPr id="29" name="Group 28">
            <a:extLst>
              <a:ext uri="{FF2B5EF4-FFF2-40B4-BE49-F238E27FC236}">
                <a16:creationId xmlns:a16="http://schemas.microsoft.com/office/drawing/2014/main" id="{101419E2-C80E-41F9-BAFA-F09617C5C75C}"/>
              </a:ext>
            </a:extLst>
          </p:cNvPr>
          <p:cNvGrpSpPr/>
          <p:nvPr/>
        </p:nvGrpSpPr>
        <p:grpSpPr>
          <a:xfrm>
            <a:off x="4503575" y="2659801"/>
            <a:ext cx="824847" cy="243759"/>
            <a:chOff x="1327642" y="1254729"/>
            <a:chExt cx="1099796" cy="325012"/>
          </a:xfrm>
        </p:grpSpPr>
        <p:pic>
          <p:nvPicPr>
            <p:cNvPr id="30" name="Picture 4" descr="Image result">
              <a:extLst>
                <a:ext uri="{FF2B5EF4-FFF2-40B4-BE49-F238E27FC236}">
                  <a16:creationId xmlns:a16="http://schemas.microsoft.com/office/drawing/2014/main" id="{0E574300-FDA0-44DA-AEE3-1491DB2D98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27642" y="1254729"/>
              <a:ext cx="493776" cy="325012"/>
            </a:xfrm>
            <a:prstGeom prst="rect">
              <a:avLst/>
            </a:prstGeom>
            <a:noFill/>
            <a:ln>
              <a:solidFill>
                <a:schemeClr val="accent6">
                  <a:alpha val="10000"/>
                </a:schemeClr>
              </a:solidFill>
            </a:ln>
            <a:extLst>
              <a:ext uri="{909E8E84-426E-40DD-AFC4-6F175D3DCCD1}">
                <a14:hiddenFill xmlns:a14="http://schemas.microsoft.com/office/drawing/2010/main">
                  <a:solidFill>
                    <a:srgbClr val="FFFFFF"/>
                  </a:solidFill>
                </a14:hiddenFill>
              </a:ext>
            </a:extLst>
          </p:spPr>
        </p:pic>
        <p:pic>
          <p:nvPicPr>
            <p:cNvPr id="31" name="Picture 2" descr="Image result">
              <a:extLst>
                <a:ext uri="{FF2B5EF4-FFF2-40B4-BE49-F238E27FC236}">
                  <a16:creationId xmlns:a16="http://schemas.microsoft.com/office/drawing/2014/main" id="{82577DE0-8617-43A7-AA86-97322EE3986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9654" y="1270931"/>
              <a:ext cx="557784" cy="292608"/>
            </a:xfrm>
            <a:prstGeom prst="rect">
              <a:avLst/>
            </a:prstGeom>
            <a:noFill/>
            <a:ln>
              <a:noFill/>
            </a:ln>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98150F6F-AC7B-4763-B205-51B4488F6C1B}"/>
              </a:ext>
            </a:extLst>
          </p:cNvPr>
          <p:cNvPicPr>
            <a:picLocks noChangeAspect="1"/>
          </p:cNvPicPr>
          <p:nvPr/>
        </p:nvPicPr>
        <p:blipFill>
          <a:blip r:embed="rId10"/>
          <a:stretch>
            <a:fillRect/>
          </a:stretch>
        </p:blipFill>
        <p:spPr>
          <a:xfrm>
            <a:off x="2586673" y="3494535"/>
            <a:ext cx="395426" cy="247142"/>
          </a:xfrm>
          <a:prstGeom prst="rect">
            <a:avLst/>
          </a:prstGeom>
          <a:ln>
            <a:solidFill>
              <a:schemeClr val="accent6">
                <a:alpha val="10000"/>
              </a:schemeClr>
            </a:solidFill>
          </a:ln>
        </p:spPr>
      </p:pic>
      <p:sp>
        <p:nvSpPr>
          <p:cNvPr id="33" name="TextBox 32">
            <a:extLst>
              <a:ext uri="{FF2B5EF4-FFF2-40B4-BE49-F238E27FC236}">
                <a16:creationId xmlns:a16="http://schemas.microsoft.com/office/drawing/2014/main" id="{D3C34767-D19B-4D44-B5D4-02A9A7714508}"/>
              </a:ext>
            </a:extLst>
          </p:cNvPr>
          <p:cNvSpPr txBox="1"/>
          <p:nvPr/>
        </p:nvSpPr>
        <p:spPr>
          <a:xfrm>
            <a:off x="3194183" y="2589161"/>
            <a:ext cx="828406" cy="253916"/>
          </a:xfrm>
          <a:prstGeom prst="rect">
            <a:avLst/>
          </a:prstGeom>
          <a:noFill/>
        </p:spPr>
        <p:txBody>
          <a:bodyPr wrap="square" rtlCol="0">
            <a:spAutoFit/>
          </a:bodyPr>
          <a:lstStyle/>
          <a:p>
            <a:pPr defTabSz="342900">
              <a:defRPr/>
            </a:pPr>
            <a:r>
              <a:rPr lang="en-US" sz="1050" b="1">
                <a:solidFill>
                  <a:srgbClr val="004C97"/>
                </a:solidFill>
              </a:rPr>
              <a:t>Cryoplant</a:t>
            </a:r>
          </a:p>
        </p:txBody>
      </p:sp>
      <p:pic>
        <p:nvPicPr>
          <p:cNvPr id="34" name="Picture 4" descr="Image result">
            <a:extLst>
              <a:ext uri="{FF2B5EF4-FFF2-40B4-BE49-F238E27FC236}">
                <a16:creationId xmlns:a16="http://schemas.microsoft.com/office/drawing/2014/main" id="{75FAE650-7BBA-43D7-9DCB-4313DFA155D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37799" y="2579414"/>
            <a:ext cx="384048" cy="250656"/>
          </a:xfrm>
          <a:prstGeom prst="rect">
            <a:avLst/>
          </a:prstGeom>
          <a:noFill/>
          <a:ln>
            <a:solidFill>
              <a:schemeClr val="accent6">
                <a:alpha val="10000"/>
              </a:schemeClr>
            </a:solidFill>
          </a:ln>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4F4BC880-A3C1-4095-A7FF-7A211B950B22}"/>
              </a:ext>
            </a:extLst>
          </p:cNvPr>
          <p:cNvSpPr txBox="1"/>
          <p:nvPr/>
        </p:nvSpPr>
        <p:spPr>
          <a:xfrm>
            <a:off x="3025970" y="3465924"/>
            <a:ext cx="828406" cy="253916"/>
          </a:xfrm>
          <a:prstGeom prst="rect">
            <a:avLst/>
          </a:prstGeom>
          <a:noFill/>
        </p:spPr>
        <p:txBody>
          <a:bodyPr wrap="square" rtlCol="0">
            <a:spAutoFit/>
          </a:bodyPr>
          <a:lstStyle/>
          <a:p>
            <a:pPr defTabSz="342900">
              <a:defRPr/>
            </a:pPr>
            <a:r>
              <a:rPr lang="en-US" sz="1050" b="1">
                <a:solidFill>
                  <a:srgbClr val="004C97"/>
                </a:solidFill>
              </a:rPr>
              <a:t>CDS</a:t>
            </a:r>
          </a:p>
        </p:txBody>
      </p:sp>
      <p:grpSp>
        <p:nvGrpSpPr>
          <p:cNvPr id="36" name="Group 35">
            <a:extLst>
              <a:ext uri="{FF2B5EF4-FFF2-40B4-BE49-F238E27FC236}">
                <a16:creationId xmlns:a16="http://schemas.microsoft.com/office/drawing/2014/main" id="{B644DF46-1BE8-419C-BF7B-9F3CFD7642C8}"/>
              </a:ext>
            </a:extLst>
          </p:cNvPr>
          <p:cNvGrpSpPr/>
          <p:nvPr/>
        </p:nvGrpSpPr>
        <p:grpSpPr>
          <a:xfrm>
            <a:off x="5793057" y="2291307"/>
            <a:ext cx="768887" cy="484695"/>
            <a:chOff x="5774052" y="1457548"/>
            <a:chExt cx="1025183" cy="646260"/>
          </a:xfrm>
        </p:grpSpPr>
        <p:pic>
          <p:nvPicPr>
            <p:cNvPr id="37" name="Picture 36">
              <a:extLst>
                <a:ext uri="{FF2B5EF4-FFF2-40B4-BE49-F238E27FC236}">
                  <a16:creationId xmlns:a16="http://schemas.microsoft.com/office/drawing/2014/main" id="{6494BED3-4F26-411F-AEF8-9C5395C57D1E}"/>
                </a:ext>
              </a:extLst>
            </p:cNvPr>
            <p:cNvPicPr>
              <a:picLocks noChangeAspect="1"/>
            </p:cNvPicPr>
            <p:nvPr/>
          </p:nvPicPr>
          <p:blipFill>
            <a:blip r:embed="rId12"/>
            <a:stretch>
              <a:fillRect/>
            </a:stretch>
          </p:blipFill>
          <p:spPr>
            <a:xfrm>
              <a:off x="5774052" y="1770373"/>
              <a:ext cx="492481" cy="333435"/>
            </a:xfrm>
            <a:prstGeom prst="rect">
              <a:avLst/>
            </a:prstGeom>
            <a:ln>
              <a:solidFill>
                <a:schemeClr val="accent6">
                  <a:alpha val="10000"/>
                </a:schemeClr>
              </a:solidFill>
            </a:ln>
          </p:spPr>
        </p:pic>
        <p:pic>
          <p:nvPicPr>
            <p:cNvPr id="38" name="Picture 2" descr="Image result">
              <a:extLst>
                <a:ext uri="{FF2B5EF4-FFF2-40B4-BE49-F238E27FC236}">
                  <a16:creationId xmlns:a16="http://schemas.microsoft.com/office/drawing/2014/main" id="{141E1251-6783-44B6-8F61-7B639712C940}"/>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20293" y="1457548"/>
              <a:ext cx="557784" cy="28806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Image result">
              <a:extLst>
                <a:ext uri="{FF2B5EF4-FFF2-40B4-BE49-F238E27FC236}">
                  <a16:creationId xmlns:a16="http://schemas.microsoft.com/office/drawing/2014/main" id="{0A1FCF22-1C6B-418E-B5B5-45F6F42EF99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19046" y="1774584"/>
              <a:ext cx="480189" cy="325012"/>
            </a:xfrm>
            <a:prstGeom prst="rect">
              <a:avLst/>
            </a:prstGeom>
            <a:noFill/>
            <a:ln>
              <a:solidFill>
                <a:schemeClr val="accent6">
                  <a:alpha val="10000"/>
                </a:schemeClr>
              </a:solidFill>
            </a:ln>
            <a:extLst>
              <a:ext uri="{909E8E84-426E-40DD-AFC4-6F175D3DCCD1}">
                <a14:hiddenFill xmlns:a14="http://schemas.microsoft.com/office/drawing/2010/main">
                  <a:solidFill>
                    <a:srgbClr val="FFFFFF"/>
                  </a:solidFill>
                </a14:hiddenFill>
              </a:ext>
            </a:extLst>
          </p:spPr>
        </p:pic>
      </p:grpSp>
      <p:grpSp>
        <p:nvGrpSpPr>
          <p:cNvPr id="40" name="Group 39">
            <a:extLst>
              <a:ext uri="{FF2B5EF4-FFF2-40B4-BE49-F238E27FC236}">
                <a16:creationId xmlns:a16="http://schemas.microsoft.com/office/drawing/2014/main" id="{213B3231-3FB0-4747-83D8-B1CBD418D7F6}"/>
              </a:ext>
            </a:extLst>
          </p:cNvPr>
          <p:cNvGrpSpPr/>
          <p:nvPr/>
        </p:nvGrpSpPr>
        <p:grpSpPr>
          <a:xfrm>
            <a:off x="3432472" y="3132701"/>
            <a:ext cx="944591" cy="816548"/>
            <a:chOff x="2769571" y="2288772"/>
            <a:chExt cx="1259455" cy="1088730"/>
          </a:xfrm>
        </p:grpSpPr>
        <p:pic>
          <p:nvPicPr>
            <p:cNvPr id="41" name="Picture 2" descr="Image result">
              <a:extLst>
                <a:ext uri="{FF2B5EF4-FFF2-40B4-BE49-F238E27FC236}">
                  <a16:creationId xmlns:a16="http://schemas.microsoft.com/office/drawing/2014/main" id="{81497B92-08D2-4147-B49F-092DCD72D16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5628" y="2288772"/>
              <a:ext cx="557784" cy="29260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13C0FBC4-D2B0-4013-AE1F-BB3F713484B3}"/>
                </a:ext>
              </a:extLst>
            </p:cNvPr>
            <p:cNvSpPr txBox="1"/>
            <p:nvPr/>
          </p:nvSpPr>
          <p:spPr>
            <a:xfrm>
              <a:off x="2769571" y="2608061"/>
              <a:ext cx="1259455" cy="769441"/>
            </a:xfrm>
            <a:prstGeom prst="rect">
              <a:avLst/>
            </a:prstGeom>
            <a:noFill/>
          </p:spPr>
          <p:txBody>
            <a:bodyPr wrap="square" rtlCol="0">
              <a:spAutoFit/>
            </a:bodyPr>
            <a:lstStyle/>
            <a:p>
              <a:pPr algn="ctr" defTabSz="342900">
                <a:defRPr/>
              </a:pPr>
              <a:r>
                <a:rPr lang="en-US" sz="1050" b="1" dirty="0">
                  <a:solidFill>
                    <a:srgbClr val="004C97"/>
                  </a:solidFill>
                </a:rPr>
                <a:t>HWR</a:t>
              </a:r>
            </a:p>
            <a:p>
              <a:pPr algn="ctr" defTabSz="342900">
                <a:defRPr/>
              </a:pPr>
              <a:r>
                <a:rPr lang="en-US" sz="1050" dirty="0">
                  <a:solidFill>
                    <a:srgbClr val="004C97"/>
                  </a:solidFill>
                </a:rPr>
                <a:t>8 Cavities</a:t>
              </a:r>
            </a:p>
            <a:p>
              <a:pPr algn="ctr" defTabSz="342900">
                <a:defRPr/>
              </a:pPr>
              <a:r>
                <a:rPr lang="en-US" sz="1050" dirty="0">
                  <a:solidFill>
                    <a:srgbClr val="004C97"/>
                  </a:solidFill>
                </a:rPr>
                <a:t>162.5 MHz</a:t>
              </a:r>
            </a:p>
          </p:txBody>
        </p:sp>
      </p:grpSp>
      <p:sp>
        <p:nvSpPr>
          <p:cNvPr id="43" name="TextBox 42">
            <a:extLst>
              <a:ext uri="{FF2B5EF4-FFF2-40B4-BE49-F238E27FC236}">
                <a16:creationId xmlns:a16="http://schemas.microsoft.com/office/drawing/2014/main" id="{CC3DEE36-0754-4970-B0A1-A16EDD7C7CFC}"/>
              </a:ext>
            </a:extLst>
          </p:cNvPr>
          <p:cNvSpPr txBox="1"/>
          <p:nvPr/>
        </p:nvSpPr>
        <p:spPr>
          <a:xfrm>
            <a:off x="4345398" y="2930460"/>
            <a:ext cx="1134328" cy="738664"/>
          </a:xfrm>
          <a:prstGeom prst="rect">
            <a:avLst/>
          </a:prstGeom>
          <a:noFill/>
        </p:spPr>
        <p:txBody>
          <a:bodyPr wrap="square" rtlCol="0">
            <a:spAutoFit/>
          </a:bodyPr>
          <a:lstStyle/>
          <a:p>
            <a:pPr algn="ctr" defTabSz="342900">
              <a:defRPr/>
            </a:pPr>
            <a:r>
              <a:rPr lang="en-US" sz="1050" b="1" dirty="0">
                <a:solidFill>
                  <a:srgbClr val="004C97"/>
                </a:solidFill>
              </a:rPr>
              <a:t>Single Spoke</a:t>
            </a:r>
          </a:p>
          <a:p>
            <a:pPr algn="ctr" defTabSz="342900">
              <a:defRPr/>
            </a:pPr>
            <a:r>
              <a:rPr lang="en-US" sz="1050" dirty="0">
                <a:solidFill>
                  <a:srgbClr val="004C97"/>
                </a:solidFill>
              </a:rPr>
              <a:t>SSR1 X 2</a:t>
            </a:r>
          </a:p>
          <a:p>
            <a:pPr algn="ctr" defTabSz="342900">
              <a:defRPr/>
            </a:pPr>
            <a:r>
              <a:rPr lang="en-US" sz="1050" dirty="0">
                <a:solidFill>
                  <a:srgbClr val="004C97"/>
                </a:solidFill>
              </a:rPr>
              <a:t>16 Cavities</a:t>
            </a:r>
          </a:p>
          <a:p>
            <a:pPr algn="ctr" defTabSz="342900">
              <a:defRPr/>
            </a:pPr>
            <a:r>
              <a:rPr lang="en-US" sz="1050" dirty="0">
                <a:solidFill>
                  <a:srgbClr val="004C97"/>
                </a:solidFill>
              </a:rPr>
              <a:t>325 MHz</a:t>
            </a:r>
          </a:p>
        </p:txBody>
      </p:sp>
      <p:sp>
        <p:nvSpPr>
          <p:cNvPr id="44" name="TextBox 43">
            <a:extLst>
              <a:ext uri="{FF2B5EF4-FFF2-40B4-BE49-F238E27FC236}">
                <a16:creationId xmlns:a16="http://schemas.microsoft.com/office/drawing/2014/main" id="{3FA7F717-D416-48AB-8BD8-A73EAC2F9E62}"/>
              </a:ext>
            </a:extLst>
          </p:cNvPr>
          <p:cNvSpPr txBox="1"/>
          <p:nvPr/>
        </p:nvSpPr>
        <p:spPr>
          <a:xfrm>
            <a:off x="5671224" y="2797522"/>
            <a:ext cx="1134328" cy="738664"/>
          </a:xfrm>
          <a:prstGeom prst="rect">
            <a:avLst/>
          </a:prstGeom>
          <a:noFill/>
        </p:spPr>
        <p:txBody>
          <a:bodyPr wrap="square" rtlCol="0">
            <a:spAutoFit/>
          </a:bodyPr>
          <a:lstStyle/>
          <a:p>
            <a:pPr algn="ctr" defTabSz="342900">
              <a:defRPr/>
            </a:pPr>
            <a:r>
              <a:rPr lang="en-US" sz="1050" b="1" dirty="0">
                <a:solidFill>
                  <a:srgbClr val="004C97"/>
                </a:solidFill>
              </a:rPr>
              <a:t>Single Spoke</a:t>
            </a:r>
          </a:p>
          <a:p>
            <a:pPr algn="ctr" defTabSz="342900">
              <a:defRPr/>
            </a:pPr>
            <a:r>
              <a:rPr lang="en-US" sz="1050" dirty="0">
                <a:solidFill>
                  <a:srgbClr val="004C97"/>
                </a:solidFill>
              </a:rPr>
              <a:t>SSR2 X 7</a:t>
            </a:r>
          </a:p>
          <a:p>
            <a:pPr algn="ctr" defTabSz="342900">
              <a:defRPr/>
            </a:pPr>
            <a:r>
              <a:rPr lang="en-US" sz="1050" dirty="0">
                <a:solidFill>
                  <a:srgbClr val="004C97"/>
                </a:solidFill>
              </a:rPr>
              <a:t>35 Cavities</a:t>
            </a:r>
          </a:p>
          <a:p>
            <a:pPr algn="ctr" defTabSz="342900">
              <a:defRPr/>
            </a:pPr>
            <a:r>
              <a:rPr lang="en-US" sz="1050" dirty="0">
                <a:solidFill>
                  <a:srgbClr val="004C97"/>
                </a:solidFill>
              </a:rPr>
              <a:t>325 MHz</a:t>
            </a:r>
          </a:p>
        </p:txBody>
      </p:sp>
      <p:grpSp>
        <p:nvGrpSpPr>
          <p:cNvPr id="45" name="Group 44">
            <a:extLst>
              <a:ext uri="{FF2B5EF4-FFF2-40B4-BE49-F238E27FC236}">
                <a16:creationId xmlns:a16="http://schemas.microsoft.com/office/drawing/2014/main" id="{D40E79E3-778D-43F4-8999-7A779300FADE}"/>
              </a:ext>
            </a:extLst>
          </p:cNvPr>
          <p:cNvGrpSpPr/>
          <p:nvPr/>
        </p:nvGrpSpPr>
        <p:grpSpPr>
          <a:xfrm>
            <a:off x="8799423" y="1708198"/>
            <a:ext cx="782472" cy="514097"/>
            <a:chOff x="9830205" y="192688"/>
            <a:chExt cx="1043296" cy="685463"/>
          </a:xfrm>
        </p:grpSpPr>
        <p:pic>
          <p:nvPicPr>
            <p:cNvPr id="46" name="Content Placeholder 7">
              <a:extLst>
                <a:ext uri="{FF2B5EF4-FFF2-40B4-BE49-F238E27FC236}">
                  <a16:creationId xmlns:a16="http://schemas.microsoft.com/office/drawing/2014/main" id="{45F91483-C64D-41E5-B8BA-060F412CDCCE}"/>
                </a:ext>
              </a:extLst>
            </p:cNvPr>
            <p:cNvPicPr>
              <a:picLocks/>
            </p:cNvPicPr>
            <p:nvPr/>
          </p:nvPicPr>
          <p:blipFill>
            <a:blip r:embed="rId15"/>
            <a:stretch>
              <a:fillRect/>
            </a:stretch>
          </p:blipFill>
          <p:spPr>
            <a:xfrm>
              <a:off x="10059245" y="192688"/>
              <a:ext cx="585216" cy="292608"/>
            </a:xfrm>
            <a:prstGeom prst="rect">
              <a:avLst/>
            </a:prstGeom>
          </p:spPr>
        </p:pic>
        <p:grpSp>
          <p:nvGrpSpPr>
            <p:cNvPr id="47" name="Group 46">
              <a:extLst>
                <a:ext uri="{FF2B5EF4-FFF2-40B4-BE49-F238E27FC236}">
                  <a16:creationId xmlns:a16="http://schemas.microsoft.com/office/drawing/2014/main" id="{950CD4A5-DB7E-41D9-93D2-5518D9611A59}"/>
                </a:ext>
              </a:extLst>
            </p:cNvPr>
            <p:cNvGrpSpPr/>
            <p:nvPr/>
          </p:nvGrpSpPr>
          <p:grpSpPr>
            <a:xfrm>
              <a:off x="9830205" y="585543"/>
              <a:ext cx="1043296" cy="292608"/>
              <a:chOff x="9830205" y="585543"/>
              <a:chExt cx="1043296" cy="292608"/>
            </a:xfrm>
          </p:grpSpPr>
          <p:pic>
            <p:nvPicPr>
              <p:cNvPr id="48" name="Picture 4" descr="Image result">
                <a:extLst>
                  <a:ext uri="{FF2B5EF4-FFF2-40B4-BE49-F238E27FC236}">
                    <a16:creationId xmlns:a16="http://schemas.microsoft.com/office/drawing/2014/main" id="{6CCEA820-EAB7-4930-82BF-73B43A44AAC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436303" y="585543"/>
                <a:ext cx="437198" cy="292608"/>
              </a:xfrm>
              <a:prstGeom prst="rect">
                <a:avLst/>
              </a:prstGeom>
              <a:noFill/>
              <a:ln>
                <a:solidFill>
                  <a:schemeClr val="accent6">
                    <a:alpha val="10000"/>
                  </a:schemeClr>
                </a:solidFill>
              </a:ln>
              <a:extLst>
                <a:ext uri="{909E8E84-426E-40DD-AFC4-6F175D3DCCD1}">
                  <a14:hiddenFill xmlns:a14="http://schemas.microsoft.com/office/drawing/2010/main">
                    <a:solidFill>
                      <a:srgbClr val="FFFFFF"/>
                    </a:solidFill>
                  </a14:hiddenFill>
                </a:ext>
              </a:extLst>
            </p:spPr>
          </p:pic>
          <p:pic>
            <p:nvPicPr>
              <p:cNvPr id="49" name="Picture 2" descr="Image result">
                <a:extLst>
                  <a:ext uri="{FF2B5EF4-FFF2-40B4-BE49-F238E27FC236}">
                    <a16:creationId xmlns:a16="http://schemas.microsoft.com/office/drawing/2014/main" id="{A1EFE992-F4D1-43D6-B2B1-61577862391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30205" y="585543"/>
                <a:ext cx="557784" cy="292608"/>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50" name="TextBox 49">
            <a:extLst>
              <a:ext uri="{FF2B5EF4-FFF2-40B4-BE49-F238E27FC236}">
                <a16:creationId xmlns:a16="http://schemas.microsoft.com/office/drawing/2014/main" id="{77718A93-193F-4831-B4B0-F365F97CB7BE}"/>
              </a:ext>
            </a:extLst>
          </p:cNvPr>
          <p:cNvSpPr txBox="1"/>
          <p:nvPr/>
        </p:nvSpPr>
        <p:spPr>
          <a:xfrm>
            <a:off x="8702905" y="2269342"/>
            <a:ext cx="975509" cy="738664"/>
          </a:xfrm>
          <a:prstGeom prst="rect">
            <a:avLst/>
          </a:prstGeom>
          <a:noFill/>
        </p:spPr>
        <p:txBody>
          <a:bodyPr wrap="square" rtlCol="0">
            <a:spAutoFit/>
          </a:bodyPr>
          <a:lstStyle/>
          <a:p>
            <a:pPr algn="ctr" defTabSz="342900">
              <a:defRPr/>
            </a:pPr>
            <a:r>
              <a:rPr lang="en-US" sz="1050" b="1" dirty="0">
                <a:solidFill>
                  <a:srgbClr val="004C97"/>
                </a:solidFill>
              </a:rPr>
              <a:t>Elliptical</a:t>
            </a:r>
          </a:p>
          <a:p>
            <a:pPr algn="ctr" defTabSz="342900">
              <a:defRPr/>
            </a:pPr>
            <a:r>
              <a:rPr lang="en-US" sz="1050" dirty="0">
                <a:solidFill>
                  <a:srgbClr val="004C97"/>
                </a:solidFill>
              </a:rPr>
              <a:t>HB650 X 4</a:t>
            </a:r>
          </a:p>
          <a:p>
            <a:pPr algn="ctr" defTabSz="342900">
              <a:defRPr/>
            </a:pPr>
            <a:r>
              <a:rPr lang="en-US" sz="1050" dirty="0">
                <a:solidFill>
                  <a:srgbClr val="004C97"/>
                </a:solidFill>
              </a:rPr>
              <a:t>24 Cavities</a:t>
            </a:r>
          </a:p>
          <a:p>
            <a:pPr algn="ctr" defTabSz="342900">
              <a:defRPr/>
            </a:pPr>
            <a:r>
              <a:rPr lang="en-US" sz="1050" dirty="0">
                <a:solidFill>
                  <a:srgbClr val="004C97"/>
                </a:solidFill>
              </a:rPr>
              <a:t>650 MHz</a:t>
            </a:r>
          </a:p>
        </p:txBody>
      </p:sp>
      <p:cxnSp>
        <p:nvCxnSpPr>
          <p:cNvPr id="51" name="Straight Arrow Connector 50">
            <a:extLst>
              <a:ext uri="{FF2B5EF4-FFF2-40B4-BE49-F238E27FC236}">
                <a16:creationId xmlns:a16="http://schemas.microsoft.com/office/drawing/2014/main" id="{68C6EC7E-5D08-429C-AC9F-6E5A09892578}"/>
              </a:ext>
            </a:extLst>
          </p:cNvPr>
          <p:cNvCxnSpPr>
            <a:cxnSpLocks/>
          </p:cNvCxnSpPr>
          <p:nvPr/>
        </p:nvCxnSpPr>
        <p:spPr>
          <a:xfrm flipH="1">
            <a:off x="7390103" y="3741678"/>
            <a:ext cx="279253" cy="472411"/>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52" name="Picture 51" descr="A picture containing toy&#10;&#10;Description automatically generated">
            <a:extLst>
              <a:ext uri="{FF2B5EF4-FFF2-40B4-BE49-F238E27FC236}">
                <a16:creationId xmlns:a16="http://schemas.microsoft.com/office/drawing/2014/main" id="{0FB51233-8A1A-4A19-8A4D-1EA1ADA64E8C}"/>
              </a:ext>
            </a:extLst>
          </p:cNvPr>
          <p:cNvPicPr>
            <a:picLocks noChangeAspect="1"/>
          </p:cNvPicPr>
          <p:nvPr/>
        </p:nvPicPr>
        <p:blipFill>
          <a:blip r:embed="rId17"/>
          <a:stretch>
            <a:fillRect/>
          </a:stretch>
        </p:blipFill>
        <p:spPr>
          <a:xfrm>
            <a:off x="4484439" y="3646040"/>
            <a:ext cx="1091036" cy="596290"/>
          </a:xfrm>
          <a:prstGeom prst="rect">
            <a:avLst/>
          </a:prstGeom>
        </p:spPr>
      </p:pic>
      <p:pic>
        <p:nvPicPr>
          <p:cNvPr id="53" name="Picture 52" descr="A close up of a device&#10;&#10;Description automatically generated">
            <a:extLst>
              <a:ext uri="{FF2B5EF4-FFF2-40B4-BE49-F238E27FC236}">
                <a16:creationId xmlns:a16="http://schemas.microsoft.com/office/drawing/2014/main" id="{8FC2E676-B3E3-4F54-9885-41AA3AC32AA5}"/>
              </a:ext>
            </a:extLst>
          </p:cNvPr>
          <p:cNvPicPr>
            <a:picLocks noChangeAspect="1"/>
          </p:cNvPicPr>
          <p:nvPr/>
        </p:nvPicPr>
        <p:blipFill>
          <a:blip r:embed="rId18"/>
          <a:stretch>
            <a:fillRect/>
          </a:stretch>
        </p:blipFill>
        <p:spPr>
          <a:xfrm>
            <a:off x="5686947" y="3468546"/>
            <a:ext cx="1091036" cy="625897"/>
          </a:xfrm>
          <a:prstGeom prst="rect">
            <a:avLst/>
          </a:prstGeom>
        </p:spPr>
      </p:pic>
      <p:pic>
        <p:nvPicPr>
          <p:cNvPr id="54" name="Content Placeholder 7" descr="A picture containing toy, drawing, hydrant, engine&#10;&#10;Description automatically generated">
            <a:extLst>
              <a:ext uri="{FF2B5EF4-FFF2-40B4-BE49-F238E27FC236}">
                <a16:creationId xmlns:a16="http://schemas.microsoft.com/office/drawing/2014/main" id="{943FBCE1-9325-4278-88BD-681368CB4DDB}"/>
              </a:ext>
            </a:extLst>
          </p:cNvPr>
          <p:cNvPicPr>
            <a:picLocks noChangeAspect="1"/>
          </p:cNvPicPr>
          <p:nvPr/>
        </p:nvPicPr>
        <p:blipFill>
          <a:blip r:embed="rId19"/>
          <a:stretch>
            <a:fillRect/>
          </a:stretch>
        </p:blipFill>
        <p:spPr>
          <a:xfrm>
            <a:off x="8644652" y="2934110"/>
            <a:ext cx="1364255" cy="639281"/>
          </a:xfrm>
          <a:prstGeom prst="rect">
            <a:avLst/>
          </a:prstGeom>
        </p:spPr>
      </p:pic>
      <p:grpSp>
        <p:nvGrpSpPr>
          <p:cNvPr id="55" name="Group 54">
            <a:extLst>
              <a:ext uri="{FF2B5EF4-FFF2-40B4-BE49-F238E27FC236}">
                <a16:creationId xmlns:a16="http://schemas.microsoft.com/office/drawing/2014/main" id="{4056D04B-3293-4063-AA6E-31D10AE33C68}"/>
              </a:ext>
            </a:extLst>
          </p:cNvPr>
          <p:cNvGrpSpPr/>
          <p:nvPr/>
        </p:nvGrpSpPr>
        <p:grpSpPr>
          <a:xfrm>
            <a:off x="7144360" y="2046801"/>
            <a:ext cx="975509" cy="1249119"/>
            <a:chOff x="7608057" y="872035"/>
            <a:chExt cx="1300679" cy="1665493"/>
          </a:xfrm>
        </p:grpSpPr>
        <p:grpSp>
          <p:nvGrpSpPr>
            <p:cNvPr id="56" name="Group 55">
              <a:extLst>
                <a:ext uri="{FF2B5EF4-FFF2-40B4-BE49-F238E27FC236}">
                  <a16:creationId xmlns:a16="http://schemas.microsoft.com/office/drawing/2014/main" id="{A306A190-1AAE-4DCB-BF10-32CE2AEBA013}"/>
                </a:ext>
              </a:extLst>
            </p:cNvPr>
            <p:cNvGrpSpPr/>
            <p:nvPr/>
          </p:nvGrpSpPr>
          <p:grpSpPr>
            <a:xfrm>
              <a:off x="7773250" y="872035"/>
              <a:ext cx="1027283" cy="697083"/>
              <a:chOff x="4990042" y="911873"/>
              <a:chExt cx="1027283" cy="697083"/>
            </a:xfrm>
          </p:grpSpPr>
          <p:pic>
            <p:nvPicPr>
              <p:cNvPr id="58" name="Graphic 51">
                <a:extLst>
                  <a:ext uri="{FF2B5EF4-FFF2-40B4-BE49-F238E27FC236}">
                    <a16:creationId xmlns:a16="http://schemas.microsoft.com/office/drawing/2014/main" id="{ABF20745-D3C9-44B5-B078-D8AC2199779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5524844" y="911873"/>
                <a:ext cx="478534" cy="323893"/>
              </a:xfrm>
              <a:prstGeom prst="rect">
                <a:avLst/>
              </a:prstGeom>
              <a:effectLst/>
            </p:spPr>
          </p:pic>
          <p:pic>
            <p:nvPicPr>
              <p:cNvPr id="59" name="Picture 58">
                <a:extLst>
                  <a:ext uri="{FF2B5EF4-FFF2-40B4-BE49-F238E27FC236}">
                    <a16:creationId xmlns:a16="http://schemas.microsoft.com/office/drawing/2014/main" id="{DFAB45A1-4DC1-4D55-9661-48A93DA41CB5}"/>
                  </a:ext>
                </a:extLst>
              </p:cNvPr>
              <p:cNvPicPr>
                <a:picLocks noChangeAspect="1"/>
              </p:cNvPicPr>
              <p:nvPr/>
            </p:nvPicPr>
            <p:blipFill>
              <a:blip r:embed="rId12"/>
              <a:stretch>
                <a:fillRect/>
              </a:stretch>
            </p:blipFill>
            <p:spPr>
              <a:xfrm>
                <a:off x="5524844" y="1275521"/>
                <a:ext cx="492481" cy="333435"/>
              </a:xfrm>
              <a:prstGeom prst="rect">
                <a:avLst/>
              </a:prstGeom>
              <a:ln>
                <a:solidFill>
                  <a:schemeClr val="accent6">
                    <a:alpha val="10000"/>
                  </a:schemeClr>
                </a:solidFill>
              </a:ln>
            </p:spPr>
          </p:pic>
          <p:pic>
            <p:nvPicPr>
              <p:cNvPr id="60" name="Picture 4" descr="Image result">
                <a:extLst>
                  <a:ext uri="{FF2B5EF4-FFF2-40B4-BE49-F238E27FC236}">
                    <a16:creationId xmlns:a16="http://schemas.microsoft.com/office/drawing/2014/main" id="{3C72F071-C661-4BBF-A742-248F32F6C93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997210" y="1275309"/>
                <a:ext cx="480189" cy="325012"/>
              </a:xfrm>
              <a:prstGeom prst="rect">
                <a:avLst/>
              </a:prstGeom>
              <a:noFill/>
              <a:ln>
                <a:solidFill>
                  <a:schemeClr val="accent6"/>
                </a:solidFill>
              </a:ln>
              <a:extLst>
                <a:ext uri="{909E8E84-426E-40DD-AFC4-6F175D3DCCD1}">
                  <a14:hiddenFill xmlns:a14="http://schemas.microsoft.com/office/drawing/2010/main">
                    <a:solidFill>
                      <a:srgbClr val="FFFFFF"/>
                    </a:solidFill>
                  </a14:hiddenFill>
                </a:ext>
              </a:extLst>
            </p:spPr>
          </p:pic>
          <p:pic>
            <p:nvPicPr>
              <p:cNvPr id="61" name="Picture 2" descr="Image result">
                <a:extLst>
                  <a:ext uri="{FF2B5EF4-FFF2-40B4-BE49-F238E27FC236}">
                    <a16:creationId xmlns:a16="http://schemas.microsoft.com/office/drawing/2014/main" id="{60274AF8-D0D0-48C3-B40B-88EE4B7BBDCE}"/>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4990042" y="927923"/>
                <a:ext cx="498737" cy="285229"/>
              </a:xfrm>
              <a:prstGeom prst="rect">
                <a:avLst/>
              </a:prstGeom>
              <a:noFill/>
              <a:extLst>
                <a:ext uri="{909E8E84-426E-40DD-AFC4-6F175D3DCCD1}">
                  <a14:hiddenFill xmlns:a14="http://schemas.microsoft.com/office/drawing/2010/main">
                    <a:solidFill>
                      <a:srgbClr val="FFFFFF"/>
                    </a:solidFill>
                  </a14:hiddenFill>
                </a:ext>
              </a:extLst>
            </p:spPr>
          </p:pic>
        </p:grpSp>
        <p:sp>
          <p:nvSpPr>
            <p:cNvPr id="57" name="TextBox 56">
              <a:extLst>
                <a:ext uri="{FF2B5EF4-FFF2-40B4-BE49-F238E27FC236}">
                  <a16:creationId xmlns:a16="http://schemas.microsoft.com/office/drawing/2014/main" id="{7A5189FE-2FC4-4EDD-BCF1-3CA9D6603CB1}"/>
                </a:ext>
              </a:extLst>
            </p:cNvPr>
            <p:cNvSpPr txBox="1"/>
            <p:nvPr/>
          </p:nvSpPr>
          <p:spPr>
            <a:xfrm>
              <a:off x="7608057" y="1552642"/>
              <a:ext cx="1300679" cy="984886"/>
            </a:xfrm>
            <a:prstGeom prst="rect">
              <a:avLst/>
            </a:prstGeom>
            <a:noFill/>
          </p:spPr>
          <p:txBody>
            <a:bodyPr wrap="square" rtlCol="0">
              <a:spAutoFit/>
            </a:bodyPr>
            <a:lstStyle/>
            <a:p>
              <a:pPr algn="ctr" defTabSz="342900">
                <a:defRPr/>
              </a:pPr>
              <a:r>
                <a:rPr lang="en-US" sz="1050" b="1">
                  <a:solidFill>
                    <a:srgbClr val="004C97"/>
                  </a:solidFill>
                </a:rPr>
                <a:t>Elliptical</a:t>
              </a:r>
            </a:p>
            <a:p>
              <a:pPr algn="ctr" defTabSz="342900">
                <a:defRPr/>
              </a:pPr>
              <a:r>
                <a:rPr lang="en-US" sz="1050">
                  <a:solidFill>
                    <a:srgbClr val="004C97"/>
                  </a:solidFill>
                </a:rPr>
                <a:t>LB650 X 9</a:t>
              </a:r>
              <a:endParaRPr lang="en-US" sz="1050">
                <a:solidFill>
                  <a:srgbClr val="FF0000"/>
                </a:solidFill>
              </a:endParaRPr>
            </a:p>
            <a:p>
              <a:pPr algn="ctr" defTabSz="342900">
                <a:defRPr/>
              </a:pPr>
              <a:r>
                <a:rPr lang="en-US" sz="1050">
                  <a:solidFill>
                    <a:srgbClr val="004C97"/>
                  </a:solidFill>
                </a:rPr>
                <a:t>36 Cavities</a:t>
              </a:r>
            </a:p>
            <a:p>
              <a:pPr algn="ctr" defTabSz="342900">
                <a:defRPr/>
              </a:pPr>
              <a:r>
                <a:rPr lang="en-US" sz="1050">
                  <a:solidFill>
                    <a:srgbClr val="004C97"/>
                  </a:solidFill>
                </a:rPr>
                <a:t>650 MHz</a:t>
              </a:r>
              <a:endParaRPr lang="en-US" sz="1200">
                <a:solidFill>
                  <a:srgbClr val="004C97"/>
                </a:solidFill>
              </a:endParaRPr>
            </a:p>
          </p:txBody>
        </p:sp>
      </p:grpSp>
      <p:sp>
        <p:nvSpPr>
          <p:cNvPr id="63" name="Ellipse 69"/>
          <p:cNvSpPr/>
          <p:nvPr/>
        </p:nvSpPr>
        <p:spPr>
          <a:xfrm>
            <a:off x="8431617" y="1401141"/>
            <a:ext cx="1918749" cy="3333834"/>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64" name="Connecteur droit avec flèche 73"/>
          <p:cNvCxnSpPr>
            <a:stCxn id="65" idx="1"/>
          </p:cNvCxnSpPr>
          <p:nvPr/>
        </p:nvCxnSpPr>
        <p:spPr>
          <a:xfrm flipH="1">
            <a:off x="10285733" y="2165799"/>
            <a:ext cx="467994" cy="31042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65" name="ZoneTexte 75"/>
          <p:cNvSpPr txBox="1"/>
          <p:nvPr/>
        </p:nvSpPr>
        <p:spPr>
          <a:xfrm>
            <a:off x="10753727" y="1873411"/>
            <a:ext cx="1010204" cy="584775"/>
          </a:xfrm>
          <a:prstGeom prst="rect">
            <a:avLst/>
          </a:prstGeom>
          <a:noFill/>
          <a:ln w="25400">
            <a:solidFill>
              <a:schemeClr val="accent1"/>
            </a:solidFill>
          </a:ln>
        </p:spPr>
        <p:txBody>
          <a:bodyPr wrap="square" rtlCol="0">
            <a:spAutoFit/>
          </a:bodyPr>
          <a:lstStyle/>
          <a:p>
            <a:r>
              <a:rPr lang="fr-FR" sz="3200" dirty="0"/>
              <a:t>STFC</a:t>
            </a:r>
          </a:p>
        </p:txBody>
      </p:sp>
      <p:pic>
        <p:nvPicPr>
          <p:cNvPr id="66" name="Content Placeholder 6" descr="Diagram, engineering drawing&#10;&#10;Description automatically generated">
            <a:extLst>
              <a:ext uri="{FF2B5EF4-FFF2-40B4-BE49-F238E27FC236}">
                <a16:creationId xmlns:a16="http://schemas.microsoft.com/office/drawing/2014/main" id="{A2081185-0B13-43AD-B80D-79DEC343B3ED}"/>
              </a:ext>
            </a:extLst>
          </p:cNvPr>
          <p:cNvPicPr>
            <a:picLocks noChangeAspect="1"/>
          </p:cNvPicPr>
          <p:nvPr/>
        </p:nvPicPr>
        <p:blipFill>
          <a:blip r:embed="rId23"/>
          <a:stretch>
            <a:fillRect/>
          </a:stretch>
        </p:blipFill>
        <p:spPr>
          <a:xfrm>
            <a:off x="7056815" y="3288648"/>
            <a:ext cx="1081129" cy="737693"/>
          </a:xfrm>
          <a:prstGeom prst="rect">
            <a:avLst/>
          </a:prstGeom>
        </p:spPr>
      </p:pic>
      <p:sp>
        <p:nvSpPr>
          <p:cNvPr id="67" name="Title 66"/>
          <p:cNvSpPr>
            <a:spLocks noGrp="1"/>
          </p:cNvSpPr>
          <p:nvPr>
            <p:ph type="title"/>
          </p:nvPr>
        </p:nvSpPr>
        <p:spPr>
          <a:xfrm>
            <a:off x="429146" y="82563"/>
            <a:ext cx="10612233" cy="933253"/>
          </a:xfrm>
        </p:spPr>
        <p:txBody>
          <a:bodyPr/>
          <a:lstStyle/>
          <a:p>
            <a:r>
              <a:rPr lang="en-US" dirty="0">
                <a:solidFill>
                  <a:schemeClr val="accent1">
                    <a:lumMod val="50000"/>
                  </a:schemeClr>
                </a:solidFill>
              </a:rPr>
              <a:t>STFC/UKRI In-Kind Contribution to PIP-II</a:t>
            </a:r>
            <a:endParaRPr lang="en-GB" dirty="0">
              <a:solidFill>
                <a:schemeClr val="accent1">
                  <a:lumMod val="50000"/>
                </a:schemeClr>
              </a:solidFill>
            </a:endParaRPr>
          </a:p>
        </p:txBody>
      </p:sp>
      <p:sp>
        <p:nvSpPr>
          <p:cNvPr id="68" name="TextBox 67"/>
          <p:cNvSpPr txBox="1"/>
          <p:nvPr/>
        </p:nvSpPr>
        <p:spPr>
          <a:xfrm>
            <a:off x="467196" y="996646"/>
            <a:ext cx="9370140" cy="461665"/>
          </a:xfrm>
          <a:prstGeom prst="rect">
            <a:avLst/>
          </a:prstGeom>
          <a:noFill/>
        </p:spPr>
        <p:txBody>
          <a:bodyPr wrap="square" rtlCol="0">
            <a:spAutoFit/>
          </a:bodyPr>
          <a:lstStyle/>
          <a:p>
            <a:r>
              <a:rPr lang="en-US" sz="2400" dirty="0">
                <a:solidFill>
                  <a:srgbClr val="003088"/>
                </a:solidFill>
              </a:rPr>
              <a:t>The first US accelerator to be built with major international contributors.  </a:t>
            </a:r>
            <a:endParaRPr lang="en-GB" sz="2400" dirty="0">
              <a:solidFill>
                <a:srgbClr val="003088"/>
              </a:solidFill>
            </a:endParaRPr>
          </a:p>
        </p:txBody>
      </p:sp>
      <p:sp>
        <p:nvSpPr>
          <p:cNvPr id="73" name="TextBox 72"/>
          <p:cNvSpPr txBox="1"/>
          <p:nvPr/>
        </p:nvSpPr>
        <p:spPr>
          <a:xfrm>
            <a:off x="5911462" y="5662030"/>
            <a:ext cx="4664995" cy="369332"/>
          </a:xfrm>
          <a:prstGeom prst="rect">
            <a:avLst/>
          </a:prstGeom>
          <a:noFill/>
        </p:spPr>
        <p:txBody>
          <a:bodyPr wrap="none" rtlCol="0">
            <a:spAutoFit/>
          </a:bodyPr>
          <a:lstStyle/>
          <a:p>
            <a:r>
              <a:rPr lang="en-US" dirty="0"/>
              <a:t>800 MeV SRF LINAC, five types of </a:t>
            </a:r>
            <a:r>
              <a:rPr lang="en-US" dirty="0" err="1"/>
              <a:t>cryomodules</a:t>
            </a:r>
            <a:endParaRPr lang="en-GB" dirty="0"/>
          </a:p>
        </p:txBody>
      </p:sp>
      <p:sp>
        <p:nvSpPr>
          <p:cNvPr id="62" name="Date Placeholder 61">
            <a:extLst>
              <a:ext uri="{FF2B5EF4-FFF2-40B4-BE49-F238E27FC236}">
                <a16:creationId xmlns:a16="http://schemas.microsoft.com/office/drawing/2014/main" id="{A5F0C92D-D119-4455-B8B1-896874F3725D}"/>
              </a:ext>
            </a:extLst>
          </p:cNvPr>
          <p:cNvSpPr>
            <a:spLocks noGrp="1"/>
          </p:cNvSpPr>
          <p:nvPr>
            <p:ph type="dt" sz="half" idx="10"/>
          </p:nvPr>
        </p:nvSpPr>
        <p:spPr/>
        <p:txBody>
          <a:bodyPr/>
          <a:lstStyle/>
          <a:p>
            <a:r>
              <a:rPr lang="en-US"/>
              <a:t>July 21, 2022</a:t>
            </a:r>
          </a:p>
        </p:txBody>
      </p:sp>
      <p:sp>
        <p:nvSpPr>
          <p:cNvPr id="69" name="Slide Number Placeholder 68">
            <a:extLst>
              <a:ext uri="{FF2B5EF4-FFF2-40B4-BE49-F238E27FC236}">
                <a16:creationId xmlns:a16="http://schemas.microsoft.com/office/drawing/2014/main" id="{B803785B-6727-4755-BF8A-8FF9A7338CF4}"/>
              </a:ext>
            </a:extLst>
          </p:cNvPr>
          <p:cNvSpPr>
            <a:spLocks noGrp="1"/>
          </p:cNvSpPr>
          <p:nvPr>
            <p:ph type="sldNum" sz="quarter" idx="12"/>
          </p:nvPr>
        </p:nvSpPr>
        <p:spPr/>
        <p:txBody>
          <a:bodyPr/>
          <a:lstStyle/>
          <a:p>
            <a:fld id="{BBAAB195-B577-5546-8349-9DDA93B6129E}" type="slidenum">
              <a:rPr lang="en-US" smtClean="0"/>
              <a:t>6</a:t>
            </a:fld>
            <a:endParaRPr lang="en-US"/>
          </a:p>
        </p:txBody>
      </p:sp>
    </p:spTree>
    <p:extLst>
      <p:ext uri="{BB962C8B-B14F-4D97-AF65-F5344CB8AC3E}">
        <p14:creationId xmlns:p14="http://schemas.microsoft.com/office/powerpoint/2010/main" val="83303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4294967295"/>
          </p:nvPr>
        </p:nvSpPr>
        <p:spPr>
          <a:xfrm>
            <a:off x="7214695" y="851590"/>
            <a:ext cx="1888346" cy="452545"/>
          </a:xfrm>
        </p:spPr>
        <p:txBody>
          <a:bodyPr>
            <a:normAutofit/>
          </a:bodyPr>
          <a:lstStyle/>
          <a:p>
            <a:pPr marL="0" indent="0">
              <a:buNone/>
            </a:pPr>
            <a:r>
              <a:rPr lang="en-GB" sz="2400" b="1" dirty="0">
                <a:solidFill>
                  <a:schemeClr val="bg1">
                    <a:lumMod val="50000"/>
                  </a:schemeClr>
                </a:solidFill>
                <a:latin typeface="+mn-lt"/>
              </a:rPr>
              <a:t>HB650 Cavity</a:t>
            </a:r>
          </a:p>
        </p:txBody>
      </p:sp>
      <p:sp>
        <p:nvSpPr>
          <p:cNvPr id="6" name="Content Placeholder 5"/>
          <p:cNvSpPr>
            <a:spLocks noGrp="1"/>
          </p:cNvSpPr>
          <p:nvPr>
            <p:ph sz="half" idx="4294967295"/>
          </p:nvPr>
        </p:nvSpPr>
        <p:spPr>
          <a:xfrm>
            <a:off x="1770983" y="798350"/>
            <a:ext cx="3076957" cy="475035"/>
          </a:xfrm>
        </p:spPr>
        <p:txBody>
          <a:bodyPr>
            <a:normAutofit lnSpcReduction="10000"/>
          </a:bodyPr>
          <a:lstStyle/>
          <a:p>
            <a:pPr marL="0" indent="0">
              <a:buNone/>
            </a:pPr>
            <a:r>
              <a:rPr lang="en-GB" b="1" dirty="0">
                <a:solidFill>
                  <a:schemeClr val="bg1">
                    <a:lumMod val="50000"/>
                  </a:schemeClr>
                </a:solidFill>
                <a:latin typeface="+mn-lt"/>
              </a:rPr>
              <a:t>HB650 </a:t>
            </a:r>
            <a:r>
              <a:rPr lang="en-GB" sz="2400" b="1" dirty="0" err="1">
                <a:solidFill>
                  <a:schemeClr val="bg1">
                    <a:lumMod val="50000"/>
                  </a:schemeClr>
                </a:solidFill>
                <a:latin typeface="+mn-lt"/>
              </a:rPr>
              <a:t>Cryomodule</a:t>
            </a:r>
            <a:endParaRPr lang="en-GB" b="1" dirty="0">
              <a:solidFill>
                <a:schemeClr val="bg1">
                  <a:lumMod val="50000"/>
                </a:schemeClr>
              </a:solidFill>
              <a:latin typeface="+mn-lt"/>
            </a:endParaRP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7624" y="1384310"/>
            <a:ext cx="3962900" cy="2566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4294750" y="2065473"/>
            <a:ext cx="914400" cy="715593"/>
          </a:xfrm>
          <a:prstGeom prst="ellipse">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solidFill>
                <a:srgbClr val="000000"/>
              </a:solidFill>
              <a:ea typeface="ヒラギノ角ゴ Pro W3" pitchFamily="84" charset="-128"/>
            </a:endParaRPr>
          </a:p>
        </p:txBody>
      </p:sp>
      <p:grpSp>
        <p:nvGrpSpPr>
          <p:cNvPr id="17" name="Group 16"/>
          <p:cNvGrpSpPr/>
          <p:nvPr/>
        </p:nvGrpSpPr>
        <p:grpSpPr>
          <a:xfrm>
            <a:off x="5760062" y="1273385"/>
            <a:ext cx="4540743" cy="2344291"/>
            <a:chOff x="6674063" y="1196753"/>
            <a:chExt cx="4540743" cy="2344291"/>
          </a:xfrm>
        </p:grpSpPr>
        <p:grpSp>
          <p:nvGrpSpPr>
            <p:cNvPr id="15" name="Group 14"/>
            <p:cNvGrpSpPr/>
            <p:nvPr/>
          </p:nvGrpSpPr>
          <p:grpSpPr>
            <a:xfrm>
              <a:off x="7155091" y="1196753"/>
              <a:ext cx="4059715" cy="2344291"/>
              <a:chOff x="4837004" y="1196752"/>
              <a:chExt cx="4059715" cy="2344291"/>
            </a:xfrm>
          </p:grpSpPr>
          <p:pic>
            <p:nvPicPr>
              <p:cNvPr id="18434" name="Picture 2" descr="Image result for PIP-II HB650 cavity">
                <a:hlinkClick r:id="rId5"/>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p:blipFill>
            <p:spPr bwMode="auto">
              <a:xfrm>
                <a:off x="4837004" y="1452022"/>
                <a:ext cx="3696077" cy="16993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532898" y="2889758"/>
                <a:ext cx="1213794" cy="430887"/>
              </a:xfrm>
              <a:prstGeom prst="rect">
                <a:avLst/>
              </a:prstGeom>
              <a:noFill/>
            </p:spPr>
            <p:txBody>
              <a:bodyPr wrap="none" rtlCol="0">
                <a:spAutoFit/>
              </a:bodyPr>
              <a:lstStyle/>
              <a:p>
                <a:r>
                  <a:rPr lang="en-GB" sz="1100" b="1" dirty="0">
                    <a:solidFill>
                      <a:srgbClr val="000000"/>
                    </a:solidFill>
                    <a:ea typeface="ヒラギノ角ゴ Pro W3"/>
                  </a:rPr>
                  <a:t>5-cell high-purity </a:t>
                </a:r>
              </a:p>
              <a:p>
                <a:r>
                  <a:rPr lang="en-GB" sz="1100" b="1" dirty="0">
                    <a:solidFill>
                      <a:srgbClr val="000000"/>
                    </a:solidFill>
                    <a:ea typeface="ヒラギノ角ゴ Pro W3"/>
                  </a:rPr>
                  <a:t>Niobium cavity</a:t>
                </a:r>
              </a:p>
            </p:txBody>
          </p:sp>
          <p:sp>
            <p:nvSpPr>
              <p:cNvPr id="10" name="TextBox 9"/>
              <p:cNvSpPr txBox="1"/>
              <p:nvPr/>
            </p:nvSpPr>
            <p:spPr>
              <a:xfrm>
                <a:off x="5053028" y="1436387"/>
                <a:ext cx="989373" cy="261610"/>
              </a:xfrm>
              <a:prstGeom prst="rect">
                <a:avLst/>
              </a:prstGeom>
              <a:noFill/>
            </p:spPr>
            <p:txBody>
              <a:bodyPr wrap="none" rtlCol="0">
                <a:spAutoFit/>
              </a:bodyPr>
              <a:lstStyle/>
              <a:p>
                <a:r>
                  <a:rPr lang="en-GB" sz="1100" b="1" dirty="0">
                    <a:solidFill>
                      <a:srgbClr val="000000"/>
                    </a:solidFill>
                    <a:ea typeface="ヒラギノ角ゴ Pro W3"/>
                  </a:rPr>
                  <a:t>Helium jacket</a:t>
                </a:r>
              </a:p>
            </p:txBody>
          </p:sp>
          <p:sp>
            <p:nvSpPr>
              <p:cNvPr id="11" name="TextBox 10"/>
              <p:cNvSpPr txBox="1"/>
              <p:nvPr/>
            </p:nvSpPr>
            <p:spPr>
              <a:xfrm>
                <a:off x="6275826" y="3279433"/>
                <a:ext cx="526106" cy="261610"/>
              </a:xfrm>
              <a:prstGeom prst="rect">
                <a:avLst/>
              </a:prstGeom>
              <a:noFill/>
            </p:spPr>
            <p:txBody>
              <a:bodyPr wrap="none" rtlCol="0">
                <a:spAutoFit/>
              </a:bodyPr>
              <a:lstStyle/>
              <a:p>
                <a:r>
                  <a:rPr lang="en-GB" sz="1100" b="1" dirty="0">
                    <a:solidFill>
                      <a:srgbClr val="000000"/>
                    </a:solidFill>
                    <a:ea typeface="ヒラギノ角ゴ Pro W3"/>
                  </a:rPr>
                  <a:t>Tuner</a:t>
                </a:r>
              </a:p>
            </p:txBody>
          </p:sp>
          <p:sp>
            <p:nvSpPr>
              <p:cNvPr id="12" name="TextBox 11"/>
              <p:cNvSpPr txBox="1"/>
              <p:nvPr/>
            </p:nvSpPr>
            <p:spPr>
              <a:xfrm>
                <a:off x="7698955" y="1196752"/>
                <a:ext cx="1197764" cy="261610"/>
              </a:xfrm>
              <a:prstGeom prst="rect">
                <a:avLst/>
              </a:prstGeom>
              <a:noFill/>
            </p:spPr>
            <p:txBody>
              <a:bodyPr wrap="none" rtlCol="0">
                <a:spAutoFit/>
              </a:bodyPr>
              <a:lstStyle/>
              <a:p>
                <a:r>
                  <a:rPr lang="en-GB" sz="1100" b="1" dirty="0">
                    <a:solidFill>
                      <a:srgbClr val="000000"/>
                    </a:solidFill>
                    <a:ea typeface="ヒラギノ角ゴ Pro W3"/>
                  </a:rPr>
                  <a:t>Coupler interface</a:t>
                </a:r>
              </a:p>
            </p:txBody>
          </p:sp>
          <p:cxnSp>
            <p:nvCxnSpPr>
              <p:cNvPr id="9" name="Straight Arrow Connector 8"/>
              <p:cNvCxnSpPr/>
              <p:nvPr/>
            </p:nvCxnSpPr>
            <p:spPr bwMode="auto">
              <a:xfrm>
                <a:off x="6042401" y="1627425"/>
                <a:ext cx="504056" cy="144016"/>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16" name="Straight Arrow Connector 15"/>
              <p:cNvCxnSpPr/>
              <p:nvPr/>
            </p:nvCxnSpPr>
            <p:spPr bwMode="auto">
              <a:xfrm flipH="1" flipV="1">
                <a:off x="6853228" y="2301695"/>
                <a:ext cx="1003510" cy="574852"/>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18" name="Straight Arrow Connector 17"/>
              <p:cNvCxnSpPr>
                <a:stCxn id="11" idx="1"/>
              </p:cNvCxnSpPr>
              <p:nvPr/>
            </p:nvCxnSpPr>
            <p:spPr bwMode="auto">
              <a:xfrm flipH="1" flipV="1">
                <a:off x="5570537" y="3011842"/>
                <a:ext cx="705289" cy="398396"/>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cxnSp>
            <p:nvCxnSpPr>
              <p:cNvPr id="20" name="Straight Arrow Connector 19"/>
              <p:cNvCxnSpPr>
                <a:cxnSpLocks/>
                <a:stCxn id="12" idx="2"/>
              </p:cNvCxnSpPr>
              <p:nvPr/>
            </p:nvCxnSpPr>
            <p:spPr bwMode="auto">
              <a:xfrm>
                <a:off x="8297837" y="1458362"/>
                <a:ext cx="0" cy="180838"/>
              </a:xfrm>
              <a:prstGeom prst="straightConnector1">
                <a:avLst/>
              </a:prstGeom>
              <a:solidFill>
                <a:schemeClr val="accent1"/>
              </a:solidFill>
              <a:ln w="38100" cap="flat" cmpd="sng" algn="ctr">
                <a:solidFill>
                  <a:srgbClr val="C00000"/>
                </a:solidFill>
                <a:prstDash val="solid"/>
                <a:round/>
                <a:headEnd type="none" w="med" len="med"/>
                <a:tailEnd type="triangle"/>
              </a:ln>
              <a:effectLst/>
            </p:spPr>
          </p:cxnSp>
        </p:grpSp>
        <p:sp>
          <p:nvSpPr>
            <p:cNvPr id="5" name="Striped Right Arrow 4"/>
            <p:cNvSpPr/>
            <p:nvPr/>
          </p:nvSpPr>
          <p:spPr bwMode="auto">
            <a:xfrm>
              <a:off x="6674063" y="2132857"/>
              <a:ext cx="483475" cy="431813"/>
            </a:xfrm>
            <a:prstGeom prst="stripedRightArrow">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GB" sz="2400">
                <a:solidFill>
                  <a:srgbClr val="000000"/>
                </a:solidFill>
                <a:ea typeface="ヒラギノ角ゴ Pro W3" pitchFamily="84" charset="-128"/>
              </a:endParaRPr>
            </a:p>
          </p:txBody>
        </p:sp>
      </p:grpSp>
      <p:sp>
        <p:nvSpPr>
          <p:cNvPr id="29" name="TextBox 28">
            <a:extLst>
              <a:ext uri="{FF2B5EF4-FFF2-40B4-BE49-F238E27FC236}">
                <a16:creationId xmlns:a16="http://schemas.microsoft.com/office/drawing/2014/main" id="{67B54F19-1212-9345-95FF-9D2815FD6E96}"/>
              </a:ext>
            </a:extLst>
          </p:cNvPr>
          <p:cNvSpPr txBox="1"/>
          <p:nvPr/>
        </p:nvSpPr>
        <p:spPr>
          <a:xfrm>
            <a:off x="403340" y="60880"/>
            <a:ext cx="9518983" cy="769441"/>
          </a:xfrm>
          <a:prstGeom prst="rect">
            <a:avLst/>
          </a:prstGeom>
          <a:noFill/>
        </p:spPr>
        <p:txBody>
          <a:bodyPr wrap="square" rtlCol="0" anchor="t">
            <a:spAutoFit/>
          </a:bodyPr>
          <a:lstStyle/>
          <a:p>
            <a:r>
              <a:rPr lang="en-US" sz="4400" b="1" spc="-150" dirty="0">
                <a:solidFill>
                  <a:schemeClr val="accent1">
                    <a:lumMod val="50000"/>
                  </a:schemeClr>
                </a:solidFill>
                <a:cs typeface="Arial" panose="020B0604020202020204" pitchFamily="34" charset="0"/>
              </a:rPr>
              <a:t>HB650 </a:t>
            </a:r>
            <a:r>
              <a:rPr lang="en-US" sz="4400" b="1" spc="-150" dirty="0" err="1">
                <a:solidFill>
                  <a:schemeClr val="accent1">
                    <a:lumMod val="50000"/>
                  </a:schemeClr>
                </a:solidFill>
                <a:cs typeface="Arial" panose="020B0604020202020204" pitchFamily="34" charset="0"/>
              </a:rPr>
              <a:t>Cryomodule</a:t>
            </a:r>
            <a:r>
              <a:rPr lang="en-US" sz="4400" b="1" spc="-150" dirty="0">
                <a:solidFill>
                  <a:schemeClr val="accent1">
                    <a:lumMod val="50000"/>
                  </a:schemeClr>
                </a:solidFill>
                <a:cs typeface="Arial" panose="020B0604020202020204" pitchFamily="34" charset="0"/>
              </a:rPr>
              <a:t> and cavity</a:t>
            </a:r>
          </a:p>
        </p:txBody>
      </p:sp>
      <p:graphicFrame>
        <p:nvGraphicFramePr>
          <p:cNvPr id="23" name="Table 22"/>
          <p:cNvGraphicFramePr>
            <a:graphicFrameLocks noGrp="1"/>
          </p:cNvGraphicFramePr>
          <p:nvPr>
            <p:extLst>
              <p:ext uri="{D42A27DB-BD31-4B8C-83A1-F6EECF244321}">
                <p14:modId xmlns:p14="http://schemas.microsoft.com/office/powerpoint/2010/main" val="1896675037"/>
              </p:ext>
            </p:extLst>
          </p:nvPr>
        </p:nvGraphicFramePr>
        <p:xfrm>
          <a:off x="1891195" y="3929023"/>
          <a:ext cx="3430588" cy="2560320"/>
        </p:xfrm>
        <a:graphic>
          <a:graphicData uri="http://schemas.openxmlformats.org/drawingml/2006/table">
            <a:tbl>
              <a:tblPr firstRow="1" bandRow="1"/>
              <a:tblGrid>
                <a:gridCol w="2753995">
                  <a:extLst>
                    <a:ext uri="{9D8B030D-6E8A-4147-A177-3AD203B41FA5}">
                      <a16:colId xmlns:a16="http://schemas.microsoft.com/office/drawing/2014/main" val="20000"/>
                    </a:ext>
                  </a:extLst>
                </a:gridCol>
                <a:gridCol w="676593">
                  <a:extLst>
                    <a:ext uri="{9D8B030D-6E8A-4147-A177-3AD203B41FA5}">
                      <a16:colId xmlns:a16="http://schemas.microsoft.com/office/drawing/2014/main" val="20001"/>
                    </a:ext>
                  </a:extLst>
                </a:gridCol>
              </a:tblGrid>
              <a:tr h="318893">
                <a:tc>
                  <a:txBody>
                    <a:bodyPr/>
                    <a:lstStyle>
                      <a:lvl1pPr marL="0" algn="l" defTabSz="914400" rtl="0" eaLnBrk="1" latinLnBrk="0" hangingPunct="1">
                        <a:defRPr sz="1800" b="1" kern="1200">
                          <a:solidFill>
                            <a:schemeClr val="lt1"/>
                          </a:solidFill>
                          <a:latin typeface="Calibri"/>
                          <a:ea typeface="ヒラギノ角ゴ Pro W3"/>
                        </a:defRPr>
                      </a:lvl1pPr>
                      <a:lvl2pPr marL="457200" algn="l" defTabSz="914400" rtl="0" eaLnBrk="1" latinLnBrk="0" hangingPunct="1">
                        <a:defRPr sz="1800" b="1" kern="1200">
                          <a:solidFill>
                            <a:schemeClr val="lt1"/>
                          </a:solidFill>
                          <a:latin typeface="Calibri"/>
                          <a:ea typeface="ヒラギノ角ゴ Pro W3"/>
                        </a:defRPr>
                      </a:lvl2pPr>
                      <a:lvl3pPr marL="914400" algn="l" defTabSz="914400" rtl="0" eaLnBrk="1" latinLnBrk="0" hangingPunct="1">
                        <a:defRPr sz="1800" b="1" kern="1200">
                          <a:solidFill>
                            <a:schemeClr val="lt1"/>
                          </a:solidFill>
                          <a:latin typeface="Calibri"/>
                          <a:ea typeface="ヒラギノ角ゴ Pro W3"/>
                        </a:defRPr>
                      </a:lvl3pPr>
                      <a:lvl4pPr marL="1371600" algn="l" defTabSz="914400" rtl="0" eaLnBrk="1" latinLnBrk="0" hangingPunct="1">
                        <a:defRPr sz="1800" b="1" kern="1200">
                          <a:solidFill>
                            <a:schemeClr val="lt1"/>
                          </a:solidFill>
                          <a:latin typeface="Calibri"/>
                          <a:ea typeface="ヒラギノ角ゴ Pro W3"/>
                        </a:defRPr>
                      </a:lvl4pPr>
                      <a:lvl5pPr marL="1828800" algn="l" defTabSz="914400" rtl="0" eaLnBrk="1" latinLnBrk="0" hangingPunct="1">
                        <a:defRPr sz="1800" b="1" kern="1200">
                          <a:solidFill>
                            <a:schemeClr val="lt1"/>
                          </a:solidFill>
                          <a:latin typeface="Calibri"/>
                          <a:ea typeface="ヒラギノ角ゴ Pro W3"/>
                        </a:defRPr>
                      </a:lvl5pPr>
                      <a:lvl6pPr marL="2286000" algn="l" defTabSz="914400" rtl="0" eaLnBrk="1" latinLnBrk="0" hangingPunct="1">
                        <a:defRPr sz="1800" b="1" kern="1200">
                          <a:solidFill>
                            <a:schemeClr val="lt1"/>
                          </a:solidFill>
                          <a:latin typeface="Calibri"/>
                          <a:ea typeface="ヒラギノ角ゴ Pro W3"/>
                        </a:defRPr>
                      </a:lvl6pPr>
                      <a:lvl7pPr marL="2743200" algn="l" defTabSz="914400" rtl="0" eaLnBrk="1" latinLnBrk="0" hangingPunct="1">
                        <a:defRPr sz="1800" b="1" kern="1200">
                          <a:solidFill>
                            <a:schemeClr val="lt1"/>
                          </a:solidFill>
                          <a:latin typeface="Calibri"/>
                          <a:ea typeface="ヒラギノ角ゴ Pro W3"/>
                        </a:defRPr>
                      </a:lvl7pPr>
                      <a:lvl8pPr marL="3200400" algn="l" defTabSz="914400" rtl="0" eaLnBrk="1" latinLnBrk="0" hangingPunct="1">
                        <a:defRPr sz="1800" b="1" kern="1200">
                          <a:solidFill>
                            <a:schemeClr val="lt1"/>
                          </a:solidFill>
                          <a:latin typeface="Calibri"/>
                          <a:ea typeface="ヒラギノ角ゴ Pro W3"/>
                        </a:defRPr>
                      </a:lvl8pPr>
                      <a:lvl9pPr marL="3657600" algn="l" defTabSz="914400" rtl="0" eaLnBrk="1" latinLnBrk="0" hangingPunct="1">
                        <a:defRPr sz="1800" b="1" kern="1200">
                          <a:solidFill>
                            <a:schemeClr val="lt1"/>
                          </a:solidFill>
                          <a:latin typeface="Calibri"/>
                          <a:ea typeface="ヒラギノ角ゴ Pro W3"/>
                        </a:defRPr>
                      </a:lvl9pPr>
                    </a:lstStyle>
                    <a:p>
                      <a:r>
                        <a:rPr lang="en-GB" sz="1500" b="1" dirty="0" err="1">
                          <a:latin typeface="+mn-lt"/>
                          <a:cs typeface="Arial" panose="020B0604020202020204" pitchFamily="34" charset="0"/>
                        </a:rPr>
                        <a:t>Cryomodule</a:t>
                      </a:r>
                      <a:r>
                        <a:rPr lang="en-GB" sz="1500" b="1" dirty="0">
                          <a:latin typeface="+mn-lt"/>
                          <a:cs typeface="Arial" panose="020B0604020202020204" pitchFamily="34" charset="0"/>
                        </a:rPr>
                        <a:t> (CM)</a:t>
                      </a:r>
                    </a:p>
                  </a:txBody>
                  <a:tcPr>
                    <a:lnL>
                      <a:noFill/>
                    </a:lnL>
                    <a:lnR>
                      <a:noFill/>
                    </a:lnR>
                    <a:lnT w="25400" cmpd="sng">
                      <a:solidFill>
                        <a:srgbClr val="000000"/>
                      </a:solidFill>
                    </a:lnT>
                    <a:lnB w="25400" cmpd="sng">
                      <a:solidFill>
                        <a:srgbClr val="000000"/>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Calibri"/>
                          <a:ea typeface="ヒラギノ角ゴ Pro W3"/>
                        </a:defRPr>
                      </a:lvl1pPr>
                      <a:lvl2pPr marL="457200" algn="l" defTabSz="914400" rtl="0" eaLnBrk="1" latinLnBrk="0" hangingPunct="1">
                        <a:defRPr sz="1800" b="1" kern="1200">
                          <a:solidFill>
                            <a:schemeClr val="lt1"/>
                          </a:solidFill>
                          <a:latin typeface="Calibri"/>
                          <a:ea typeface="ヒラギノ角ゴ Pro W3"/>
                        </a:defRPr>
                      </a:lvl2pPr>
                      <a:lvl3pPr marL="914400" algn="l" defTabSz="914400" rtl="0" eaLnBrk="1" latinLnBrk="0" hangingPunct="1">
                        <a:defRPr sz="1800" b="1" kern="1200">
                          <a:solidFill>
                            <a:schemeClr val="lt1"/>
                          </a:solidFill>
                          <a:latin typeface="Calibri"/>
                          <a:ea typeface="ヒラギノ角ゴ Pro W3"/>
                        </a:defRPr>
                      </a:lvl3pPr>
                      <a:lvl4pPr marL="1371600" algn="l" defTabSz="914400" rtl="0" eaLnBrk="1" latinLnBrk="0" hangingPunct="1">
                        <a:defRPr sz="1800" b="1" kern="1200">
                          <a:solidFill>
                            <a:schemeClr val="lt1"/>
                          </a:solidFill>
                          <a:latin typeface="Calibri"/>
                          <a:ea typeface="ヒラギノ角ゴ Pro W3"/>
                        </a:defRPr>
                      </a:lvl4pPr>
                      <a:lvl5pPr marL="1828800" algn="l" defTabSz="914400" rtl="0" eaLnBrk="1" latinLnBrk="0" hangingPunct="1">
                        <a:defRPr sz="1800" b="1" kern="1200">
                          <a:solidFill>
                            <a:schemeClr val="lt1"/>
                          </a:solidFill>
                          <a:latin typeface="Calibri"/>
                          <a:ea typeface="ヒラギノ角ゴ Pro W3"/>
                        </a:defRPr>
                      </a:lvl5pPr>
                      <a:lvl6pPr marL="2286000" algn="l" defTabSz="914400" rtl="0" eaLnBrk="1" latinLnBrk="0" hangingPunct="1">
                        <a:defRPr sz="1800" b="1" kern="1200">
                          <a:solidFill>
                            <a:schemeClr val="lt1"/>
                          </a:solidFill>
                          <a:latin typeface="Calibri"/>
                          <a:ea typeface="ヒラギノ角ゴ Pro W3"/>
                        </a:defRPr>
                      </a:lvl6pPr>
                      <a:lvl7pPr marL="2743200" algn="l" defTabSz="914400" rtl="0" eaLnBrk="1" latinLnBrk="0" hangingPunct="1">
                        <a:defRPr sz="1800" b="1" kern="1200">
                          <a:solidFill>
                            <a:schemeClr val="lt1"/>
                          </a:solidFill>
                          <a:latin typeface="Calibri"/>
                          <a:ea typeface="ヒラギノ角ゴ Pro W3"/>
                        </a:defRPr>
                      </a:lvl7pPr>
                      <a:lvl8pPr marL="3200400" algn="l" defTabSz="914400" rtl="0" eaLnBrk="1" latinLnBrk="0" hangingPunct="1">
                        <a:defRPr sz="1800" b="1" kern="1200">
                          <a:solidFill>
                            <a:schemeClr val="lt1"/>
                          </a:solidFill>
                          <a:latin typeface="Calibri"/>
                          <a:ea typeface="ヒラギノ角ゴ Pro W3"/>
                        </a:defRPr>
                      </a:lvl8pPr>
                      <a:lvl9pPr marL="3657600" algn="l" defTabSz="914400" rtl="0" eaLnBrk="1" latinLnBrk="0" hangingPunct="1">
                        <a:defRPr sz="1800" b="1" kern="1200">
                          <a:solidFill>
                            <a:schemeClr val="lt1"/>
                          </a:solidFill>
                          <a:latin typeface="Calibri"/>
                          <a:ea typeface="ヒラギノ角ゴ Pro W3"/>
                        </a:defRPr>
                      </a:lvl9pPr>
                    </a:lstStyle>
                    <a:p>
                      <a:pPr algn="ctr"/>
                      <a:endParaRPr lang="en-GB" sz="1500" b="0" dirty="0">
                        <a:latin typeface="+mn-lt"/>
                        <a:cs typeface="Arial" panose="020B0604020202020204" pitchFamily="34" charset="0"/>
                      </a:endParaRPr>
                    </a:p>
                  </a:txBody>
                  <a:tcPr>
                    <a:lnL>
                      <a:noFill/>
                    </a:lnL>
                    <a:lnR>
                      <a:noFill/>
                    </a:lnR>
                    <a:lnT w="25400" cmpd="sng">
                      <a:solidFill>
                        <a:srgbClr val="000000"/>
                      </a:solidFill>
                    </a:lnT>
                    <a:lnB w="25400" cmpd="sng">
                      <a:solidFill>
                        <a:srgbClr val="000000"/>
                      </a:solidFill>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10000"/>
                  </a:ext>
                </a:extLst>
              </a:tr>
              <a:tr h="318893">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r>
                        <a:rPr lang="en-GB" sz="1500" b="0" dirty="0">
                          <a:latin typeface="+mn-lt"/>
                          <a:cs typeface="Arial" panose="020B0604020202020204" pitchFamily="34" charset="0"/>
                        </a:rPr>
                        <a:t>Operating Temperature (K)</a:t>
                      </a:r>
                    </a:p>
                  </a:txBody>
                  <a:tcPr>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pPr algn="ctr"/>
                      <a:r>
                        <a:rPr lang="en-GB" sz="1500" b="0" dirty="0">
                          <a:latin typeface="+mn-lt"/>
                          <a:cs typeface="Arial" panose="020B0604020202020204" pitchFamily="34" charset="0"/>
                        </a:rPr>
                        <a:t>2</a:t>
                      </a:r>
                    </a:p>
                  </a:txBody>
                  <a:tcPr>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1"/>
                  </a:ext>
                </a:extLst>
              </a:tr>
              <a:tr h="318893">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r>
                        <a:rPr lang="en-GB" sz="1500" b="0" dirty="0">
                          <a:solidFill>
                            <a:srgbClr val="C13D33"/>
                          </a:solidFill>
                          <a:latin typeface="+mn-lt"/>
                          <a:cs typeface="Arial" panose="020B0604020202020204" pitchFamily="34" charset="0"/>
                        </a:rPr>
                        <a:t>Number</a:t>
                      </a:r>
                      <a:r>
                        <a:rPr lang="en-GB" sz="1500" b="0" baseline="0" dirty="0">
                          <a:solidFill>
                            <a:srgbClr val="C13D33"/>
                          </a:solidFill>
                          <a:latin typeface="+mn-lt"/>
                          <a:cs typeface="Arial" panose="020B0604020202020204" pitchFamily="34" charset="0"/>
                        </a:rPr>
                        <a:t> of Cavities</a:t>
                      </a:r>
                      <a:endParaRPr lang="en-GB" sz="1500" b="0" dirty="0">
                        <a:solidFill>
                          <a:srgbClr val="C13D33"/>
                        </a:solidFill>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pPr algn="ctr"/>
                      <a:r>
                        <a:rPr lang="en-GB" sz="1500" b="0" dirty="0">
                          <a:solidFill>
                            <a:srgbClr val="C13D33"/>
                          </a:solidFill>
                          <a:latin typeface="+mn-lt"/>
                          <a:cs typeface="Arial" panose="020B0604020202020204" pitchFamily="34" charset="0"/>
                        </a:rPr>
                        <a:t>6</a:t>
                      </a:r>
                    </a:p>
                  </a:txBody>
                  <a:tcP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318893">
                <a:tc>
                  <a:txBody>
                    <a:bodyPr/>
                    <a:lstStyle>
                      <a:lvl1pPr marL="0" algn="l" defTabSz="914400" rtl="0" eaLnBrk="1" latinLnBrk="0" hangingPunct="1">
                        <a:defRPr sz="1800" kern="1200">
                          <a:solidFill>
                            <a:schemeClr val="dk1"/>
                          </a:solidFill>
                          <a:latin typeface="Lucida Grande"/>
                          <a:ea typeface="ヒラギノ角ゴ Pro W3"/>
                        </a:defRPr>
                      </a:lvl1pPr>
                      <a:lvl2pPr marL="457200" algn="l" defTabSz="914400" rtl="0" eaLnBrk="1" latinLnBrk="0" hangingPunct="1">
                        <a:defRPr sz="1800" kern="1200">
                          <a:solidFill>
                            <a:schemeClr val="dk1"/>
                          </a:solidFill>
                          <a:latin typeface="Lucida Grande"/>
                          <a:ea typeface="ヒラギノ角ゴ Pro W3"/>
                        </a:defRPr>
                      </a:lvl2pPr>
                      <a:lvl3pPr marL="914400" algn="l" defTabSz="914400" rtl="0" eaLnBrk="1" latinLnBrk="0" hangingPunct="1">
                        <a:defRPr sz="1800" kern="1200">
                          <a:solidFill>
                            <a:schemeClr val="dk1"/>
                          </a:solidFill>
                          <a:latin typeface="Lucida Grande"/>
                          <a:ea typeface="ヒラギノ角ゴ Pro W3"/>
                        </a:defRPr>
                      </a:lvl3pPr>
                      <a:lvl4pPr marL="1371600" algn="l" defTabSz="914400" rtl="0" eaLnBrk="1" latinLnBrk="0" hangingPunct="1">
                        <a:defRPr sz="1800" kern="1200">
                          <a:solidFill>
                            <a:schemeClr val="dk1"/>
                          </a:solidFill>
                          <a:latin typeface="Lucida Grande"/>
                          <a:ea typeface="ヒラギノ角ゴ Pro W3"/>
                        </a:defRPr>
                      </a:lvl4pPr>
                      <a:lvl5pPr marL="1828800" algn="l" defTabSz="914400" rtl="0" eaLnBrk="1" latinLnBrk="0" hangingPunct="1">
                        <a:defRPr sz="1800" kern="1200">
                          <a:solidFill>
                            <a:schemeClr val="dk1"/>
                          </a:solidFill>
                          <a:latin typeface="Lucida Grande"/>
                          <a:ea typeface="ヒラギノ角ゴ Pro W3"/>
                        </a:defRPr>
                      </a:lvl5pPr>
                      <a:lvl6pPr marL="2286000" algn="l" defTabSz="914400" rtl="0" eaLnBrk="1" latinLnBrk="0" hangingPunct="1">
                        <a:defRPr sz="1800" kern="1200">
                          <a:solidFill>
                            <a:schemeClr val="dk1"/>
                          </a:solidFill>
                          <a:latin typeface="Lucida Grande"/>
                          <a:ea typeface="ヒラギノ角ゴ Pro W3"/>
                        </a:defRPr>
                      </a:lvl6pPr>
                      <a:lvl7pPr marL="2743200" algn="l" defTabSz="914400" rtl="0" eaLnBrk="1" latinLnBrk="0" hangingPunct="1">
                        <a:defRPr sz="1800" kern="1200">
                          <a:solidFill>
                            <a:schemeClr val="dk1"/>
                          </a:solidFill>
                          <a:latin typeface="Lucida Grande"/>
                          <a:ea typeface="ヒラギノ角ゴ Pro W3"/>
                        </a:defRPr>
                      </a:lvl7pPr>
                      <a:lvl8pPr marL="3200400" algn="l" defTabSz="914400" rtl="0" eaLnBrk="1" latinLnBrk="0" hangingPunct="1">
                        <a:defRPr sz="1800" kern="1200">
                          <a:solidFill>
                            <a:schemeClr val="dk1"/>
                          </a:solidFill>
                          <a:latin typeface="Lucida Grande"/>
                          <a:ea typeface="ヒラギノ角ゴ Pro W3"/>
                        </a:defRPr>
                      </a:lvl8pPr>
                      <a:lvl9pPr marL="3657600" algn="l" defTabSz="914400" rtl="0" eaLnBrk="1" latinLnBrk="0" hangingPunct="1">
                        <a:defRPr sz="1800" kern="1200">
                          <a:solidFill>
                            <a:schemeClr val="dk1"/>
                          </a:solidFill>
                          <a:latin typeface="Lucida Grande"/>
                          <a:ea typeface="ヒラギノ角ゴ Pro W3"/>
                        </a:defRPr>
                      </a:lvl9pPr>
                    </a:lstStyle>
                    <a:p>
                      <a:r>
                        <a:rPr lang="en-GB" sz="1500" b="0" dirty="0">
                          <a:solidFill>
                            <a:srgbClr val="C13D33"/>
                          </a:solidFill>
                          <a:latin typeface="+mn-lt"/>
                          <a:cs typeface="Arial" panose="020B0604020202020204" pitchFamily="34" charset="0"/>
                        </a:rPr>
                        <a:t>Energy Gain (MeV)</a:t>
                      </a: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Lucida Grande"/>
                          <a:ea typeface="ヒラギノ角ゴ Pro W3"/>
                        </a:defRPr>
                      </a:lvl1pPr>
                      <a:lvl2pPr marL="457200" algn="l" defTabSz="914400" rtl="0" eaLnBrk="1" latinLnBrk="0" hangingPunct="1">
                        <a:defRPr sz="1800" kern="1200">
                          <a:solidFill>
                            <a:schemeClr val="dk1"/>
                          </a:solidFill>
                          <a:latin typeface="Lucida Grande"/>
                          <a:ea typeface="ヒラギノ角ゴ Pro W3"/>
                        </a:defRPr>
                      </a:lvl2pPr>
                      <a:lvl3pPr marL="914400" algn="l" defTabSz="914400" rtl="0" eaLnBrk="1" latinLnBrk="0" hangingPunct="1">
                        <a:defRPr sz="1800" kern="1200">
                          <a:solidFill>
                            <a:schemeClr val="dk1"/>
                          </a:solidFill>
                          <a:latin typeface="Lucida Grande"/>
                          <a:ea typeface="ヒラギノ角ゴ Pro W3"/>
                        </a:defRPr>
                      </a:lvl3pPr>
                      <a:lvl4pPr marL="1371600" algn="l" defTabSz="914400" rtl="0" eaLnBrk="1" latinLnBrk="0" hangingPunct="1">
                        <a:defRPr sz="1800" kern="1200">
                          <a:solidFill>
                            <a:schemeClr val="dk1"/>
                          </a:solidFill>
                          <a:latin typeface="Lucida Grande"/>
                          <a:ea typeface="ヒラギノ角ゴ Pro W3"/>
                        </a:defRPr>
                      </a:lvl4pPr>
                      <a:lvl5pPr marL="1828800" algn="l" defTabSz="914400" rtl="0" eaLnBrk="1" latinLnBrk="0" hangingPunct="1">
                        <a:defRPr sz="1800" kern="1200">
                          <a:solidFill>
                            <a:schemeClr val="dk1"/>
                          </a:solidFill>
                          <a:latin typeface="Lucida Grande"/>
                          <a:ea typeface="ヒラギノ角ゴ Pro W3"/>
                        </a:defRPr>
                      </a:lvl5pPr>
                      <a:lvl6pPr marL="2286000" algn="l" defTabSz="914400" rtl="0" eaLnBrk="1" latinLnBrk="0" hangingPunct="1">
                        <a:defRPr sz="1800" kern="1200">
                          <a:solidFill>
                            <a:schemeClr val="dk1"/>
                          </a:solidFill>
                          <a:latin typeface="Lucida Grande"/>
                          <a:ea typeface="ヒラギノ角ゴ Pro W3"/>
                        </a:defRPr>
                      </a:lvl6pPr>
                      <a:lvl7pPr marL="2743200" algn="l" defTabSz="914400" rtl="0" eaLnBrk="1" latinLnBrk="0" hangingPunct="1">
                        <a:defRPr sz="1800" kern="1200">
                          <a:solidFill>
                            <a:schemeClr val="dk1"/>
                          </a:solidFill>
                          <a:latin typeface="Lucida Grande"/>
                          <a:ea typeface="ヒラギノ角ゴ Pro W3"/>
                        </a:defRPr>
                      </a:lvl7pPr>
                      <a:lvl8pPr marL="3200400" algn="l" defTabSz="914400" rtl="0" eaLnBrk="1" latinLnBrk="0" hangingPunct="1">
                        <a:defRPr sz="1800" kern="1200">
                          <a:solidFill>
                            <a:schemeClr val="dk1"/>
                          </a:solidFill>
                          <a:latin typeface="Lucida Grande"/>
                          <a:ea typeface="ヒラギノ角ゴ Pro W3"/>
                        </a:defRPr>
                      </a:lvl8pPr>
                      <a:lvl9pPr marL="3657600" algn="l" defTabSz="914400" rtl="0" eaLnBrk="1" latinLnBrk="0" hangingPunct="1">
                        <a:defRPr sz="1800" kern="1200">
                          <a:solidFill>
                            <a:schemeClr val="dk1"/>
                          </a:solidFill>
                          <a:latin typeface="Lucida Grande"/>
                          <a:ea typeface="ヒラギノ角ゴ Pro W3"/>
                        </a:defRPr>
                      </a:lvl9pPr>
                    </a:lstStyle>
                    <a:p>
                      <a:pPr algn="ctr"/>
                      <a:r>
                        <a:rPr lang="en-GB" sz="1500" b="0" baseline="0" dirty="0">
                          <a:solidFill>
                            <a:srgbClr val="C13D33"/>
                          </a:solidFill>
                          <a:latin typeface="+mn-lt"/>
                          <a:cs typeface="Arial" panose="020B0604020202020204" pitchFamily="34" charset="0"/>
                        </a:rPr>
                        <a:t>~110</a:t>
                      </a: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3"/>
                  </a:ext>
                </a:extLst>
              </a:tr>
              <a:tr h="318893">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r>
                        <a:rPr lang="en-GB" sz="1500" b="0" baseline="0" dirty="0">
                          <a:latin typeface="+mn-lt"/>
                          <a:cs typeface="Arial" panose="020B0604020202020204" pitchFamily="34" charset="0"/>
                        </a:rPr>
                        <a:t>Dynamic Load (W)</a:t>
                      </a:r>
                      <a:endParaRPr lang="en-GB" sz="1500" b="0" dirty="0">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pPr algn="ctr"/>
                      <a:r>
                        <a:rPr lang="en-GB" sz="1500" b="0" baseline="0" dirty="0">
                          <a:latin typeface="+mn-lt"/>
                          <a:cs typeface="Arial" panose="020B0604020202020204" pitchFamily="34" charset="0"/>
                        </a:rPr>
                        <a:t>130</a:t>
                      </a:r>
                      <a:endParaRPr lang="en-GB" sz="1500" b="0" baseline="30000" dirty="0">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318893">
                <a:tc>
                  <a:txBody>
                    <a:bodyPr/>
                    <a:lstStyle>
                      <a:lvl1pPr marL="0" algn="l" defTabSz="914400" rtl="0" eaLnBrk="1" latinLnBrk="0" hangingPunct="1">
                        <a:defRPr sz="1800" kern="1200">
                          <a:solidFill>
                            <a:schemeClr val="dk1"/>
                          </a:solidFill>
                          <a:latin typeface="Lucida Grande"/>
                          <a:ea typeface="ヒラギノ角ゴ Pro W3"/>
                        </a:defRPr>
                      </a:lvl1pPr>
                      <a:lvl2pPr marL="457200" algn="l" defTabSz="914400" rtl="0" eaLnBrk="1" latinLnBrk="0" hangingPunct="1">
                        <a:defRPr sz="1800" kern="1200">
                          <a:solidFill>
                            <a:schemeClr val="dk1"/>
                          </a:solidFill>
                          <a:latin typeface="Lucida Grande"/>
                          <a:ea typeface="ヒラギノ角ゴ Pro W3"/>
                        </a:defRPr>
                      </a:lvl2pPr>
                      <a:lvl3pPr marL="914400" algn="l" defTabSz="914400" rtl="0" eaLnBrk="1" latinLnBrk="0" hangingPunct="1">
                        <a:defRPr sz="1800" kern="1200">
                          <a:solidFill>
                            <a:schemeClr val="dk1"/>
                          </a:solidFill>
                          <a:latin typeface="Lucida Grande"/>
                          <a:ea typeface="ヒラギノ角ゴ Pro W3"/>
                        </a:defRPr>
                      </a:lvl3pPr>
                      <a:lvl4pPr marL="1371600" algn="l" defTabSz="914400" rtl="0" eaLnBrk="1" latinLnBrk="0" hangingPunct="1">
                        <a:defRPr sz="1800" kern="1200">
                          <a:solidFill>
                            <a:schemeClr val="dk1"/>
                          </a:solidFill>
                          <a:latin typeface="Lucida Grande"/>
                          <a:ea typeface="ヒラギノ角ゴ Pro W3"/>
                        </a:defRPr>
                      </a:lvl4pPr>
                      <a:lvl5pPr marL="1828800" algn="l" defTabSz="914400" rtl="0" eaLnBrk="1" latinLnBrk="0" hangingPunct="1">
                        <a:defRPr sz="1800" kern="1200">
                          <a:solidFill>
                            <a:schemeClr val="dk1"/>
                          </a:solidFill>
                          <a:latin typeface="Lucida Grande"/>
                          <a:ea typeface="ヒラギノ角ゴ Pro W3"/>
                        </a:defRPr>
                      </a:lvl5pPr>
                      <a:lvl6pPr marL="2286000" algn="l" defTabSz="914400" rtl="0" eaLnBrk="1" latinLnBrk="0" hangingPunct="1">
                        <a:defRPr sz="1800" kern="1200">
                          <a:solidFill>
                            <a:schemeClr val="dk1"/>
                          </a:solidFill>
                          <a:latin typeface="Lucida Grande"/>
                          <a:ea typeface="ヒラギノ角ゴ Pro W3"/>
                        </a:defRPr>
                      </a:lvl6pPr>
                      <a:lvl7pPr marL="2743200" algn="l" defTabSz="914400" rtl="0" eaLnBrk="1" latinLnBrk="0" hangingPunct="1">
                        <a:defRPr sz="1800" kern="1200">
                          <a:solidFill>
                            <a:schemeClr val="dk1"/>
                          </a:solidFill>
                          <a:latin typeface="Lucida Grande"/>
                          <a:ea typeface="ヒラギノ角ゴ Pro W3"/>
                        </a:defRPr>
                      </a:lvl7pPr>
                      <a:lvl8pPr marL="3200400" algn="l" defTabSz="914400" rtl="0" eaLnBrk="1" latinLnBrk="0" hangingPunct="1">
                        <a:defRPr sz="1800" kern="1200">
                          <a:solidFill>
                            <a:schemeClr val="dk1"/>
                          </a:solidFill>
                          <a:latin typeface="Lucida Grande"/>
                          <a:ea typeface="ヒラギノ角ゴ Pro W3"/>
                        </a:defRPr>
                      </a:lvl8pPr>
                      <a:lvl9pPr marL="3657600" algn="l" defTabSz="914400" rtl="0" eaLnBrk="1" latinLnBrk="0" hangingPunct="1">
                        <a:defRPr sz="1800" kern="1200">
                          <a:solidFill>
                            <a:schemeClr val="dk1"/>
                          </a:solidFill>
                          <a:latin typeface="Lucida Grande"/>
                          <a:ea typeface="ヒラギノ角ゴ Pro W3"/>
                        </a:defRPr>
                      </a:lvl9pPr>
                    </a:lstStyle>
                    <a:p>
                      <a:r>
                        <a:rPr lang="en-GB" sz="1500" b="0" dirty="0">
                          <a:latin typeface="+mn-lt"/>
                          <a:cs typeface="Arial" panose="020B0604020202020204" pitchFamily="34" charset="0"/>
                        </a:rPr>
                        <a:t>Static Load (W)</a:t>
                      </a: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Lucida Grande"/>
                          <a:ea typeface="ヒラギノ角ゴ Pro W3"/>
                        </a:defRPr>
                      </a:lvl1pPr>
                      <a:lvl2pPr marL="457200" algn="l" defTabSz="914400" rtl="0" eaLnBrk="1" latinLnBrk="0" hangingPunct="1">
                        <a:defRPr sz="1800" kern="1200">
                          <a:solidFill>
                            <a:schemeClr val="dk1"/>
                          </a:solidFill>
                          <a:latin typeface="Lucida Grande"/>
                          <a:ea typeface="ヒラギノ角ゴ Pro W3"/>
                        </a:defRPr>
                      </a:lvl2pPr>
                      <a:lvl3pPr marL="914400" algn="l" defTabSz="914400" rtl="0" eaLnBrk="1" latinLnBrk="0" hangingPunct="1">
                        <a:defRPr sz="1800" kern="1200">
                          <a:solidFill>
                            <a:schemeClr val="dk1"/>
                          </a:solidFill>
                          <a:latin typeface="Lucida Grande"/>
                          <a:ea typeface="ヒラギノ角ゴ Pro W3"/>
                        </a:defRPr>
                      </a:lvl3pPr>
                      <a:lvl4pPr marL="1371600" algn="l" defTabSz="914400" rtl="0" eaLnBrk="1" latinLnBrk="0" hangingPunct="1">
                        <a:defRPr sz="1800" kern="1200">
                          <a:solidFill>
                            <a:schemeClr val="dk1"/>
                          </a:solidFill>
                          <a:latin typeface="Lucida Grande"/>
                          <a:ea typeface="ヒラギノ角ゴ Pro W3"/>
                        </a:defRPr>
                      </a:lvl4pPr>
                      <a:lvl5pPr marL="1828800" algn="l" defTabSz="914400" rtl="0" eaLnBrk="1" latinLnBrk="0" hangingPunct="1">
                        <a:defRPr sz="1800" kern="1200">
                          <a:solidFill>
                            <a:schemeClr val="dk1"/>
                          </a:solidFill>
                          <a:latin typeface="Lucida Grande"/>
                          <a:ea typeface="ヒラギノ角ゴ Pro W3"/>
                        </a:defRPr>
                      </a:lvl5pPr>
                      <a:lvl6pPr marL="2286000" algn="l" defTabSz="914400" rtl="0" eaLnBrk="1" latinLnBrk="0" hangingPunct="1">
                        <a:defRPr sz="1800" kern="1200">
                          <a:solidFill>
                            <a:schemeClr val="dk1"/>
                          </a:solidFill>
                          <a:latin typeface="Lucida Grande"/>
                          <a:ea typeface="ヒラギノ角ゴ Pro W3"/>
                        </a:defRPr>
                      </a:lvl6pPr>
                      <a:lvl7pPr marL="2743200" algn="l" defTabSz="914400" rtl="0" eaLnBrk="1" latinLnBrk="0" hangingPunct="1">
                        <a:defRPr sz="1800" kern="1200">
                          <a:solidFill>
                            <a:schemeClr val="dk1"/>
                          </a:solidFill>
                          <a:latin typeface="Lucida Grande"/>
                          <a:ea typeface="ヒラギノ角ゴ Pro W3"/>
                        </a:defRPr>
                      </a:lvl7pPr>
                      <a:lvl8pPr marL="3200400" algn="l" defTabSz="914400" rtl="0" eaLnBrk="1" latinLnBrk="0" hangingPunct="1">
                        <a:defRPr sz="1800" kern="1200">
                          <a:solidFill>
                            <a:schemeClr val="dk1"/>
                          </a:solidFill>
                          <a:latin typeface="Lucida Grande"/>
                          <a:ea typeface="ヒラギノ角ゴ Pro W3"/>
                        </a:defRPr>
                      </a:lvl8pPr>
                      <a:lvl9pPr marL="3657600" algn="l" defTabSz="914400" rtl="0" eaLnBrk="1" latinLnBrk="0" hangingPunct="1">
                        <a:defRPr sz="1800" kern="1200">
                          <a:solidFill>
                            <a:schemeClr val="dk1"/>
                          </a:solidFill>
                          <a:latin typeface="Lucida Grande"/>
                          <a:ea typeface="ヒラギノ角ゴ Pro W3"/>
                        </a:defRPr>
                      </a:lvl9pPr>
                    </a:lstStyle>
                    <a:p>
                      <a:pPr algn="ctr"/>
                      <a:r>
                        <a:rPr lang="en-GB" sz="1500" b="0" dirty="0">
                          <a:latin typeface="+mn-lt"/>
                          <a:cs typeface="Arial" panose="020B0604020202020204" pitchFamily="34" charset="0"/>
                        </a:rPr>
                        <a:t>32</a:t>
                      </a: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5"/>
                  </a:ext>
                </a:extLst>
              </a:tr>
              <a:tr h="318893">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r>
                        <a:rPr lang="en-GB" sz="1500" b="0" dirty="0">
                          <a:solidFill>
                            <a:srgbClr val="C13D33"/>
                          </a:solidFill>
                          <a:latin typeface="+mn-lt"/>
                          <a:cs typeface="Arial" panose="020B0604020202020204" pitchFamily="34" charset="0"/>
                        </a:rPr>
                        <a:t>CM</a:t>
                      </a:r>
                      <a:r>
                        <a:rPr lang="en-GB" sz="1500" b="0" baseline="0" dirty="0">
                          <a:solidFill>
                            <a:srgbClr val="C13D33"/>
                          </a:solidFill>
                          <a:latin typeface="+mn-lt"/>
                          <a:cs typeface="Arial" panose="020B0604020202020204" pitchFamily="34" charset="0"/>
                        </a:rPr>
                        <a:t> Length (m)</a:t>
                      </a:r>
                      <a:endParaRPr lang="en-GB" sz="1500" b="0" dirty="0">
                        <a:solidFill>
                          <a:srgbClr val="C13D33"/>
                        </a:solidFill>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pPr algn="ctr"/>
                      <a:r>
                        <a:rPr lang="en-GB" sz="1500" b="0" dirty="0">
                          <a:solidFill>
                            <a:srgbClr val="C13D33"/>
                          </a:solidFill>
                          <a:latin typeface="+mn-lt"/>
                          <a:cs typeface="Arial" panose="020B0604020202020204" pitchFamily="34" charset="0"/>
                        </a:rPr>
                        <a:t>9.9</a:t>
                      </a:r>
                    </a:p>
                  </a:txBody>
                  <a:tcP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318893">
                <a:tc>
                  <a:txBody>
                    <a:bodyPr/>
                    <a:lstStyle>
                      <a:lvl1pPr marL="0" algn="l" defTabSz="914400" rtl="0" eaLnBrk="1" latinLnBrk="0" hangingPunct="1">
                        <a:defRPr sz="1800" kern="1200">
                          <a:solidFill>
                            <a:schemeClr val="dk1"/>
                          </a:solidFill>
                          <a:latin typeface="Lucida Grande"/>
                          <a:ea typeface="ヒラギノ角ゴ Pro W3"/>
                        </a:defRPr>
                      </a:lvl1pPr>
                      <a:lvl2pPr marL="457200" algn="l" defTabSz="914400" rtl="0" eaLnBrk="1" latinLnBrk="0" hangingPunct="1">
                        <a:defRPr sz="1800" kern="1200">
                          <a:solidFill>
                            <a:schemeClr val="dk1"/>
                          </a:solidFill>
                          <a:latin typeface="Lucida Grande"/>
                          <a:ea typeface="ヒラギノ角ゴ Pro W3"/>
                        </a:defRPr>
                      </a:lvl2pPr>
                      <a:lvl3pPr marL="914400" algn="l" defTabSz="914400" rtl="0" eaLnBrk="1" latinLnBrk="0" hangingPunct="1">
                        <a:defRPr sz="1800" kern="1200">
                          <a:solidFill>
                            <a:schemeClr val="dk1"/>
                          </a:solidFill>
                          <a:latin typeface="Lucida Grande"/>
                          <a:ea typeface="ヒラギノ角ゴ Pro W3"/>
                        </a:defRPr>
                      </a:lvl3pPr>
                      <a:lvl4pPr marL="1371600" algn="l" defTabSz="914400" rtl="0" eaLnBrk="1" latinLnBrk="0" hangingPunct="1">
                        <a:defRPr sz="1800" kern="1200">
                          <a:solidFill>
                            <a:schemeClr val="dk1"/>
                          </a:solidFill>
                          <a:latin typeface="Lucida Grande"/>
                          <a:ea typeface="ヒラギノ角ゴ Pro W3"/>
                        </a:defRPr>
                      </a:lvl4pPr>
                      <a:lvl5pPr marL="1828800" algn="l" defTabSz="914400" rtl="0" eaLnBrk="1" latinLnBrk="0" hangingPunct="1">
                        <a:defRPr sz="1800" kern="1200">
                          <a:solidFill>
                            <a:schemeClr val="dk1"/>
                          </a:solidFill>
                          <a:latin typeface="Lucida Grande"/>
                          <a:ea typeface="ヒラギノ角ゴ Pro W3"/>
                        </a:defRPr>
                      </a:lvl5pPr>
                      <a:lvl6pPr marL="2286000" algn="l" defTabSz="914400" rtl="0" eaLnBrk="1" latinLnBrk="0" hangingPunct="1">
                        <a:defRPr sz="1800" kern="1200">
                          <a:solidFill>
                            <a:schemeClr val="dk1"/>
                          </a:solidFill>
                          <a:latin typeface="Lucida Grande"/>
                          <a:ea typeface="ヒラギノ角ゴ Pro W3"/>
                        </a:defRPr>
                      </a:lvl6pPr>
                      <a:lvl7pPr marL="2743200" algn="l" defTabSz="914400" rtl="0" eaLnBrk="1" latinLnBrk="0" hangingPunct="1">
                        <a:defRPr sz="1800" kern="1200">
                          <a:solidFill>
                            <a:schemeClr val="dk1"/>
                          </a:solidFill>
                          <a:latin typeface="Lucida Grande"/>
                          <a:ea typeface="ヒラギノ角ゴ Pro W3"/>
                        </a:defRPr>
                      </a:lvl7pPr>
                      <a:lvl8pPr marL="3200400" algn="l" defTabSz="914400" rtl="0" eaLnBrk="1" latinLnBrk="0" hangingPunct="1">
                        <a:defRPr sz="1800" kern="1200">
                          <a:solidFill>
                            <a:schemeClr val="dk1"/>
                          </a:solidFill>
                          <a:latin typeface="Lucida Grande"/>
                          <a:ea typeface="ヒラギノ角ゴ Pro W3"/>
                        </a:defRPr>
                      </a:lvl8pPr>
                      <a:lvl9pPr marL="3657600" algn="l" defTabSz="914400" rtl="0" eaLnBrk="1" latinLnBrk="0" hangingPunct="1">
                        <a:defRPr sz="1800" kern="1200">
                          <a:solidFill>
                            <a:schemeClr val="dk1"/>
                          </a:solidFill>
                          <a:latin typeface="Lucida Grande"/>
                          <a:ea typeface="ヒラギノ角ゴ Pro W3"/>
                        </a:defRPr>
                      </a:lvl9pPr>
                    </a:lstStyle>
                    <a:p>
                      <a:r>
                        <a:rPr lang="en-GB" sz="1500" b="0" dirty="0">
                          <a:solidFill>
                            <a:srgbClr val="C13D33"/>
                          </a:solidFill>
                          <a:latin typeface="+mn-lt"/>
                          <a:cs typeface="Arial" panose="020B0604020202020204" pitchFamily="34" charset="0"/>
                        </a:rPr>
                        <a:t>Number of </a:t>
                      </a:r>
                      <a:r>
                        <a:rPr lang="en-GB" sz="1500" b="0" dirty="0" err="1">
                          <a:solidFill>
                            <a:srgbClr val="C13D33"/>
                          </a:solidFill>
                          <a:latin typeface="+mn-lt"/>
                          <a:cs typeface="Arial" panose="020B0604020202020204" pitchFamily="34" charset="0"/>
                        </a:rPr>
                        <a:t>Cryomodules</a:t>
                      </a:r>
                      <a:endParaRPr lang="en-GB" sz="1500" b="0" dirty="0">
                        <a:solidFill>
                          <a:srgbClr val="C13D33"/>
                        </a:solidFill>
                        <a:latin typeface="+mn-lt"/>
                        <a:cs typeface="Arial" panose="020B0604020202020204" pitchFamily="34" charset="0"/>
                      </a:endParaRPr>
                    </a:p>
                  </a:txBody>
                  <a:tcPr>
                    <a:lnL>
                      <a:noFill/>
                    </a:lnL>
                    <a:lnR>
                      <a:noFill/>
                    </a:lnR>
                    <a:lnT>
                      <a:noFill/>
                    </a:lnT>
                    <a:lnB w="25400" cmpd="sng">
                      <a:solidFill>
                        <a:srgbClr val="000000"/>
                      </a:solid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Lucida Grande"/>
                          <a:ea typeface="ヒラギノ角ゴ Pro W3"/>
                        </a:defRPr>
                      </a:lvl1pPr>
                      <a:lvl2pPr marL="457200" algn="l" defTabSz="914400" rtl="0" eaLnBrk="1" latinLnBrk="0" hangingPunct="1">
                        <a:defRPr sz="1800" kern="1200">
                          <a:solidFill>
                            <a:schemeClr val="dk1"/>
                          </a:solidFill>
                          <a:latin typeface="Lucida Grande"/>
                          <a:ea typeface="ヒラギノ角ゴ Pro W3"/>
                        </a:defRPr>
                      </a:lvl2pPr>
                      <a:lvl3pPr marL="914400" algn="l" defTabSz="914400" rtl="0" eaLnBrk="1" latinLnBrk="0" hangingPunct="1">
                        <a:defRPr sz="1800" kern="1200">
                          <a:solidFill>
                            <a:schemeClr val="dk1"/>
                          </a:solidFill>
                          <a:latin typeface="Lucida Grande"/>
                          <a:ea typeface="ヒラギノ角ゴ Pro W3"/>
                        </a:defRPr>
                      </a:lvl3pPr>
                      <a:lvl4pPr marL="1371600" algn="l" defTabSz="914400" rtl="0" eaLnBrk="1" latinLnBrk="0" hangingPunct="1">
                        <a:defRPr sz="1800" kern="1200">
                          <a:solidFill>
                            <a:schemeClr val="dk1"/>
                          </a:solidFill>
                          <a:latin typeface="Lucida Grande"/>
                          <a:ea typeface="ヒラギノ角ゴ Pro W3"/>
                        </a:defRPr>
                      </a:lvl4pPr>
                      <a:lvl5pPr marL="1828800" algn="l" defTabSz="914400" rtl="0" eaLnBrk="1" latinLnBrk="0" hangingPunct="1">
                        <a:defRPr sz="1800" kern="1200">
                          <a:solidFill>
                            <a:schemeClr val="dk1"/>
                          </a:solidFill>
                          <a:latin typeface="Lucida Grande"/>
                          <a:ea typeface="ヒラギノ角ゴ Pro W3"/>
                        </a:defRPr>
                      </a:lvl5pPr>
                      <a:lvl6pPr marL="2286000" algn="l" defTabSz="914400" rtl="0" eaLnBrk="1" latinLnBrk="0" hangingPunct="1">
                        <a:defRPr sz="1800" kern="1200">
                          <a:solidFill>
                            <a:schemeClr val="dk1"/>
                          </a:solidFill>
                          <a:latin typeface="Lucida Grande"/>
                          <a:ea typeface="ヒラギノ角ゴ Pro W3"/>
                        </a:defRPr>
                      </a:lvl6pPr>
                      <a:lvl7pPr marL="2743200" algn="l" defTabSz="914400" rtl="0" eaLnBrk="1" latinLnBrk="0" hangingPunct="1">
                        <a:defRPr sz="1800" kern="1200">
                          <a:solidFill>
                            <a:schemeClr val="dk1"/>
                          </a:solidFill>
                          <a:latin typeface="Lucida Grande"/>
                          <a:ea typeface="ヒラギノ角ゴ Pro W3"/>
                        </a:defRPr>
                      </a:lvl7pPr>
                      <a:lvl8pPr marL="3200400" algn="l" defTabSz="914400" rtl="0" eaLnBrk="1" latinLnBrk="0" hangingPunct="1">
                        <a:defRPr sz="1800" kern="1200">
                          <a:solidFill>
                            <a:schemeClr val="dk1"/>
                          </a:solidFill>
                          <a:latin typeface="Lucida Grande"/>
                          <a:ea typeface="ヒラギノ角ゴ Pro W3"/>
                        </a:defRPr>
                      </a:lvl8pPr>
                      <a:lvl9pPr marL="3657600" algn="l" defTabSz="914400" rtl="0" eaLnBrk="1" latinLnBrk="0" hangingPunct="1">
                        <a:defRPr sz="1800" kern="1200">
                          <a:solidFill>
                            <a:schemeClr val="dk1"/>
                          </a:solidFill>
                          <a:latin typeface="Lucida Grande"/>
                          <a:ea typeface="ヒラギノ角ゴ Pro W3"/>
                        </a:defRPr>
                      </a:lvl9pPr>
                    </a:lstStyle>
                    <a:p>
                      <a:pPr algn="ctr"/>
                      <a:r>
                        <a:rPr lang="en-GB" sz="1500" b="0" dirty="0">
                          <a:solidFill>
                            <a:srgbClr val="C13D33"/>
                          </a:solidFill>
                          <a:latin typeface="+mn-lt"/>
                          <a:cs typeface="Arial" panose="020B0604020202020204" pitchFamily="34" charset="0"/>
                        </a:rPr>
                        <a:t>3</a:t>
                      </a:r>
                    </a:p>
                  </a:txBody>
                  <a:tcPr>
                    <a:lnL>
                      <a:noFill/>
                    </a:lnL>
                    <a:lnR>
                      <a:noFill/>
                    </a:lnR>
                    <a:lnT>
                      <a:noFill/>
                    </a:lnT>
                    <a:lnB w="25400" cmpd="sng">
                      <a:solidFill>
                        <a:srgbClr val="000000"/>
                      </a:solid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7"/>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599380700"/>
              </p:ext>
            </p:extLst>
          </p:nvPr>
        </p:nvGraphicFramePr>
        <p:xfrm>
          <a:off x="5947244" y="3617375"/>
          <a:ext cx="4353561" cy="2880360"/>
        </p:xfrm>
        <a:graphic>
          <a:graphicData uri="http://schemas.openxmlformats.org/drawingml/2006/table">
            <a:tbl>
              <a:tblPr firstRow="1" bandRow="1"/>
              <a:tblGrid>
                <a:gridCol w="2397443">
                  <a:extLst>
                    <a:ext uri="{9D8B030D-6E8A-4147-A177-3AD203B41FA5}">
                      <a16:colId xmlns:a16="http://schemas.microsoft.com/office/drawing/2014/main" val="20000"/>
                    </a:ext>
                  </a:extLst>
                </a:gridCol>
                <a:gridCol w="1956118">
                  <a:extLst>
                    <a:ext uri="{9D8B030D-6E8A-4147-A177-3AD203B41FA5}">
                      <a16:colId xmlns:a16="http://schemas.microsoft.com/office/drawing/2014/main" val="20001"/>
                    </a:ext>
                  </a:extLst>
                </a:gridCol>
              </a:tblGrid>
              <a:tr h="174841">
                <a:tc>
                  <a:txBody>
                    <a:bodyPr/>
                    <a:lstStyle>
                      <a:lvl1pPr marL="0" algn="l" defTabSz="914400" rtl="0" eaLnBrk="1" latinLnBrk="0" hangingPunct="1">
                        <a:defRPr sz="1800" b="1" kern="1200">
                          <a:solidFill>
                            <a:schemeClr val="lt1"/>
                          </a:solidFill>
                          <a:latin typeface="Calibri"/>
                          <a:ea typeface="ヒラギノ角ゴ Pro W3"/>
                        </a:defRPr>
                      </a:lvl1pPr>
                      <a:lvl2pPr marL="457200" algn="l" defTabSz="914400" rtl="0" eaLnBrk="1" latinLnBrk="0" hangingPunct="1">
                        <a:defRPr sz="1800" b="1" kern="1200">
                          <a:solidFill>
                            <a:schemeClr val="lt1"/>
                          </a:solidFill>
                          <a:latin typeface="Calibri"/>
                          <a:ea typeface="ヒラギノ角ゴ Pro W3"/>
                        </a:defRPr>
                      </a:lvl2pPr>
                      <a:lvl3pPr marL="914400" algn="l" defTabSz="914400" rtl="0" eaLnBrk="1" latinLnBrk="0" hangingPunct="1">
                        <a:defRPr sz="1800" b="1" kern="1200">
                          <a:solidFill>
                            <a:schemeClr val="lt1"/>
                          </a:solidFill>
                          <a:latin typeface="Calibri"/>
                          <a:ea typeface="ヒラギノ角ゴ Pro W3"/>
                        </a:defRPr>
                      </a:lvl3pPr>
                      <a:lvl4pPr marL="1371600" algn="l" defTabSz="914400" rtl="0" eaLnBrk="1" latinLnBrk="0" hangingPunct="1">
                        <a:defRPr sz="1800" b="1" kern="1200">
                          <a:solidFill>
                            <a:schemeClr val="lt1"/>
                          </a:solidFill>
                          <a:latin typeface="Calibri"/>
                          <a:ea typeface="ヒラギノ角ゴ Pro W3"/>
                        </a:defRPr>
                      </a:lvl4pPr>
                      <a:lvl5pPr marL="1828800" algn="l" defTabSz="914400" rtl="0" eaLnBrk="1" latinLnBrk="0" hangingPunct="1">
                        <a:defRPr sz="1800" b="1" kern="1200">
                          <a:solidFill>
                            <a:schemeClr val="lt1"/>
                          </a:solidFill>
                          <a:latin typeface="Calibri"/>
                          <a:ea typeface="ヒラギノ角ゴ Pro W3"/>
                        </a:defRPr>
                      </a:lvl5pPr>
                      <a:lvl6pPr marL="2286000" algn="l" defTabSz="914400" rtl="0" eaLnBrk="1" latinLnBrk="0" hangingPunct="1">
                        <a:defRPr sz="1800" b="1" kern="1200">
                          <a:solidFill>
                            <a:schemeClr val="lt1"/>
                          </a:solidFill>
                          <a:latin typeface="Calibri"/>
                          <a:ea typeface="ヒラギノ角ゴ Pro W3"/>
                        </a:defRPr>
                      </a:lvl6pPr>
                      <a:lvl7pPr marL="2743200" algn="l" defTabSz="914400" rtl="0" eaLnBrk="1" latinLnBrk="0" hangingPunct="1">
                        <a:defRPr sz="1800" b="1" kern="1200">
                          <a:solidFill>
                            <a:schemeClr val="lt1"/>
                          </a:solidFill>
                          <a:latin typeface="Calibri"/>
                          <a:ea typeface="ヒラギノ角ゴ Pro W3"/>
                        </a:defRPr>
                      </a:lvl7pPr>
                      <a:lvl8pPr marL="3200400" algn="l" defTabSz="914400" rtl="0" eaLnBrk="1" latinLnBrk="0" hangingPunct="1">
                        <a:defRPr sz="1800" b="1" kern="1200">
                          <a:solidFill>
                            <a:schemeClr val="lt1"/>
                          </a:solidFill>
                          <a:latin typeface="Calibri"/>
                          <a:ea typeface="ヒラギノ角ゴ Pro W3"/>
                        </a:defRPr>
                      </a:lvl8pPr>
                      <a:lvl9pPr marL="3657600" algn="l" defTabSz="914400" rtl="0" eaLnBrk="1" latinLnBrk="0" hangingPunct="1">
                        <a:defRPr sz="1800" b="1" kern="1200">
                          <a:solidFill>
                            <a:schemeClr val="lt1"/>
                          </a:solidFill>
                          <a:latin typeface="Calibri"/>
                          <a:ea typeface="ヒラギノ角ゴ Pro W3"/>
                        </a:defRPr>
                      </a:lvl9pPr>
                    </a:lstStyle>
                    <a:p>
                      <a:r>
                        <a:rPr lang="en-GB" sz="1500" b="1" dirty="0">
                          <a:latin typeface="+mn-lt"/>
                          <a:cs typeface="Arial" panose="020B0604020202020204" pitchFamily="34" charset="0"/>
                        </a:rPr>
                        <a:t>Cavity</a:t>
                      </a:r>
                    </a:p>
                  </a:txBody>
                  <a:tcPr>
                    <a:lnL>
                      <a:noFill/>
                    </a:lnL>
                    <a:lnR>
                      <a:noFill/>
                    </a:lnR>
                    <a:lnT w="25400" cmpd="sng">
                      <a:solidFill>
                        <a:srgbClr val="000000"/>
                      </a:solidFill>
                    </a:lnT>
                    <a:lnB w="25400" cmpd="sng">
                      <a:solidFill>
                        <a:srgbClr val="000000"/>
                      </a:solidFill>
                    </a:lnB>
                    <a:lnTlToBr w="12700" cmpd="sng">
                      <a:noFill/>
                      <a:prstDash val="solid"/>
                    </a:lnTlToBr>
                    <a:lnBlToTr w="12700" cmpd="sng">
                      <a:noFill/>
                      <a:prstDash val="solid"/>
                    </a:lnBlToTr>
                    <a:solidFill>
                      <a:srgbClr val="2D2D8A"/>
                    </a:solidFill>
                  </a:tcPr>
                </a:tc>
                <a:tc>
                  <a:txBody>
                    <a:bodyPr/>
                    <a:lstStyle>
                      <a:lvl1pPr marL="0" algn="l" defTabSz="914400" rtl="0" eaLnBrk="1" latinLnBrk="0" hangingPunct="1">
                        <a:defRPr sz="1800" b="1" kern="1200">
                          <a:solidFill>
                            <a:schemeClr val="lt1"/>
                          </a:solidFill>
                          <a:latin typeface="Calibri"/>
                          <a:ea typeface="ヒラギノ角ゴ Pro W3"/>
                        </a:defRPr>
                      </a:lvl1pPr>
                      <a:lvl2pPr marL="457200" algn="l" defTabSz="914400" rtl="0" eaLnBrk="1" latinLnBrk="0" hangingPunct="1">
                        <a:defRPr sz="1800" b="1" kern="1200">
                          <a:solidFill>
                            <a:schemeClr val="lt1"/>
                          </a:solidFill>
                          <a:latin typeface="Calibri"/>
                          <a:ea typeface="ヒラギノ角ゴ Pro W3"/>
                        </a:defRPr>
                      </a:lvl2pPr>
                      <a:lvl3pPr marL="914400" algn="l" defTabSz="914400" rtl="0" eaLnBrk="1" latinLnBrk="0" hangingPunct="1">
                        <a:defRPr sz="1800" b="1" kern="1200">
                          <a:solidFill>
                            <a:schemeClr val="lt1"/>
                          </a:solidFill>
                          <a:latin typeface="Calibri"/>
                          <a:ea typeface="ヒラギノ角ゴ Pro W3"/>
                        </a:defRPr>
                      </a:lvl3pPr>
                      <a:lvl4pPr marL="1371600" algn="l" defTabSz="914400" rtl="0" eaLnBrk="1" latinLnBrk="0" hangingPunct="1">
                        <a:defRPr sz="1800" b="1" kern="1200">
                          <a:solidFill>
                            <a:schemeClr val="lt1"/>
                          </a:solidFill>
                          <a:latin typeface="Calibri"/>
                          <a:ea typeface="ヒラギノ角ゴ Pro W3"/>
                        </a:defRPr>
                      </a:lvl4pPr>
                      <a:lvl5pPr marL="1828800" algn="l" defTabSz="914400" rtl="0" eaLnBrk="1" latinLnBrk="0" hangingPunct="1">
                        <a:defRPr sz="1800" b="1" kern="1200">
                          <a:solidFill>
                            <a:schemeClr val="lt1"/>
                          </a:solidFill>
                          <a:latin typeface="Calibri"/>
                          <a:ea typeface="ヒラギノ角ゴ Pro W3"/>
                        </a:defRPr>
                      </a:lvl5pPr>
                      <a:lvl6pPr marL="2286000" algn="l" defTabSz="914400" rtl="0" eaLnBrk="1" latinLnBrk="0" hangingPunct="1">
                        <a:defRPr sz="1800" b="1" kern="1200">
                          <a:solidFill>
                            <a:schemeClr val="lt1"/>
                          </a:solidFill>
                          <a:latin typeface="Calibri"/>
                          <a:ea typeface="ヒラギノ角ゴ Pro W3"/>
                        </a:defRPr>
                      </a:lvl6pPr>
                      <a:lvl7pPr marL="2743200" algn="l" defTabSz="914400" rtl="0" eaLnBrk="1" latinLnBrk="0" hangingPunct="1">
                        <a:defRPr sz="1800" b="1" kern="1200">
                          <a:solidFill>
                            <a:schemeClr val="lt1"/>
                          </a:solidFill>
                          <a:latin typeface="Calibri"/>
                          <a:ea typeface="ヒラギノ角ゴ Pro W3"/>
                        </a:defRPr>
                      </a:lvl7pPr>
                      <a:lvl8pPr marL="3200400" algn="l" defTabSz="914400" rtl="0" eaLnBrk="1" latinLnBrk="0" hangingPunct="1">
                        <a:defRPr sz="1800" b="1" kern="1200">
                          <a:solidFill>
                            <a:schemeClr val="lt1"/>
                          </a:solidFill>
                          <a:latin typeface="Calibri"/>
                          <a:ea typeface="ヒラギノ角ゴ Pro W3"/>
                        </a:defRPr>
                      </a:lvl8pPr>
                      <a:lvl9pPr marL="3657600" algn="l" defTabSz="914400" rtl="0" eaLnBrk="1" latinLnBrk="0" hangingPunct="1">
                        <a:defRPr sz="1800" b="1" kern="1200">
                          <a:solidFill>
                            <a:schemeClr val="lt1"/>
                          </a:solidFill>
                          <a:latin typeface="Calibri"/>
                          <a:ea typeface="ヒラギノ角ゴ Pro W3"/>
                        </a:defRPr>
                      </a:lvl9pPr>
                    </a:lstStyle>
                    <a:p>
                      <a:pPr algn="ctr"/>
                      <a:endParaRPr lang="en-GB" sz="1500" b="1" dirty="0">
                        <a:latin typeface="+mn-lt"/>
                        <a:cs typeface="Arial" panose="020B0604020202020204" pitchFamily="34" charset="0"/>
                      </a:endParaRPr>
                    </a:p>
                  </a:txBody>
                  <a:tcPr>
                    <a:lnL>
                      <a:noFill/>
                    </a:lnL>
                    <a:lnR>
                      <a:noFill/>
                    </a:lnR>
                    <a:lnT w="25400" cmpd="sng">
                      <a:solidFill>
                        <a:srgbClr val="000000"/>
                      </a:solidFill>
                    </a:lnT>
                    <a:lnB w="25400" cmpd="sng">
                      <a:solidFill>
                        <a:srgbClr val="000000"/>
                      </a:solidFill>
                    </a:lnB>
                    <a:lnTlToBr w="12700" cmpd="sng">
                      <a:noFill/>
                      <a:prstDash val="solid"/>
                    </a:lnTlToBr>
                    <a:lnBlToTr w="12700" cmpd="sng">
                      <a:noFill/>
                      <a:prstDash val="solid"/>
                    </a:lnBlToTr>
                    <a:solidFill>
                      <a:srgbClr val="2D2D8A"/>
                    </a:solidFill>
                  </a:tcPr>
                </a:tc>
                <a:extLst>
                  <a:ext uri="{0D108BD9-81ED-4DB2-BD59-A6C34878D82A}">
                    <a16:rowId xmlns:a16="http://schemas.microsoft.com/office/drawing/2014/main" val="10000"/>
                  </a:ext>
                </a:extLst>
              </a:tr>
              <a:tr h="174841">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r>
                        <a:rPr lang="en-GB" sz="1500" b="0" dirty="0">
                          <a:latin typeface="+mn-lt"/>
                          <a:cs typeface="Arial" panose="020B0604020202020204" pitchFamily="34" charset="0"/>
                        </a:rPr>
                        <a:t>Frequency (MHz)</a:t>
                      </a:r>
                    </a:p>
                  </a:txBody>
                  <a:tcPr>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pPr algn="ctr"/>
                      <a:r>
                        <a:rPr lang="en-GB" sz="1500" b="0" dirty="0">
                          <a:latin typeface="+mn-lt"/>
                          <a:cs typeface="Arial" panose="020B0604020202020204" pitchFamily="34" charset="0"/>
                        </a:rPr>
                        <a:t>650</a:t>
                      </a:r>
                    </a:p>
                  </a:txBody>
                  <a:tcPr>
                    <a:lnL>
                      <a:noFill/>
                    </a:lnL>
                    <a:lnR>
                      <a:noFill/>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1"/>
                  </a:ext>
                </a:extLst>
              </a:tr>
              <a:tr h="174841">
                <a:tc>
                  <a:txBody>
                    <a:bodyPr/>
                    <a:lstStyle>
                      <a:lvl1pPr marL="0" algn="l" defTabSz="914400" rtl="0" eaLnBrk="1" latinLnBrk="0" hangingPunct="1">
                        <a:defRPr sz="1800" kern="1200">
                          <a:solidFill>
                            <a:schemeClr val="dk1"/>
                          </a:solidFill>
                          <a:latin typeface="Lucida Grande"/>
                          <a:ea typeface="ヒラギノ角ゴ Pro W3"/>
                        </a:defRPr>
                      </a:lvl1pPr>
                      <a:lvl2pPr marL="457200" algn="l" defTabSz="914400" rtl="0" eaLnBrk="1" latinLnBrk="0" hangingPunct="1">
                        <a:defRPr sz="1800" kern="1200">
                          <a:solidFill>
                            <a:schemeClr val="dk1"/>
                          </a:solidFill>
                          <a:latin typeface="Lucida Grande"/>
                          <a:ea typeface="ヒラギノ角ゴ Pro W3"/>
                        </a:defRPr>
                      </a:lvl2pPr>
                      <a:lvl3pPr marL="914400" algn="l" defTabSz="914400" rtl="0" eaLnBrk="1" latinLnBrk="0" hangingPunct="1">
                        <a:defRPr sz="1800" kern="1200">
                          <a:solidFill>
                            <a:schemeClr val="dk1"/>
                          </a:solidFill>
                          <a:latin typeface="Lucida Grande"/>
                          <a:ea typeface="ヒラギノ角ゴ Pro W3"/>
                        </a:defRPr>
                      </a:lvl3pPr>
                      <a:lvl4pPr marL="1371600" algn="l" defTabSz="914400" rtl="0" eaLnBrk="1" latinLnBrk="0" hangingPunct="1">
                        <a:defRPr sz="1800" kern="1200">
                          <a:solidFill>
                            <a:schemeClr val="dk1"/>
                          </a:solidFill>
                          <a:latin typeface="Lucida Grande"/>
                          <a:ea typeface="ヒラギノ角ゴ Pro W3"/>
                        </a:defRPr>
                      </a:lvl4pPr>
                      <a:lvl5pPr marL="1828800" algn="l" defTabSz="914400" rtl="0" eaLnBrk="1" latinLnBrk="0" hangingPunct="1">
                        <a:defRPr sz="1800" kern="1200">
                          <a:solidFill>
                            <a:schemeClr val="dk1"/>
                          </a:solidFill>
                          <a:latin typeface="Lucida Grande"/>
                          <a:ea typeface="ヒラギノ角ゴ Pro W3"/>
                        </a:defRPr>
                      </a:lvl5pPr>
                      <a:lvl6pPr marL="2286000" algn="l" defTabSz="914400" rtl="0" eaLnBrk="1" latinLnBrk="0" hangingPunct="1">
                        <a:defRPr sz="1800" kern="1200">
                          <a:solidFill>
                            <a:schemeClr val="dk1"/>
                          </a:solidFill>
                          <a:latin typeface="Lucida Grande"/>
                          <a:ea typeface="ヒラギノ角ゴ Pro W3"/>
                        </a:defRPr>
                      </a:lvl6pPr>
                      <a:lvl7pPr marL="2743200" algn="l" defTabSz="914400" rtl="0" eaLnBrk="1" latinLnBrk="0" hangingPunct="1">
                        <a:defRPr sz="1800" kern="1200">
                          <a:solidFill>
                            <a:schemeClr val="dk1"/>
                          </a:solidFill>
                          <a:latin typeface="Lucida Grande"/>
                          <a:ea typeface="ヒラギノ角ゴ Pro W3"/>
                        </a:defRPr>
                      </a:lvl7pPr>
                      <a:lvl8pPr marL="3200400" algn="l" defTabSz="914400" rtl="0" eaLnBrk="1" latinLnBrk="0" hangingPunct="1">
                        <a:defRPr sz="1800" kern="1200">
                          <a:solidFill>
                            <a:schemeClr val="dk1"/>
                          </a:solidFill>
                          <a:latin typeface="Lucida Grande"/>
                          <a:ea typeface="ヒラギノ角ゴ Pro W3"/>
                        </a:defRPr>
                      </a:lvl8pPr>
                      <a:lvl9pPr marL="3657600" algn="l" defTabSz="914400" rtl="0" eaLnBrk="1" latinLnBrk="0" hangingPunct="1">
                        <a:defRPr sz="1800" kern="1200">
                          <a:solidFill>
                            <a:schemeClr val="dk1"/>
                          </a:solidFill>
                          <a:latin typeface="Lucida Grande"/>
                          <a:ea typeface="ヒラギノ角ゴ Pro W3"/>
                        </a:defRPr>
                      </a:lvl9pPr>
                    </a:lstStyle>
                    <a:p>
                      <a:r>
                        <a:rPr lang="en-GB" sz="1500" b="0" dirty="0">
                          <a:latin typeface="+mn-lt"/>
                          <a:cs typeface="Arial" panose="020B0604020202020204" pitchFamily="34" charset="0"/>
                        </a:rPr>
                        <a:t>Cavity Beta</a:t>
                      </a:r>
                    </a:p>
                  </a:txBody>
                  <a:tcP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Lucida Grande"/>
                          <a:ea typeface="ヒラギノ角ゴ Pro W3"/>
                        </a:defRPr>
                      </a:lvl1pPr>
                      <a:lvl2pPr marL="457200" algn="l" defTabSz="914400" rtl="0" eaLnBrk="1" latinLnBrk="0" hangingPunct="1">
                        <a:defRPr sz="1800" kern="1200">
                          <a:solidFill>
                            <a:schemeClr val="dk1"/>
                          </a:solidFill>
                          <a:latin typeface="Lucida Grande"/>
                          <a:ea typeface="ヒラギノ角ゴ Pro W3"/>
                        </a:defRPr>
                      </a:lvl2pPr>
                      <a:lvl3pPr marL="914400" algn="l" defTabSz="914400" rtl="0" eaLnBrk="1" latinLnBrk="0" hangingPunct="1">
                        <a:defRPr sz="1800" kern="1200">
                          <a:solidFill>
                            <a:schemeClr val="dk1"/>
                          </a:solidFill>
                          <a:latin typeface="Lucida Grande"/>
                          <a:ea typeface="ヒラギノ角ゴ Pro W3"/>
                        </a:defRPr>
                      </a:lvl3pPr>
                      <a:lvl4pPr marL="1371600" algn="l" defTabSz="914400" rtl="0" eaLnBrk="1" latinLnBrk="0" hangingPunct="1">
                        <a:defRPr sz="1800" kern="1200">
                          <a:solidFill>
                            <a:schemeClr val="dk1"/>
                          </a:solidFill>
                          <a:latin typeface="Lucida Grande"/>
                          <a:ea typeface="ヒラギノ角ゴ Pro W3"/>
                        </a:defRPr>
                      </a:lvl4pPr>
                      <a:lvl5pPr marL="1828800" algn="l" defTabSz="914400" rtl="0" eaLnBrk="1" latinLnBrk="0" hangingPunct="1">
                        <a:defRPr sz="1800" kern="1200">
                          <a:solidFill>
                            <a:schemeClr val="dk1"/>
                          </a:solidFill>
                          <a:latin typeface="Lucida Grande"/>
                          <a:ea typeface="ヒラギノ角ゴ Pro W3"/>
                        </a:defRPr>
                      </a:lvl5pPr>
                      <a:lvl6pPr marL="2286000" algn="l" defTabSz="914400" rtl="0" eaLnBrk="1" latinLnBrk="0" hangingPunct="1">
                        <a:defRPr sz="1800" kern="1200">
                          <a:solidFill>
                            <a:schemeClr val="dk1"/>
                          </a:solidFill>
                          <a:latin typeface="Lucida Grande"/>
                          <a:ea typeface="ヒラギノ角ゴ Pro W3"/>
                        </a:defRPr>
                      </a:lvl6pPr>
                      <a:lvl7pPr marL="2743200" algn="l" defTabSz="914400" rtl="0" eaLnBrk="1" latinLnBrk="0" hangingPunct="1">
                        <a:defRPr sz="1800" kern="1200">
                          <a:solidFill>
                            <a:schemeClr val="dk1"/>
                          </a:solidFill>
                          <a:latin typeface="Lucida Grande"/>
                          <a:ea typeface="ヒラギノ角ゴ Pro W3"/>
                        </a:defRPr>
                      </a:lvl7pPr>
                      <a:lvl8pPr marL="3200400" algn="l" defTabSz="914400" rtl="0" eaLnBrk="1" latinLnBrk="0" hangingPunct="1">
                        <a:defRPr sz="1800" kern="1200">
                          <a:solidFill>
                            <a:schemeClr val="dk1"/>
                          </a:solidFill>
                          <a:latin typeface="Lucida Grande"/>
                          <a:ea typeface="ヒラギノ角ゴ Pro W3"/>
                        </a:defRPr>
                      </a:lvl8pPr>
                      <a:lvl9pPr marL="3657600" algn="l" defTabSz="914400" rtl="0" eaLnBrk="1" latinLnBrk="0" hangingPunct="1">
                        <a:defRPr sz="1800" kern="1200">
                          <a:solidFill>
                            <a:schemeClr val="dk1"/>
                          </a:solidFill>
                          <a:latin typeface="Lucida Grande"/>
                          <a:ea typeface="ヒラギノ角ゴ Pro W3"/>
                        </a:defRPr>
                      </a:lvl9pPr>
                    </a:lstStyle>
                    <a:p>
                      <a:pPr algn="ctr"/>
                      <a:r>
                        <a:rPr lang="en-GB" sz="1500" b="0" dirty="0">
                          <a:latin typeface="+mn-lt"/>
                          <a:cs typeface="Arial" panose="020B0604020202020204" pitchFamily="34" charset="0"/>
                        </a:rPr>
                        <a:t>0.92</a:t>
                      </a:r>
                    </a:p>
                  </a:txBody>
                  <a:tcP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74841">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r>
                        <a:rPr lang="en-GB" sz="1500" b="0" dirty="0">
                          <a:solidFill>
                            <a:srgbClr val="C13D33"/>
                          </a:solidFill>
                          <a:latin typeface="+mn-lt"/>
                          <a:cs typeface="Arial" panose="020B0604020202020204" pitchFamily="34" charset="0"/>
                        </a:rPr>
                        <a:t>Gradient (MV/m)</a:t>
                      </a: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pPr algn="ctr"/>
                      <a:r>
                        <a:rPr lang="en-US" sz="1500" b="0" dirty="0">
                          <a:solidFill>
                            <a:srgbClr val="C13D33"/>
                          </a:solidFill>
                          <a:latin typeface="+mn-lt"/>
                          <a:cs typeface="Arial" panose="020B0604020202020204" pitchFamily="34" charset="0"/>
                        </a:rPr>
                        <a:t>18.8</a:t>
                      </a:r>
                      <a:endParaRPr lang="en-GB" sz="1500" b="0" dirty="0">
                        <a:solidFill>
                          <a:srgbClr val="C13D33"/>
                        </a:solidFill>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3"/>
                  </a:ext>
                </a:extLst>
              </a:tr>
              <a:tr h="294177">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r>
                        <a:rPr lang="en-GB" sz="1500" b="0" dirty="0">
                          <a:solidFill>
                            <a:srgbClr val="C13D33"/>
                          </a:solidFill>
                          <a:latin typeface="+mn-lt"/>
                          <a:cs typeface="Arial" panose="020B0604020202020204" pitchFamily="34" charset="0"/>
                        </a:rPr>
                        <a:t>Quality Factor </a:t>
                      </a:r>
                      <a:r>
                        <a:rPr lang="en-GB" sz="1500" b="0" dirty="0" err="1">
                          <a:solidFill>
                            <a:srgbClr val="C13D33"/>
                          </a:solidFill>
                          <a:latin typeface="+mn-lt"/>
                          <a:cs typeface="Arial" panose="020B0604020202020204" pitchFamily="34" charset="0"/>
                        </a:rPr>
                        <a:t>Qo</a:t>
                      </a:r>
                      <a:endParaRPr lang="en-GB" sz="1500" b="0" dirty="0">
                        <a:solidFill>
                          <a:srgbClr val="C13D33"/>
                        </a:solidFill>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pPr algn="ctr"/>
                      <a:r>
                        <a:rPr lang="en-GB" sz="1500" b="0" dirty="0">
                          <a:solidFill>
                            <a:srgbClr val="C13D33"/>
                          </a:solidFill>
                          <a:latin typeface="+mn-lt"/>
                          <a:cs typeface="Arial" panose="020B0604020202020204" pitchFamily="34" charset="0"/>
                        </a:rPr>
                        <a:t>3.0 x 10</a:t>
                      </a:r>
                      <a:r>
                        <a:rPr lang="en-GB" sz="1500" b="0" baseline="30000" dirty="0">
                          <a:solidFill>
                            <a:srgbClr val="C13D33"/>
                          </a:solidFill>
                          <a:latin typeface="+mn-lt"/>
                          <a:cs typeface="Arial" panose="020B0604020202020204" pitchFamily="34" charset="0"/>
                        </a:rPr>
                        <a:t>10</a:t>
                      </a:r>
                      <a:r>
                        <a:rPr lang="en-GB" sz="1500" b="0" baseline="0" dirty="0">
                          <a:solidFill>
                            <a:srgbClr val="C13D33"/>
                          </a:solidFill>
                          <a:latin typeface="+mn-lt"/>
                          <a:cs typeface="Arial" panose="020B0604020202020204" pitchFamily="34" charset="0"/>
                        </a:rPr>
                        <a:t> (N2 Doped)*</a:t>
                      </a:r>
                      <a:endParaRPr lang="en-GB" sz="1500" b="0" baseline="30000" dirty="0">
                        <a:solidFill>
                          <a:srgbClr val="C13D33"/>
                        </a:solidFill>
                        <a:latin typeface="+mn-lt"/>
                        <a:cs typeface="Arial" panose="020B0604020202020204" pitchFamily="34" charset="0"/>
                      </a:endParaRPr>
                    </a:p>
                  </a:txBody>
                  <a:tcP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174841">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r>
                        <a:rPr lang="en-GB" sz="1500" b="0" dirty="0">
                          <a:latin typeface="+mn-lt"/>
                          <a:cs typeface="Arial" panose="020B0604020202020204" pitchFamily="34" charset="0"/>
                        </a:rPr>
                        <a:t>Number of Cells</a:t>
                      </a: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pPr algn="ctr"/>
                      <a:r>
                        <a:rPr lang="en-GB" sz="1500" b="0" dirty="0">
                          <a:latin typeface="+mn-lt"/>
                          <a:cs typeface="Arial" panose="020B0604020202020204" pitchFamily="34" charset="0"/>
                        </a:rPr>
                        <a:t>5</a:t>
                      </a: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5"/>
                  </a:ext>
                </a:extLst>
              </a:tr>
              <a:tr h="294177">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r>
                        <a:rPr lang="en-GB" sz="1500" b="0" dirty="0">
                          <a:latin typeface="+mn-lt"/>
                          <a:cs typeface="Arial" panose="020B0604020202020204" pitchFamily="34" charset="0"/>
                        </a:rPr>
                        <a:t>Cavity Dynamic Load (W)</a:t>
                      </a:r>
                    </a:p>
                  </a:txBody>
                  <a:tcPr>
                    <a:lnL>
                      <a:noFill/>
                    </a:lnL>
                    <a:lnR>
                      <a:noFill/>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pPr algn="ctr"/>
                      <a:r>
                        <a:rPr lang="en-GB" sz="1500" b="0" dirty="0">
                          <a:latin typeface="+mn-lt"/>
                          <a:cs typeface="Arial" panose="020B0604020202020204" pitchFamily="34" charset="0"/>
                        </a:rPr>
                        <a:t>&lt;22.5</a:t>
                      </a:r>
                    </a:p>
                  </a:txBody>
                  <a:tcPr>
                    <a:lnL>
                      <a:noFill/>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174841">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r>
                        <a:rPr lang="en-GB" sz="1500" b="0" dirty="0">
                          <a:solidFill>
                            <a:srgbClr val="C13D33"/>
                          </a:solidFill>
                          <a:latin typeface="+mn-lt"/>
                          <a:cs typeface="Arial" panose="020B0604020202020204" pitchFamily="34" charset="0"/>
                        </a:rPr>
                        <a:t>Cavity Length (m)</a:t>
                      </a: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sz="1800" kern="1200">
                          <a:solidFill>
                            <a:schemeClr val="dk1"/>
                          </a:solidFill>
                          <a:latin typeface="Calibri"/>
                          <a:ea typeface="ヒラギノ角ゴ Pro W3"/>
                        </a:defRPr>
                      </a:lvl1pPr>
                      <a:lvl2pPr marL="457200" algn="l" defTabSz="914400" rtl="0" eaLnBrk="1" latinLnBrk="0" hangingPunct="1">
                        <a:defRPr sz="1800" kern="1200">
                          <a:solidFill>
                            <a:schemeClr val="dk1"/>
                          </a:solidFill>
                          <a:latin typeface="Calibri"/>
                          <a:ea typeface="ヒラギノ角ゴ Pro W3"/>
                        </a:defRPr>
                      </a:lvl2pPr>
                      <a:lvl3pPr marL="914400" algn="l" defTabSz="914400" rtl="0" eaLnBrk="1" latinLnBrk="0" hangingPunct="1">
                        <a:defRPr sz="1800" kern="1200">
                          <a:solidFill>
                            <a:schemeClr val="dk1"/>
                          </a:solidFill>
                          <a:latin typeface="Calibri"/>
                          <a:ea typeface="ヒラギノ角ゴ Pro W3"/>
                        </a:defRPr>
                      </a:lvl3pPr>
                      <a:lvl4pPr marL="1371600" algn="l" defTabSz="914400" rtl="0" eaLnBrk="1" latinLnBrk="0" hangingPunct="1">
                        <a:defRPr sz="1800" kern="1200">
                          <a:solidFill>
                            <a:schemeClr val="dk1"/>
                          </a:solidFill>
                          <a:latin typeface="Calibri"/>
                          <a:ea typeface="ヒラギノ角ゴ Pro W3"/>
                        </a:defRPr>
                      </a:lvl4pPr>
                      <a:lvl5pPr marL="1828800" algn="l" defTabSz="914400" rtl="0" eaLnBrk="1" latinLnBrk="0" hangingPunct="1">
                        <a:defRPr sz="1800" kern="1200">
                          <a:solidFill>
                            <a:schemeClr val="dk1"/>
                          </a:solidFill>
                          <a:latin typeface="Calibri"/>
                          <a:ea typeface="ヒラギノ角ゴ Pro W3"/>
                        </a:defRPr>
                      </a:lvl5pPr>
                      <a:lvl6pPr marL="2286000" algn="l" defTabSz="914400" rtl="0" eaLnBrk="1" latinLnBrk="0" hangingPunct="1">
                        <a:defRPr sz="1800" kern="1200">
                          <a:solidFill>
                            <a:schemeClr val="dk1"/>
                          </a:solidFill>
                          <a:latin typeface="Calibri"/>
                          <a:ea typeface="ヒラギノ角ゴ Pro W3"/>
                        </a:defRPr>
                      </a:lvl6pPr>
                      <a:lvl7pPr marL="2743200" algn="l" defTabSz="914400" rtl="0" eaLnBrk="1" latinLnBrk="0" hangingPunct="1">
                        <a:defRPr sz="1800" kern="1200">
                          <a:solidFill>
                            <a:schemeClr val="dk1"/>
                          </a:solidFill>
                          <a:latin typeface="Calibri"/>
                          <a:ea typeface="ヒラギノ角ゴ Pro W3"/>
                        </a:defRPr>
                      </a:lvl7pPr>
                      <a:lvl8pPr marL="3200400" algn="l" defTabSz="914400" rtl="0" eaLnBrk="1" latinLnBrk="0" hangingPunct="1">
                        <a:defRPr sz="1800" kern="1200">
                          <a:solidFill>
                            <a:schemeClr val="dk1"/>
                          </a:solidFill>
                          <a:latin typeface="Calibri"/>
                          <a:ea typeface="ヒラギノ角ゴ Pro W3"/>
                        </a:defRPr>
                      </a:lvl8pPr>
                      <a:lvl9pPr marL="3657600" algn="l" defTabSz="914400" rtl="0" eaLnBrk="1" latinLnBrk="0" hangingPunct="1">
                        <a:defRPr sz="1800" kern="1200">
                          <a:solidFill>
                            <a:schemeClr val="dk1"/>
                          </a:solidFill>
                          <a:latin typeface="Calibri"/>
                          <a:ea typeface="ヒラギノ角ゴ Pro W3"/>
                        </a:defRPr>
                      </a:lvl9pPr>
                    </a:lstStyle>
                    <a:p>
                      <a:pPr algn="ctr"/>
                      <a:r>
                        <a:rPr lang="en-GB" sz="1500" b="0" dirty="0">
                          <a:solidFill>
                            <a:srgbClr val="C13D33"/>
                          </a:solidFill>
                          <a:latin typeface="+mn-lt"/>
                          <a:cs typeface="Arial" panose="020B0604020202020204" pitchFamily="34" charset="0"/>
                        </a:rPr>
                        <a:t>1.4</a:t>
                      </a:r>
                    </a:p>
                  </a:txBody>
                  <a:tcPr>
                    <a:lnL>
                      <a:noFill/>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7"/>
                  </a:ext>
                </a:extLst>
              </a:tr>
              <a:tr h="174841">
                <a:tc>
                  <a:txBody>
                    <a:bodyPr/>
                    <a:lstStyle>
                      <a:lvl1pPr marL="0" algn="l" defTabSz="914400" rtl="0" eaLnBrk="1" latinLnBrk="0" hangingPunct="1">
                        <a:defRPr sz="1800" kern="1200">
                          <a:solidFill>
                            <a:schemeClr val="dk1"/>
                          </a:solidFill>
                          <a:latin typeface="Lucida Grande"/>
                          <a:ea typeface="ヒラギノ角ゴ Pro W3"/>
                        </a:defRPr>
                      </a:lvl1pPr>
                      <a:lvl2pPr marL="457200" algn="l" defTabSz="914400" rtl="0" eaLnBrk="1" latinLnBrk="0" hangingPunct="1">
                        <a:defRPr sz="1800" kern="1200">
                          <a:solidFill>
                            <a:schemeClr val="dk1"/>
                          </a:solidFill>
                          <a:latin typeface="Lucida Grande"/>
                          <a:ea typeface="ヒラギノ角ゴ Pro W3"/>
                        </a:defRPr>
                      </a:lvl2pPr>
                      <a:lvl3pPr marL="914400" algn="l" defTabSz="914400" rtl="0" eaLnBrk="1" latinLnBrk="0" hangingPunct="1">
                        <a:defRPr sz="1800" kern="1200">
                          <a:solidFill>
                            <a:schemeClr val="dk1"/>
                          </a:solidFill>
                          <a:latin typeface="Lucida Grande"/>
                          <a:ea typeface="ヒラギノ角ゴ Pro W3"/>
                        </a:defRPr>
                      </a:lvl3pPr>
                      <a:lvl4pPr marL="1371600" algn="l" defTabSz="914400" rtl="0" eaLnBrk="1" latinLnBrk="0" hangingPunct="1">
                        <a:defRPr sz="1800" kern="1200">
                          <a:solidFill>
                            <a:schemeClr val="dk1"/>
                          </a:solidFill>
                          <a:latin typeface="Lucida Grande"/>
                          <a:ea typeface="ヒラギノ角ゴ Pro W3"/>
                        </a:defRPr>
                      </a:lvl4pPr>
                      <a:lvl5pPr marL="1828800" algn="l" defTabSz="914400" rtl="0" eaLnBrk="1" latinLnBrk="0" hangingPunct="1">
                        <a:defRPr sz="1800" kern="1200">
                          <a:solidFill>
                            <a:schemeClr val="dk1"/>
                          </a:solidFill>
                          <a:latin typeface="Lucida Grande"/>
                          <a:ea typeface="ヒラギノ角ゴ Pro W3"/>
                        </a:defRPr>
                      </a:lvl5pPr>
                      <a:lvl6pPr marL="2286000" algn="l" defTabSz="914400" rtl="0" eaLnBrk="1" latinLnBrk="0" hangingPunct="1">
                        <a:defRPr sz="1800" kern="1200">
                          <a:solidFill>
                            <a:schemeClr val="dk1"/>
                          </a:solidFill>
                          <a:latin typeface="Lucida Grande"/>
                          <a:ea typeface="ヒラギノ角ゴ Pro W3"/>
                        </a:defRPr>
                      </a:lvl6pPr>
                      <a:lvl7pPr marL="2743200" algn="l" defTabSz="914400" rtl="0" eaLnBrk="1" latinLnBrk="0" hangingPunct="1">
                        <a:defRPr sz="1800" kern="1200">
                          <a:solidFill>
                            <a:schemeClr val="dk1"/>
                          </a:solidFill>
                          <a:latin typeface="Lucida Grande"/>
                          <a:ea typeface="ヒラギノ角ゴ Pro W3"/>
                        </a:defRPr>
                      </a:lvl7pPr>
                      <a:lvl8pPr marL="3200400" algn="l" defTabSz="914400" rtl="0" eaLnBrk="1" latinLnBrk="0" hangingPunct="1">
                        <a:defRPr sz="1800" kern="1200">
                          <a:solidFill>
                            <a:schemeClr val="dk1"/>
                          </a:solidFill>
                          <a:latin typeface="Lucida Grande"/>
                          <a:ea typeface="ヒラギノ角ゴ Pro W3"/>
                        </a:defRPr>
                      </a:lvl8pPr>
                      <a:lvl9pPr marL="3657600" algn="l" defTabSz="914400" rtl="0" eaLnBrk="1" latinLnBrk="0" hangingPunct="1">
                        <a:defRPr sz="1800" kern="1200">
                          <a:solidFill>
                            <a:schemeClr val="dk1"/>
                          </a:solidFill>
                          <a:latin typeface="Lucida Grande"/>
                          <a:ea typeface="ヒラギノ角ゴ Pro W3"/>
                        </a:defRPr>
                      </a:lvl9pPr>
                    </a:lstStyle>
                    <a:p>
                      <a:r>
                        <a:rPr lang="en-GB" sz="1500" b="0" dirty="0">
                          <a:solidFill>
                            <a:srgbClr val="C13D33"/>
                          </a:solidFill>
                          <a:latin typeface="+mn-lt"/>
                          <a:cs typeface="Arial" panose="020B0604020202020204" pitchFamily="34" charset="0"/>
                        </a:rPr>
                        <a:t>Number of Cavities</a:t>
                      </a:r>
                    </a:p>
                  </a:txBody>
                  <a:tcPr>
                    <a:lnL>
                      <a:noFill/>
                    </a:lnL>
                    <a:lnR>
                      <a:noFill/>
                    </a:lnR>
                    <a:lnT>
                      <a:noFill/>
                    </a:lnT>
                    <a:lnB w="254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Lucida Grande"/>
                          <a:ea typeface="ヒラギノ角ゴ Pro W3"/>
                        </a:defRPr>
                      </a:lvl1pPr>
                      <a:lvl2pPr marL="457200" algn="l" defTabSz="914400" rtl="0" eaLnBrk="1" latinLnBrk="0" hangingPunct="1">
                        <a:defRPr sz="1800" kern="1200">
                          <a:solidFill>
                            <a:schemeClr val="dk1"/>
                          </a:solidFill>
                          <a:latin typeface="Lucida Grande"/>
                          <a:ea typeface="ヒラギノ角ゴ Pro W3"/>
                        </a:defRPr>
                      </a:lvl2pPr>
                      <a:lvl3pPr marL="914400" algn="l" defTabSz="914400" rtl="0" eaLnBrk="1" latinLnBrk="0" hangingPunct="1">
                        <a:defRPr sz="1800" kern="1200">
                          <a:solidFill>
                            <a:schemeClr val="dk1"/>
                          </a:solidFill>
                          <a:latin typeface="Lucida Grande"/>
                          <a:ea typeface="ヒラギノ角ゴ Pro W3"/>
                        </a:defRPr>
                      </a:lvl3pPr>
                      <a:lvl4pPr marL="1371600" algn="l" defTabSz="914400" rtl="0" eaLnBrk="1" latinLnBrk="0" hangingPunct="1">
                        <a:defRPr sz="1800" kern="1200">
                          <a:solidFill>
                            <a:schemeClr val="dk1"/>
                          </a:solidFill>
                          <a:latin typeface="Lucida Grande"/>
                          <a:ea typeface="ヒラギノ角ゴ Pro W3"/>
                        </a:defRPr>
                      </a:lvl4pPr>
                      <a:lvl5pPr marL="1828800" algn="l" defTabSz="914400" rtl="0" eaLnBrk="1" latinLnBrk="0" hangingPunct="1">
                        <a:defRPr sz="1800" kern="1200">
                          <a:solidFill>
                            <a:schemeClr val="dk1"/>
                          </a:solidFill>
                          <a:latin typeface="Lucida Grande"/>
                          <a:ea typeface="ヒラギノ角ゴ Pro W3"/>
                        </a:defRPr>
                      </a:lvl5pPr>
                      <a:lvl6pPr marL="2286000" algn="l" defTabSz="914400" rtl="0" eaLnBrk="1" latinLnBrk="0" hangingPunct="1">
                        <a:defRPr sz="1800" kern="1200">
                          <a:solidFill>
                            <a:schemeClr val="dk1"/>
                          </a:solidFill>
                          <a:latin typeface="Lucida Grande"/>
                          <a:ea typeface="ヒラギノ角ゴ Pro W3"/>
                        </a:defRPr>
                      </a:lvl6pPr>
                      <a:lvl7pPr marL="2743200" algn="l" defTabSz="914400" rtl="0" eaLnBrk="1" latinLnBrk="0" hangingPunct="1">
                        <a:defRPr sz="1800" kern="1200">
                          <a:solidFill>
                            <a:schemeClr val="dk1"/>
                          </a:solidFill>
                          <a:latin typeface="Lucida Grande"/>
                          <a:ea typeface="ヒラギノ角ゴ Pro W3"/>
                        </a:defRPr>
                      </a:lvl7pPr>
                      <a:lvl8pPr marL="3200400" algn="l" defTabSz="914400" rtl="0" eaLnBrk="1" latinLnBrk="0" hangingPunct="1">
                        <a:defRPr sz="1800" kern="1200">
                          <a:solidFill>
                            <a:schemeClr val="dk1"/>
                          </a:solidFill>
                          <a:latin typeface="Lucida Grande"/>
                          <a:ea typeface="ヒラギノ角ゴ Pro W3"/>
                        </a:defRPr>
                      </a:lvl8pPr>
                      <a:lvl9pPr marL="3657600" algn="l" defTabSz="914400" rtl="0" eaLnBrk="1" latinLnBrk="0" hangingPunct="1">
                        <a:defRPr sz="1800" kern="1200">
                          <a:solidFill>
                            <a:schemeClr val="dk1"/>
                          </a:solidFill>
                          <a:latin typeface="Lucida Grande"/>
                          <a:ea typeface="ヒラギノ角ゴ Pro W3"/>
                        </a:defRPr>
                      </a:lvl9pPr>
                    </a:lstStyle>
                    <a:p>
                      <a:pPr algn="ctr"/>
                      <a:r>
                        <a:rPr lang="en-GB" sz="1500" b="0" dirty="0">
                          <a:solidFill>
                            <a:srgbClr val="C13D33"/>
                          </a:solidFill>
                          <a:latin typeface="+mn-lt"/>
                          <a:cs typeface="Arial" panose="020B0604020202020204" pitchFamily="34" charset="0"/>
                        </a:rPr>
                        <a:t>18 (+2)</a:t>
                      </a:r>
                    </a:p>
                  </a:txBody>
                  <a:tcPr>
                    <a:lnL>
                      <a:noFill/>
                    </a:lnL>
                    <a:lnR>
                      <a:noFill/>
                    </a:lnR>
                    <a:lnT>
                      <a:noFill/>
                    </a:lnT>
                    <a:lnB w="254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bl>
          </a:graphicData>
        </a:graphic>
      </p:graphicFrame>
      <p:sp>
        <p:nvSpPr>
          <p:cNvPr id="25" name="TextBox 12">
            <a:extLst>
              <a:ext uri="{FF2B5EF4-FFF2-40B4-BE49-F238E27FC236}">
                <a16:creationId xmlns:a16="http://schemas.microsoft.com/office/drawing/2014/main" id="{605736B2-355E-4383-9DA8-F54FA1C479A4}"/>
              </a:ext>
            </a:extLst>
          </p:cNvPr>
          <p:cNvSpPr txBox="1"/>
          <p:nvPr/>
        </p:nvSpPr>
        <p:spPr>
          <a:xfrm>
            <a:off x="5835508" y="6489343"/>
            <a:ext cx="6261522"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solidFill>
                  <a:srgbClr val="C13D33"/>
                </a:solidFill>
              </a:rPr>
              <a:t>*Qo expectation is actually </a:t>
            </a:r>
            <a:r>
              <a:rPr lang="en-GB" sz="1400" dirty="0">
                <a:solidFill>
                  <a:srgbClr val="C13D33"/>
                </a:solidFill>
                <a:latin typeface="Arial" panose="020B0604020202020204" pitchFamily="34" charset="0"/>
                <a:cs typeface="Arial" panose="020B0604020202020204" pitchFamily="34" charset="0"/>
              </a:rPr>
              <a:t>3.3 x 10</a:t>
            </a:r>
            <a:r>
              <a:rPr lang="en-GB" sz="1400" baseline="30000" dirty="0">
                <a:solidFill>
                  <a:srgbClr val="C13D33"/>
                </a:solidFill>
                <a:latin typeface="Arial" panose="020B0604020202020204" pitchFamily="34" charset="0"/>
                <a:cs typeface="Arial" panose="020B0604020202020204" pitchFamily="34" charset="0"/>
              </a:rPr>
              <a:t>10</a:t>
            </a:r>
            <a:r>
              <a:rPr lang="en-GB" sz="1400" baseline="0" dirty="0">
                <a:solidFill>
                  <a:srgbClr val="C13D33"/>
                </a:solidFill>
                <a:latin typeface="Arial" panose="020B0604020202020204" pitchFamily="34" charset="0"/>
                <a:cs typeface="Arial" panose="020B0604020202020204" pitchFamily="34" charset="0"/>
              </a:rPr>
              <a:t> </a:t>
            </a:r>
            <a:r>
              <a:rPr lang="en-GB" sz="1400" dirty="0">
                <a:solidFill>
                  <a:srgbClr val="C13D33"/>
                </a:solidFill>
                <a:latin typeface="Arial" panose="020B0604020202020204" pitchFamily="34" charset="0"/>
                <a:cs typeface="Arial" panose="020B0604020202020204" pitchFamily="34" charset="0"/>
              </a:rPr>
              <a:t>in CM and 4 x 10</a:t>
            </a:r>
            <a:r>
              <a:rPr lang="en-GB" sz="1400" baseline="30000" dirty="0">
                <a:solidFill>
                  <a:srgbClr val="C13D33"/>
                </a:solidFill>
                <a:latin typeface="Arial" panose="020B0604020202020204" pitchFamily="34" charset="0"/>
                <a:cs typeface="Arial" panose="020B0604020202020204" pitchFamily="34" charset="0"/>
              </a:rPr>
              <a:t>10</a:t>
            </a:r>
            <a:r>
              <a:rPr lang="en-GB" sz="1400" baseline="0" dirty="0">
                <a:solidFill>
                  <a:srgbClr val="C13D33"/>
                </a:solidFill>
                <a:latin typeface="Arial" panose="020B0604020202020204" pitchFamily="34" charset="0"/>
                <a:cs typeface="Arial" panose="020B0604020202020204" pitchFamily="34" charset="0"/>
              </a:rPr>
              <a:t> in VTS bare/jacketed</a:t>
            </a:r>
            <a:r>
              <a:rPr lang="en-GB" sz="1400" baseline="0" dirty="0">
                <a:solidFill>
                  <a:srgbClr val="FF0000"/>
                </a:solidFill>
                <a:latin typeface="Arial" panose="020B0604020202020204" pitchFamily="34" charset="0"/>
                <a:cs typeface="Arial" panose="020B0604020202020204" pitchFamily="34" charset="0"/>
              </a:rPr>
              <a:t>.</a:t>
            </a:r>
            <a:endParaRPr lang="en-GB" sz="1400" dirty="0">
              <a:solidFill>
                <a:srgbClr val="FF0000"/>
              </a:solidFill>
            </a:endParaRPr>
          </a:p>
        </p:txBody>
      </p:sp>
      <p:sp>
        <p:nvSpPr>
          <p:cNvPr id="22" name="Date Placeholder 21">
            <a:extLst>
              <a:ext uri="{FF2B5EF4-FFF2-40B4-BE49-F238E27FC236}">
                <a16:creationId xmlns:a16="http://schemas.microsoft.com/office/drawing/2014/main" id="{BB3C874E-8739-4B6C-9576-D45AC814FD9A}"/>
              </a:ext>
            </a:extLst>
          </p:cNvPr>
          <p:cNvSpPr>
            <a:spLocks noGrp="1"/>
          </p:cNvSpPr>
          <p:nvPr>
            <p:ph type="dt" sz="half" idx="10"/>
          </p:nvPr>
        </p:nvSpPr>
        <p:spPr/>
        <p:txBody>
          <a:bodyPr/>
          <a:lstStyle/>
          <a:p>
            <a:r>
              <a:rPr lang="en-US"/>
              <a:t>July 21, 2022</a:t>
            </a:r>
          </a:p>
        </p:txBody>
      </p:sp>
      <p:sp>
        <p:nvSpPr>
          <p:cNvPr id="26" name="Slide Number Placeholder 25">
            <a:extLst>
              <a:ext uri="{FF2B5EF4-FFF2-40B4-BE49-F238E27FC236}">
                <a16:creationId xmlns:a16="http://schemas.microsoft.com/office/drawing/2014/main" id="{84B9F219-9BA9-4DE1-8C88-86A73BD678E6}"/>
              </a:ext>
            </a:extLst>
          </p:cNvPr>
          <p:cNvSpPr>
            <a:spLocks noGrp="1"/>
          </p:cNvSpPr>
          <p:nvPr>
            <p:ph type="sldNum" sz="quarter" idx="12"/>
          </p:nvPr>
        </p:nvSpPr>
        <p:spPr/>
        <p:txBody>
          <a:bodyPr/>
          <a:lstStyle/>
          <a:p>
            <a:fld id="{BBAAB195-B577-5546-8349-9DDA93B6129E}" type="slidenum">
              <a:rPr lang="en-US" smtClean="0"/>
              <a:t>7</a:t>
            </a:fld>
            <a:endParaRPr lang="en-US"/>
          </a:p>
        </p:txBody>
      </p:sp>
    </p:spTree>
    <p:custDataLst>
      <p:tags r:id="rId1"/>
    </p:custDataLst>
    <p:extLst>
      <p:ext uri="{BB962C8B-B14F-4D97-AF65-F5344CB8AC3E}">
        <p14:creationId xmlns:p14="http://schemas.microsoft.com/office/powerpoint/2010/main" val="1132770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nvGraphicFramePr>
        <p:xfrm>
          <a:off x="204905" y="1169448"/>
          <a:ext cx="7429177" cy="5472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175273112"/>
              </p:ext>
            </p:extLst>
          </p:nvPr>
        </p:nvGraphicFramePr>
        <p:xfrm>
          <a:off x="7837912" y="4432573"/>
          <a:ext cx="4184675" cy="1670304"/>
        </p:xfrm>
        <a:graphic>
          <a:graphicData uri="http://schemas.openxmlformats.org/drawingml/2006/table">
            <a:tbl>
              <a:tblPr firstRow="1" firstCol="1" bandRow="1"/>
              <a:tblGrid>
                <a:gridCol w="2303920">
                  <a:extLst>
                    <a:ext uri="{9D8B030D-6E8A-4147-A177-3AD203B41FA5}">
                      <a16:colId xmlns:a16="http://schemas.microsoft.com/office/drawing/2014/main" val="2823629276"/>
                    </a:ext>
                  </a:extLst>
                </a:gridCol>
                <a:gridCol w="1880755">
                  <a:extLst>
                    <a:ext uri="{9D8B030D-6E8A-4147-A177-3AD203B41FA5}">
                      <a16:colId xmlns:a16="http://schemas.microsoft.com/office/drawing/2014/main" val="3133546108"/>
                    </a:ext>
                  </a:extLst>
                </a:gridCol>
              </a:tblGrid>
              <a:tr h="438785">
                <a:tc>
                  <a:txBody>
                    <a:bodyPr/>
                    <a:lstStyle/>
                    <a:p>
                      <a:pPr algn="ctr">
                        <a:lnSpc>
                          <a:spcPct val="115000"/>
                        </a:lnSpc>
                        <a:spcAft>
                          <a:spcPts val="0"/>
                        </a:spcAft>
                      </a:pPr>
                      <a:r>
                        <a:rPr lang="en-GB" sz="2000" b="1" dirty="0">
                          <a:effectLst/>
                          <a:latin typeface="Calibri" panose="020F0502020204030204" pitchFamily="34" charset="0"/>
                          <a:ea typeface="Calibri" panose="020F0502020204030204" pitchFamily="34" charset="0"/>
                          <a:cs typeface="Calibri" panose="020F0502020204030204" pitchFamily="34" charset="0"/>
                        </a:rPr>
                        <a:t>STFC UKRI Deliverables</a:t>
                      </a:r>
                      <a:endParaRPr lang="en-GB"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b="1" dirty="0">
                          <a:effectLst/>
                          <a:latin typeface="Calibri" panose="020F0502020204030204" pitchFamily="34" charset="0"/>
                          <a:ea typeface="Calibri" panose="020F0502020204030204" pitchFamily="34" charset="0"/>
                          <a:cs typeface="Calibri" panose="020F0502020204030204" pitchFamily="34" charset="0"/>
                        </a:rPr>
                        <a:t>Acceptance Early Date</a:t>
                      </a:r>
                      <a:endParaRPr lang="en-GB"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5521533"/>
                  </a:ext>
                </a:extLst>
              </a:tr>
              <a:tr h="283210">
                <a:tc>
                  <a:txBody>
                    <a:bodyPr/>
                    <a:lstStyle/>
                    <a:p>
                      <a:pPr algn="ctr">
                        <a:lnSpc>
                          <a:spcPct val="115000"/>
                        </a:lnSpc>
                        <a:spcAft>
                          <a:spcPts val="0"/>
                        </a:spcAft>
                      </a:pPr>
                      <a:r>
                        <a:rPr lang="en-GB" sz="2000">
                          <a:effectLst/>
                          <a:latin typeface="Calibri" panose="020F0502020204030204" pitchFamily="34" charset="0"/>
                          <a:ea typeface="Calibri" panose="020F0502020204030204" pitchFamily="34" charset="0"/>
                          <a:cs typeface="Calibri" panose="020F0502020204030204" pitchFamily="34" charset="0"/>
                        </a:rPr>
                        <a:t>HB650 CM1</a:t>
                      </a:r>
                      <a:endParaRPr lang="en-GB" sz="200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Jan-2025</a:t>
                      </a:r>
                      <a:endParaRPr lang="en-GB"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931539"/>
                  </a:ext>
                </a:extLst>
              </a:tr>
              <a:tr h="283210">
                <a:tc>
                  <a:txBody>
                    <a:bodyPr/>
                    <a:lstStyle/>
                    <a:p>
                      <a:pPr algn="ctr">
                        <a:lnSpc>
                          <a:spcPct val="115000"/>
                        </a:lnSpc>
                        <a:spcAft>
                          <a:spcPts val="0"/>
                        </a:spcAft>
                      </a:pPr>
                      <a:r>
                        <a:rPr lang="en-GB" sz="2000" dirty="0">
                          <a:effectLst/>
                          <a:latin typeface="Calibri" panose="020F0502020204030204" pitchFamily="34" charset="0"/>
                          <a:ea typeface="Calibri" panose="020F0502020204030204" pitchFamily="34" charset="0"/>
                          <a:cs typeface="Calibri" panose="020F0502020204030204" pitchFamily="34" charset="0"/>
                        </a:rPr>
                        <a:t>HB650 CM2</a:t>
                      </a:r>
                      <a:endParaRPr lang="en-GB"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Jul-2025</a:t>
                      </a:r>
                      <a:endParaRPr lang="en-GB"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8270228"/>
                  </a:ext>
                </a:extLst>
              </a:tr>
              <a:tr h="283210">
                <a:tc>
                  <a:txBody>
                    <a:bodyPr/>
                    <a:lstStyle/>
                    <a:p>
                      <a:pPr algn="ctr">
                        <a:lnSpc>
                          <a:spcPct val="115000"/>
                        </a:lnSpc>
                        <a:spcAft>
                          <a:spcPts val="0"/>
                        </a:spcAft>
                      </a:pPr>
                      <a:r>
                        <a:rPr lang="en-GB" sz="2000" dirty="0">
                          <a:effectLst/>
                          <a:latin typeface="Calibri" panose="020F0502020204030204" pitchFamily="34" charset="0"/>
                          <a:ea typeface="Calibri" panose="020F0502020204030204" pitchFamily="34" charset="0"/>
                          <a:cs typeface="Calibri" panose="020F0502020204030204" pitchFamily="34" charset="0"/>
                        </a:rPr>
                        <a:t>HB650 CM3</a:t>
                      </a:r>
                      <a:endParaRPr lang="en-GB"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Dec-2025</a:t>
                      </a:r>
                      <a:endParaRPr lang="en-GB" sz="2000"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2934216"/>
                  </a:ext>
                </a:extLst>
              </a:tr>
            </a:tbl>
          </a:graphicData>
        </a:graphic>
      </p:graphicFrame>
      <p:grpSp>
        <p:nvGrpSpPr>
          <p:cNvPr id="4" name="Group 3"/>
          <p:cNvGrpSpPr/>
          <p:nvPr/>
        </p:nvGrpSpPr>
        <p:grpSpPr>
          <a:xfrm>
            <a:off x="7979523" y="696545"/>
            <a:ext cx="3711209" cy="3091473"/>
            <a:chOff x="7919035" y="3319556"/>
            <a:chExt cx="3711209" cy="3091473"/>
          </a:xfrm>
        </p:grpSpPr>
        <p:pic>
          <p:nvPicPr>
            <p:cNvPr id="10" name="Picture 9"/>
            <p:cNvPicPr>
              <a:picLocks noChangeAspect="1"/>
            </p:cNvPicPr>
            <p:nvPr/>
          </p:nvPicPr>
          <p:blipFill>
            <a:blip r:embed="rId8"/>
            <a:stretch>
              <a:fillRect/>
            </a:stretch>
          </p:blipFill>
          <p:spPr>
            <a:xfrm>
              <a:off x="7994826" y="3319556"/>
              <a:ext cx="3559629" cy="2346690"/>
            </a:xfrm>
            <a:prstGeom prst="rect">
              <a:avLst/>
            </a:prstGeom>
          </p:spPr>
        </p:pic>
        <p:sp>
          <p:nvSpPr>
            <p:cNvPr id="2" name="TextBox 1"/>
            <p:cNvSpPr txBox="1"/>
            <p:nvPr/>
          </p:nvSpPr>
          <p:spPr>
            <a:xfrm>
              <a:off x="7919035" y="5672365"/>
              <a:ext cx="3711209" cy="738664"/>
            </a:xfrm>
            <a:prstGeom prst="rect">
              <a:avLst/>
            </a:prstGeom>
            <a:noFill/>
          </p:spPr>
          <p:txBody>
            <a:bodyPr wrap="square" rtlCol="0">
              <a:spAutoFit/>
            </a:bodyPr>
            <a:lstStyle/>
            <a:p>
              <a:pPr algn="ctr"/>
              <a:r>
                <a:rPr lang="en-GB" sz="1400" dirty="0">
                  <a:solidFill>
                    <a:srgbClr val="63666A"/>
                  </a:solidFill>
                  <a:latin typeface="Calibri" panose="020F0502020204030204" pitchFamily="34" charset="0"/>
                  <a:cs typeface="Calibri" panose="020F0502020204030204" pitchFamily="34" charset="0"/>
                </a:rPr>
                <a:t>Signing ceremony: Mark Thomson (STFC-UKRI) and Nigel Lockyer (FNAL)</a:t>
              </a:r>
            </a:p>
            <a:p>
              <a:pPr algn="ctr"/>
              <a:r>
                <a:rPr lang="en-GB" sz="1400" dirty="0">
                  <a:solidFill>
                    <a:srgbClr val="63666A"/>
                  </a:solidFill>
                  <a:latin typeface="Calibri" panose="020F0502020204030204" pitchFamily="34" charset="0"/>
                  <a:cs typeface="Calibri" panose="020F0502020204030204" pitchFamily="34" charset="0"/>
                </a:rPr>
                <a:t>May 11</a:t>
              </a:r>
              <a:r>
                <a:rPr lang="en-GB" sz="1400" baseline="30000" dirty="0">
                  <a:solidFill>
                    <a:srgbClr val="63666A"/>
                  </a:solidFill>
                  <a:latin typeface="Calibri" panose="020F0502020204030204" pitchFamily="34" charset="0"/>
                  <a:cs typeface="Calibri" panose="020F0502020204030204" pitchFamily="34" charset="0"/>
                </a:rPr>
                <a:t>th</a:t>
              </a:r>
              <a:r>
                <a:rPr lang="en-GB" sz="1400" dirty="0">
                  <a:solidFill>
                    <a:srgbClr val="63666A"/>
                  </a:solidFill>
                  <a:latin typeface="Calibri" panose="020F0502020204030204" pitchFamily="34" charset="0"/>
                  <a:cs typeface="Calibri" panose="020F0502020204030204" pitchFamily="34" charset="0"/>
                </a:rPr>
                <a:t> 2021.</a:t>
              </a:r>
            </a:p>
          </p:txBody>
        </p:sp>
      </p:grpSp>
      <p:sp>
        <p:nvSpPr>
          <p:cNvPr id="16" name="TextBox 15">
            <a:extLst>
              <a:ext uri="{FF2B5EF4-FFF2-40B4-BE49-F238E27FC236}">
                <a16:creationId xmlns:a16="http://schemas.microsoft.com/office/drawing/2014/main" id="{E3EA1070-1A3C-48FA-8A12-93D988D9E5DB}"/>
              </a:ext>
            </a:extLst>
          </p:cNvPr>
          <p:cNvSpPr txBox="1"/>
          <p:nvPr/>
        </p:nvSpPr>
        <p:spPr>
          <a:xfrm>
            <a:off x="298680" y="208586"/>
            <a:ext cx="11684581" cy="769441"/>
          </a:xfrm>
          <a:prstGeom prst="rect">
            <a:avLst/>
          </a:prstGeom>
          <a:noFill/>
        </p:spPr>
        <p:txBody>
          <a:bodyPr wrap="square" rtlCol="0" anchor="t">
            <a:spAutoFit/>
          </a:bodyPr>
          <a:lstStyle/>
          <a:p>
            <a:r>
              <a:rPr lang="en-US" sz="4400" b="1" spc="-150" dirty="0">
                <a:solidFill>
                  <a:srgbClr val="003088"/>
                </a:solidFill>
                <a:latin typeface="Calibri" panose="020F0502020204030204" pitchFamily="34" charset="0"/>
                <a:cs typeface="Calibri" panose="020F0502020204030204" pitchFamily="34" charset="0"/>
              </a:rPr>
              <a:t>STFC Scope/Delivery Dates</a:t>
            </a:r>
          </a:p>
        </p:txBody>
      </p:sp>
      <p:sp>
        <p:nvSpPr>
          <p:cNvPr id="3" name="Date Placeholder 2">
            <a:extLst>
              <a:ext uri="{FF2B5EF4-FFF2-40B4-BE49-F238E27FC236}">
                <a16:creationId xmlns:a16="http://schemas.microsoft.com/office/drawing/2014/main" id="{04413436-6DF8-429E-B7F5-D5802DBEDE22}"/>
              </a:ext>
            </a:extLst>
          </p:cNvPr>
          <p:cNvSpPr>
            <a:spLocks noGrp="1"/>
          </p:cNvSpPr>
          <p:nvPr>
            <p:ph type="dt" sz="half" idx="10"/>
          </p:nvPr>
        </p:nvSpPr>
        <p:spPr>
          <a:xfrm>
            <a:off x="998883" y="6504214"/>
            <a:ext cx="1230340" cy="229547"/>
          </a:xfrm>
        </p:spPr>
        <p:txBody>
          <a:bodyPr/>
          <a:lstStyle/>
          <a:p>
            <a:pPr>
              <a:defRPr/>
            </a:pPr>
            <a:r>
              <a:rPr lang="en-US"/>
              <a:t>July 21, 2022</a:t>
            </a:r>
            <a:endParaRPr lang="en-US" dirty="0"/>
          </a:p>
        </p:txBody>
      </p:sp>
      <p:sp>
        <p:nvSpPr>
          <p:cNvPr id="7" name="Slide Number Placeholder 6">
            <a:extLst>
              <a:ext uri="{FF2B5EF4-FFF2-40B4-BE49-F238E27FC236}">
                <a16:creationId xmlns:a16="http://schemas.microsoft.com/office/drawing/2014/main" id="{85598F9F-6C74-42CA-BE58-0C2A442A47E6}"/>
              </a:ext>
            </a:extLst>
          </p:cNvPr>
          <p:cNvSpPr>
            <a:spLocks noGrp="1"/>
          </p:cNvSpPr>
          <p:nvPr>
            <p:ph type="sldNum" sz="quarter" idx="12"/>
          </p:nvPr>
        </p:nvSpPr>
        <p:spPr>
          <a:xfrm>
            <a:off x="296333" y="6504214"/>
            <a:ext cx="552451" cy="237285"/>
          </a:xfrm>
        </p:spPr>
        <p:txBody>
          <a:bodyPr/>
          <a:lstStyle/>
          <a:p>
            <a:pPr>
              <a:defRPr/>
            </a:pPr>
            <a:fld id="{148C009B-CB69-E04A-B9B3-34B26D69E9CF}" type="slidenum">
              <a:rPr lang="en-US" smtClean="0"/>
              <a:pPr>
                <a:defRPr/>
              </a:pPr>
              <a:t>8</a:t>
            </a:fld>
            <a:endParaRPr lang="en-US" dirty="0"/>
          </a:p>
        </p:txBody>
      </p:sp>
    </p:spTree>
    <p:extLst>
      <p:ext uri="{BB962C8B-B14F-4D97-AF65-F5344CB8AC3E}">
        <p14:creationId xmlns:p14="http://schemas.microsoft.com/office/powerpoint/2010/main" val="2893128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6437" y="1023655"/>
            <a:ext cx="6445802" cy="1938992"/>
          </a:xfrm>
          <a:prstGeom prst="rect">
            <a:avLst/>
          </a:prstGeom>
          <a:noFill/>
        </p:spPr>
        <p:txBody>
          <a:bodyPr wrap="square" rtlCol="0">
            <a:spAutoFit/>
          </a:bodyPr>
          <a:lstStyle/>
          <a:p>
            <a:pPr marL="214313" indent="-214313">
              <a:buFont typeface="Arial" panose="020B0604020202020204" pitchFamily="34" charset="0"/>
              <a:buChar char="•"/>
            </a:pPr>
            <a:r>
              <a:rPr lang="en-GB" sz="2000" dirty="0">
                <a:solidFill>
                  <a:srgbClr val="626262"/>
                </a:solidFill>
                <a:latin typeface="Calibri" panose="020F0502020204030204" pitchFamily="34" charset="0"/>
                <a:cs typeface="Calibri" panose="020F0502020204030204" pitchFamily="34" charset="0"/>
              </a:rPr>
              <a:t>New ISO4 cleanroom 14m x 5m.</a:t>
            </a:r>
          </a:p>
          <a:p>
            <a:pPr marL="671513" lvl="1" indent="-214313">
              <a:buFont typeface="Arial" panose="020B0604020202020204" pitchFamily="34" charset="0"/>
              <a:buChar char="•"/>
            </a:pPr>
            <a:r>
              <a:rPr lang="en-GB" sz="2000" dirty="0">
                <a:solidFill>
                  <a:srgbClr val="003088"/>
                </a:solidFill>
                <a:latin typeface="Calibri" panose="020F0502020204030204" pitchFamily="34" charset="0"/>
                <a:cs typeface="Calibri" panose="020F0502020204030204" pitchFamily="34" charset="0"/>
              </a:rPr>
              <a:t>Expect to be completed Jul 22, final stage installation and commissioning underway.</a:t>
            </a:r>
          </a:p>
          <a:p>
            <a:pPr marL="214313" indent="-214313">
              <a:buFont typeface="Arial" panose="020B0604020202020204" pitchFamily="34" charset="0"/>
              <a:buChar char="•"/>
            </a:pPr>
            <a:r>
              <a:rPr lang="en-GB" sz="2000" dirty="0">
                <a:solidFill>
                  <a:srgbClr val="626262"/>
                </a:solidFill>
                <a:latin typeface="Calibri" panose="020F0502020204030204" pitchFamily="34" charset="0"/>
                <a:cs typeface="Calibri" panose="020F0502020204030204" pitchFamily="34" charset="0"/>
              </a:rPr>
              <a:t>New High Pressure Rinse</a:t>
            </a:r>
          </a:p>
          <a:p>
            <a:pPr marL="214313" indent="-214313">
              <a:buFont typeface="Arial" panose="020B0604020202020204" pitchFamily="34" charset="0"/>
              <a:buChar char="•"/>
            </a:pPr>
            <a:r>
              <a:rPr lang="en-GB" sz="2000" dirty="0">
                <a:solidFill>
                  <a:srgbClr val="626262"/>
                </a:solidFill>
                <a:latin typeface="Calibri" panose="020F0502020204030204" pitchFamily="34" charset="0"/>
                <a:cs typeface="Calibri" panose="020F0502020204030204" pitchFamily="34" charset="0"/>
              </a:rPr>
              <a:t>CM assembly workstations</a:t>
            </a:r>
          </a:p>
          <a:p>
            <a:pPr marL="214313" indent="-214313">
              <a:buFont typeface="Arial" panose="020B0604020202020204" pitchFamily="34" charset="0"/>
              <a:buChar char="•"/>
            </a:pPr>
            <a:r>
              <a:rPr lang="en-GB" sz="2000" dirty="0">
                <a:solidFill>
                  <a:srgbClr val="626262"/>
                </a:solidFill>
                <a:latin typeface="Calibri" panose="020F0502020204030204" pitchFamily="34" charset="0"/>
                <a:cs typeface="Calibri" panose="020F0502020204030204" pitchFamily="34" charset="0"/>
              </a:rPr>
              <a:t>Storage</a:t>
            </a:r>
          </a:p>
        </p:txBody>
      </p:sp>
      <p:pic>
        <p:nvPicPr>
          <p:cNvPr id="2" name="Picture 1"/>
          <p:cNvPicPr>
            <a:picLocks noChangeAspect="1"/>
          </p:cNvPicPr>
          <p:nvPr/>
        </p:nvPicPr>
        <p:blipFill rotWithShape="1">
          <a:blip r:embed="rId7"/>
          <a:srcRect t="6186"/>
          <a:stretch/>
        </p:blipFill>
        <p:spPr>
          <a:xfrm>
            <a:off x="488685" y="2994789"/>
            <a:ext cx="5751223" cy="3652470"/>
          </a:xfrm>
          <a:prstGeom prst="rect">
            <a:avLst/>
          </a:prstGeom>
          <a:solidFill>
            <a:schemeClr val="bg1"/>
          </a:solidFill>
        </p:spPr>
      </p:pic>
      <p:sp>
        <p:nvSpPr>
          <p:cNvPr id="13" name="TextBox 12">
            <a:extLst>
              <a:ext uri="{FF2B5EF4-FFF2-40B4-BE49-F238E27FC236}">
                <a16:creationId xmlns:a16="http://schemas.microsoft.com/office/drawing/2014/main" id="{A121BF9D-7312-D146-A098-1393906DE9CF}"/>
              </a:ext>
            </a:extLst>
          </p:cNvPr>
          <p:cNvSpPr txBox="1"/>
          <p:nvPr/>
        </p:nvSpPr>
        <p:spPr>
          <a:xfrm>
            <a:off x="488685" y="179998"/>
            <a:ext cx="11684581" cy="769441"/>
          </a:xfrm>
          <a:prstGeom prst="rect">
            <a:avLst/>
          </a:prstGeom>
          <a:noFill/>
        </p:spPr>
        <p:txBody>
          <a:bodyPr wrap="square" rtlCol="0" anchor="t">
            <a:spAutoFit/>
          </a:bodyPr>
          <a:lstStyle/>
          <a:p>
            <a:r>
              <a:rPr lang="en-GB" sz="4400" b="1" spc="-75" dirty="0">
                <a:solidFill>
                  <a:schemeClr val="accent1">
                    <a:lumMod val="50000"/>
                  </a:schemeClr>
                </a:solidFill>
                <a:latin typeface="Calibri" panose="020F0502020204030204" pitchFamily="34" charset="0"/>
                <a:ea typeface="+mj-ea"/>
                <a:cs typeface="Calibri" panose="020F0502020204030204" pitchFamily="34" charset="0"/>
              </a:rPr>
              <a:t>WP1 </a:t>
            </a:r>
            <a:r>
              <a:rPr lang="en-GB" sz="4400" b="1" spc="-100" dirty="0">
                <a:solidFill>
                  <a:schemeClr val="accent1">
                    <a:lumMod val="50000"/>
                  </a:schemeClr>
                </a:solidFill>
                <a:latin typeface="Calibri" panose="020F0502020204030204" pitchFamily="34" charset="0"/>
                <a:ea typeface="+mj-ea"/>
                <a:cs typeface="Calibri" panose="020F0502020204030204" pitchFamily="34" charset="0"/>
              </a:rPr>
              <a:t>–</a:t>
            </a:r>
            <a:r>
              <a:rPr lang="en-GB" sz="4400" b="1" spc="-75" dirty="0">
                <a:solidFill>
                  <a:schemeClr val="accent1">
                    <a:lumMod val="50000"/>
                  </a:schemeClr>
                </a:solidFill>
                <a:latin typeface="Calibri" panose="020F0502020204030204" pitchFamily="34" charset="0"/>
                <a:ea typeface="+mj-ea"/>
                <a:cs typeface="Calibri" panose="020F0502020204030204" pitchFamily="34" charset="0"/>
              </a:rPr>
              <a:t> PIP-II SRF Infrastructure</a:t>
            </a:r>
            <a:endParaRPr lang="en-US" sz="4400" b="1" spc="-150" dirty="0">
              <a:solidFill>
                <a:schemeClr val="accent1">
                  <a:lumMod val="50000"/>
                </a:schemeClr>
              </a:solidFill>
              <a:latin typeface="Calibri" panose="020F0502020204030204" pitchFamily="34" charset="0"/>
              <a:cs typeface="Calibri" panose="020F0502020204030204" pitchFamily="34" charset="0"/>
            </a:endParaRPr>
          </a:p>
        </p:txBody>
      </p:sp>
      <p:pic>
        <p:nvPicPr>
          <p:cNvPr id="5" name="CleanRoomExt">
            <a:hlinkClick r:id="" action="ppaction://media"/>
            <a:extLst>
              <a:ext uri="{FF2B5EF4-FFF2-40B4-BE49-F238E27FC236}">
                <a16:creationId xmlns:a16="http://schemas.microsoft.com/office/drawing/2014/main" id="{3CB52734-7C57-48D9-9F91-41D47101155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030139" y="1023655"/>
            <a:ext cx="4758521" cy="2676668"/>
          </a:xfrm>
          <a:prstGeom prst="rect">
            <a:avLst/>
          </a:prstGeom>
        </p:spPr>
      </p:pic>
      <p:pic>
        <p:nvPicPr>
          <p:cNvPr id="6" name="SuRFtoEHall">
            <a:hlinkClick r:id="" action="ppaction://media"/>
            <a:extLst>
              <a:ext uri="{FF2B5EF4-FFF2-40B4-BE49-F238E27FC236}">
                <a16:creationId xmlns:a16="http://schemas.microsoft.com/office/drawing/2014/main" id="{E570BBF7-D96B-45EF-BC8C-C063EF1C14CC}"/>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030139" y="3911728"/>
            <a:ext cx="4758520" cy="2676668"/>
          </a:xfrm>
          <a:prstGeom prst="rect">
            <a:avLst/>
          </a:prstGeom>
        </p:spPr>
      </p:pic>
      <p:sp>
        <p:nvSpPr>
          <p:cNvPr id="4" name="Date Placeholder 3">
            <a:extLst>
              <a:ext uri="{FF2B5EF4-FFF2-40B4-BE49-F238E27FC236}">
                <a16:creationId xmlns:a16="http://schemas.microsoft.com/office/drawing/2014/main" id="{01C0BCE6-F6CE-47E2-A8BD-8D50E61AEDC6}"/>
              </a:ext>
            </a:extLst>
          </p:cNvPr>
          <p:cNvSpPr>
            <a:spLocks noGrp="1"/>
          </p:cNvSpPr>
          <p:nvPr>
            <p:ph type="dt" sz="half" idx="10"/>
          </p:nvPr>
        </p:nvSpPr>
        <p:spPr/>
        <p:txBody>
          <a:bodyPr/>
          <a:lstStyle/>
          <a:p>
            <a:r>
              <a:rPr lang="en-US">
                <a:solidFill>
                  <a:schemeClr val="accent1">
                    <a:lumMod val="50000"/>
                  </a:schemeClr>
                </a:solidFill>
                <a:latin typeface="Calibri" panose="020F0502020204030204" pitchFamily="34" charset="0"/>
                <a:cs typeface="Calibri" panose="020F0502020204030204" pitchFamily="34" charset="0"/>
              </a:rPr>
              <a:t>July 21, 2022</a:t>
            </a:r>
          </a:p>
        </p:txBody>
      </p:sp>
      <p:sp>
        <p:nvSpPr>
          <p:cNvPr id="7" name="Slide Number Placeholder 6">
            <a:extLst>
              <a:ext uri="{FF2B5EF4-FFF2-40B4-BE49-F238E27FC236}">
                <a16:creationId xmlns:a16="http://schemas.microsoft.com/office/drawing/2014/main" id="{13F3022F-49D5-4DA0-9432-3083DC65BAAB}"/>
              </a:ext>
            </a:extLst>
          </p:cNvPr>
          <p:cNvSpPr>
            <a:spLocks noGrp="1"/>
          </p:cNvSpPr>
          <p:nvPr>
            <p:ph type="sldNum" sz="quarter" idx="12"/>
          </p:nvPr>
        </p:nvSpPr>
        <p:spPr/>
        <p:txBody>
          <a:bodyPr/>
          <a:lstStyle/>
          <a:p>
            <a:fld id="{BBAAB195-B577-5546-8349-9DDA93B6129E}" type="slidenum">
              <a:rPr lang="en-US" smtClean="0">
                <a:solidFill>
                  <a:schemeClr val="accent1">
                    <a:lumMod val="50000"/>
                  </a:schemeClr>
                </a:solidFill>
                <a:latin typeface="Calibri" panose="020F0502020204030204" pitchFamily="34" charset="0"/>
                <a:cs typeface="Calibri" panose="020F0502020204030204" pitchFamily="34" charset="0"/>
              </a:rPr>
              <a:t>9</a:t>
            </a:fld>
            <a:endParaRPr lang="en-US" dirty="0">
              <a:solidFill>
                <a:schemeClr val="accent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660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8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743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10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3163</Words>
  <Application>Microsoft Office PowerPoint</Application>
  <PresentationFormat>Widescreen</PresentationFormat>
  <Paragraphs>644</Paragraphs>
  <Slides>36</Slides>
  <Notes>35</Notes>
  <HiddenSlides>4</HiddenSlides>
  <MMClips>3</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36</vt:i4>
      </vt:variant>
    </vt:vector>
  </HeadingPairs>
  <TitlesOfParts>
    <vt:vector size="51" baseType="lpstr">
      <vt:lpstr>HGGothicE</vt:lpstr>
      <vt:lpstr>ＭＳ Ｐゴシック</vt:lpstr>
      <vt:lpstr>SimSun</vt:lpstr>
      <vt:lpstr>Arial</vt:lpstr>
      <vt:lpstr>Arial Regular</vt:lpstr>
      <vt:lpstr>Calibri</vt:lpstr>
      <vt:lpstr>Corisande</vt:lpstr>
      <vt:lpstr>Geneva</vt:lpstr>
      <vt:lpstr>Helvetica</vt:lpstr>
      <vt:lpstr>Lucida Grande</vt:lpstr>
      <vt:lpstr>Symbol</vt:lpstr>
      <vt:lpstr>Times New Roman</vt:lpstr>
      <vt:lpstr>Wingdings</vt:lpstr>
      <vt:lpstr>ヒラギノ角ゴ Pro W3</vt:lpstr>
      <vt:lpstr>Font and logo master</vt:lpstr>
      <vt:lpstr>PowerPoint Presentation</vt:lpstr>
      <vt:lpstr>PowerPoint Presentation</vt:lpstr>
      <vt:lpstr>STFC National Laboratories</vt:lpstr>
      <vt:lpstr>PowerPoint Presentation</vt:lpstr>
      <vt:lpstr>PowerPoint Presentation</vt:lpstr>
      <vt:lpstr>STFC/UKRI In-Kind Contribution to PIP-II</vt:lpstr>
      <vt:lpstr>PowerPoint Presentation</vt:lpstr>
      <vt:lpstr>PowerPoint Presentation</vt:lpstr>
      <vt:lpstr>PowerPoint Presentation</vt:lpstr>
      <vt:lpstr>PowerPoint Presentation</vt:lpstr>
      <vt:lpstr>WP3 - Production Niobium procurement </vt:lpstr>
      <vt:lpstr>PowerPoint Presentation</vt:lpstr>
      <vt:lpstr>Production Niobium procurement </vt:lpstr>
      <vt:lpstr>Production Niobium procurement </vt:lpstr>
      <vt:lpstr>Production Niobium: QC</vt:lpstr>
      <vt:lpstr>Production Niobium: Final Repair recipe</vt:lpstr>
      <vt:lpstr>PowerPoint Presentation</vt:lpstr>
      <vt:lpstr>PowerPoint Presentation</vt:lpstr>
      <vt:lpstr>STFC Test Facility: radiation detectors</vt:lpstr>
      <vt:lpstr>HB650 Cavity scope</vt:lpstr>
      <vt:lpstr>PowerPoint Presentation</vt:lpstr>
      <vt:lpstr>HB650 Cavity: QA/QC </vt:lpstr>
      <vt:lpstr>HB650 cavity procurement</vt:lpstr>
      <vt:lpstr>PowerPoint Presentation</vt:lpstr>
      <vt:lpstr>PowerPoint Presentation</vt:lpstr>
      <vt:lpstr>PowerPoint Presentation</vt:lpstr>
      <vt:lpstr>Why I am bringing gender into a technical talk</vt:lpstr>
      <vt:lpstr>Why I am bringing gender into a technical talk</vt:lpstr>
      <vt:lpstr>PowerPoint Presentation</vt:lpstr>
      <vt:lpstr>PowerPoint Presentation</vt:lpstr>
      <vt:lpstr>PowerPoint Presentation</vt:lpstr>
      <vt:lpstr>PowerPoint Presentation</vt:lpstr>
      <vt:lpstr>PIP-II Scope Overview</vt:lpstr>
      <vt:lpstr>PIP-II SRF Cryomodules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2</cp:revision>
  <dcterms:created xsi:type="dcterms:W3CDTF">2022-07-21T16:57:56Z</dcterms:created>
  <dcterms:modified xsi:type="dcterms:W3CDTF">2022-07-22T14:03:41Z</dcterms:modified>
</cp:coreProperties>
</file>