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51"/>
  </p:notesMasterIdLst>
  <p:sldIdLst>
    <p:sldId id="662" r:id="rId2"/>
    <p:sldId id="665" r:id="rId3"/>
    <p:sldId id="682" r:id="rId4"/>
    <p:sldId id="683" r:id="rId5"/>
    <p:sldId id="687" r:id="rId6"/>
    <p:sldId id="690" r:id="rId7"/>
    <p:sldId id="691" r:id="rId8"/>
    <p:sldId id="689" r:id="rId9"/>
    <p:sldId id="692" r:id="rId10"/>
    <p:sldId id="693" r:id="rId11"/>
    <p:sldId id="694" r:id="rId12"/>
    <p:sldId id="696" r:id="rId13"/>
    <p:sldId id="695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680" r:id="rId31"/>
    <p:sldId id="681" r:id="rId32"/>
    <p:sldId id="713" r:id="rId33"/>
    <p:sldId id="714" r:id="rId34"/>
    <p:sldId id="729" r:id="rId35"/>
    <p:sldId id="730" r:id="rId36"/>
    <p:sldId id="731" r:id="rId37"/>
    <p:sldId id="715" r:id="rId38"/>
    <p:sldId id="716" r:id="rId39"/>
    <p:sldId id="717" r:id="rId40"/>
    <p:sldId id="719" r:id="rId41"/>
    <p:sldId id="720" r:id="rId42"/>
    <p:sldId id="722" r:id="rId43"/>
    <p:sldId id="724" r:id="rId44"/>
    <p:sldId id="732" r:id="rId45"/>
    <p:sldId id="728" r:id="rId46"/>
    <p:sldId id="733" r:id="rId47"/>
    <p:sldId id="735" r:id="rId48"/>
    <p:sldId id="734" r:id="rId49"/>
    <p:sldId id="68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3399FF"/>
    <a:srgbClr val="008000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77" autoAdjust="0"/>
    <p:restoredTop sz="65873" autoAdjust="0"/>
  </p:normalViewPr>
  <p:slideViewPr>
    <p:cSldViewPr snapToGrid="0" snapToObjects="1">
      <p:cViewPr varScale="1">
        <p:scale>
          <a:sx n="113" d="100"/>
          <a:sy n="113" d="100"/>
        </p:scale>
        <p:origin x="744" y="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4075" y="6543538"/>
            <a:ext cx="5223851" cy="311322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2143" y="6539765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04975" y="6539765"/>
            <a:ext cx="2743200" cy="3150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August 27,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20.png"/><Relationship Id="rId3" Type="http://schemas.openxmlformats.org/officeDocument/2006/relationships/image" Target="../media/image4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0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97.png"/><Relationship Id="rId7" Type="http://schemas.openxmlformats.org/officeDocument/2006/relationships/image" Target="../media/image1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910.png"/><Relationship Id="rId4" Type="http://schemas.openxmlformats.org/officeDocument/2006/relationships/image" Target="../media/image99.png"/><Relationship Id="rId9" Type="http://schemas.openxmlformats.org/officeDocument/2006/relationships/image" Target="../media/image1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04.png"/><Relationship Id="rId7" Type="http://schemas.openxmlformats.org/officeDocument/2006/relationships/image" Target="../media/image19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D8D79F-CAAE-A44B-8210-D885D38F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8" y="65310"/>
            <a:ext cx="11544304" cy="1120023"/>
          </a:xfrm>
        </p:spPr>
        <p:txBody>
          <a:bodyPr anchor="ctr" anchorCtr="0"/>
          <a:lstStyle/>
          <a:p>
            <a:pPr algn="ctr"/>
            <a:r>
              <a:rPr lang="en-US" sz="3600" dirty="0"/>
              <a:t>Spin Transparency Method for Spin Control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of </a:t>
            </a:r>
            <a:r>
              <a:rPr lang="en-US" sz="3600" dirty="0"/>
              <a:t>Hadron Beams in Colliders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3E0E35-C8A9-C347-97E9-B7CA2331A5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891" y="1679763"/>
            <a:ext cx="4516320" cy="2045570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</a:rPr>
              <a:t>V.S. </a:t>
            </a:r>
            <a:r>
              <a:rPr lang="en-US" sz="2400" dirty="0" smtClean="0">
                <a:solidFill>
                  <a:schemeClr val="tx1"/>
                </a:solidFill>
              </a:rPr>
              <a:t>Morozov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9" name="Picture Placeholder 8" descr="EscatteringImage-01.jpg">
            <a:extLst>
              <a:ext uri="{FF2B5EF4-FFF2-40B4-BE49-F238E27FC236}">
                <a16:creationId xmlns:a16="http://schemas.microsoft.com/office/drawing/2014/main" id="{389CCB91-7E0F-CB4C-8A88-2560C2E4AF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" t="3129" r="1736" b="4266"/>
          <a:stretch/>
        </p:blipFill>
        <p:spPr>
          <a:xfrm>
            <a:off x="5177928" y="1273273"/>
            <a:ext cx="6996803" cy="45088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DFC074-EEE9-4346-9E3A-F39CB736B2F1}"/>
              </a:ext>
            </a:extLst>
          </p:cNvPr>
          <p:cNvSpPr/>
          <p:nvPr/>
        </p:nvSpPr>
        <p:spPr>
          <a:xfrm>
            <a:off x="2258027" y="6032399"/>
            <a:ext cx="76759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 </a:t>
            </a:r>
            <a:endParaRPr lang="en-US" sz="2000" dirty="0"/>
          </a:p>
          <a:p>
            <a:pPr algn="ctr"/>
            <a:r>
              <a:rPr lang="en-US" dirty="0" smtClean="0"/>
              <a:t>Accelerator Seminar, Jefferson Lab, August 27, 2020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974"/>
            <a:ext cx="3068320" cy="6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Transparency Resonance Strength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Aft>
                    <a:spcPts val="600"/>
                  </a:spcAft>
                </a:pPr>
                <a:r>
                  <a:rPr lang="en-US" dirty="0" smtClean="0"/>
                  <a:t>Total transparent spin resonance strength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𝑐𝑜h𝑒𝑟𝑒𝑛𝑡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𝑒𝑚𝑖𝑡𝑡𝑎𝑛𝑐𝑒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,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𝑒𝑚𝑖𝑡𝑡𝑎𝑛𝑐𝑒</m:t>
                              </m:r>
                            </m:sub>
                          </m:sSub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𝑐𝑜h𝑒𝑟𝑒𝑛𝑡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indent="0">
                  <a:buNone/>
                </a:pPr>
                <a:r>
                  <a:rPr lang="en-US" dirty="0"/>
                  <a:t>is composed of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/>
                  <a:t>coherent part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𝑐𝑜h𝑒𝑟𝑒𝑛𝑡</m:t>
                        </m:r>
                      </m:sub>
                    </m:sSub>
                  </m:oMath>
                </a14:m>
                <a:r>
                  <a:rPr lang="en-US" altLang="en-US" dirty="0"/>
                  <a:t>  due to closed orbit </a:t>
                </a:r>
                <a:r>
                  <a:rPr lang="en-US" altLang="en-US" dirty="0" smtClean="0"/>
                  <a:t>excursion</a:t>
                </a:r>
                <a:endParaRPr lang="en-US" altLang="en-US" dirty="0"/>
              </a:p>
              <a:p>
                <a:pPr lvl="1"/>
                <a:r>
                  <a:rPr lang="en-US" altLang="en-US" dirty="0"/>
                  <a:t>incoherent part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𝑒𝑚𝑖𝑡𝑡𝑎𝑛𝑐𝑒</m:t>
                        </m:r>
                      </m:sub>
                    </m:sSub>
                  </m:oMath>
                </a14:m>
                <a:r>
                  <a:rPr lang="en-US" altLang="en-US" dirty="0"/>
                  <a:t>  due </a:t>
                </a:r>
                <a:r>
                  <a:rPr lang="en-US" altLang="en-US" dirty="0" smtClean="0"/>
                  <a:t>to beam emittances</a:t>
                </a:r>
                <a:endParaRPr lang="en-US" dirty="0"/>
              </a:p>
              <a:p>
                <a:pPr>
                  <a:spcBef>
                    <a:spcPts val="600"/>
                  </a:spcBef>
                </a:pPr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:r>
                  <a:rPr lang="en-US" altLang="en-US" dirty="0"/>
                  <a:t>Spin stability criterion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 smtClean="0"/>
                  <a:t>induced spin rotation must dominate over net rotation due to imperfections</a:t>
                </a:r>
                <a:endParaRPr lang="en-US" altLang="en-US" dirty="0"/>
              </a:p>
              <a:p>
                <a:pPr marL="0" lvl="1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≫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/>
                  <a:t>for proton beam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</a:pPr>
                <a:r>
                  <a:rPr lang="en-US" altLang="en-US" dirty="0"/>
                  <a:t>for deuteron beam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Response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884775"/>
                <a:ext cx="11285837" cy="5812938"/>
              </a:xfrm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/>
                  <a:t>The periodic spin response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/>
                  <a:t> is the spin Green’s function; </a:t>
                </a:r>
                <a:br>
                  <a:rPr lang="en-US" sz="2000" dirty="0"/>
                </a:br>
                <a:r>
                  <a:rPr lang="en-US" sz="2000" dirty="0"/>
                  <a:t>it describes spin response to a local perturbing radial field and resulting closed orbit excursion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/>
                  <a:t> is determined by ideal linear lattice. For an uncoupled flat ring, it is expressed through the Floquet function of vertical betatron oscillations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𝑑𝑧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𝑑𝑧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/>
                        <m:t>  </m:t>
                      </m:r>
                    </m:oMath>
                  </m:oMathPara>
                </a14:m>
                <a:endParaRPr lang="en-US" sz="2000" dirty="0"/>
              </a:p>
              <a:p>
                <a:pPr marL="231775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where</a:t>
                </a:r>
              </a:p>
              <a:p>
                <a:pPr marL="231775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𝐺</m:t>
                      </m:r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, 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,  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b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/>
                  <a:t>As orbit, spin is most sensitive to perturbations in large-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areas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884775"/>
                <a:ext cx="11285837" cy="5812938"/>
              </a:xfrm>
              <a:blipFill>
                <a:blip r:embed="rId2"/>
                <a:stretch>
                  <a:fillRect l="-486" t="-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</a:t>
            </a:r>
            <a:r>
              <a:rPr lang="en-US" dirty="0" smtClean="0"/>
              <a:t>Transparency Resonance Strength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884775"/>
                <a:ext cx="11285837" cy="3694858"/>
              </a:xfrm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Contribution </a:t>
                </a:r>
                <a:r>
                  <a:rPr lang="en-US" sz="2000" dirty="0"/>
                  <a:t>of a periodic radial perturbing field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to the coherent part of the resonance strength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𝑐𝑜h𝑒𝑟𝑒𝑛𝑡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Primary sources of perturbing fields in an uncoupled ring</a:t>
                </a:r>
                <a:endParaRPr lang="en-US" sz="20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dipole roll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vertical quadrupole misalignment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884775"/>
                <a:ext cx="11285837" cy="3694858"/>
              </a:xfrm>
              <a:blipFill>
                <a:blip r:embed="rId2"/>
                <a:stretch>
                  <a:fillRect l="-486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884775"/>
                <a:ext cx="11285837" cy="5889241"/>
              </a:xfrm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/>
                  <a:t>The </a:t>
                </a:r>
                <a:r>
                  <a:rPr lang="en-US" sz="2000" dirty="0" err="1"/>
                  <a:t>rms</a:t>
                </a:r>
                <a:r>
                  <a:rPr lang="en-US" sz="2000" dirty="0"/>
                  <a:t> vertical excursion of the closed orbit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ru-R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/>
                  <a:t>Radial 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of the different elements are evaluated as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dirty="0"/>
                  <a:t>Rolled dipoles: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endParaRPr lang="en-US" sz="18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dirty="0"/>
                  <a:t>Vertically misaligned quadrupoles: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ru-RU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/>
                  <a:t>Based </a:t>
                </a:r>
                <a:r>
                  <a:rPr lang="en-US" sz="2000" dirty="0"/>
                  <a:t>on the expected closed orbit excursion, one can </a:t>
                </a:r>
                <a:r>
                  <a:rPr lang="en-US" sz="20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sz="2000" dirty="0"/>
                  <a:t> and then estimate </a:t>
                </a:r>
                <a:r>
                  <a:rPr lang="en-US" sz="2000" dirty="0"/>
                  <a:t>the expected coherent component of the </a:t>
                </a:r>
                <a:r>
                  <a:rPr lang="en-US" sz="2000" dirty="0"/>
                  <a:t>spin transparency </a:t>
                </a:r>
                <a:r>
                  <a:rPr lang="en-US" sz="2000" dirty="0"/>
                  <a:t>resonance strength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The </a:t>
                </a:r>
                <a:r>
                  <a:rPr lang="en-US" sz="2000" dirty="0" err="1"/>
                  <a:t>rms</a:t>
                </a:r>
                <a:r>
                  <a:rPr lang="en-US" sz="2000" dirty="0"/>
                  <a:t> strength of the spin resonance due to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ru-RU" sz="2000" i="1" dirty="0"/>
                  <a:t> </a:t>
                </a:r>
                <a:r>
                  <a:rPr lang="en-US" sz="2000" dirty="0"/>
                  <a:t>uncorrelated segments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with radial 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normalized to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000" dirty="0"/>
                  <a:t> is the average radius for circumference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𝑐𝑜h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𝑒𝑟𝑒𝑛𝑡</m:t>
                                  </m:r>
                                </m:sub>
                              </m:s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884775"/>
                <a:ext cx="11285837" cy="5889241"/>
              </a:xfrm>
              <a:blipFill>
                <a:blip r:embed="rId2"/>
                <a:stretch>
                  <a:fillRect l="-486" t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Model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Figure-8 Boosters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Polarization in Booster stabilized and preserved by a single weak solenoid</a:t>
                </a:r>
              </a:p>
              <a:p>
                <a:pPr lvl="1"/>
                <a:r>
                  <a:rPr lang="en-US" altLang="en-US" b="1" dirty="0">
                    <a:solidFill>
                      <a:srgbClr val="0000FF"/>
                    </a:solidFill>
                  </a:rPr>
                  <a:t>0.</a:t>
                </a:r>
                <a:r>
                  <a:rPr lang="ru-RU" altLang="en-US" b="1" dirty="0">
                    <a:solidFill>
                      <a:srgbClr val="0000FF"/>
                    </a:solidFill>
                  </a:rPr>
                  <a:t>6</a:t>
                </a:r>
                <a:r>
                  <a:rPr lang="en-US" alt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en-US" b="1" dirty="0" err="1">
                    <a:solidFill>
                      <a:srgbClr val="0000FF"/>
                    </a:solidFill>
                  </a:rPr>
                  <a:t>T</a:t>
                </a:r>
                <a:r>
                  <a:rPr lang="en-US" altLang="en-US" b="1" dirty="0" err="1">
                    <a:solidFill>
                      <a:srgbClr val="0000FF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en-US" b="1" dirty="0" err="1">
                    <a:solidFill>
                      <a:srgbClr val="0000FF"/>
                    </a:solidFill>
                  </a:rPr>
                  <a:t>m</a:t>
                </a:r>
                <a:r>
                  <a:rPr lang="en-US" altLang="en-US" dirty="0"/>
                  <a:t> at </a:t>
                </a:r>
                <a:r>
                  <a:rPr lang="ru-RU" altLang="en-US" dirty="0"/>
                  <a:t>8</a:t>
                </a:r>
                <a:r>
                  <a:rPr lang="en-US" altLang="en-US" dirty="0"/>
                  <a:t> GeV/c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sub>
                    </m:sSub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sSub>
                      <m:sSubPr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sub>
                    </m:sSub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= 0.003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/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0.01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≫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𝜔</m:t>
                    </m:r>
                  </m:oMath>
                </a14:m>
                <a:endParaRPr lang="en-US" altLang="en-US" dirty="0">
                  <a:solidFill>
                    <a:srgbClr val="0000FF"/>
                  </a:solidFill>
                </a:endParaRPr>
              </a:p>
              <a:p>
                <a:r>
                  <a:rPr lang="en-US" altLang="en-US" dirty="0"/>
                  <a:t>Longitudinal polarization in the straight with the solenoid</a:t>
                </a:r>
              </a:p>
              <a:p>
                <a:r>
                  <a:rPr lang="en-US" altLang="en-US" dirty="0"/>
                  <a:t>Conventional </a:t>
                </a:r>
                <a:r>
                  <a:rPr lang="ru-RU" altLang="en-US" dirty="0"/>
                  <a:t>8</a:t>
                </a:r>
                <a:r>
                  <a:rPr lang="en-US" altLang="en-US" dirty="0"/>
                  <a:t> GeV accelerators require B</a:t>
                </a:r>
                <a:r>
                  <a:rPr lang="en-US" altLang="en-US" baseline="-25000" dirty="0"/>
                  <a:t>||</a:t>
                </a:r>
                <a:r>
                  <a:rPr lang="en-US" altLang="en-US" dirty="0"/>
                  <a:t>L of 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~30 Tm</a:t>
                </a:r>
                <a:r>
                  <a:rPr lang="en-US" altLang="en-US" dirty="0"/>
                  <a:t> for protons and </a:t>
                </a:r>
                <a:r>
                  <a:rPr lang="en-US" altLang="en-US" b="1" dirty="0">
                    <a:solidFill>
                      <a:srgbClr val="FF0000"/>
                    </a:solidFill>
                  </a:rPr>
                  <a:t>~100 Tm</a:t>
                </a:r>
                <a:r>
                  <a:rPr lang="en-US" altLang="en-US" dirty="0"/>
                  <a:t> for deuterons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65224" y="3454687"/>
            <a:ext cx="7450137" cy="2501900"/>
            <a:chOff x="701" y="1447"/>
            <a:chExt cx="4693" cy="1576"/>
          </a:xfrm>
        </p:grpSpPr>
        <p:pic>
          <p:nvPicPr>
            <p:cNvPr id="8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" y="1447"/>
              <a:ext cx="3438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3898" y="2354"/>
              <a:ext cx="246" cy="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altLang="en-US" sz="2000" baseline="30000">
                <a:latin typeface="Times New Roman" panose="02020603050405020304" pitchFamily="18" charset="0"/>
              </a:endParaRPr>
            </a:p>
          </p:txBody>
        </p:sp>
        <p:sp>
          <p:nvSpPr>
            <p:cNvPr id="10" name="Arc 32"/>
            <p:cNvSpPr>
              <a:spLocks/>
            </p:cNvSpPr>
            <p:nvPr/>
          </p:nvSpPr>
          <p:spPr bwMode="auto">
            <a:xfrm flipV="1">
              <a:off x="3522" y="2341"/>
              <a:ext cx="491" cy="346"/>
            </a:xfrm>
            <a:custGeom>
              <a:avLst/>
              <a:gdLst>
                <a:gd name="T0" fmla="*/ 0 w 21595"/>
                <a:gd name="T1" fmla="*/ 0 h 15905"/>
                <a:gd name="T2" fmla="*/ 0 w 21595"/>
                <a:gd name="T3" fmla="*/ 0 h 15905"/>
                <a:gd name="T4" fmla="*/ 0 w 21595"/>
                <a:gd name="T5" fmla="*/ 0 h 15905"/>
                <a:gd name="T6" fmla="*/ 0 60000 65536"/>
                <a:gd name="T7" fmla="*/ 0 60000 65536"/>
                <a:gd name="T8" fmla="*/ 0 60000 65536"/>
                <a:gd name="T9" fmla="*/ 0 w 21595"/>
                <a:gd name="T10" fmla="*/ 0 h 15905"/>
                <a:gd name="T11" fmla="*/ 21595 w 21595"/>
                <a:gd name="T12" fmla="*/ 15905 h 159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5" h="15905" fill="none" extrusionOk="0">
                  <a:moveTo>
                    <a:pt x="14614" y="0"/>
                  </a:moveTo>
                  <a:cubicBezTo>
                    <a:pt x="18942" y="3976"/>
                    <a:pt x="21462" y="9543"/>
                    <a:pt x="21594" y="15419"/>
                  </a:cubicBezTo>
                </a:path>
                <a:path w="21595" h="15905" stroke="0" extrusionOk="0">
                  <a:moveTo>
                    <a:pt x="14614" y="0"/>
                  </a:moveTo>
                  <a:cubicBezTo>
                    <a:pt x="18942" y="3976"/>
                    <a:pt x="21462" y="9543"/>
                    <a:pt x="21594" y="15419"/>
                  </a:cubicBezTo>
                  <a:lnTo>
                    <a:pt x="0" y="15905"/>
                  </a:lnTo>
                  <a:lnTo>
                    <a:pt x="14614" y="0"/>
                  </a:lnTo>
                  <a:close/>
                </a:path>
              </a:pathLst>
            </a:custGeom>
            <a:noFill/>
            <a:ln w="889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3562" y="1847"/>
              <a:ext cx="316" cy="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altLang="en-US" sz="2000" baseline="30000"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36"/>
            <p:cNvSpPr>
              <a:spLocks noChangeArrowheads="1"/>
            </p:cNvSpPr>
            <p:nvPr/>
          </p:nvSpPr>
          <p:spPr bwMode="auto">
            <a:xfrm>
              <a:off x="2708" y="2840"/>
              <a:ext cx="1417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endParaRPr lang="en-US" altLang="en-US" sz="2000" baseline="30000">
                <a:latin typeface="Times New Roman" panose="02020603050405020304" pitchFamily="18" charset="0"/>
              </a:endParaRPr>
            </a:p>
          </p:txBody>
        </p:sp>
        <p:sp>
          <p:nvSpPr>
            <p:cNvPr id="13" name="Text Box 37"/>
            <p:cNvSpPr txBox="1">
              <a:spLocks noChangeArrowheads="1"/>
            </p:cNvSpPr>
            <p:nvPr/>
          </p:nvSpPr>
          <p:spPr bwMode="auto">
            <a:xfrm>
              <a:off x="4206" y="2424"/>
              <a:ext cx="1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en-US" altLang="en-US"/>
                <a:t>beam from Linac</a:t>
              </a:r>
            </a:p>
          </p:txBody>
        </p:sp>
        <p:sp>
          <p:nvSpPr>
            <p:cNvPr id="14" name="Text Box 100"/>
            <p:cNvSpPr txBox="1">
              <a:spLocks noChangeArrowheads="1"/>
            </p:cNvSpPr>
            <p:nvPr/>
          </p:nvSpPr>
          <p:spPr bwMode="auto">
            <a:xfrm>
              <a:off x="3028" y="2050"/>
              <a:ext cx="7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defTabSz="914400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Booster</a:t>
              </a:r>
            </a:p>
          </p:txBody>
        </p:sp>
        <p:sp>
          <p:nvSpPr>
            <p:cNvPr id="15" name="Arc 31"/>
            <p:cNvSpPr>
              <a:spLocks/>
            </p:cNvSpPr>
            <p:nvPr/>
          </p:nvSpPr>
          <p:spPr bwMode="auto">
            <a:xfrm flipV="1">
              <a:off x="3410" y="2348"/>
              <a:ext cx="602" cy="325"/>
            </a:xfrm>
            <a:custGeom>
              <a:avLst/>
              <a:gdLst>
                <a:gd name="T0" fmla="*/ 0 w 21595"/>
                <a:gd name="T1" fmla="*/ 0 h 14458"/>
                <a:gd name="T2" fmla="*/ 0 w 21595"/>
                <a:gd name="T3" fmla="*/ 0 h 14458"/>
                <a:gd name="T4" fmla="*/ 0 w 21595"/>
                <a:gd name="T5" fmla="*/ 0 h 14458"/>
                <a:gd name="T6" fmla="*/ 0 60000 65536"/>
                <a:gd name="T7" fmla="*/ 0 60000 65536"/>
                <a:gd name="T8" fmla="*/ 0 60000 65536"/>
                <a:gd name="T9" fmla="*/ 0 w 21595"/>
                <a:gd name="T10" fmla="*/ 0 h 14458"/>
                <a:gd name="T11" fmla="*/ 21595 w 21595"/>
                <a:gd name="T12" fmla="*/ 14458 h 144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5" h="14458" fill="none" extrusionOk="0">
                  <a:moveTo>
                    <a:pt x="16047" y="-1"/>
                  </a:moveTo>
                  <a:cubicBezTo>
                    <a:pt x="19509" y="3842"/>
                    <a:pt x="21478" y="8800"/>
                    <a:pt x="21594" y="13972"/>
                  </a:cubicBezTo>
                </a:path>
                <a:path w="21595" h="14458" stroke="0" extrusionOk="0">
                  <a:moveTo>
                    <a:pt x="16047" y="-1"/>
                  </a:moveTo>
                  <a:cubicBezTo>
                    <a:pt x="19509" y="3842"/>
                    <a:pt x="21478" y="8800"/>
                    <a:pt x="21594" y="13972"/>
                  </a:cubicBezTo>
                  <a:lnTo>
                    <a:pt x="0" y="14458"/>
                  </a:lnTo>
                  <a:lnTo>
                    <a:pt x="16047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630" y="1548"/>
              <a:ext cx="1249" cy="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" panose="02020603050405020304" pitchFamily="18" charset="0"/>
              </a:endParaRPr>
            </a:p>
          </p:txBody>
        </p:sp>
        <p:sp>
          <p:nvSpPr>
            <p:cNvPr id="17" name="Text Box 37"/>
            <p:cNvSpPr txBox="1">
              <a:spLocks noChangeArrowheads="1"/>
            </p:cNvSpPr>
            <p:nvPr/>
          </p:nvSpPr>
          <p:spPr bwMode="auto">
            <a:xfrm>
              <a:off x="2476" y="2846"/>
              <a:ext cx="98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en-US" altLang="en-US"/>
                <a:t>to Collider Ring</a:t>
              </a:r>
            </a:p>
          </p:txBody>
        </p:sp>
        <p:sp>
          <p:nvSpPr>
            <p:cNvPr id="18" name="AutoShape 34"/>
            <p:cNvSpPr>
              <a:spLocks noChangeArrowheads="1"/>
            </p:cNvSpPr>
            <p:nvPr/>
          </p:nvSpPr>
          <p:spPr bwMode="auto">
            <a:xfrm rot="7200000">
              <a:off x="2863" y="2547"/>
              <a:ext cx="266" cy="2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4 w 21600"/>
                <a:gd name="T13" fmla="*/ 2941 h 21600"/>
                <a:gd name="T14" fmla="*/ 18271 w 21600"/>
                <a:gd name="T15" fmla="*/ 92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241" y="1699"/>
              <a:ext cx="457" cy="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" panose="02020603050405020304" pitchFamily="18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646" y="1595"/>
              <a:ext cx="508" cy="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" panose="02020603050405020304" pitchFamily="18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641" y="2199"/>
              <a:ext cx="611" cy="3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" panose="02020603050405020304" pitchFamily="18" charset="0"/>
              </a:endParaRP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1614" y="2182"/>
              <a:ext cx="507" cy="26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297" y="1631"/>
              <a:ext cx="870" cy="45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 rot="1675046">
              <a:off x="1757" y="1901"/>
              <a:ext cx="206" cy="10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" panose="02020603050405020304" pitchFamily="18" charset="0"/>
              </a:endParaRPr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 rot="1651906">
              <a:off x="2344" y="2252"/>
              <a:ext cx="268" cy="66"/>
            </a:xfrm>
            <a:prstGeom prst="rightArrow">
              <a:avLst>
                <a:gd name="adj1" fmla="val 44120"/>
                <a:gd name="adj2" fmla="val 16430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endParaRPr lang="ru-RU" altLang="ru-RU" sz="2400">
                <a:latin typeface="Times" panose="02020603050405020304" pitchFamily="18" charset="0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1861" y="1692"/>
              <a:ext cx="230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Blip>
                  <a:blip r:embed="rId4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FontTx/>
                <a:buNone/>
              </a:pPr>
              <a:r>
                <a:rPr lang="en-US" altLang="en-US"/>
                <a:t>B</a:t>
              </a:r>
              <a:r>
                <a:rPr lang="en-US" altLang="en-US" baseline="-25000"/>
                <a:t>II</a:t>
              </a:r>
              <a:r>
                <a:rPr lang="en-US" altLang="en-US"/>
                <a:t>L</a:t>
              </a:r>
            </a:p>
          </p:txBody>
        </p:sp>
        <p:sp>
          <p:nvSpPr>
            <p:cNvPr id="27" name="AutoShape 34"/>
            <p:cNvSpPr>
              <a:spLocks noChangeArrowheads="1"/>
            </p:cNvSpPr>
            <p:nvPr/>
          </p:nvSpPr>
          <p:spPr bwMode="auto">
            <a:xfrm rot="-5400000">
              <a:off x="3937" y="2331"/>
              <a:ext cx="266" cy="23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4 w 21600"/>
                <a:gd name="T13" fmla="*/ 2941 h 21600"/>
                <a:gd name="T14" fmla="*/ 18271 w 21600"/>
                <a:gd name="T15" fmla="*/ 92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Spin Dynamics in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Acceleration in figure-8 booster with transverse quadrupole misalignments</a:t>
            </a:r>
          </a:p>
          <a:p>
            <a:r>
              <a:rPr lang="en-US" altLang="en-US" sz="2000" dirty="0"/>
              <a:t>0.3 Tm (maximum) spin stabilizing solenoid</a:t>
            </a:r>
          </a:p>
          <a:p>
            <a:pPr marL="0" indent="0">
              <a:buNone/>
            </a:pP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>
              <a:spcBef>
                <a:spcPts val="2400"/>
              </a:spcBef>
            </a:pPr>
            <a:r>
              <a:rPr lang="en-US" altLang="en-US" sz="2000" dirty="0"/>
              <a:t>Spin tracking simulation using </a:t>
            </a:r>
            <a:r>
              <a:rPr lang="en-US" altLang="en-US" sz="2000" dirty="0" err="1"/>
              <a:t>Zgoubi</a:t>
            </a:r>
            <a:endParaRPr lang="en-US" altLang="en-US" sz="2000" dirty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7" name="Picture 6" descr="160121_fig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45" y="1670050"/>
            <a:ext cx="411321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57" y="1727200"/>
            <a:ext cx="3960813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66" y="4375150"/>
            <a:ext cx="43195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65" y="4338638"/>
            <a:ext cx="3959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477715" y="5068888"/>
            <a:ext cx="2533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ru-RU" dirty="0"/>
              <a:t>protons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US" altLang="ru-RU" dirty="0"/>
              <a:t>x</a:t>
            </a:r>
            <a:r>
              <a:rPr lang="en-US" altLang="ru-RU" baseline="-25000" dirty="0"/>
              <a:t>0</a:t>
            </a:r>
            <a:r>
              <a:rPr lang="en-US" altLang="ru-RU" dirty="0"/>
              <a:t> = y</a:t>
            </a:r>
            <a:r>
              <a:rPr lang="en-US" altLang="ru-RU" baseline="-25000" dirty="0"/>
              <a:t>0</a:t>
            </a:r>
            <a:r>
              <a:rPr lang="en-US" altLang="ru-RU" dirty="0"/>
              <a:t> = 1 cm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US" altLang="ru-RU" dirty="0">
                <a:sym typeface="Symbol" panose="05050102010706020507" pitchFamily="18" charset="2"/>
              </a:rPr>
              <a:t>p/p = </a:t>
            </a:r>
            <a:r>
              <a:rPr lang="en-US" altLang="ru-RU" b="1" dirty="0">
                <a:solidFill>
                  <a:srgbClr val="FF0000"/>
                </a:solidFill>
                <a:sym typeface="Symbol" panose="05050102010706020507" pitchFamily="18" charset="2"/>
              </a:rPr>
              <a:t>-0.1%</a:t>
            </a:r>
            <a:r>
              <a:rPr lang="en-US" altLang="ru-RU" dirty="0">
                <a:sym typeface="Symbol" panose="05050102010706020507" pitchFamily="18" charset="2"/>
              </a:rPr>
              <a:t>, </a:t>
            </a:r>
            <a:r>
              <a:rPr lang="en-US" altLang="ru-RU" b="1" dirty="0">
                <a:solidFill>
                  <a:srgbClr val="008000"/>
                </a:solidFill>
                <a:sym typeface="Symbol" panose="05050102010706020507" pitchFamily="18" charset="2"/>
              </a:rPr>
              <a:t>0</a:t>
            </a:r>
            <a:r>
              <a:rPr lang="en-US" altLang="ru-RU" dirty="0">
                <a:sym typeface="Symbol" panose="05050102010706020507" pitchFamily="18" charset="2"/>
              </a:rPr>
              <a:t>, </a:t>
            </a:r>
            <a:r>
              <a:rPr lang="en-US" altLang="ru-RU" b="1" dirty="0">
                <a:solidFill>
                  <a:srgbClr val="0000FF"/>
                </a:solidFill>
                <a:sym typeface="Symbol" panose="05050102010706020507" pitchFamily="18" charset="2"/>
              </a:rPr>
              <a:t>+0.1%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434867" y="5068888"/>
            <a:ext cx="16113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en-US" altLang="ru-RU" dirty="0"/>
              <a:t>deuterons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US" altLang="ru-RU" dirty="0"/>
              <a:t>x</a:t>
            </a:r>
            <a:r>
              <a:rPr lang="en-US" altLang="ru-RU" baseline="-25000" dirty="0"/>
              <a:t>0</a:t>
            </a:r>
            <a:r>
              <a:rPr lang="en-US" altLang="ru-RU" dirty="0"/>
              <a:t> = y</a:t>
            </a:r>
            <a:r>
              <a:rPr lang="en-US" altLang="ru-RU" baseline="-25000" dirty="0"/>
              <a:t>0</a:t>
            </a:r>
            <a:r>
              <a:rPr lang="en-US" altLang="ru-RU" dirty="0"/>
              <a:t> = 1 cm</a:t>
            </a:r>
          </a:p>
          <a:p>
            <a:pPr defTabSz="914400">
              <a:spcBef>
                <a:spcPct val="0"/>
              </a:spcBef>
              <a:buFontTx/>
              <a:buNone/>
            </a:pPr>
            <a:r>
              <a:rPr lang="en-US" altLang="ru-RU" dirty="0">
                <a:sym typeface="Symbol" panose="05050102010706020507" pitchFamily="18" charset="2"/>
              </a:rPr>
              <a:t>p/p = 0</a:t>
            </a:r>
            <a:endParaRPr lang="en-US" altLang="ru-RU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rot="10800000" flipH="1">
            <a:off x="1554471" y="1670049"/>
            <a:ext cx="2335141" cy="185294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Figure-8 Collider Ring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chromaticity compensation scheme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537839"/>
            <a:ext cx="9966960" cy="4665130"/>
          </a:xfrm>
          <a:prstGeom prst="rect">
            <a:avLst/>
          </a:prstGeom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788410" y="3291840"/>
            <a:ext cx="0" cy="36576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059292" y="2841307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ea typeface="MS PGothic" panose="020B0600070205080204" pitchFamily="34" charset="-128"/>
              </a:rPr>
              <a:t>IP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3413760" y="3115945"/>
            <a:ext cx="374650" cy="1758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3245484" y="2590800"/>
            <a:ext cx="2462849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4791075" y="2590800"/>
            <a:ext cx="917258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08333" y="2359557"/>
            <a:ext cx="1396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Crab cavities</a:t>
            </a:r>
            <a:endParaRPr lang="en-US" altLang="en-US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657475" y="3657600"/>
            <a:ext cx="128272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781300" y="3657599"/>
            <a:ext cx="4447" cy="5810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2399380" y="3217293"/>
                <a:ext cx="145353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𝐼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 sextupole </a:t>
                </a:r>
              </a:p>
              <a:p>
                <a:pPr algn="ctr"/>
                <a:r>
                  <a:rPr lang="en-US" altLang="en-US" dirty="0" smtClean="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pairs</a:t>
                </a:r>
                <a:endParaRPr lang="en-US" altLang="en-US" dirty="0">
                  <a:latin typeface="Times New Roman" panose="02020603050405020304" pitchFamily="18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4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9380" y="3217293"/>
                <a:ext cx="1453539" cy="646331"/>
              </a:xfrm>
              <a:prstGeom prst="rect">
                <a:avLst/>
              </a:prstGeom>
              <a:blipFill>
                <a:blip r:embed="rId3"/>
                <a:stretch>
                  <a:fillRect t="-5660" r="-2941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3062013" y="3870278"/>
            <a:ext cx="0" cy="8028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3043841" y="3870278"/>
            <a:ext cx="170571" cy="7779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V="1">
            <a:off x="5211157" y="3650946"/>
            <a:ext cx="128272" cy="561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5334982" y="3650945"/>
            <a:ext cx="4447" cy="5810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5339429" y="3365379"/>
                <a:ext cx="145353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𝐼</m:t>
                    </m:r>
                  </m:oMath>
                </a14:m>
                <a:r>
                  <a:rPr lang="en-US" altLang="en-US" dirty="0" smtClean="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 sextupole </a:t>
                </a:r>
              </a:p>
              <a:p>
                <a:pPr algn="ctr"/>
                <a:r>
                  <a:rPr lang="en-US" altLang="en-US" dirty="0" smtClean="0">
                    <a:latin typeface="Times New Roman" panose="02020603050405020304" pitchFamily="18" charset="0"/>
                    <a:ea typeface="MS PGothic" panose="020B0600070205080204" pitchFamily="34" charset="-128"/>
                  </a:rPr>
                  <a:t>pairs</a:t>
                </a:r>
                <a:endParaRPr lang="en-US" altLang="en-US" dirty="0">
                  <a:latin typeface="Times New Roman" panose="02020603050405020304" pitchFamily="18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9429" y="3365379"/>
                <a:ext cx="1453539" cy="646331"/>
              </a:xfrm>
              <a:prstGeom prst="rect">
                <a:avLst/>
              </a:prstGeom>
              <a:blipFill>
                <a:blip r:embed="rId4"/>
                <a:stretch>
                  <a:fillRect t="-4717" r="-2941" b="-141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ine 5"/>
          <p:cNvSpPr>
            <a:spLocks noChangeShapeType="1"/>
          </p:cNvSpPr>
          <p:nvPr/>
        </p:nvSpPr>
        <p:spPr bwMode="auto">
          <a:xfrm flipV="1">
            <a:off x="4855584" y="3657600"/>
            <a:ext cx="483845" cy="1015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4953062" y="3657600"/>
            <a:ext cx="386366" cy="9972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0" y="1196812"/>
            <a:ext cx="11203460" cy="446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Response Function of JLEIC Ion Collider Ring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58" y="884775"/>
            <a:ext cx="4746213" cy="430887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Statistical model</a:t>
            </a:r>
            <a:endParaRPr lang="en-US" dirty="0"/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4161345"/>
            <a:ext cx="5486400" cy="2188153"/>
          </a:xfrm>
          <a:prstGeom prst="rect">
            <a:avLst/>
          </a:prstGeom>
        </p:spPr>
      </p:pic>
      <p:pic>
        <p:nvPicPr>
          <p:cNvPr id="8" name="Рисунок 3"/>
          <p:cNvPicPr>
            <a:picLocks noChangeAspect="1"/>
          </p:cNvPicPr>
          <p:nvPr/>
        </p:nvPicPr>
        <p:blipFill rotWithShape="1">
          <a:blip r:embed="rId3"/>
          <a:srcRect t="11005"/>
          <a:stretch/>
        </p:blipFill>
        <p:spPr>
          <a:xfrm>
            <a:off x="406400" y="4162342"/>
            <a:ext cx="5486400" cy="2186159"/>
          </a:xfrm>
          <a:prstGeom prst="rect">
            <a:avLst/>
          </a:prstGeom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1654216"/>
            <a:ext cx="5486400" cy="2287142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1661071"/>
            <a:ext cx="5486400" cy="227343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545929" y="884775"/>
            <a:ext cx="4746213" cy="7694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Zgoubi simulation using random quadrupole misalignments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and Numerical Calculations of Resonance Strength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Incoherent Part of Spin Transparency Resonance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Incoherent part is one to two orders of magnitude lower than the coherent part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73" y="1388091"/>
            <a:ext cx="6237568" cy="239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12" y="3786090"/>
            <a:ext cx="6292606" cy="239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19" y="927947"/>
            <a:ext cx="11704320" cy="55097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Spin transparency concept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Spin response function formalism </a:t>
            </a:r>
            <a:br>
              <a:rPr lang="en-US" sz="2000" dirty="0" smtClean="0"/>
            </a:br>
            <a:r>
              <a:rPr lang="en-US" sz="2000" dirty="0" smtClean="0"/>
              <a:t>as analysis technique</a:t>
            </a:r>
            <a:br>
              <a:rPr lang="en-US" sz="2000" dirty="0" smtClean="0"/>
            </a:br>
            <a:r>
              <a:rPr lang="en-US" sz="2000" dirty="0" smtClean="0"/>
              <a:t>(accepted for publication in EPJC)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28" y="1403255"/>
            <a:ext cx="6091313" cy="3188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441" y="1403255"/>
            <a:ext cx="5425731" cy="48093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82836" y="4073857"/>
            <a:ext cx="2661336" cy="2138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2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Start-to-End Proton Acceleration in Ion Collider 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Three protons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i="1">
                        <a:latin typeface="Cambria Math" panose="02040503050406030204" pitchFamily="18" charset="0"/>
                      </a:rPr>
                      <m:t>=1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en-US" i="1">
                        <a:latin typeface="Cambria Math" panose="02040503050406030204" pitchFamily="18" charset="0"/>
                      </a:rPr>
                      <m:t>=0, ±1⋅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dirty="0"/>
                  <a:t> accelerated at ~3 T/min in lattice with 100 </a:t>
                </a:r>
                <a:r>
                  <a:rPr lang="en-US" altLang="en-US" dirty="0">
                    <a:sym typeface="Symbol" panose="05050102010706020507" pitchFamily="18" charset="2"/>
                  </a:rPr>
                  <a:t>m rms closed orbit excursion,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𝑠𝑝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=0.01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>
                  <a:sym typeface="Symbol" panose="05050102010706020507" pitchFamily="18" charset="2"/>
                </a:endParaRPr>
              </a:p>
              <a:p>
                <a:endParaRPr lang="en-US" altLang="en-US" dirty="0">
                  <a:sym typeface="Symbol" panose="05050102010706020507" pitchFamily="18" charset="2"/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altLang="en-US" dirty="0">
                    <a:sym typeface="Symbol" panose="05050102010706020507" pitchFamily="18" charset="2"/>
                  </a:rPr>
                  <a:t>Coherent resonance strength component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8" t="-10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428557" y="1766235"/>
            <a:ext cx="5724843" cy="2290870"/>
          </a:xfrm>
          <a:prstGeom prst="rect">
            <a:avLst/>
          </a:prstGeom>
        </p:spPr>
      </p:pic>
      <p:pic>
        <p:nvPicPr>
          <p:cNvPr id="8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323713" y="4609600"/>
            <a:ext cx="4315968" cy="17213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85270" y="4493782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err="1">
                <a:sym typeface="Symbol" panose="05050102010706020507" pitchFamily="18" charset="2"/>
              </a:rPr>
              <a:t>Zgoubi</a:t>
            </a:r>
            <a:r>
              <a:rPr lang="en-US" altLang="en-US" sz="1800" dirty="0">
                <a:sym typeface="Symbol" panose="05050102010706020507" pitchFamily="18" charset="2"/>
              </a:rPr>
              <a:t> simulation</a:t>
            </a:r>
            <a:endParaRPr lang="en-US" sz="1800" dirty="0"/>
          </a:p>
        </p:txBody>
      </p:sp>
      <p:pic>
        <p:nvPicPr>
          <p:cNvPr id="10" name="Рисунок 3"/>
          <p:cNvPicPr/>
          <p:nvPr/>
        </p:nvPicPr>
        <p:blipFill rotWithShape="1">
          <a:blip r:embed="rId5"/>
          <a:srcRect t="11005"/>
          <a:stretch/>
        </p:blipFill>
        <p:spPr>
          <a:xfrm>
            <a:off x="1866902" y="4609599"/>
            <a:ext cx="4319905" cy="17213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65897" y="4493782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ym typeface="Symbol" panose="05050102010706020507" pitchFamily="18" charset="2"/>
              </a:rPr>
              <a:t>Analytic prediction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8309726" y="2484921"/>
            <a:ext cx="1168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ym typeface="Symbol" panose="05050102010706020507" pitchFamily="18" charset="2"/>
              </a:rPr>
              <a:t>Zgoubi </a:t>
            </a:r>
          </a:p>
          <a:p>
            <a:r>
              <a:rPr lang="en-US" altLang="en-US" sz="1800" dirty="0">
                <a:sym typeface="Symbol" panose="05050102010706020507" pitchFamily="18" charset="2"/>
              </a:rPr>
              <a:t>simulation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Start-to-End Deuteron Acceleration in Ion Collider 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altLang="en-US" dirty="0"/>
                  <a:t>Three deuterons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altLang="en-US" i="1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altLang="en-US" i="1">
                        <a:latin typeface="Cambria Math" panose="02040503050406030204" pitchFamily="18" charset="0"/>
                      </a:rPr>
                      <m:t>=0, ±1⋅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altLang="en-US" dirty="0"/>
                  <a:t> accelerated at ~3 T/min in lattice with 100 </a:t>
                </a:r>
                <a:r>
                  <a:rPr lang="en-US" altLang="en-US" dirty="0">
                    <a:sym typeface="Symbol" panose="05050102010706020507" pitchFamily="18" charset="2"/>
                  </a:rPr>
                  <a:t>m rms closed orbit excursion,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𝑠𝑝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=3⋅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−3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altLang="en-US" dirty="0">
                    <a:sym typeface="Symbol" panose="05050102010706020507" pitchFamily="18" charset="2"/>
                  </a:rPr>
                  <a:t>Deuteron spin is highly stable in figure-8 rings, which can be used for high precision experiments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48" t="-9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404243" y="1978907"/>
            <a:ext cx="7316576" cy="3103351"/>
          </a:xfrm>
          <a:prstGeom prst="rect">
            <a:avLst/>
          </a:prstGeom>
        </p:spPr>
      </p:pic>
      <p:pic>
        <p:nvPicPr>
          <p:cNvPr id="8" name="Рисунок 17"/>
          <p:cNvPicPr/>
          <p:nvPr/>
        </p:nvPicPr>
        <p:blipFill rotWithShape="1">
          <a:blip r:embed="rId4"/>
          <a:srcRect t="10906"/>
          <a:stretch/>
        </p:blipFill>
        <p:spPr>
          <a:xfrm>
            <a:off x="3813111" y="3378516"/>
            <a:ext cx="3313722" cy="11746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50349" y="3009184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ym typeface="Symbol" panose="05050102010706020507" pitchFamily="18" charset="2"/>
              </a:rPr>
              <a:t>Analytic prediction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7310745" y="2011958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ym typeface="Symbol" panose="05050102010706020507" pitchFamily="18" charset="2"/>
              </a:rPr>
              <a:t>(Zgoubi simulation)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Adjustable–Axis Spin Rotator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Stable spin direction controlled in the collider ring by adjusting the spin rotator axis and therefore the stable polarization direction at this location</a:t>
            </a:r>
            <a:endParaRPr lang="en-US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95" y="2010988"/>
            <a:ext cx="6123809" cy="79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41" y="3329160"/>
            <a:ext cx="6861279" cy="24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Spin Rotator in </a:t>
            </a:r>
            <a:r>
              <a:rPr lang="en-US" dirty="0" smtClean="0"/>
              <a:t>Collider </a:t>
            </a:r>
            <a:r>
              <a:rPr lang="en-US" dirty="0"/>
              <a:t>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47305"/>
            <a:ext cx="11285837" cy="5381694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Provides control of the radial, vertical, and longitudinal spin components</a:t>
            </a:r>
          </a:p>
          <a:p>
            <a:r>
              <a:rPr lang="en-US" altLang="en-US" sz="2000" dirty="0"/>
              <a:t>Module for control of the radial component (fixed radial orbit bump)</a:t>
            </a:r>
          </a:p>
          <a:p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>
              <a:sym typeface="Symbol" panose="05050102010706020507" pitchFamily="18" charset="2"/>
            </a:endParaRPr>
          </a:p>
          <a:p>
            <a:endParaRPr lang="en-US" altLang="en-US" sz="2000" dirty="0"/>
          </a:p>
          <a:p>
            <a:r>
              <a:rPr lang="en-US" altLang="en-US" sz="2000" dirty="0"/>
              <a:t>Module for control of the vertical </a:t>
            </a:r>
            <a:br>
              <a:rPr lang="en-US" altLang="en-US" sz="2000" dirty="0"/>
            </a:br>
            <a:r>
              <a:rPr lang="en-US" altLang="en-US" sz="2000" dirty="0"/>
              <a:t>component (fixed vertical orbit bump)</a:t>
            </a:r>
          </a:p>
          <a:p>
            <a:endParaRPr lang="en-US" altLang="en-US" sz="20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20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altLang="en-US" sz="2000" dirty="0">
              <a:sym typeface="Symbol" panose="05050102010706020507" pitchFamily="18" charset="2"/>
            </a:endParaRPr>
          </a:p>
          <a:p>
            <a:r>
              <a:rPr lang="en-US" altLang="en-US" sz="2000" dirty="0"/>
              <a:t>Module for control of the longitudinal component</a:t>
            </a:r>
            <a:endParaRPr lang="en-US" altLang="en-US" sz="2000" dirty="0">
              <a:sym typeface="Symbol" panose="05050102010706020507" pitchFamily="18" charset="2"/>
            </a:endParaRPr>
          </a:p>
        </p:txBody>
      </p:sp>
      <p:pic>
        <p:nvPicPr>
          <p:cNvPr id="22" name="Рисунок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00" y="1527838"/>
            <a:ext cx="31400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75" y="3894363"/>
            <a:ext cx="3144838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Object 7"/>
          <p:cNvGraphicFramePr>
            <a:graphicFrameLocks noChangeAspect="1"/>
          </p:cNvGraphicFramePr>
          <p:nvPr>
            <p:extLst/>
          </p:nvPr>
        </p:nvGraphicFramePr>
        <p:xfrm>
          <a:off x="1413100" y="5444075"/>
          <a:ext cx="1127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Bitmap Image" r:id="rId5" imgW="1438095" imgH="771429" progId="Paint.Picture">
                  <p:embed/>
                </p:oleObj>
              </mc:Choice>
              <mc:Fallback>
                <p:oleObj name="Bitmap Image" r:id="rId5" imgW="1438095" imgH="771429" progId="Paint.Picture">
                  <p:embed/>
                  <p:pic>
                    <p:nvPicPr>
                      <p:cNvPr id="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100" y="5444075"/>
                        <a:ext cx="11271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5"/>
          <p:cNvGraphicFramePr>
            <a:graphicFrameLocks noChangeAspect="1"/>
          </p:cNvGraphicFramePr>
          <p:nvPr>
            <p:extLst/>
          </p:nvPr>
        </p:nvGraphicFramePr>
        <p:xfrm>
          <a:off x="1211225" y="2766088"/>
          <a:ext cx="3373438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7" imgW="3314700" imgH="254000" progId="Equation.DSMT4">
                  <p:embed/>
                </p:oleObj>
              </mc:Choice>
              <mc:Fallback>
                <p:oleObj name="Equation" r:id="rId7" imgW="3314700" imgH="254000" progId="Equation.DSMT4">
                  <p:embed/>
                  <p:pic>
                    <p:nvPicPr>
                      <p:cNvPr id="25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25" y="2766088"/>
                        <a:ext cx="3373438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5"/>
          <p:cNvGraphicFramePr>
            <a:graphicFrameLocks noChangeAspect="1"/>
          </p:cNvGraphicFramePr>
          <p:nvPr>
            <p:extLst/>
          </p:nvPr>
        </p:nvGraphicFramePr>
        <p:xfrm>
          <a:off x="1413100" y="6117175"/>
          <a:ext cx="3409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9" imgW="3352800" imgH="254000" progId="Equation.DSMT4">
                  <p:embed/>
                </p:oleObj>
              </mc:Choice>
              <mc:Fallback>
                <p:oleObj name="Equation" r:id="rId9" imgW="3352800" imgH="254000" progId="Equation.DSMT4">
                  <p:embed/>
                  <p:pic>
                    <p:nvPicPr>
                      <p:cNvPr id="26" name="Object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100" y="6117175"/>
                        <a:ext cx="340995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11" descr="160622_fig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48" y="2084451"/>
            <a:ext cx="4515803" cy="14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160622_fig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95" y="3626994"/>
            <a:ext cx="5374609" cy="255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13"/>
          <p:cNvSpPr>
            <a:spLocks/>
          </p:cNvSpPr>
          <p:nvPr/>
        </p:nvSpPr>
        <p:spPr bwMode="auto">
          <a:xfrm>
            <a:off x="6032500" y="1822705"/>
            <a:ext cx="390525" cy="4264025"/>
          </a:xfrm>
          <a:prstGeom prst="rightBrace">
            <a:avLst>
              <a:gd name="adj1" fmla="val 114646"/>
              <a:gd name="adj2" fmla="val 21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1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 rot="10800000" flipH="1">
            <a:off x="8265225" y="3319268"/>
            <a:ext cx="689535" cy="258276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56853" y="4615246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00"/>
                </a:solidFill>
              </a:rPr>
              <a:t>ions</a:t>
            </a:r>
            <a:endParaRPr lang="en-US" altLang="ru-RU" sz="1800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8072962" y="1787905"/>
            <a:ext cx="180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00FF"/>
                </a:solidFill>
              </a:rPr>
              <a:t>3D spin rotator</a:t>
            </a:r>
            <a:endParaRPr lang="en-US" altLang="ru-RU" sz="1800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33" name="Line 19"/>
          <p:cNvSpPr>
            <a:spLocks noChangeShapeType="1"/>
          </p:cNvSpPr>
          <p:nvPr/>
        </p:nvSpPr>
        <p:spPr bwMode="auto">
          <a:xfrm rot="10800000" flipH="1">
            <a:off x="11714366" y="3859325"/>
            <a:ext cx="0" cy="170765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11497704" y="3426985"/>
            <a:ext cx="40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1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 eaLnBrk="0" hangingPunct="0">
              <a:spcBef>
                <a:spcPct val="0"/>
              </a:spcBef>
              <a:buFontTx/>
              <a:buNone/>
            </a:pPr>
            <a:r>
              <a:rPr lang="en-US" altLang="ru-RU" sz="1800" dirty="0">
                <a:solidFill>
                  <a:srgbClr val="000000"/>
                </a:solidFill>
              </a:rPr>
              <a:t>IP</a:t>
            </a:r>
            <a:endParaRPr lang="en-US" altLang="ru-RU" sz="1800" b="1" dirty="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rot="10800000">
            <a:off x="9170501" y="5109140"/>
            <a:ext cx="54133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Control in </a:t>
            </a:r>
            <a:r>
              <a:rPr lang="en-US" dirty="0" smtClean="0"/>
              <a:t>Collider </a:t>
            </a:r>
            <a:r>
              <a:rPr lang="en-US" dirty="0"/>
              <a:t>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000" dirty="0" smtClean="0">
                    <a:ea typeface="MS PGothic" pitchFamily="34" charset="-128"/>
                  </a:rPr>
                  <a:t>100 GeV/c figure-8 ion collider ring with transverse quadrupole misalignments</a:t>
                </a:r>
              </a:p>
              <a:p>
                <a:endParaRPr lang="en-US" altLang="en-US" dirty="0">
                  <a:ea typeface="MS PGothic" pitchFamily="34" charset="-128"/>
                </a:endParaRPr>
              </a:p>
              <a:p>
                <a:endParaRPr lang="en-US" altLang="en-US" dirty="0">
                  <a:ea typeface="MS PGothic" pitchFamily="34" charset="-128"/>
                </a:endParaRPr>
              </a:p>
              <a:p>
                <a:endParaRPr lang="en-US" altLang="en-US" dirty="0">
                  <a:ea typeface="MS PGothic" pitchFamily="34" charset="-128"/>
                </a:endParaRPr>
              </a:p>
              <a:p>
                <a:pPr marL="0" indent="0">
                  <a:buNone/>
                </a:pPr>
                <a:endParaRPr lang="en-US" altLang="en-US" dirty="0">
                  <a:ea typeface="MS PGothic" pitchFamily="34" charset="-128"/>
                </a:endParaRPr>
              </a:p>
              <a:p>
                <a:endParaRPr lang="en-US" altLang="en-US" dirty="0">
                  <a:ea typeface="MS PGothic" pitchFamily="34" charset="-128"/>
                </a:endParaRPr>
              </a:p>
              <a:p>
                <a:r>
                  <a:rPr lang="en-US" altLang="en-US" sz="2000" dirty="0">
                    <a:ea typeface="MS PGothic" pitchFamily="34" charset="-128"/>
                  </a:rPr>
                  <a:t>Example of vertical proton polarization at IP. The 1</a:t>
                </a:r>
                <a:r>
                  <a:rPr lang="en-US" altLang="en-US" sz="2000" baseline="30000" dirty="0">
                    <a:ea typeface="MS PGothic" pitchFamily="34" charset="-128"/>
                  </a:rPr>
                  <a:t>st</a:t>
                </a:r>
                <a:r>
                  <a:rPr lang="en-US" altLang="en-US" sz="2000" dirty="0">
                    <a:ea typeface="MS PGothic" pitchFamily="34" charset="-128"/>
                  </a:rPr>
                  <a:t> 3D rotator: 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MS PGothic" pitchFamily="34" charset="-128"/>
                        <a:sym typeface="Symbol" panose="05050102010706020507" pitchFamily="18" charset="2"/>
                      </a:rPr>
                      <m:t>𝜈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MS PGothic" pitchFamily="34" charset="-128"/>
                        <a:sym typeface="Symbol" panose="05050102010706020507" pitchFamily="18" charset="2"/>
                      </a:rPr>
                      <m:t>=</m:t>
                    </m:r>
                    <m:sSup>
                      <m:sSup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  <a:ea typeface="MS PGothic" pitchFamily="34" charset="-128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ea typeface="MS PGothic" pitchFamily="34" charset="-128"/>
                            <a:sym typeface="Symbol" panose="05050102010706020507" pitchFamily="18" charset="2"/>
                          </a:rPr>
                          <m:t>10</m:t>
                        </m:r>
                      </m:e>
                      <m:sup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  <a:ea typeface="MS PGothic" pitchFamily="34" charset="-128"/>
                            <a:sym typeface="Symbol" panose="05050102010706020507" pitchFamily="18" charset="2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en-US" sz="2000" dirty="0">
                    <a:ea typeface="MS PGothic" pitchFamily="34" charset="-128"/>
                  </a:rPr>
                  <a:t> 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MS PGothic" pitchFamily="34" charset="-128"/>
                      </a:rPr>
                      <m:t>𝑛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  <a:ea typeface="MS PGothic" pitchFamily="34" charset="-128"/>
                      </a:rPr>
                      <m:t>𝑦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MS PGothic" pitchFamily="34" charset="-128"/>
                      </a:rPr>
                      <m:t>=1</m:t>
                    </m:r>
                  </m:oMath>
                </a14:m>
                <a:r>
                  <a:rPr lang="en-US" altLang="en-US" sz="2000" dirty="0">
                    <a:ea typeface="MS PGothic" pitchFamily="34" charset="-128"/>
                  </a:rPr>
                  <a:t>. The 2</a:t>
                </a:r>
                <a:r>
                  <a:rPr lang="en-US" altLang="en-US" sz="2000" baseline="30000" dirty="0">
                    <a:ea typeface="MS PGothic" pitchFamily="34" charset="-128"/>
                  </a:rPr>
                  <a:t>nd</a:t>
                </a:r>
                <a:r>
                  <a:rPr lang="en-US" altLang="en-US" sz="2000" dirty="0">
                    <a:ea typeface="MS PGothic" pitchFamily="34" charset="-128"/>
                  </a:rPr>
                  <a:t> 3D rotator is used for compensation of coherent part of the zero-integer spin resonance strength </a:t>
                </a:r>
                <a:endParaRPr lang="ru-RU" sz="2000" dirty="0">
                  <a:ea typeface="MS PGothic" pitchFamily="34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6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132" y="1409919"/>
            <a:ext cx="3959225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34" y="1415652"/>
            <a:ext cx="3959225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 rot="10800000">
            <a:off x="3396469" y="2584669"/>
            <a:ext cx="428625" cy="4778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 rot="10800000">
            <a:off x="4720444" y="2230656"/>
            <a:ext cx="647700" cy="841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/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Прямоугольник 3"/>
          <p:cNvSpPr>
            <a:spLocks noChangeArrowheads="1"/>
          </p:cNvSpPr>
          <p:nvPr/>
        </p:nvSpPr>
        <p:spPr bwMode="auto">
          <a:xfrm>
            <a:off x="2291569" y="1944906"/>
            <a:ext cx="167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2</a:t>
            </a:r>
            <a:r>
              <a:rPr lang="en-US" altLang="en-US" sz="1600" baseline="30000">
                <a:solidFill>
                  <a:srgbClr val="000000"/>
                </a:solidFill>
                <a:latin typeface="Times" panose="02020603050405020304" pitchFamily="18" charset="0"/>
              </a:rPr>
              <a:t>nd</a:t>
            </a: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 3D rotator</a:t>
            </a:r>
            <a:b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for compensation </a:t>
            </a:r>
            <a:endParaRPr lang="ru-RU" altLang="ru-RU" sz="16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2" name="Прямоугольник 17"/>
          <p:cNvSpPr>
            <a:spLocks noChangeArrowheads="1"/>
          </p:cNvSpPr>
          <p:nvPr/>
        </p:nvSpPr>
        <p:spPr bwMode="auto">
          <a:xfrm>
            <a:off x="3809219" y="1451194"/>
            <a:ext cx="1281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1</a:t>
            </a:r>
            <a:r>
              <a:rPr lang="en-US" altLang="en-US" sz="1600" baseline="30000">
                <a:solidFill>
                  <a:srgbClr val="000000"/>
                </a:solidFill>
                <a:latin typeface="Times" panose="02020603050405020304" pitchFamily="18" charset="0"/>
              </a:rPr>
              <a:t>st</a:t>
            </a: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 3D rotator</a:t>
            </a:r>
            <a:b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</a:br>
            <a:r>
              <a:rPr lang="en-US" altLang="en-US" sz="1600">
                <a:solidFill>
                  <a:srgbClr val="000000"/>
                </a:solidFill>
                <a:latin typeface="Times" panose="02020603050405020304" pitchFamily="18" charset="0"/>
              </a:rPr>
              <a:t>for control </a:t>
            </a:r>
            <a:endParaRPr lang="ru-RU" altLang="ru-RU" sz="16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3" name="Picture 12" descr="160622_fig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894" y="4154417"/>
            <a:ext cx="36671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60622_fig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46" y="4154417"/>
            <a:ext cx="36671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9"/>
          <p:cNvSpPr>
            <a:spLocks noChangeArrowheads="1"/>
          </p:cNvSpPr>
          <p:nvPr/>
        </p:nvSpPr>
        <p:spPr bwMode="auto">
          <a:xfrm>
            <a:off x="7386406" y="5657779"/>
            <a:ext cx="246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with compensation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20"/>
          <p:cNvSpPr>
            <a:spLocks noChangeArrowheads="1"/>
          </p:cNvSpPr>
          <p:nvPr/>
        </p:nvSpPr>
        <p:spPr bwMode="auto">
          <a:xfrm>
            <a:off x="2714484" y="5672067"/>
            <a:ext cx="2468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defTabSz="914400" eaLnBrk="0" hangingPunct="0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without compensation</a:t>
            </a:r>
            <a:endParaRPr lang="ru-RU" altLang="ru-RU" sz="18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Rotator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854534"/>
                <a:ext cx="11285837" cy="507890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1800" dirty="0" smtClean="0"/>
                  <a:t>Radial polarization at a polarimeter in terms of spin rotator solenoid field integrals </a:t>
                </a:r>
              </a:p>
              <a:p>
                <a:pPr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en-US" sz="1800" i="1">
                                      <a:latin typeface="Cambria Math" panose="02040503050406030204" pitchFamily="18" charset="0"/>
                                    </a:rPr>
                                    <m:t>𝑃𝑚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alt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alt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en-US" sz="1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en-US" sz="1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alt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dirty="0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i="1" dirty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en-US" sz="18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18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1800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i="1" dirty="0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i="1" dirty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altLang="en-US" sz="1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18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sz="1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en-US" sz="1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en-US" sz="18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en-US" sz="1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i="1" dirty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  <m:t>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en-US" sz="1800" i="1" dirty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 dirty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i="1" dirty="0">
                                          <a:latin typeface="Cambria Math" panose="02040503050406030204" pitchFamily="18" charset="0"/>
                                        </a:rPr>
                                        <m:t>/</m:t>
                                      </m:r>
                                      <m:sSub>
                                        <m:sSubPr>
                                          <m:ctrlPr>
                                            <a:rPr lang="en-US" altLang="en-US" sz="1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1800" i="1" dirty="0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18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altLang="en-US" sz="1800" i="1" dirty="0">
                                          <a:latin typeface="Cambria Math" panose="02040503050406030204" pitchFamily="18" charset="0"/>
                                        </a:rPr>
                                        <m:t> +</m:t>
                                      </m:r>
                                      <m:f>
                                        <m:fPr>
                                          <m:type m:val="lin"/>
                                          <m:ctrlPr>
                                            <a:rPr lang="en-US" altLang="en-US" sz="18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18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en-US" sz="1800" i="1" dirty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en-US" sz="18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altLang="en-US" sz="18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sz="1800" dirty="0"/>
                  <a:t>Assume typical parameters of a 100 GeV/c proton beam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sz="1800" dirty="0"/>
                  <a:t>Assume that polarization is measured with a random error </a:t>
                </a:r>
                <a:r>
                  <a:rPr lang="en-US" altLang="en-US" sz="1800" dirty="0" smtClean="0"/>
                  <a:t/>
                </a:r>
                <a:br>
                  <a:rPr lang="en-US" altLang="en-US" sz="1800" dirty="0" smtClean="0"/>
                </a:br>
                <a:r>
                  <a:rPr lang="en-US" altLang="en-US" sz="1800" dirty="0" smtClean="0"/>
                  <a:t>of </a:t>
                </a:r>
                <a:r>
                  <a:rPr lang="en-US" altLang="en-US" sz="1800" dirty="0"/>
                  <a:t>0.02 </a:t>
                </a:r>
                <a:r>
                  <a:rPr lang="en-US" altLang="en-US" sz="1800" dirty="0" err="1"/>
                  <a:t>rms</a:t>
                </a:r>
                <a:endParaRPr lang="en-US" altLang="en-US" sz="18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sz="1800" dirty="0"/>
                  <a:t>Fit randomly generated data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latin typeface="Cambria Math" panose="02040503050406030204" pitchFamily="18" charset="0"/>
                                  </a:rPr>
                                  <m:t>𝑃𝑚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en-US" sz="1800" dirty="0"/>
                  <a:t> formula and extract </a:t>
                </a:r>
                <a:r>
                  <a:rPr lang="en-US" altLang="en-US" sz="1800" dirty="0" smtClean="0"/>
                  <a:t/>
                </a:r>
                <a:br>
                  <a:rPr lang="en-US" altLang="en-US" sz="1800" dirty="0" smtClean="0"/>
                </a:br>
                <a:r>
                  <a:rPr lang="en-US" altLang="en-US" sz="1800" dirty="0" smtClean="0"/>
                  <a:t>input </a:t>
                </a:r>
                <a:r>
                  <a:rPr lang="en-US" altLang="en-US" sz="1800" dirty="0"/>
                  <a:t>parameters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endParaRPr lang="en-US" alt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854534"/>
                <a:ext cx="11285837" cy="5078906"/>
              </a:xfrm>
              <a:blipFill>
                <a:blip r:embed="rId2"/>
                <a:stretch>
                  <a:fillRect l="-378" t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r="40000" b="10275"/>
          <a:stretch/>
        </p:blipFill>
        <p:spPr>
          <a:xfrm>
            <a:off x="7071721" y="2292876"/>
            <a:ext cx="4030249" cy="3922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1"/>
              <p:cNvGraphicFramePr>
                <a:graphicFrameLocks/>
              </p:cNvGraphicFramePr>
              <p:nvPr>
                <p:extLst/>
              </p:nvPr>
            </p:nvGraphicFramePr>
            <p:xfrm>
              <a:off x="752044" y="3867122"/>
              <a:ext cx="4422143" cy="18227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0031">
                      <a:extLst>
                        <a:ext uri="{9D8B030D-6E8A-4147-A177-3AD203B41FA5}">
                          <a16:colId xmlns:a16="http://schemas.microsoft.com/office/drawing/2014/main" val="2466646243"/>
                        </a:ext>
                      </a:extLst>
                    </a:gridCol>
                    <a:gridCol w="749808">
                      <a:extLst>
                        <a:ext uri="{9D8B030D-6E8A-4147-A177-3AD203B41FA5}">
                          <a16:colId xmlns:a16="http://schemas.microsoft.com/office/drawing/2014/main" val="364046554"/>
                        </a:ext>
                      </a:extLst>
                    </a:gridCol>
                    <a:gridCol w="2432304">
                      <a:extLst>
                        <a:ext uri="{9D8B030D-6E8A-4147-A177-3AD203B41FA5}">
                          <a16:colId xmlns:a16="http://schemas.microsoft.com/office/drawing/2014/main" val="996481312"/>
                        </a:ext>
                      </a:extLst>
                    </a:gridCol>
                  </a:tblGrid>
                  <a:tr h="243578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Fit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5487170"/>
                      </a:ext>
                    </a:extLst>
                  </a:tr>
                  <a:tr h="2435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0.8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0.803±0.003 (0.35%)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324895448"/>
                      </a:ext>
                    </a:extLst>
                  </a:tr>
                  <a:tr h="24357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(Tm)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0.2183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0.2185±0.0007 (0.31%)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435204193"/>
                      </a:ext>
                    </a:extLst>
                  </a:tr>
                  <a:tr h="2435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0.582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0.590±0.007 (1.24%)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750079978"/>
                      </a:ext>
                    </a:extLst>
                  </a:tr>
                  <a:tr h="24357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(Tm)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0.131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0.132±0.002 (1.31%)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278067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3648056"/>
                  </p:ext>
                </p:extLst>
              </p:nvPr>
            </p:nvGraphicFramePr>
            <p:xfrm>
              <a:off x="752044" y="3867122"/>
              <a:ext cx="4422143" cy="18227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40031">
                      <a:extLst>
                        <a:ext uri="{9D8B030D-6E8A-4147-A177-3AD203B41FA5}">
                          <a16:colId xmlns:a16="http://schemas.microsoft.com/office/drawing/2014/main" val="2466646243"/>
                        </a:ext>
                      </a:extLst>
                    </a:gridCol>
                    <a:gridCol w="749808">
                      <a:extLst>
                        <a:ext uri="{9D8B030D-6E8A-4147-A177-3AD203B41FA5}">
                          <a16:colId xmlns:a16="http://schemas.microsoft.com/office/drawing/2014/main" val="364046554"/>
                        </a:ext>
                      </a:extLst>
                    </a:gridCol>
                    <a:gridCol w="2432304">
                      <a:extLst>
                        <a:ext uri="{9D8B030D-6E8A-4147-A177-3AD203B41FA5}">
                          <a16:colId xmlns:a16="http://schemas.microsoft.com/office/drawing/2014/main" val="99648131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Fit</a:t>
                          </a:r>
                          <a:endParaRPr lang="en-US" sz="16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5487170"/>
                      </a:ext>
                    </a:extLst>
                  </a:tr>
                  <a:tr h="3718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t="-95082" r="-257353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65854" t="-95082" r="-326829" b="-3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81955" t="-95082" r="-752" b="-3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895448"/>
                      </a:ext>
                    </a:extLst>
                  </a:tr>
                  <a:tr h="3718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t="-191935" r="-257353" b="-2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5854" t="-191935" r="-326829" b="-211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81955" t="-191935" r="-752" b="-2112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35204193"/>
                      </a:ext>
                    </a:extLst>
                  </a:tr>
                  <a:tr h="3718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t="-296721" r="-257353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5854" t="-296721" r="-326829" b="-1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81955" t="-296721" r="-752" b="-1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0079978"/>
                      </a:ext>
                    </a:extLst>
                  </a:tr>
                  <a:tr h="3718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396721" r="-257353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5854" t="-396721" r="-326829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955" t="-396721" r="-752" b="-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780677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Transparency </a:t>
            </a:r>
            <a:r>
              <a:rPr lang="en-US" dirty="0"/>
              <a:t>Resonance </a:t>
            </a:r>
            <a:r>
              <a:rPr lang="en-US" dirty="0" smtClean="0"/>
              <a:t>Strength at High Energies</a:t>
            </a:r>
            <a:endParaRPr lang="en-US" dirty="0"/>
          </a:p>
        </p:txBody>
      </p:sp>
      <p:pic>
        <p:nvPicPr>
          <p:cNvPr id="8" name="Рисунок 15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1"/>
          <a:stretch/>
        </p:blipFill>
        <p:spPr bwMode="auto">
          <a:xfrm>
            <a:off x="2739387" y="1980084"/>
            <a:ext cx="6651166" cy="222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9"/>
          <a:stretch/>
        </p:blipFill>
        <p:spPr bwMode="auto">
          <a:xfrm>
            <a:off x="2739387" y="4205788"/>
            <a:ext cx="6600936" cy="220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16403" y="2714972"/>
            <a:ext cx="103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Protons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6403" y="4687038"/>
            <a:ext cx="1569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Deuterons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14005" y="860649"/>
            <a:ext cx="11183724" cy="17522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ru-RU" sz="2000" dirty="0">
                <a:latin typeface="Arial" panose="020B0604020202020204" pitchFamily="34" charset="0"/>
              </a:rPr>
              <a:t>Assuming RMS closed orbit distortion of </a:t>
            </a:r>
            <a:r>
              <a:rPr lang="en-US" altLang="ru-RU" sz="2000" dirty="0">
                <a:latin typeface="Arial" panose="020B0604020202020204" pitchFamily="34" charset="0"/>
                <a:sym typeface="Symbol" panose="05050102010706020507" pitchFamily="18" charset="2"/>
              </a:rPr>
              <a:t>~200 m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Above  ~100 GeV/c, the 3D spin rotator strength </a:t>
            </a:r>
            <a:r>
              <a:rPr lang="en-US" sz="2000" dirty="0"/>
              <a:t>may not be</a:t>
            </a:r>
            <a:r>
              <a:rPr lang="en-US" sz="2000" dirty="0">
                <a:solidFill>
                  <a:schemeClr val="tx1"/>
                </a:solidFill>
              </a:rPr>
              <a:t> sufficient </a:t>
            </a:r>
            <a:r>
              <a:rPr lang="en-US" sz="2000" dirty="0" smtClean="0">
                <a:solidFill>
                  <a:schemeClr val="tx1"/>
                </a:solidFill>
              </a:rPr>
              <a:t>to control polarization </a:t>
            </a:r>
            <a:r>
              <a:rPr lang="en-US" sz="2000" dirty="0" smtClean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consider </a:t>
            </a:r>
            <a:r>
              <a:rPr lang="en-US" sz="2000" dirty="0">
                <a:solidFill>
                  <a:schemeClr val="tx1"/>
                </a:solidFill>
              </a:rPr>
              <a:t>a 3D spin rotator based on transverse </a:t>
            </a:r>
            <a:r>
              <a:rPr lang="en-US" sz="2000" dirty="0" smtClean="0">
                <a:solidFill>
                  <a:schemeClr val="tx1"/>
                </a:solidFill>
              </a:rPr>
              <a:t>fields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E15B-7EE8-2243-8290-1FD9C8F8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Spin Rotator Utilizing Transverse Fields</a:t>
            </a:r>
          </a:p>
        </p:txBody>
      </p:sp>
      <p:pic>
        <p:nvPicPr>
          <p:cNvPr id="3074" name="Picture 2" descr="page389image3877472">
            <a:extLst>
              <a:ext uri="{FF2B5EF4-FFF2-40B4-BE49-F238E27FC236}">
                <a16:creationId xmlns:a16="http://schemas.microsoft.com/office/drawing/2014/main" id="{3BDA7C3E-FD96-2E4C-98FD-F8F5E97FD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18" y="1051645"/>
            <a:ext cx="9606999" cy="150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60896D-7FA0-AB4E-A56B-13AC55A557BE}"/>
              </a:ext>
            </a:extLst>
          </p:cNvPr>
          <p:cNvSpPr txBox="1"/>
          <p:nvPr/>
        </p:nvSpPr>
        <p:spPr>
          <a:xfrm>
            <a:off x="1683324" y="2992583"/>
            <a:ext cx="3231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Longitudinal Polarization at 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C3F829-D1A5-0B4F-9575-E555B13B4648}"/>
              </a:ext>
            </a:extLst>
          </p:cNvPr>
          <p:cNvSpPr txBox="1"/>
          <p:nvPr/>
        </p:nvSpPr>
        <p:spPr>
          <a:xfrm>
            <a:off x="6884251" y="2977556"/>
            <a:ext cx="323157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Radial Polarization at IP</a:t>
            </a:r>
          </a:p>
        </p:txBody>
      </p:sp>
      <p:pic>
        <p:nvPicPr>
          <p:cNvPr id="3076" name="Picture 4" descr="page390image1741568">
            <a:extLst>
              <a:ext uri="{FF2B5EF4-FFF2-40B4-BE49-F238E27FC236}">
                <a16:creationId xmlns:a16="http://schemas.microsoft.com/office/drawing/2014/main" id="{94C78D68-2220-9D47-A53F-02CCCD42A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7" y="3517602"/>
            <a:ext cx="4792250" cy="254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page390image3816096">
            <a:extLst>
              <a:ext uri="{FF2B5EF4-FFF2-40B4-BE49-F238E27FC236}">
                <a16:creationId xmlns:a16="http://schemas.microsoft.com/office/drawing/2014/main" id="{ABE50094-7CCC-2841-AA0F-54D6D6CC2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50" y="3435865"/>
            <a:ext cx="4792250" cy="251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Flipping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788630"/>
                <a:ext cx="11285837" cy="43617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000" dirty="0" smtClean="0"/>
                  <a:t>Adiabaticity criterion: spin reversal time must be much longer than spin precession period 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</a:t>
                </a:r>
                <a:br>
                  <a:rPr lang="en-US" altLang="en-US" sz="2000" dirty="0" smtClean="0">
                    <a:sym typeface="Symbol" panose="05050102010706020507" pitchFamily="18" charset="2"/>
                  </a:rPr>
                </a:br>
                <a:r>
                  <a:rPr lang="en-US" altLang="en-US" sz="2000" dirty="0" smtClean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𝜏</m:t>
                    </m:r>
                    <m:r>
                      <a:rPr lang="en-US" altLang="en-US" sz="2000" i="1" baseline="-250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𝑓𝑙𝑖𝑝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≫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1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 err="1">
                    <a:sym typeface="Symbol" panose="05050102010706020507" pitchFamily="18" charset="2"/>
                  </a:rPr>
                  <a:t>ms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for protons and 0.1 s for deuterons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000" dirty="0"/>
                  <a:t>Vertical 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en-US" sz="2000" dirty="0"/>
                  <a:t>) &amp; longitudinal (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en-US" sz="2000" i="1" baseline="-25000" dirty="0" err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2000" dirty="0"/>
                  <a:t>) spin field </a:t>
                </a:r>
                <a:r>
                  <a:rPr lang="en-US" altLang="en-US" sz="2000" dirty="0" smtClean="0"/>
                  <a:t>components are adjusted adiabatically while keeping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𝜈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𝑠𝑝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Sup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𝑧</m:t>
                            </m:r>
                          </m:sub>
                          <m:sup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bSup>
                      </m:e>
                    </m:rad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𝐶𝑜𝑛𝑠𝑡</m:t>
                    </m:r>
                  </m:oMath>
                </a14:m>
                <a:r>
                  <a:rPr lang="en-US" altLang="en-US" sz="2000" dirty="0" smtClean="0">
                    <a:sym typeface="Symbol" panose="05050102010706020507" pitchFamily="18" charset="2"/>
                  </a:rPr>
                  <a:t>. Polarization direction follows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altLang="en-US" sz="2000" dirty="0" smtClean="0">
                    <a:sym typeface="Symbol" panose="05050102010706020507" pitchFamily="18" charset="2"/>
                  </a:rPr>
                  <a:t>.</a:t>
                </a: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𝑁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is the number of particle 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turns,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=50⋅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en-US" sz="2000" dirty="0">
                  <a:sym typeface="Symbol" panose="05050102010706020507" pitchFamily="18" charset="2"/>
                </a:endParaRPr>
              </a:p>
              <a:p>
                <a:endParaRPr lang="en-US" altLang="en-US" sz="2000" dirty="0">
                  <a:sym typeface="Symbol" panose="05050102010706020507" pitchFamily="18" charset="2"/>
                </a:endParaRPr>
              </a:p>
              <a:p>
                <a:endParaRPr lang="en-US" altLang="en-US" sz="2000" dirty="0">
                  <a:sym typeface="Symbol" panose="05050102010706020507" pitchFamily="18" charset="2"/>
                </a:endParaRPr>
              </a:p>
              <a:p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>
                  <a:spcBef>
                    <a:spcPts val="2400"/>
                  </a:spcBef>
                </a:pPr>
                <a:endParaRPr lang="en-US" altLang="en-US" sz="2000" dirty="0">
                  <a:sym typeface="Symbol" panose="05050102010706020507" pitchFamily="18" charset="2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788630"/>
                <a:ext cx="11285837" cy="4361713"/>
              </a:xfrm>
              <a:blipFill>
                <a:blip r:embed="rId2"/>
                <a:stretch>
                  <a:fillRect l="-486" t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7" descr="160622_fig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6" y="3490100"/>
            <a:ext cx="5802978" cy="248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60622_fig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30" y="3911159"/>
            <a:ext cx="5746795" cy="219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</a:t>
            </a:r>
            <a:r>
              <a:rPr lang="en-US" dirty="0" smtClean="0"/>
              <a:t>Flipping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95680"/>
            <a:ext cx="11285837" cy="415466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altLang="en-US" sz="2000" dirty="0" smtClean="0"/>
              <a:t>Vertical </a:t>
            </a:r>
            <a:r>
              <a:rPr lang="en-US" altLang="en-US" sz="2000" dirty="0"/>
              <a:t>&amp; longitudinal components of </a:t>
            </a:r>
            <a:r>
              <a:rPr lang="en-US" altLang="en-US" sz="2000" dirty="0">
                <a:sym typeface="Symbol" panose="05050102010706020507" pitchFamily="18" charset="2"/>
              </a:rPr>
              <a:t>proton polarization vs time at 100 </a:t>
            </a:r>
            <a:r>
              <a:rPr lang="en-US" altLang="en-US" sz="2000" dirty="0" smtClean="0">
                <a:sym typeface="Symbol" panose="05050102010706020507" pitchFamily="18" charset="2"/>
              </a:rPr>
              <a:t>GeV/c</a:t>
            </a:r>
          </a:p>
          <a:p>
            <a:pPr>
              <a:spcBef>
                <a:spcPts val="2400"/>
              </a:spcBef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spcBef>
                <a:spcPts val="2400"/>
              </a:spcBef>
            </a:pPr>
            <a:endParaRPr lang="en-US" altLang="en-US" sz="2000" dirty="0" smtClean="0">
              <a:sym typeface="Symbol" panose="05050102010706020507" pitchFamily="18" charset="2"/>
            </a:endParaRPr>
          </a:p>
          <a:p>
            <a:pPr>
              <a:spcBef>
                <a:spcPts val="2400"/>
              </a:spcBef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spcBef>
                <a:spcPts val="2400"/>
              </a:spcBef>
            </a:pPr>
            <a:r>
              <a:rPr lang="en-US" altLang="en-US" sz="2000" dirty="0" smtClean="0">
                <a:sym typeface="Symbol" panose="05050102010706020507" pitchFamily="18" charset="2"/>
              </a:rPr>
              <a:t>Deuteron polarization at different rates</a:t>
            </a:r>
          </a:p>
          <a:p>
            <a:pPr>
              <a:spcBef>
                <a:spcPts val="2400"/>
              </a:spcBef>
            </a:pPr>
            <a:endParaRPr lang="en-US" altLang="en-US" sz="2000" dirty="0">
              <a:sym typeface="Symbol" panose="05050102010706020507" pitchFamily="18" charset="2"/>
            </a:endParaRPr>
          </a:p>
          <a:p>
            <a:pPr>
              <a:spcBef>
                <a:spcPts val="2400"/>
              </a:spcBef>
            </a:pPr>
            <a:endParaRPr lang="en-US" altLang="en-US" sz="2000" dirty="0">
              <a:sym typeface="Symbol" panose="05050102010706020507" pitchFamily="18" charset="2"/>
            </a:endParaRPr>
          </a:p>
          <a:p>
            <a:endParaRPr lang="en-US" sz="2000" dirty="0"/>
          </a:p>
        </p:txBody>
      </p:sp>
      <p:pic>
        <p:nvPicPr>
          <p:cNvPr id="9" name="Picture 9" descr="160622_fig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32" y="1544488"/>
            <a:ext cx="457041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64946" y="1737687"/>
                <a:ext cx="3689343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           →             ↓              ←              ↑</m:t>
                      </m:r>
                    </m:oMath>
                  </m:oMathPara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946" y="1737687"/>
                <a:ext cx="3689343" cy="310598"/>
              </a:xfrm>
              <a:prstGeom prst="rect">
                <a:avLst/>
              </a:prstGeom>
              <a:blipFill>
                <a:blip r:embed="rId3"/>
                <a:stretch>
                  <a:fillRect l="-231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016149" y="1743984"/>
                <a:ext cx="158402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>
                    <a:sym typeface="Symbol" panose="05050102010706020507" pitchFamily="18" charset="2"/>
                  </a:rPr>
                  <a:t>Zgoubi </a:t>
                </a:r>
              </a:p>
              <a:p>
                <a:r>
                  <a:rPr lang="en-US" altLang="en-US" sz="1800" dirty="0">
                    <a:sym typeface="Symbol" panose="05050102010706020507" pitchFamily="18" charset="2"/>
                  </a:rPr>
                  <a:t>simulation</a:t>
                </a:r>
              </a:p>
              <a:p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=50⋅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149" y="1743984"/>
                <a:ext cx="1584023" cy="1200329"/>
              </a:xfrm>
              <a:prstGeom prst="rect">
                <a:avLst/>
              </a:prstGeom>
              <a:blipFill>
                <a:blip r:embed="rId4"/>
                <a:stretch>
                  <a:fillRect l="-3462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3" name="Picture 10" descr="160622_fig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29" y="4026369"/>
            <a:ext cx="4570413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160622_fig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58" y="4026658"/>
            <a:ext cx="4570413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5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Preserving Beam Polarization: Spin Resonances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66055"/>
                <a:ext cx="11845636" cy="5381694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dirty="0" smtClean="0"/>
                  <a:t>Spin tune (number of spin precession per turn) in a conventional ring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≈1.793, 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≈−0.143</m:t>
                    </m:r>
                  </m:oMath>
                </a14:m>
                <a:endParaRPr lang="en-US" alt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dirty="0"/>
                  <a:t>A spin resonance occurs whenever the spin precession becomes synchronized with the frequency of spin perturbing fields</a:t>
                </a:r>
              </a:p>
              <a:p>
                <a:pPr marL="692150"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dirty="0"/>
                  <a:t>Imperfection resonances due to alignment and field </a:t>
                </a:r>
                <a:r>
                  <a:rPr lang="en-US" altLang="en-US" dirty="0" smtClean="0"/>
                  <a:t>errors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=0.523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=13.12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en-US" altLang="en-US" dirty="0"/>
              </a:p>
              <a:p>
                <a:pPr marL="692150"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dirty="0" smtClean="0"/>
                  <a:t>Intrinsic </a:t>
                </a:r>
                <a:r>
                  <a:rPr lang="en-US" altLang="en-US" dirty="0"/>
                  <a:t>resonances due to betatron </a:t>
                </a:r>
                <a:r>
                  <a:rPr lang="en-US" altLang="en-US" dirty="0" smtClean="0"/>
                  <a:t>oscillations</a:t>
                </a:r>
              </a:p>
              <a:p>
                <a:pPr marL="46355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  <a:p>
                <a:pPr marL="692150"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dirty="0"/>
                  <a:t>Coupling and higher-order </a:t>
                </a:r>
                <a:r>
                  <a:rPr lang="en-US" altLang="en-US" dirty="0" smtClean="0"/>
                  <a:t>resonances</a:t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𝑙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𝑚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𝑠𝑦𝑛</m:t>
                        </m:r>
                      </m:sub>
                    </m:sSub>
                  </m:oMath>
                </a14:m>
                <a:endParaRPr lang="en-US" altLang="en-US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dirty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dirty="0"/>
                  <a:t> changes during acceleration, many resonances are crossed causing depolarization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altLang="en-US" dirty="0"/>
                  <a:t>Even at a fixed energy, a finite spread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dirty="0"/>
                  <a:t> may overlap higher-order resonances limiting polarization lifetime</a:t>
                </a:r>
              </a:p>
              <a:p>
                <a:pPr marL="23495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en-US" alt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66055"/>
                <a:ext cx="11845636" cy="5381694"/>
              </a:xfrm>
              <a:blipFill>
                <a:blip r:embed="rId2"/>
                <a:stretch>
                  <a:fillRect l="-566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2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Beam-Beam 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19" y="808709"/>
                <a:ext cx="11704320" cy="56290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2000" dirty="0" smtClean="0"/>
                  <a:t>Similarly to how colliding bunches impact each other’s orbital dynamics, the magnetic fields the two bunches impose on each other can impact their polarization dynamics</a:t>
                </a:r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2000" dirty="0" smtClean="0"/>
                  <a:t>Response function can be used to estimate the beam-beam effect on the spin at the linear level</a:t>
                </a:r>
              </a:p>
              <a:p>
                <a:pPr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𝑠𝑝𝑖𝑛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𝐼𝑃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|</m:t>
                      </m:r>
                      <m:nary>
                        <m:naryPr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𝑐𝑜𝑙𝑙𝑖𝑠𝑖𝑜𝑛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ru-RU" sz="20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𝐼𝑃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𝑏𝑢𝑛𝑐h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𝑏𝑢𝑛𝑐h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2000" dirty="0" smtClean="0"/>
                  <a:t>Response function depends only on the linear optics and can be made small at the IP but adjusting the optics therefore reducing the beam-beam effect in the leading order</a:t>
                </a:r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2000" dirty="0" smtClean="0"/>
                  <a:t>An example response function and its zoomed in graph around 53 GeV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19" y="808709"/>
                <a:ext cx="11704320" cy="5629036"/>
              </a:xfrm>
              <a:blipFill>
                <a:blip r:embed="rId2"/>
                <a:stretch>
                  <a:fillRect l="-469" t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pic>
        <p:nvPicPr>
          <p:cNvPr id="10" name="Рисунок 15"/>
          <p:cNvPicPr/>
          <p:nvPr/>
        </p:nvPicPr>
        <p:blipFill rotWithShape="1">
          <a:blip r:embed="rId3"/>
          <a:srcRect t="10775"/>
          <a:stretch/>
        </p:blipFill>
        <p:spPr bwMode="auto">
          <a:xfrm>
            <a:off x="729404" y="3673561"/>
            <a:ext cx="5253254" cy="2380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6"/>
          <p:cNvPicPr/>
          <p:nvPr/>
        </p:nvPicPr>
        <p:blipFill>
          <a:blip r:embed="rId4"/>
          <a:stretch>
            <a:fillRect/>
          </a:stretch>
        </p:blipFill>
        <p:spPr>
          <a:xfrm>
            <a:off x="6712062" y="3673560"/>
            <a:ext cx="4750533" cy="237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Beam-Beam Effect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19" y="808709"/>
                <a:ext cx="11704320" cy="562903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2000" dirty="0" smtClean="0"/>
                  <a:t>2 cm long radial dipole with a field strength </a:t>
                </a:r>
                <a:br>
                  <a:rPr lang="en-US" sz="2000" dirty="0" smtClean="0"/>
                </a:br>
                <a:r>
                  <a:rPr 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 smtClean="0"/>
                  <a:t> at the IP</a:t>
                </a:r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2000" dirty="0" smtClean="0"/>
                  <a:t>Two energy points: </a:t>
                </a:r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1800" dirty="0" smtClean="0"/>
                  <a:t>51.32 GeV/c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 smtClean="0"/>
                  <a:t> 0.0322</a:t>
                </a:r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1800" dirty="0" smtClean="0"/>
                  <a:t>52.94 GeV/c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1.329</a:t>
                </a:r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2000" dirty="0" smtClean="0"/>
                  <a:t>Analytic prediction: </a:t>
                </a:r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𝑠𝑝𝑖𝑛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⋅2.01⋅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𝑠𝑝𝑖𝑛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⋅8.56⋅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2000" dirty="0" err="1" smtClean="0"/>
                  <a:t>Zigoubi</a:t>
                </a:r>
                <a:r>
                  <a:rPr lang="en-US" sz="2000" dirty="0" smtClean="0"/>
                  <a:t> simulation</a:t>
                </a:r>
              </a:p>
              <a:p>
                <a:pPr marL="457200" indent="0">
                  <a:lnSpc>
                    <a:spcPct val="100000"/>
                  </a:lnSpc>
                  <a:spcBef>
                    <a:spcPts val="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𝑠𝑝𝑖𝑛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𝑡𝑢𝑟𝑛𝑠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𝑠𝑝𝑖𝑛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𝑝𝑒𝑟𝑖𝑜𝑑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𝑠𝑝𝑖𝑛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≈2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⋅1.85⋅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pPr lvl="1">
                  <a:lnSpc>
                    <a:spcPct val="100000"/>
                  </a:lnSpc>
                  <a:spcBef>
                    <a:spcPts val="400"/>
                  </a:spcBef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𝑠𝑝𝑖𝑛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</a:rPr>
                      <m:t>≈2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⋅8.54⋅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1800" dirty="0" smtClean="0"/>
              </a:p>
              <a:p>
                <a:pPr>
                  <a:lnSpc>
                    <a:spcPct val="100000"/>
                  </a:lnSpc>
                  <a:spcBef>
                    <a:spcPts val="400"/>
                  </a:spcBef>
                </a:pPr>
                <a:r>
                  <a:rPr lang="en-US" sz="2000" dirty="0" smtClean="0"/>
                  <a:t>Illustrated impact of energy and potential</a:t>
                </a:r>
                <a:br>
                  <a:rPr lang="en-US" sz="2000" dirty="0" smtClean="0"/>
                </a:br>
                <a:r>
                  <a:rPr lang="en-US" sz="2000" dirty="0" smtClean="0"/>
                  <a:t>for response function optimization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19" y="808709"/>
                <a:ext cx="11704320" cy="5629036"/>
              </a:xfrm>
              <a:blipFill>
                <a:blip r:embed="rId2"/>
                <a:stretch>
                  <a:fillRect l="-469" t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pic>
        <p:nvPicPr>
          <p:cNvPr id="11" name="Рисунок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3" y="968193"/>
            <a:ext cx="4059383" cy="253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108" y="3826329"/>
            <a:ext cx="3955128" cy="2472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00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Spin Response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3" y="995680"/>
                <a:ext cx="5602828" cy="560154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altLang="en-US" sz="2000" dirty="0" smtClean="0"/>
                  <a:t>Account for contribution of each perturbing field component to each component of the spin field</a:t>
                </a:r>
                <a:br>
                  <a:rPr lang="en-US" altLang="en-US" sz="20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acc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nary>
                      <m:nary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en-US" sz="2000" dirty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en-US" sz="2000" dirty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en-US" sz="2000" dirty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en-US" sz="2000" i="1" dirty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en-US" sz="2000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altLang="en-US" sz="2000" dirty="0" smtClean="0"/>
              </a:p>
              <a:p>
                <a:pPr>
                  <a:spcBef>
                    <a:spcPts val="2400"/>
                  </a:spcBef>
                </a:pPr>
                <a:r>
                  <a:rPr lang="en-US" altLang="en-US" sz="2000" dirty="0" smtClean="0"/>
                  <a:t>NICA in </a:t>
                </a:r>
                <a:r>
                  <a:rPr lang="en-US" altLang="en-US" sz="2000" dirty="0" err="1" smtClean="0"/>
                  <a:t>Dubna</a:t>
                </a:r>
                <a:r>
                  <a:rPr lang="en-US" altLang="en-US" sz="2000" dirty="0" smtClean="0"/>
                  <a:t>, Russia: spin transparent ring</a:t>
                </a:r>
              </a:p>
              <a:p>
                <a:pPr>
                  <a:spcBef>
                    <a:spcPts val="2400"/>
                  </a:spcBef>
                </a:pPr>
                <a:endParaRPr lang="en-US" sz="2000" dirty="0"/>
              </a:p>
              <a:p>
                <a:pPr>
                  <a:spcBef>
                    <a:spcPts val="2400"/>
                  </a:spcBef>
                </a:pPr>
                <a:endParaRPr lang="en-US" sz="2000" dirty="0" smtClean="0"/>
              </a:p>
              <a:p>
                <a:pPr>
                  <a:spcBef>
                    <a:spcPts val="2400"/>
                  </a:spcBef>
                </a:pPr>
                <a:endParaRPr lang="en-US" sz="2000" dirty="0"/>
              </a:p>
              <a:p>
                <a:pPr>
                  <a:spcBef>
                    <a:spcPts val="2400"/>
                  </a:spcBef>
                </a:pPr>
                <a:endParaRPr lang="en-US" sz="2000" dirty="0" smtClean="0"/>
              </a:p>
              <a:p>
                <a:pPr>
                  <a:spcBef>
                    <a:spcPts val="2400"/>
                  </a:spcBef>
                </a:pPr>
                <a:r>
                  <a:rPr lang="en-US" sz="2000" dirty="0" smtClean="0"/>
                  <a:t>Setting spin tune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𝐵𝐿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𝜋𝜈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𝐵𝐿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𝜋𝜈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sz="2000" dirty="0" smtClean="0"/>
              </a:p>
              <a:p>
                <a:pPr>
                  <a:spcBef>
                    <a:spcPts val="2400"/>
                  </a:spcBef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3" y="995680"/>
                <a:ext cx="5602828" cy="5601547"/>
              </a:xfrm>
              <a:blipFill>
                <a:blip r:embed="rId2"/>
                <a:stretch>
                  <a:fillRect l="-979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95" y="3159706"/>
            <a:ext cx="4549098" cy="2297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440" y="843073"/>
            <a:ext cx="5779700" cy="1693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440" y="2673834"/>
            <a:ext cx="5779008" cy="17163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224" y="4533931"/>
            <a:ext cx="5779008" cy="172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44A864-550C-5B46-81F7-B40518FB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53055"/>
            <a:ext cx="11522721" cy="53816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Hadron collider ring configured in the spin transparency mode using two identical Siberian snakes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Eliminate the need for spin rotators at certain energies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Longitudinally polarized deuterons at certain energies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Electron collider ring configure in the </a:t>
            </a:r>
            <a:r>
              <a:rPr lang="en-US" sz="2000" dirty="0"/>
              <a:t>spin transparency </a:t>
            </a:r>
            <a:r>
              <a:rPr lang="en-US" sz="2000" dirty="0" smtClean="0"/>
              <a:t>mode using electron spin rotators and additional snake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Same </a:t>
            </a:r>
            <a:r>
              <a:rPr lang="en-US" sz="1800" dirty="0"/>
              <a:t>lifetimes of the two spin states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Simplified spin matching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endParaRPr lang="en-US" sz="16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524001" y="3225063"/>
            <a:ext cx="9144000" cy="3184827"/>
            <a:chOff x="1524001" y="2743513"/>
            <a:chExt cx="9144000" cy="3184827"/>
          </a:xfrm>
        </p:grpSpPr>
        <p:sp>
          <p:nvSpPr>
            <p:cNvPr id="13" name="Line 69"/>
            <p:cNvSpPr>
              <a:spLocks noChangeShapeType="1"/>
            </p:cNvSpPr>
            <p:nvPr/>
          </p:nvSpPr>
          <p:spPr bwMode="auto">
            <a:xfrm rot="5400000" flipH="1">
              <a:off x="6105992" y="3231860"/>
              <a:ext cx="0" cy="7347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lg"/>
              <a:tailEnd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524001" y="3248409"/>
              <a:ext cx="9144000" cy="2679931"/>
              <a:chOff x="1524001" y="2737841"/>
              <a:chExt cx="9144000" cy="3190499"/>
            </a:xfrm>
          </p:grpSpPr>
          <p:sp>
            <p:nvSpPr>
              <p:cNvPr id="15" name="Oval 14"/>
              <p:cNvSpPr/>
              <p:nvPr/>
            </p:nvSpPr>
            <p:spPr>
              <a:xfrm rot="5400000">
                <a:off x="4846688" y="-470036"/>
                <a:ext cx="2498625" cy="9144000"/>
              </a:xfrm>
              <a:prstGeom prst="ellipse">
                <a:avLst/>
              </a:prstGeom>
              <a:noFill/>
              <a:ln w="254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220000">
                <a:off x="5001552" y="2513078"/>
                <a:ext cx="251513" cy="70104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Line 69"/>
              <p:cNvSpPr>
                <a:spLocks noChangeShapeType="1"/>
              </p:cNvSpPr>
              <p:nvPr/>
            </p:nvSpPr>
            <p:spPr bwMode="auto">
              <a:xfrm rot="10620000" flipH="1">
                <a:off x="5146493" y="2865578"/>
                <a:ext cx="0" cy="5774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miter lim="800000"/>
                <a:headEnd type="stealth" w="med" len="lg"/>
                <a:tailEnd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6380000" flipH="1">
                <a:off x="6942864" y="2513078"/>
                <a:ext cx="251513" cy="70104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 flipV="1">
                <a:off x="4784684" y="5225520"/>
                <a:ext cx="2642352" cy="251514"/>
                <a:chOff x="4929189" y="2079634"/>
                <a:chExt cx="2642352" cy="320041"/>
              </a:xfrm>
            </p:grpSpPr>
            <p:sp>
              <p:nvSpPr>
                <p:cNvPr id="28" name="Rectangle 27"/>
                <p:cNvSpPr/>
                <p:nvPr/>
              </p:nvSpPr>
              <p:spPr>
                <a:xfrm rot="5220000">
                  <a:off x="5119689" y="1889135"/>
                  <a:ext cx="320040" cy="701040"/>
                </a:xfrm>
                <a:prstGeom prst="rect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 rot="16380000" flipH="1">
                  <a:off x="7061001" y="1889134"/>
                  <a:ext cx="320040" cy="701040"/>
                </a:xfrm>
                <a:prstGeom prst="rect">
                  <a:avLst/>
                </a:prstGeom>
                <a:solidFill>
                  <a:srgbClr val="FFFF0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Line 69"/>
              <p:cNvSpPr>
                <a:spLocks noChangeShapeType="1"/>
              </p:cNvSpPr>
              <p:nvPr/>
            </p:nvSpPr>
            <p:spPr bwMode="auto">
              <a:xfrm rot="10980000" flipH="1">
                <a:off x="7049393" y="2843924"/>
                <a:ext cx="0" cy="5774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miter lim="800000"/>
                <a:headEnd type="stealth" w="med" len="lg"/>
                <a:tailEnd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69"/>
              <p:cNvSpPr>
                <a:spLocks noChangeShapeType="1"/>
              </p:cNvSpPr>
              <p:nvPr/>
            </p:nvSpPr>
            <p:spPr bwMode="auto">
              <a:xfrm rot="10620000" flipH="1">
                <a:off x="7110043" y="5350880"/>
                <a:ext cx="0" cy="5774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miter lim="800000"/>
                <a:headEnd type="stealth" w="med" len="lg"/>
                <a:tailEnd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69"/>
              <p:cNvSpPr>
                <a:spLocks noChangeShapeType="1"/>
              </p:cNvSpPr>
              <p:nvPr/>
            </p:nvSpPr>
            <p:spPr bwMode="auto">
              <a:xfrm rot="10980000" flipH="1">
                <a:off x="5097319" y="5350880"/>
                <a:ext cx="0" cy="5774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miter lim="800000"/>
                <a:headEnd type="stealth" w="med" len="lg"/>
                <a:tailEnd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Line 69"/>
            <p:cNvSpPr>
              <a:spLocks noChangeShapeType="1"/>
            </p:cNvSpPr>
            <p:nvPr/>
          </p:nvSpPr>
          <p:spPr bwMode="auto">
            <a:xfrm rot="16200000" flipH="1">
              <a:off x="6105196" y="4819816"/>
              <a:ext cx="0" cy="7347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miter lim="800000"/>
              <a:headEnd type="stealth" w="med" len="lg"/>
              <a:tailEnd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984655" y="3736089"/>
                  <a:ext cx="222689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4655" y="3736089"/>
                  <a:ext cx="222689" cy="345159"/>
                </a:xfrm>
                <a:prstGeom prst="rect">
                  <a:avLst/>
                </a:prstGeom>
                <a:blipFill>
                  <a:blip r:embed="rId2"/>
                  <a:stretch>
                    <a:fillRect l="-27778" r="-25000"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2283676" y="3608303"/>
              <a:ext cx="274320" cy="307777"/>
              <a:chOff x="10510520" y="5674153"/>
              <a:chExt cx="274320" cy="307777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0510520" y="5685653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0538676" y="5674153"/>
                    <a:ext cx="24045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2000" b="1" dirty="0" smtClean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38676" y="5674153"/>
                    <a:ext cx="240450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7500" r="-17500"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/>
            <p:cNvGrpSpPr/>
            <p:nvPr/>
          </p:nvGrpSpPr>
          <p:grpSpPr>
            <a:xfrm>
              <a:off x="8501407" y="4643374"/>
              <a:ext cx="469679" cy="1107996"/>
              <a:chOff x="9085098" y="2860326"/>
              <a:chExt cx="469679" cy="110799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9174480" y="3317804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9085098" y="2860326"/>
                    <a:ext cx="469679" cy="110799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7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oMath>
                      </m:oMathPara>
                    </a14:m>
                    <a:endParaRPr lang="en-US" sz="7200" b="0" dirty="0" smtClean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85098" y="2860326"/>
                    <a:ext cx="469679" cy="110799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8" name="TextBox 37"/>
            <p:cNvSpPr txBox="1"/>
            <p:nvPr/>
          </p:nvSpPr>
          <p:spPr>
            <a:xfrm rot="-180000">
              <a:off x="4413150" y="2825953"/>
              <a:ext cx="1377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Spin rotator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80000">
              <a:off x="6375801" y="2819942"/>
              <a:ext cx="1377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Spin rotator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04654" y="2902504"/>
              <a:ext cx="402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IP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5858923" y="2743513"/>
                  <a:ext cx="469679" cy="11079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7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7200" b="0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923" y="2743513"/>
                  <a:ext cx="469679" cy="110799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585964" y="3920665"/>
                  <a:ext cx="222689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964" y="3920665"/>
                  <a:ext cx="222689" cy="345159"/>
                </a:xfrm>
                <a:prstGeom prst="rect">
                  <a:avLst/>
                </a:prstGeom>
                <a:blipFill>
                  <a:blip r:embed="rId6"/>
                  <a:stretch>
                    <a:fillRect l="-24324" r="-24324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</a:t>
            </a:r>
            <a:r>
              <a:rPr lang="en-US" dirty="0" smtClean="0"/>
              <a:t>Benefits of Spin Transparency Mode to EIC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B3F-6BF6-E243-ADBB-2809934C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Deuteron Magic Energies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71AC-B37A-F342-8312-FDC705055E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892" y="966055"/>
                <a:ext cx="11425127" cy="538169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The number of deuteron spin precessions per single turn around the ring is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≈−0.143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Local spin rotators for control of the polarization direction at IPs are not practical for deuterons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Must select energies where the number of spin precession per turn is an integer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At these energies, the spin dynamics becomes degenerate, or the ring becomes transparent to the spin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This transparency is not identical to the figure-8 case because the ring is not transparent to off-momentum particles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 smtClean="0"/>
                  <a:t>In the transparent mode, the spin direction can be set by relatively small fields (like in a figure-8) that only have to overcome the spin effect of ring imperfections and beam momentum spread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71AC-B37A-F342-8312-FDC705055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66055"/>
                <a:ext cx="11425127" cy="5381694"/>
              </a:xfrm>
              <a:blipFill>
                <a:blip r:embed="rId2"/>
                <a:stretch>
                  <a:fillRect l="-480" t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B3F-6BF6-E243-ADBB-2809934C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Deuteron Magic Energies Continued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71AC-B37A-F342-8312-FDC705055E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892" y="966055"/>
                <a:ext cx="6218489" cy="538169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/>
                  <a:t>Which magic momenta fall into the EIC deuteron </a:t>
                </a:r>
                <a:br>
                  <a:rPr lang="en-US" sz="1800" dirty="0" smtClean="0"/>
                </a:br>
                <a:r>
                  <a:rPr lang="en-US" sz="1800" dirty="0" smtClean="0"/>
                  <a:t>momentum range?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1800" dirty="0" smtClean="0"/>
                  <a:t>The two IPs are separated by 1/6</a:t>
                </a:r>
                <a:r>
                  <a:rPr lang="en-US" sz="1800" baseline="30000" dirty="0" smtClean="0"/>
                  <a:t>th</a:t>
                </a:r>
                <a:r>
                  <a:rPr lang="en-US" sz="1800" dirty="0" smtClean="0"/>
                  <a:t> of the ring</a:t>
                </a:r>
                <a:r>
                  <a:rPr lang="en-US" sz="1800" dirty="0"/>
                  <a:t>.</a:t>
                </a:r>
                <a:r>
                  <a:rPr lang="en-US" sz="1800" dirty="0" smtClean="0"/>
                  <a:t> </a:t>
                </a:r>
                <a:br>
                  <a:rPr lang="en-US" sz="1800" dirty="0" smtClean="0"/>
                </a:br>
                <a:r>
                  <a:rPr lang="en-US" sz="1800" dirty="0" smtClean="0"/>
                  <a:t>If spin is longitudinal at one IP, it will be longitudinal </a:t>
                </a:r>
                <a:br>
                  <a:rPr lang="en-US" sz="1800" dirty="0" smtClean="0"/>
                </a:br>
                <a:r>
                  <a:rPr lang="en-US" sz="1800" dirty="0" smtClean="0"/>
                  <a:t>at the second IP if the spin precession between the </a:t>
                </a:r>
                <a:br>
                  <a:rPr lang="en-US" sz="1800" dirty="0" smtClean="0"/>
                </a:br>
                <a:r>
                  <a:rPr lang="en-US" sz="1800" dirty="0" smtClean="0"/>
                  <a:t>two IPs in an integer number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 smtClean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 ⇒  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71AC-B37A-F342-8312-FDC705055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66055"/>
                <a:ext cx="6218489" cy="5381694"/>
              </a:xfrm>
              <a:blipFill>
                <a:blip r:embed="rId2"/>
                <a:stretch>
                  <a:fillRect l="-686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1057703"/>
                  </p:ext>
                </p:extLst>
              </p:nvPr>
            </p:nvGraphicFramePr>
            <p:xfrm>
              <a:off x="6454274" y="1116430"/>
              <a:ext cx="5439699" cy="503116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9930">
                      <a:extLst>
                        <a:ext uri="{9D8B030D-6E8A-4147-A177-3AD203B41FA5}">
                          <a16:colId xmlns:a16="http://schemas.microsoft.com/office/drawing/2014/main" val="416316977"/>
                        </a:ext>
                      </a:extLst>
                    </a:gridCol>
                    <a:gridCol w="819930">
                      <a:extLst>
                        <a:ext uri="{9D8B030D-6E8A-4147-A177-3AD203B41FA5}">
                          <a16:colId xmlns:a16="http://schemas.microsoft.com/office/drawing/2014/main" val="3057364497"/>
                        </a:ext>
                      </a:extLst>
                    </a:gridCol>
                    <a:gridCol w="1402080">
                      <a:extLst>
                        <a:ext uri="{9D8B030D-6E8A-4147-A177-3AD203B41FA5}">
                          <a16:colId xmlns:a16="http://schemas.microsoft.com/office/drawing/2014/main" val="1570605624"/>
                        </a:ext>
                      </a:extLst>
                    </a:gridCol>
                    <a:gridCol w="2397759">
                      <a:extLst>
                        <a:ext uri="{9D8B030D-6E8A-4147-A177-3AD203B41FA5}">
                          <a16:colId xmlns:a16="http://schemas.microsoft.com/office/drawing/2014/main" val="2587247995"/>
                        </a:ext>
                      </a:extLst>
                    </a:gridCol>
                  </a:tblGrid>
                  <a:tr h="42369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𝐺</m:t>
                                </m:r>
                                <m:r>
                                  <a:rPr lang="en-US" sz="1600" b="0" i="1" dirty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𝑛𝑢𝑐𝑙𝑒𝑜𝑛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Within</a:t>
                          </a:r>
                          <a:r>
                            <a:rPr lang="en-US" sz="1600" baseline="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range?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Longitudinal at both IPs?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8328479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39.3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4269583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45.9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9777252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52.5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308088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59.0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120529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65.6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787894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72.1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6202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78.7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149502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85.3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87221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91.8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7618117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98.4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317589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104.9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8308465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111.5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9262402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118.0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177308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124.6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902857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131.2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048158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137.7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7626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1057703"/>
                  </p:ext>
                </p:extLst>
              </p:nvPr>
            </p:nvGraphicFramePr>
            <p:xfrm>
              <a:off x="6454274" y="1116430"/>
              <a:ext cx="5439699" cy="503116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19930">
                      <a:extLst>
                        <a:ext uri="{9D8B030D-6E8A-4147-A177-3AD203B41FA5}">
                          <a16:colId xmlns:a16="http://schemas.microsoft.com/office/drawing/2014/main" val="416316977"/>
                        </a:ext>
                      </a:extLst>
                    </a:gridCol>
                    <a:gridCol w="819930">
                      <a:extLst>
                        <a:ext uri="{9D8B030D-6E8A-4147-A177-3AD203B41FA5}">
                          <a16:colId xmlns:a16="http://schemas.microsoft.com/office/drawing/2014/main" val="3057364497"/>
                        </a:ext>
                      </a:extLst>
                    </a:gridCol>
                    <a:gridCol w="1402080">
                      <a:extLst>
                        <a:ext uri="{9D8B030D-6E8A-4147-A177-3AD203B41FA5}">
                          <a16:colId xmlns:a16="http://schemas.microsoft.com/office/drawing/2014/main" val="1570605624"/>
                        </a:ext>
                      </a:extLst>
                    </a:gridCol>
                    <a:gridCol w="2397759">
                      <a:extLst>
                        <a:ext uri="{9D8B030D-6E8A-4147-A177-3AD203B41FA5}">
                          <a16:colId xmlns:a16="http://schemas.microsoft.com/office/drawing/2014/main" val="2587247995"/>
                        </a:ext>
                      </a:extLst>
                    </a:gridCol>
                  </a:tblGrid>
                  <a:tr h="4236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41" t="-1429" r="-563704" b="-11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741" t="-1429" r="-463704" b="-110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Within</a:t>
                          </a:r>
                          <a:r>
                            <a:rPr lang="en-US" sz="1600" baseline="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range?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Longitudinal at both IPs?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48328479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39.3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4269583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45.9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9777252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52.5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99308088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59.0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120529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65.6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75787894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72.1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6202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78.7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149502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85.3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6087221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91.8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7618117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98.4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0317589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16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104.9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8308465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111.5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9262402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18</a:t>
                          </a:r>
                          <a:endParaRPr lang="en-US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118.0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177308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19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124.6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89902857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131.2</a:t>
                          </a: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3399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048158"/>
                      </a:ext>
                    </a:extLst>
                  </a:tr>
                  <a:tr h="287967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21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6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137.7</a:t>
                          </a:r>
                          <a:endParaRPr lang="en-US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No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Yes</a:t>
                          </a:r>
                          <a:endParaRPr lang="en-US" sz="1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0529" marR="70529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99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7626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4B71473-EE14-4594-9D68-88B83E0D3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684" y="3424791"/>
            <a:ext cx="4036906" cy="3038600"/>
          </a:xfrm>
          <a:prstGeom prst="rect">
            <a:avLst/>
          </a:prstGeom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B3F-6BF6-E243-ADBB-2809934C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Stabilization of Deuteron Polarization at Magic Energies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71AC-B37A-F342-8312-FDC705055E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436" y="966054"/>
                <a:ext cx="11425127" cy="524078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 smtClean="0"/>
                  <a:t>𝐺𝛾 from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−1.6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/>
                  <a:t>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−20.9</m:t>
                    </m:r>
                  </m:oMath>
                </a14:m>
                <a:endParaRPr lang="en-US" sz="24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/>
                  <a:t>19 imperfection </a:t>
                </a:r>
                <a:r>
                  <a:rPr lang="en-US" sz="2400" dirty="0" smtClean="0"/>
                  <a:t>resonances</a:t>
                </a:r>
              </a:p>
              <a:p>
                <a:pPr marL="461963"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/>
                  <a:t>With </a:t>
                </a:r>
                <a:r>
                  <a:rPr lang="en-US" dirty="0" err="1"/>
                  <a:t>rms</a:t>
                </a:r>
                <a:r>
                  <a:rPr lang="en-US" dirty="0"/>
                  <a:t> orbit error of </a:t>
                </a:r>
                <a:r>
                  <a:rPr lang="en-US" dirty="0" smtClean="0"/>
                  <a:t>0.3 mm</a:t>
                </a:r>
                <a:r>
                  <a:rPr lang="en-US" dirty="0"/>
                  <a:t>, the strongest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resonance </a:t>
                </a:r>
                <a:r>
                  <a:rPr lang="en-US" dirty="0"/>
                  <a:t>strength is less than </a:t>
                </a:r>
                <a:r>
                  <a:rPr lang="en-US" dirty="0" smtClean="0"/>
                  <a:t>0.0015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400" dirty="0"/>
                  <a:t>A partial snake </a:t>
                </a:r>
                <a:r>
                  <a:rPr lang="en-US" sz="2400" dirty="0" smtClean="0"/>
                  <a:t>to </a:t>
                </a:r>
                <a:r>
                  <a:rPr lang="en-US" sz="2400" dirty="0"/>
                  <a:t>overcome </a:t>
                </a:r>
                <a:r>
                  <a:rPr lang="en-US" sz="2400" dirty="0" smtClean="0"/>
                  <a:t>imperfection </a:t>
                </a:r>
                <a:br>
                  <a:rPr lang="en-US" sz="2400" dirty="0" smtClean="0"/>
                </a:br>
                <a:r>
                  <a:rPr lang="en-US" sz="2400" dirty="0" smtClean="0"/>
                  <a:t>resonances</a:t>
                </a:r>
              </a:p>
              <a:p>
                <a:pPr marL="461963"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/>
                  <a:t>The required partial snake </a:t>
                </a:r>
                <a:r>
                  <a:rPr lang="en-US" dirty="0" smtClean="0"/>
                  <a:t>strength </a:t>
                </a:r>
                <a:r>
                  <a:rPr lang="en-US" dirty="0"/>
                  <a:t>is 0.22%</a:t>
                </a:r>
                <a:endParaRPr lang="en-US" dirty="0" smtClean="0"/>
              </a:p>
              <a:p>
                <a:pPr marL="461963"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 smtClean="0"/>
                  <a:t>15 Tm </a:t>
                </a:r>
                <a:r>
                  <a:rPr lang="en-US" dirty="0"/>
                  <a:t>warm solenoid</a:t>
                </a:r>
                <a:endParaRPr lang="en-US" dirty="0" smtClean="0"/>
              </a:p>
              <a:p>
                <a:pPr marL="461963" lvl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dirty="0" smtClean="0"/>
                  <a:t>Spin </a:t>
                </a:r>
                <a:r>
                  <a:rPr lang="en-US" dirty="0"/>
                  <a:t>rotators around an </a:t>
                </a:r>
                <a:r>
                  <a:rPr lang="en-US" dirty="0" smtClean="0"/>
                  <a:t>IP </a:t>
                </a:r>
                <a:r>
                  <a:rPr lang="en-US" dirty="0"/>
                  <a:t>as partial </a:t>
                </a:r>
                <a:r>
                  <a:rPr lang="en-US" dirty="0" smtClean="0"/>
                  <a:t>snake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71AC-B37A-F342-8312-FDC705055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436" y="966054"/>
                <a:ext cx="11425127" cy="5240781"/>
              </a:xfrm>
              <a:blipFill>
                <a:blip r:embed="rId2"/>
                <a:stretch>
                  <a:fillRect l="-747" t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5" descr="resonanc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12263" r="9391" b="5993"/>
          <a:stretch/>
        </p:blipFill>
        <p:spPr>
          <a:xfrm>
            <a:off x="6727950" y="1085761"/>
            <a:ext cx="5200073" cy="366251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844A864-550C-5B46-81F7-B40518FB9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892" y="953055"/>
                <a:ext cx="11285837" cy="538169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Tx/>
                </a:pPr>
                <a:r>
                  <a:rPr lang="en-US" altLang="en-US" sz="2400" dirty="0" smtClean="0"/>
                  <a:t>RHIC already has all of the necessary ingredients </a:t>
                </a:r>
                <a:endParaRPr lang="en-US" alt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Tx/>
                </a:pPr>
                <a:r>
                  <a:rPr lang="en-US" sz="2400" dirty="0">
                    <a:latin typeface="Arial" panose="020B0604020202020204" pitchFamily="34" charset="0"/>
                  </a:rPr>
                  <a:t>Make snake axes parallel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dirty="0">
                    <a:latin typeface="Arial" panose="020B0604020202020204" pitchFamily="34" charset="0"/>
                  </a:rPr>
                  <a:t/>
                </a:r>
                <a:br>
                  <a:rPr lang="en-US" sz="2400" dirty="0">
                    <a:latin typeface="Arial" panose="020B0604020202020204" pitchFamily="34" charset="0"/>
                  </a:rPr>
                </a:br>
                <a:r>
                  <a:rPr lang="en-US" sz="2400" dirty="0">
                    <a:latin typeface="Arial" panose="020B0604020202020204" pitchFamily="34" charset="0"/>
                  </a:rPr>
                  <a:t>to set RHIC in the </a:t>
                </a:r>
                <a:r>
                  <a:rPr lang="en-US" sz="2400" dirty="0" smtClean="0">
                    <a:latin typeface="Arial" panose="020B0604020202020204" pitchFamily="34" charset="0"/>
                  </a:rPr>
                  <a:t>transparent spin </a:t>
                </a:r>
                <a:r>
                  <a:rPr lang="en-US" sz="2400" dirty="0">
                    <a:latin typeface="Arial" panose="020B0604020202020204" pitchFamily="34" charset="0"/>
                  </a:rPr>
                  <a:t>mode</a:t>
                </a:r>
                <a:endParaRPr lang="en-US" alt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Tx/>
                </a:pPr>
                <a:r>
                  <a:rPr lang="en-US" altLang="en-US" sz="2400" dirty="0" smtClean="0"/>
                  <a:t>3D spin rotator</a:t>
                </a:r>
                <a:endParaRPr lang="en-US" altLang="en-US" sz="24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400" dirty="0">
                    <a:latin typeface="Arial" panose="020B0604020202020204" pitchFamily="34" charset="0"/>
                  </a:rPr>
                  <a:t>Small angle between the snake axes </a:t>
                </a:r>
                <a:br>
                  <a:rPr lang="en-US" sz="2400" dirty="0">
                    <a:latin typeface="Arial" panose="020B0604020202020204" pitchFamily="34" charset="0"/>
                  </a:rPr>
                </a:br>
                <a:r>
                  <a:rPr lang="en-US" sz="2400" dirty="0">
                    <a:latin typeface="Arial" panose="020B0604020202020204" pitchFamily="34" charset="0"/>
                  </a:rPr>
                  <a:t>= vertical module</a:t>
                </a:r>
                <a:endParaRPr lang="en-US" altLang="en-US" sz="22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400" dirty="0">
                    <a:latin typeface="Arial" panose="020B0604020202020204" pitchFamily="34" charset="0"/>
                  </a:rPr>
                  <a:t>Mismatch of the snake strengths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</a:rPr>
                  <a:t/>
                </a:r>
                <a:br>
                  <a:rPr lang="en-US" sz="2400" dirty="0">
                    <a:latin typeface="Arial" panose="020B0604020202020204" pitchFamily="34" charset="0"/>
                  </a:rPr>
                </a:br>
                <a:r>
                  <a:rPr lang="en-US" sz="2400" dirty="0">
                    <a:latin typeface="Arial" panose="020B0604020202020204" pitchFamily="34" charset="0"/>
                  </a:rPr>
                  <a:t>= longitudinal &amp; radial modules</a:t>
                </a:r>
                <a:endParaRPr lang="en-US" altLang="en-US" sz="2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Tx/>
                </a:pPr>
                <a:r>
                  <a:rPr lang="en-US" sz="2400" dirty="0">
                    <a:latin typeface="Arial" panose="020B0604020202020204" pitchFamily="34" charset="0"/>
                  </a:rPr>
                  <a:t>Existing polarimeter with </a:t>
                </a:r>
                <a:r>
                  <a:rPr lang="en-US" sz="2400" dirty="0" smtClean="0">
                    <a:latin typeface="Arial" panose="020B0604020202020204" pitchFamily="34" charset="0"/>
                  </a:rPr>
                  <a:t/>
                </a:r>
                <a:br>
                  <a:rPr lang="en-US" sz="2400" dirty="0" smtClean="0">
                    <a:latin typeface="Arial" panose="020B0604020202020204" pitchFamily="34" charset="0"/>
                  </a:rPr>
                </a:br>
                <a:r>
                  <a:rPr lang="en-US" sz="2400" dirty="0" smtClean="0">
                    <a:latin typeface="Arial" panose="020B0604020202020204" pitchFamily="34" charset="0"/>
                  </a:rPr>
                  <a:t>fast </a:t>
                </a:r>
                <a:r>
                  <a:rPr lang="en-US" sz="2400" dirty="0">
                    <a:latin typeface="Arial" panose="020B0604020202020204" pitchFamily="34" charset="0"/>
                  </a:rPr>
                  <a:t>measurement </a:t>
                </a:r>
                <a:r>
                  <a:rPr lang="en-US" sz="2400" dirty="0" smtClean="0">
                    <a:latin typeface="Arial" panose="020B0604020202020204" pitchFamily="34" charset="0"/>
                  </a:rPr>
                  <a:t>time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Tx/>
                </a:pPr>
                <a:r>
                  <a:rPr lang="en-US" sz="2400" dirty="0">
                    <a:latin typeface="Arial" panose="020B0604020202020204" pitchFamily="34" charset="0"/>
                  </a:rPr>
                  <a:t>Can test many of the features of </a:t>
                </a:r>
                <a:br>
                  <a:rPr lang="en-US" sz="2400" dirty="0">
                    <a:latin typeface="Arial" panose="020B0604020202020204" pitchFamily="34" charset="0"/>
                  </a:rPr>
                </a:br>
                <a:r>
                  <a:rPr lang="en-US" sz="2400" dirty="0">
                    <a:latin typeface="Arial" panose="020B0604020202020204" pitchFamily="34" charset="0"/>
                  </a:rPr>
                  <a:t>the spin transparency mode and </a:t>
                </a:r>
                <a:br>
                  <a:rPr lang="en-US" sz="2400" dirty="0">
                    <a:latin typeface="Arial" panose="020B0604020202020204" pitchFamily="34" charset="0"/>
                  </a:rPr>
                </a:br>
                <a:r>
                  <a:rPr lang="en-US" sz="2400" dirty="0">
                    <a:latin typeface="Arial" panose="020B0604020202020204" pitchFamily="34" charset="0"/>
                  </a:rPr>
                  <a:t>3D spin rotator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844A864-550C-5B46-81F7-B40518FB9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53055"/>
                <a:ext cx="11285837" cy="5381694"/>
              </a:xfrm>
              <a:blipFill>
                <a:blip r:embed="rId3"/>
                <a:stretch>
                  <a:fillRect l="-756" t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3519" r="24561"/>
          <a:stretch/>
        </p:blipFill>
        <p:spPr>
          <a:xfrm>
            <a:off x="7515751" y="1108957"/>
            <a:ext cx="4416420" cy="53131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Test of </a:t>
            </a:r>
            <a:r>
              <a:rPr lang="en-US" dirty="0" smtClean="0"/>
              <a:t>Spin Transparency </a:t>
            </a:r>
            <a:r>
              <a:rPr lang="en-US" dirty="0"/>
              <a:t>Mode in RHIC</a:t>
            </a:r>
          </a:p>
        </p:txBody>
      </p:sp>
      <p:sp>
        <p:nvSpPr>
          <p:cNvPr id="4" name="Rectangle 3"/>
          <p:cNvSpPr/>
          <p:nvPr/>
        </p:nvSpPr>
        <p:spPr>
          <a:xfrm>
            <a:off x="8988213" y="4809067"/>
            <a:ext cx="1374987" cy="31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45455" y="4746413"/>
            <a:ext cx="220043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44373" y="2740572"/>
            <a:ext cx="1937174" cy="791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31013" y="5806434"/>
            <a:ext cx="2543387" cy="615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427719" y="1174252"/>
            <a:ext cx="2585721" cy="512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44A864-550C-5B46-81F7-B40518FB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53055"/>
            <a:ext cx="11285837" cy="53816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Accurate Zgoubi model of RHIC with snakes exists (F. </a:t>
            </a:r>
            <a:r>
              <a:rPr lang="en-US" dirty="0" err="1" smtClean="0"/>
              <a:t>M</a:t>
            </a:r>
            <a:r>
              <a:rPr lang="en-US" dirty="0" err="1" smtClean="0">
                <a:latin typeface="Arial" panose="020B0604020202020204" pitchFamily="34" charset="0"/>
              </a:rPr>
              <a:t>é</a:t>
            </a:r>
            <a:r>
              <a:rPr lang="en-US" dirty="0" err="1" smtClean="0"/>
              <a:t>ot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Each snake is represented by four individual field maps for the four helices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The snake is symmetric with respect to its center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Can adjust snake strength and axis by adjusting strengths of the outer and inner fields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Model includes orbit correction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01" t="3548"/>
          <a:stretch/>
        </p:blipFill>
        <p:spPr>
          <a:xfrm>
            <a:off x="411892" y="4112036"/>
            <a:ext cx="3652520" cy="1166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60" y="3138070"/>
            <a:ext cx="3561837" cy="2391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797" y="2929514"/>
            <a:ext cx="4247346" cy="2683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4" y="3369336"/>
            <a:ext cx="4096940" cy="5616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RHIC with Snakes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44A864-550C-5B46-81F7-B40518FB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53055"/>
            <a:ext cx="11285837" cy="53816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It is optimal to adjust the snake axes to 0</a:t>
            </a:r>
            <a:r>
              <a:rPr lang="en-US" sz="2000" dirty="0">
                <a:sym typeface="Symbol" panose="05050102010706020507" pitchFamily="18" charset="2"/>
              </a:rPr>
              <a:t>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ym typeface="Symbol" panose="05050102010706020507" pitchFamily="18" charset="2"/>
              </a:rPr>
              <a:t>Minimum field integral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sym typeface="Symbol" panose="05050102010706020507" pitchFamily="18" charset="2"/>
              </a:rPr>
              <a:t>Minimum orbit excursion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/>
              <a:t>No change in field and power supply polarities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72" y="2286064"/>
            <a:ext cx="7358457" cy="414559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594600" y="4322731"/>
            <a:ext cx="228600" cy="228600"/>
          </a:xfrm>
          <a:prstGeom prst="ellipse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69"/>
          <p:cNvSpPr>
            <a:spLocks noChangeShapeType="1"/>
          </p:cNvSpPr>
          <p:nvPr/>
        </p:nvSpPr>
        <p:spPr bwMode="auto">
          <a:xfrm rot="16200000">
            <a:off x="7115755" y="2543418"/>
            <a:ext cx="2392919" cy="109461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stealth" w="med" len="lg"/>
            <a:tailEnd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27241" y="1438460"/>
                <a:ext cx="2462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Full snake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axis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41" y="1438460"/>
                <a:ext cx="2462469" cy="369332"/>
              </a:xfrm>
              <a:prstGeom prst="rect">
                <a:avLst/>
              </a:prstGeom>
              <a:blipFill>
                <a:blip r:embed="rId3"/>
                <a:stretch>
                  <a:fillRect l="-1733" t="-9836" r="-173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6840095" y="3514612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sp>
        <p:nvSpPr>
          <p:cNvPr id="18" name="Line 69"/>
          <p:cNvSpPr>
            <a:spLocks noChangeShapeType="1"/>
          </p:cNvSpPr>
          <p:nvPr/>
        </p:nvSpPr>
        <p:spPr bwMode="auto">
          <a:xfrm rot="16200000">
            <a:off x="6162577" y="2137713"/>
            <a:ext cx="2177837" cy="53215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stealth" w="med" len="lg"/>
            <a:tailEnd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28896" y="905178"/>
                <a:ext cx="2590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Full snake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axis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896" y="905178"/>
                <a:ext cx="2590709" cy="369332"/>
              </a:xfrm>
              <a:prstGeom prst="rect">
                <a:avLst/>
              </a:prstGeom>
              <a:blipFill>
                <a:blip r:embed="rId4"/>
                <a:stretch>
                  <a:fillRect l="-1412" t="-8197" r="-164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own Arrow 2"/>
          <p:cNvSpPr/>
          <p:nvPr/>
        </p:nvSpPr>
        <p:spPr>
          <a:xfrm rot="18977302">
            <a:off x="7252591" y="3667434"/>
            <a:ext cx="149069" cy="734614"/>
          </a:xfrm>
          <a:prstGeom prst="downArrow">
            <a:avLst>
              <a:gd name="adj1" fmla="val 33859"/>
              <a:gd name="adj2" fmla="val 122640"/>
            </a:avLst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Snake Adjustment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Nearly Universal Solution: Siberian Snake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924493"/>
                <a:ext cx="11425128" cy="557371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sz="2000" dirty="0" smtClean="0"/>
                  <a:t>Device rotating the spin by some angle about an axis in horizontal plane</a:t>
                </a:r>
              </a:p>
              <a:p>
                <a:pPr marL="692150"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sz="1800" dirty="0"/>
                  <a:t>A “full” Siberian snake rotates the spin by 180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</a:t>
                </a:r>
              </a:p>
              <a:p>
                <a:pPr marL="692150"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Overcomes all imperfection and most intrinsic resonances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sz="2000" dirty="0"/>
                  <a:t>Spin tune with a </a:t>
                </a:r>
                <a:r>
                  <a:rPr lang="en-US" altLang="en-US" sz="2000" dirty="0" smtClean="0"/>
                  <a:t>snake</a:t>
                </a:r>
              </a:p>
              <a:p>
                <a:pPr marL="4572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𝑠𝑝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20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𝛾𝜋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num>
                                    <m:den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000" dirty="0" smtClean="0"/>
              </a:p>
              <a:p>
                <a:pPr marL="4572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altLang="en-US" sz="20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sz="2000" dirty="0" smtClean="0"/>
                  <a:t>Solenoidal </a:t>
                </a:r>
                <a:r>
                  <a:rPr lang="en-US" altLang="en-US" sz="2000" dirty="0"/>
                  <a:t>snake at low </a:t>
                </a:r>
                <a:r>
                  <a:rPr lang="en-US" altLang="en-US" sz="2000" dirty="0" smtClean="0"/>
                  <a:t>energies</a:t>
                </a:r>
              </a:p>
              <a:p>
                <a:pPr marL="4572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𝑍𝑒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f>
                        <m:fPr>
                          <m:type m:val="lin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∫</m:t>
                          </m:r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</m:sub>
                          </m:sSub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altLang="en-US" sz="2000" dirty="0" smtClean="0"/>
              </a:p>
              <a:p>
                <a:pPr marL="4572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=9</m:t>
                      </m:r>
                      <m:f>
                        <m:fPr>
                          <m:type m:val="lin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𝐺𝑒𝑉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r>
                  <a:rPr lang="en-US" altLang="en-US" sz="2000" dirty="0" smtClean="0"/>
                  <a:t/>
                </a:r>
                <a:br>
                  <a:rPr lang="en-US" altLang="en-US" sz="2000" dirty="0" smtClean="0"/>
                </a:b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∫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≈34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000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110 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000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altLang="en-US" sz="20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sz="2000" dirty="0" smtClean="0"/>
                  <a:t>Dipole </a:t>
                </a:r>
                <a:r>
                  <a:rPr lang="en-US" altLang="en-US" sz="2000" dirty="0"/>
                  <a:t>snake at high </a:t>
                </a:r>
                <a:r>
                  <a:rPr lang="en-US" altLang="en-US" sz="2000" dirty="0" smtClean="0"/>
                  <a:t>energies</a:t>
                </a:r>
              </a:p>
              <a:p>
                <a:pPr marL="4572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𝑍𝑒</m:t>
                          </m:r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∫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n-US" altLang="en-US" sz="20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altLang="en-US" sz="2000" b="0" i="0" dirty="0" smtClean="0">
                  <a:latin typeface="Cambria Math" panose="02040503050406030204" pitchFamily="18" charset="0"/>
                </a:endParaRPr>
              </a:p>
              <a:p>
                <a:pPr marL="45720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000" b="0" i="0" smtClean="0">
                          <a:latin typeface="Cambria Math" panose="02040503050406030204" pitchFamily="18" charset="0"/>
                        </a:rPr>
                        <m:t>at</m:t>
                      </m:r>
                      <m:r>
                        <a:rPr lang="en-US" altLang="en-US" sz="2000" b="0" i="0" smtClean="0">
                          <a:latin typeface="Cambria Math" panose="02040503050406030204" pitchFamily="18" charset="0"/>
                        </a:rPr>
                        <m:t> 100</m:t>
                      </m:r>
                      <m:f>
                        <m:fPr>
                          <m:type m:val="lin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den>
                      </m:f>
                      <m:r>
                        <a:rPr lang="en-US" altLang="en-US" sz="20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∫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𝑑𝑠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=5.5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20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158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20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sz="2000" b="0" i="0" dirty="0" smtClean="0">
                  <a:latin typeface="Cambria Math" panose="02040503050406030204" pitchFamily="18" charset="0"/>
                </a:endParaRPr>
              </a:p>
              <a:p>
                <a:pPr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sz="2000" dirty="0" smtClean="0"/>
                  <a:t>In </a:t>
                </a:r>
                <a:r>
                  <a:rPr lang="en-US" sz="2000" dirty="0"/>
                  <a:t>reality, orbit control requirements lead to an increase of the field integral by a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factor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~3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or </a:t>
                </a:r>
                <a:r>
                  <a:rPr lang="en-US" sz="2000" dirty="0" smtClean="0">
                    <a:solidFill>
                      <a:schemeClr val="accent1"/>
                    </a:solidFill>
                  </a:rPr>
                  <a:t>so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24493"/>
                <a:ext cx="11425128" cy="5573710"/>
              </a:xfrm>
              <a:blipFill>
                <a:blip r:embed="rId2"/>
                <a:stretch>
                  <a:fillRect l="-480" t="-547" b="-6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46" y="1627499"/>
            <a:ext cx="5103254" cy="386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7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844A864-550C-5B46-81F7-B40518FB9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1892" y="953055"/>
                <a:ext cx="11285837" cy="538169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Tx/>
                </a:pPr>
                <a:r>
                  <a:rPr lang="en-US" altLang="en-US" sz="2000" dirty="0" smtClean="0"/>
                  <a:t>Periodic perturbing magnetic fields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 smtClean="0"/>
                  <a:t> violate spin transparency creating a TS resonance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acc>
                      <m:r>
                        <a:rPr lang="en-US" alt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en-US" sz="2000" b="0" i="0" dirty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alt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en-US" sz="20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en-US" sz="2000" dirty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en-US" sz="20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en-US" sz="2000" dirty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dirty="0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en-US" sz="2000" i="1" dirty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en-US" sz="2000" i="1" dirty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en-US" sz="2000" b="0" i="1" dirty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2000" b="0" i="1" dirty="0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altLang="en-US" sz="2000" dirty="0"/>
              </a:p>
              <a:p>
                <a:pPr marL="231775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SzTx/>
                  <a:buNone/>
                </a:pPr>
                <a:r>
                  <a:rPr lang="en-US" alt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is the spin response function determined by the linear lattice.</a:t>
                </a:r>
                <a:endParaRPr lang="en-US" altLang="en-US" sz="2000" dirty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SzTx/>
                </a:pPr>
                <a:r>
                  <a:rPr lang="en-US" altLang="en-US" sz="2000" dirty="0" smtClean="0"/>
                  <a:t>At high energy, without coupling, the TS resonance is dominated by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nary>
                            <m:nary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</m:d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𝑑𝑧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en-US" sz="2000" b="0" i="0" smtClean="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  <m:r>
                            <a:rPr lang="en-US" alt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nary>
                            <m:nary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  <m:d>
                                        <m:dPr>
                                          <m:ctrlP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altLang="en-US" sz="2000" i="1">
                                              <a:latin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</m:d>
                                    </m:sup>
                                  </m:sSup>
                                  <m:f>
                                    <m:fPr>
                                      <m:ctrlP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  <m:t>𝑑𝑧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en-US" sz="20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altLang="en-US" sz="2000" dirty="0"/>
              </a:p>
              <a:p>
                <a:pPr marL="231775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SzTx/>
                  <a:buNone/>
                </a:pPr>
                <a:r>
                  <a:rPr lang="en-US" altLang="en-US" sz="2000" dirty="0" smtClean="0"/>
                  <a:t>where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rad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nary>
                                <m:naryPr>
                                  <m:limLoc m:val="subSup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𝑑𝑧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000" dirty="0" smtClean="0"/>
              </a:p>
              <a:p>
                <a:pPr marL="231775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SzTx/>
                  <a:buNone/>
                </a:pPr>
                <a:r>
                  <a:rPr lang="en-US" altLang="en-US" sz="2000" dirty="0" smtClean="0"/>
                  <a:t>i.e. by radial perturbing fields</a:t>
                </a:r>
                <a:endParaRPr lang="en-US" altLang="en-US" sz="2000" dirty="0"/>
              </a:p>
              <a:p>
                <a:pPr>
                  <a:lnSpc>
                    <a:spcPct val="100000"/>
                  </a:lnSpc>
                </a:pPr>
                <a:endParaRPr lang="en-US" sz="1400" dirty="0"/>
              </a:p>
              <a:p>
                <a:pPr>
                  <a:lnSpc>
                    <a:spcPct val="100000"/>
                  </a:lnSpc>
                </a:pPr>
                <a:endParaRPr lang="en-US" sz="1400" dirty="0" smtClean="0"/>
              </a:p>
              <a:p>
                <a:pPr>
                  <a:lnSpc>
                    <a:spcPct val="100000"/>
                  </a:lnSpc>
                </a:pPr>
                <a:endParaRPr lang="en-US" sz="1400" dirty="0"/>
              </a:p>
              <a:p>
                <a:pPr>
                  <a:lnSpc>
                    <a:spcPct val="100000"/>
                  </a:lnSpc>
                </a:pPr>
                <a:endParaRPr lang="en-US" sz="1400" dirty="0" smtClean="0"/>
              </a:p>
              <a:p>
                <a:pPr>
                  <a:lnSpc>
                    <a:spcPct val="100000"/>
                  </a:lnSpc>
                </a:pPr>
                <a:endParaRPr lang="en-US" sz="1400" dirty="0"/>
              </a:p>
              <a:p>
                <a:pPr>
                  <a:lnSpc>
                    <a:spcPct val="100000"/>
                  </a:lnSpc>
                </a:pPr>
                <a:endParaRPr lang="en-US" sz="1400" dirty="0" smtClean="0"/>
              </a:p>
              <a:p>
                <a:pPr>
                  <a:lnSpc>
                    <a:spcPct val="100000"/>
                  </a:lnSpc>
                </a:pPr>
                <a:endParaRPr lang="en-US" sz="1400" dirty="0" smtClean="0"/>
              </a:p>
              <a:p>
                <a:pPr>
                  <a:lnSpc>
                    <a:spcPct val="100000"/>
                  </a:lnSpc>
                </a:pPr>
                <a:endParaRPr lang="en-US" sz="1400" dirty="0"/>
              </a:p>
              <a:p>
                <a:pPr>
                  <a:lnSpc>
                    <a:spcPct val="100000"/>
                  </a:lnSpc>
                </a:pPr>
                <a:endParaRPr lang="en-US" sz="1400" dirty="0" smtClean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844A864-550C-5B46-81F7-B40518FB9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53055"/>
                <a:ext cx="11285837" cy="5381694"/>
              </a:xfrm>
              <a:blipFill>
                <a:blip r:embed="rId2"/>
                <a:stretch>
                  <a:fillRect l="-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of </a:t>
            </a:r>
            <a:r>
              <a:rPr lang="en-US" dirty="0" smtClean="0"/>
              <a:t>Spin Transparency </a:t>
            </a:r>
            <a:r>
              <a:rPr lang="en-US" dirty="0"/>
              <a:t>Theory to Racetracks with Two Snakes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2" y="1846263"/>
            <a:ext cx="5877018" cy="35430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22" y="1838023"/>
            <a:ext cx="5192077" cy="36282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 and Spin Response Function of RHIC at Injection Energy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3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Statistically calculated closed orbit around the ring with an </a:t>
                </a:r>
                <a:r>
                  <a:rPr lang="en-US" dirty="0" err="1" smtClean="0"/>
                  <a:t>rms</a:t>
                </a:r>
                <a:r>
                  <a:rPr lang="en-US" dirty="0" smtClean="0"/>
                  <a:t> size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200 </m:t>
                    </m:r>
                    <m:r>
                      <m:rPr>
                        <m:sty m:val="p"/>
                      </m:rPr>
                      <a:rPr lang="en-US" alt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altLang="en-US" dirty="0"/>
                  <a:t>m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The resonance strength does not exceed 0.01 at least up to 100 GeV</a:t>
                </a:r>
              </a:p>
              <a:p>
                <a:r>
                  <a:rPr lang="en-US" dirty="0" smtClean="0"/>
                  <a:t>Spin tune of 0.05 should be sufficient to control the polarization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48" t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659393"/>
            <a:ext cx="4572000" cy="3218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2677378"/>
            <a:ext cx="4572000" cy="31821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rms</a:t>
            </a:r>
            <a:r>
              <a:rPr lang="en-US" dirty="0"/>
              <a:t> Vertical Closed Orbit and Resonance Strength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919329"/>
                <a:ext cx="11285837" cy="538169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Zero-length Siberian snakes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Lattice with dipole roll and quadrupole misalignments obtained from statistical model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err="1" smtClean="0"/>
                  <a:t>rms</a:t>
                </a:r>
                <a:r>
                  <a:rPr lang="en-US" sz="2000" dirty="0" smtClean="0"/>
                  <a:t> closed orbit excursion is consistent with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200 </m:t>
                    </m:r>
                    <m:r>
                      <m:rPr>
                        <m:sty m:val="p"/>
                      </m:rPr>
                      <a:rPr lang="en-US" alt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altLang="en-US" sz="2000" dirty="0"/>
                  <a:t>m</a:t>
                </a:r>
                <a:endParaRPr lang="en-US" altLang="en-US" sz="20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Spin precesses about spin field direction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Spine resonance strength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3.0⋅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000" dirty="0" smtClean="0"/>
                  <a:t> extracted using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ru-RU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𝐶𝑜h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𝐶𝑜h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GB" sz="2000" i="1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</a:rPr>
                                        <m:t>𝐶𝑜h</m:t>
                                      </m:r>
                                    </m:sub>
                                  </m:s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231775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sz="2000" dirty="0" smtClean="0"/>
                  <a:t>agrees with a statistical prediction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3.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Spin field is nearly horizontal as predicted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919329"/>
                <a:ext cx="11285837" cy="5381694"/>
              </a:xfrm>
              <a:blipFill>
                <a:blip r:embed="rId2"/>
                <a:stretch>
                  <a:fillRect l="-486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0" y="3859412"/>
            <a:ext cx="5486400" cy="12573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60" y="5087175"/>
            <a:ext cx="5486400" cy="12573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51" y="3153804"/>
            <a:ext cx="4114800" cy="329184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5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B3F-6BF6-E243-ADBB-2809934C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 of Spin Transparency in RHIC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71AC-B37A-F342-8312-FDC705055E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298" y="858773"/>
                <a:ext cx="11543721" cy="568099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sz="1800" dirty="0" smtClean="0"/>
                  <a:t>Snakes modeled using field maps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sz="1800" dirty="0" smtClean="0"/>
                  <a:t>Separate optimization of snakes and orbit correction: resulting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1.85⋅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altLang="en-US" sz="1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en-US" sz="180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en-US" sz="180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en-US" sz="180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en-US" sz="180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en-US" sz="180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en-US" sz="180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altLang="en-US" sz="180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altLang="en-US" sz="180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Simultaneous adjustment of snakes and orbit correctors: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~6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altLang="en-US" sz="180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endParaRPr lang="en-US" altLang="en-US" sz="180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71AC-B37A-F342-8312-FDC705055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298" y="858773"/>
                <a:ext cx="11543721" cy="5680991"/>
              </a:xfrm>
              <a:blipFill>
                <a:blip r:embed="rId2"/>
                <a:stretch>
                  <a:fillRect l="-317" t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195493" y="1660313"/>
            <a:ext cx="4284134" cy="208533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6180666" y="1660820"/>
            <a:ext cx="4288536" cy="2084832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1191091" y="4358219"/>
            <a:ext cx="4288536" cy="208483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6180666" y="4358219"/>
            <a:ext cx="4288536" cy="208483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22289" y="919329"/>
                <a:ext cx="11602385" cy="53816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2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PingFangSC-Regular" charset="-122"/>
                  <a:buChar char="－"/>
                  <a:defRPr sz="16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1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>
                    <a:latin typeface="Arial" panose="020B0604020202020204" pitchFamily="34" charset="0"/>
                  </a:rPr>
                  <a:t>Injection and acceleration</a:t>
                </a:r>
              </a:p>
              <a:p>
                <a:pPr marL="457200"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>
                    <a:latin typeface="Arial" panose="020B0604020202020204" pitchFamily="34" charset="0"/>
                  </a:rPr>
                  <a:t>Stable vertical polarization with a spin tune of about 0.05 is set by adjusting the angle between the snake axes to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1800" dirty="0" smtClean="0">
                  <a:latin typeface="Arial" panose="020B0604020202020204" pitchFamily="34" charset="0"/>
                </a:endParaRPr>
              </a:p>
              <a:p>
                <a:pPr marL="457200"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>
                    <a:latin typeface="Arial" panose="020B0604020202020204" pitchFamily="34" charset="0"/>
                  </a:rPr>
                  <a:t>Beam is injected vertically polarized and accelerated to different energies where polarization is measured</a:t>
                </a:r>
                <a:endParaRPr lang="en-US" sz="1800" dirty="0">
                  <a:latin typeface="Arial" panose="020B060402020202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Polarization control using Siberian snake parameters only</a:t>
                </a:r>
              </a:p>
              <a:p>
                <a:pPr marL="457200"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/>
                  <a:t>Angle between the snake axes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𝛿𝛼</m:t>
                    </m:r>
                  </m:oMath>
                </a14:m>
                <a:r>
                  <a:rPr lang="en-US" sz="1800" dirty="0" smtClean="0"/>
                  <a:t> and offsets of the snake spin rotation angles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800" dirty="0" smtClean="0"/>
                  <a:t> denoted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marL="457200"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/>
                  <a:t>Three orthogonal rotations are given by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  <m:r>
                        <a:rPr lang="ru-RU" sz="18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𝛿𝛼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800" dirty="0" smtClean="0"/>
              </a:p>
              <a:p>
                <a:pPr marL="457200" lvl="1" indent="-225425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smtClean="0"/>
                  <a:t>, vertical polarization </a:t>
                </a:r>
                <a:br>
                  <a:rPr lang="en-US" sz="1800" dirty="0" smtClean="0"/>
                </a:br>
                <a:r>
                  <a:rPr lang="en-US" sz="1800" dirty="0" smtClean="0"/>
                  <a:t>component at the polarimeter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ru-RU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ru-R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1800" dirty="0"/>
              </a:p>
              <a:p>
                <a:pPr marL="457200" lvl="1" indent="-225425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 smtClean="0"/>
                  <a:t>At fixed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 smtClean="0"/>
                  <a:t>, polarization direction </a:t>
                </a:r>
                <a:br>
                  <a:rPr lang="en-US" sz="1800" dirty="0" smtClean="0"/>
                </a:br>
                <a:r>
                  <a:rPr lang="en-US" sz="1800" dirty="0" smtClean="0"/>
                  <a:t>controlled by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𝛿𝛼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89" y="919329"/>
                <a:ext cx="11602385" cy="5381694"/>
              </a:xfrm>
              <a:prstGeom prst="rect">
                <a:avLst/>
              </a:prstGeom>
              <a:blipFill>
                <a:blip r:embed="rId2"/>
                <a:stretch>
                  <a:fillRect l="-473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83" y="3163829"/>
            <a:ext cx="3401768" cy="296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8876144" y="3163829"/>
            <a:ext cx="3184123" cy="31371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Procedure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B3F-6BF6-E243-ADBB-2809934C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Spin Flip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71AC-B37A-F342-8312-FDC705055E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299" y="858773"/>
                <a:ext cx="11543722" cy="568099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sz="1800" dirty="0" smtClean="0"/>
                  <a:t>Direction of Snake 1 axis adiabatically changed from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en-US" sz="1800" dirty="0" smtClean="0"/>
                  <a:t> to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altLang="en-US" sz="1800" dirty="0" smtClean="0"/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sz="1800" dirty="0" smtClean="0"/>
                  <a:t>Near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en-US" sz="1800" dirty="0" smtClean="0"/>
                  <a:t>, spin stabilized by shifting Snake 2 spin rotation angle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en-US" sz="1800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175</m:t>
                        </m:r>
                      </m:e>
                      <m:sup>
                        <m:r>
                          <a:rPr lang="en-US" altLang="en-US" sz="18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altLang="en-US" sz="1800" dirty="0" smtClean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71AC-B37A-F342-8312-FDC705055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299" y="858773"/>
                <a:ext cx="11543722" cy="5680991"/>
              </a:xfrm>
              <a:blipFill>
                <a:blip r:embed="rId2"/>
                <a:stretch>
                  <a:fillRect l="-317" t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8" y="2338705"/>
            <a:ext cx="3599767" cy="232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74743" y="171933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Analytic prediction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4889481" y="2507673"/>
            <a:ext cx="6947539" cy="3539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4723274" y="3843527"/>
                <a:ext cx="470322" cy="3912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23274" y="3843527"/>
                <a:ext cx="470322" cy="391261"/>
              </a:xfrm>
              <a:prstGeom prst="rect">
                <a:avLst/>
              </a:prstGeom>
              <a:blipFill>
                <a:blip r:embed="rId5"/>
                <a:stretch>
                  <a:fillRect r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oogle Shape;266;g7209d64d98_0_1"/>
          <p:cNvCxnSpPr/>
          <p:nvPr/>
        </p:nvCxnSpPr>
        <p:spPr>
          <a:xfrm>
            <a:off x="5685724" y="2103009"/>
            <a:ext cx="0" cy="436222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stealth" w="med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19259" y="1655915"/>
                <a:ext cx="1332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259" y="1655915"/>
                <a:ext cx="133292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oogle Shape;266;g7209d64d98_0_1"/>
          <p:cNvCxnSpPr/>
          <p:nvPr/>
        </p:nvCxnSpPr>
        <p:spPr>
          <a:xfrm>
            <a:off x="5685724" y="2945841"/>
            <a:ext cx="1532494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stealth" w="med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99162" y="2977399"/>
                <a:ext cx="1753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=0→−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162" y="2977399"/>
                <a:ext cx="1753300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oogle Shape;266;g7209d64d98_0_1"/>
          <p:cNvCxnSpPr/>
          <p:nvPr/>
        </p:nvCxnSpPr>
        <p:spPr>
          <a:xfrm>
            <a:off x="7204364" y="3720695"/>
            <a:ext cx="3054927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stealth" w="med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40910" y="3867795"/>
                <a:ext cx="2169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910" y="3867795"/>
                <a:ext cx="216963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oogle Shape;266;g7209d64d98_0_1"/>
          <p:cNvCxnSpPr/>
          <p:nvPr/>
        </p:nvCxnSpPr>
        <p:spPr>
          <a:xfrm>
            <a:off x="10236062" y="5217987"/>
            <a:ext cx="1532494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stealth" w="med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113983" y="4783283"/>
                <a:ext cx="1753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→0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983" y="4783283"/>
                <a:ext cx="1753300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711502" y="1715561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Zgoubi simulation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7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B3F-6BF6-E243-ADBB-2809934C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Stabilizing Spin Field Component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871AC-B37A-F342-8312-FDC705055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299" y="858773"/>
            <a:ext cx="11543722" cy="56809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1800" dirty="0" smtClean="0"/>
              <a:t>No stabilizing spin field component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18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en-US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1800" dirty="0" smtClean="0"/>
              <a:t>Instant turn on of the stabilizing </a:t>
            </a:r>
            <a:br>
              <a:rPr lang="en-US" altLang="en-US" sz="1800" dirty="0" smtClean="0"/>
            </a:br>
            <a:r>
              <a:rPr lang="en-US" altLang="en-US" sz="1800" dirty="0" smtClean="0"/>
              <a:t>spin field component</a:t>
            </a:r>
          </a:p>
        </p:txBody>
      </p:sp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6170507" y="858773"/>
            <a:ext cx="4487033" cy="2626784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6333067" y="3750230"/>
            <a:ext cx="4324472" cy="2524861"/>
          </a:xfrm>
          <a:prstGeom prst="rect">
            <a:avLst/>
          </a:prstGeom>
        </p:spPr>
      </p:pic>
      <p:cxnSp>
        <p:nvCxnSpPr>
          <p:cNvPr id="26" name="Google Shape;266;g7209d64d98_0_1"/>
          <p:cNvCxnSpPr/>
          <p:nvPr/>
        </p:nvCxnSpPr>
        <p:spPr>
          <a:xfrm>
            <a:off x="6831830" y="5118812"/>
            <a:ext cx="3399752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stealth" w="med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487906" y="4709715"/>
                <a:ext cx="21696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906" y="4709715"/>
                <a:ext cx="216963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Google Shape;266;g7209d64d98_0_1"/>
          <p:cNvCxnSpPr/>
          <p:nvPr/>
        </p:nvCxnSpPr>
        <p:spPr>
          <a:xfrm>
            <a:off x="6834728" y="3485557"/>
            <a:ext cx="0" cy="297396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stealth" w="med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97807" y="3301367"/>
                <a:ext cx="13028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807" y="3301367"/>
                <a:ext cx="1302856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Google Shape;266;g7209d64d98_0_1"/>
          <p:cNvCxnSpPr/>
          <p:nvPr/>
        </p:nvCxnSpPr>
        <p:spPr>
          <a:xfrm>
            <a:off x="6350000" y="3486509"/>
            <a:ext cx="484728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none" w="med" len="lg"/>
          </a:ln>
        </p:spPr>
      </p:cxnSp>
      <p:sp>
        <p:nvSpPr>
          <p:cNvPr id="33" name="Date Placeholder 3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B3F-6BF6-E243-ADBB-2809934CD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 of Longitudinal Polarization at 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71AC-B37A-F342-8312-FDC705055E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299" y="858773"/>
                <a:ext cx="11543722" cy="568099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sz="1800" dirty="0" smtClean="0"/>
                  <a:t>Adiabatic change of the spin direction by adjusting snake parameters</a:t>
                </a:r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sz="1600" dirty="0" smtClean="0"/>
                  <a:t>Initial vertical spin: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𝛿𝛼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altLang="en-US" sz="1600" dirty="0" smtClean="0"/>
              </a:p>
              <a:p>
                <a:pPr lvl="1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sz="1600" dirty="0" smtClean="0"/>
                  <a:t>Final longitudinal spin: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𝛿𝛼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en-US" sz="16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=−5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altLang="en-US" sz="16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=−5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altLang="en-US" sz="1600" dirty="0" smtClean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6871AC-B37A-F342-8312-FDC705055E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299" y="858773"/>
                <a:ext cx="11543722" cy="5680991"/>
              </a:xfrm>
              <a:blipFill>
                <a:blip r:embed="rId2"/>
                <a:stretch>
                  <a:fillRect l="-317" t="-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2413257" y="2669975"/>
            <a:ext cx="7365486" cy="3802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6200000">
                <a:off x="2284875" y="4140402"/>
                <a:ext cx="470322" cy="39126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284875" y="4140402"/>
                <a:ext cx="470322" cy="391261"/>
              </a:xfrm>
              <a:prstGeom prst="rect">
                <a:avLst/>
              </a:prstGeom>
              <a:blipFill>
                <a:blip r:embed="rId4"/>
                <a:stretch>
                  <a:fillRect r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oogle Shape;266;g7209d64d98_0_1"/>
          <p:cNvCxnSpPr/>
          <p:nvPr/>
        </p:nvCxnSpPr>
        <p:spPr>
          <a:xfrm>
            <a:off x="3268106" y="3042823"/>
            <a:ext cx="2585439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stealth" w="med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00766" y="3184626"/>
                <a:ext cx="17533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=0→−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66" y="3184626"/>
                <a:ext cx="1753300" cy="369332"/>
              </a:xfrm>
              <a:prstGeom prst="rect">
                <a:avLst/>
              </a:prstGeom>
              <a:blipFill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Google Shape;266;g7209d64d98_0_1"/>
          <p:cNvCxnSpPr/>
          <p:nvPr/>
        </p:nvCxnSpPr>
        <p:spPr>
          <a:xfrm>
            <a:off x="5832764" y="3562385"/>
            <a:ext cx="2576945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stealth" w="med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53545" y="3612068"/>
                <a:ext cx="18110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→0</m:t>
                      </m:r>
                    </m:oMath>
                  </m:oMathPara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=0→−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545" y="3612068"/>
                <a:ext cx="1811009" cy="646331"/>
              </a:xfrm>
              <a:prstGeom prst="rect">
                <a:avLst/>
              </a:prstGeom>
              <a:blipFill>
                <a:blip r:embed="rId6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Google Shape;266;g7209d64d98_0_1"/>
          <p:cNvCxnSpPr/>
          <p:nvPr/>
        </p:nvCxnSpPr>
        <p:spPr>
          <a:xfrm>
            <a:off x="3268106" y="2265311"/>
            <a:ext cx="0" cy="436222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lg"/>
            <a:tailEnd type="stealth" w="med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01641" y="1899024"/>
                <a:ext cx="13329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𝛿𝛼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41" y="1899024"/>
                <a:ext cx="133292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423794" y="2179022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Zgoubi simulation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529111" y="2747455"/>
                <a:ext cx="405431" cy="4478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t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111" y="2747455"/>
                <a:ext cx="405431" cy="447880"/>
              </a:xfrm>
              <a:prstGeom prst="rect">
                <a:avLst/>
              </a:prstGeom>
              <a:blipFill>
                <a:blip r:embed="rId8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19" y="927947"/>
            <a:ext cx="11704320" cy="55097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b="1" dirty="0" smtClean="0">
                <a:solidFill>
                  <a:srgbClr val="0432FF"/>
                </a:solidFill>
              </a:rPr>
              <a:t>Spin transparency mode</a:t>
            </a:r>
            <a:r>
              <a:rPr lang="en-US" sz="2000" dirty="0" smtClean="0"/>
              <a:t> in a collider allows one to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>
                <a:solidFill>
                  <a:srgbClr val="0432FF"/>
                </a:solidFill>
              </a:rPr>
              <a:t>Control </a:t>
            </a:r>
            <a:r>
              <a:rPr lang="en-US" sz="1800" dirty="0"/>
              <a:t>the polarization </a:t>
            </a:r>
            <a:r>
              <a:rPr lang="en-US" sz="1800" dirty="0">
                <a:solidFill>
                  <a:srgbClr val="0432FF"/>
                </a:solidFill>
              </a:rPr>
              <a:t>by </a:t>
            </a:r>
            <a:r>
              <a:rPr lang="en-US" sz="1800" dirty="0" smtClean="0">
                <a:solidFill>
                  <a:srgbClr val="0432FF"/>
                </a:solidFill>
              </a:rPr>
              <a:t>weak magnetic </a:t>
            </a:r>
            <a:r>
              <a:rPr lang="en-US" sz="1800" dirty="0">
                <a:solidFill>
                  <a:srgbClr val="0432FF"/>
                </a:solidFill>
              </a:rPr>
              <a:t>fields</a:t>
            </a:r>
            <a:r>
              <a:rPr lang="en-US" sz="1800" dirty="0"/>
              <a:t> not affecting the orbital </a:t>
            </a:r>
            <a:r>
              <a:rPr lang="en-US" sz="1800" dirty="0" smtClean="0"/>
              <a:t>dynamics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>
                <a:solidFill>
                  <a:srgbClr val="0432FF"/>
                </a:solidFill>
              </a:rPr>
              <a:t>Accelerate</a:t>
            </a:r>
            <a:r>
              <a:rPr lang="en-US" sz="1800" dirty="0" smtClean="0"/>
              <a:t> </a:t>
            </a:r>
            <a:r>
              <a:rPr lang="en-US" sz="1800" dirty="0"/>
              <a:t>the beam </a:t>
            </a:r>
            <a:r>
              <a:rPr lang="en-US" sz="1800" dirty="0">
                <a:solidFill>
                  <a:srgbClr val="0432FF"/>
                </a:solidFill>
              </a:rPr>
              <a:t>without </a:t>
            </a:r>
            <a:r>
              <a:rPr lang="en-US" sz="1800" dirty="0"/>
              <a:t>polarization </a:t>
            </a:r>
            <a:r>
              <a:rPr lang="en-US" sz="1800" dirty="0" smtClean="0">
                <a:solidFill>
                  <a:srgbClr val="0432FF"/>
                </a:solidFill>
              </a:rPr>
              <a:t>loss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>
                <a:solidFill>
                  <a:srgbClr val="0432FF"/>
                </a:solidFill>
              </a:rPr>
              <a:t>Maintain</a:t>
            </a:r>
            <a:r>
              <a:rPr lang="en-US" sz="1800" dirty="0" smtClean="0"/>
              <a:t> stable </a:t>
            </a:r>
            <a:r>
              <a:rPr lang="en-US" sz="1800" dirty="0"/>
              <a:t>polarization during an </a:t>
            </a:r>
            <a:r>
              <a:rPr lang="en-US" sz="1800" dirty="0" smtClean="0"/>
              <a:t>experiment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>
                <a:solidFill>
                  <a:srgbClr val="0432FF"/>
                </a:solidFill>
              </a:rPr>
              <a:t>Set any</a:t>
            </a:r>
            <a:r>
              <a:rPr lang="en-US" sz="1800" dirty="0" smtClean="0"/>
              <a:t> required </a:t>
            </a:r>
            <a:r>
              <a:rPr lang="en-US" sz="1800" dirty="0"/>
              <a:t>polarization </a:t>
            </a:r>
            <a:r>
              <a:rPr lang="en-US" sz="1800" dirty="0">
                <a:solidFill>
                  <a:srgbClr val="0432FF"/>
                </a:solidFill>
              </a:rPr>
              <a:t>direction</a:t>
            </a:r>
            <a:r>
              <a:rPr lang="en-US" sz="1800" dirty="0"/>
              <a:t> at any orbital location </a:t>
            </a:r>
            <a:r>
              <a:rPr lang="en-US" sz="1800" dirty="0" smtClean="0"/>
              <a:t>in a collider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>
                <a:solidFill>
                  <a:srgbClr val="0432FF"/>
                </a:solidFill>
              </a:rPr>
              <a:t>Change </a:t>
            </a:r>
            <a:r>
              <a:rPr lang="en-US" sz="1800" dirty="0"/>
              <a:t>the polarization </a:t>
            </a:r>
            <a:r>
              <a:rPr lang="en-US" sz="1800" dirty="0">
                <a:solidFill>
                  <a:srgbClr val="0432FF"/>
                </a:solidFill>
              </a:rPr>
              <a:t>direction</a:t>
            </a:r>
            <a:r>
              <a:rPr lang="en-US" sz="1800" dirty="0"/>
              <a:t> using a </a:t>
            </a:r>
            <a:r>
              <a:rPr lang="en-US" sz="1800" dirty="0" smtClean="0"/>
              <a:t>spin navigator </a:t>
            </a:r>
            <a:r>
              <a:rPr lang="en-US" sz="1800" dirty="0"/>
              <a:t>during an </a:t>
            </a:r>
            <a:r>
              <a:rPr lang="en-US" sz="1800" dirty="0" smtClean="0"/>
              <a:t>experiment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>
                <a:solidFill>
                  <a:srgbClr val="0432FF"/>
                </a:solidFill>
              </a:rPr>
              <a:t>Monitor</a:t>
            </a:r>
            <a:r>
              <a:rPr lang="en-US" sz="1800" dirty="0" smtClean="0"/>
              <a:t> </a:t>
            </a:r>
            <a:r>
              <a:rPr lang="en-US" sz="1800" dirty="0"/>
              <a:t>the </a:t>
            </a:r>
            <a:r>
              <a:rPr lang="en-US" sz="1800" dirty="0" smtClean="0"/>
              <a:t>polarization </a:t>
            </a:r>
            <a:r>
              <a:rPr lang="en-US" sz="1800" dirty="0"/>
              <a:t>online during an </a:t>
            </a:r>
            <a:r>
              <a:rPr lang="en-US" sz="1800" dirty="0" smtClean="0"/>
              <a:t>experiment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/>
              <a:t>Do </a:t>
            </a:r>
            <a:r>
              <a:rPr lang="en-US" sz="1800" dirty="0">
                <a:solidFill>
                  <a:srgbClr val="0432FF"/>
                </a:solidFill>
              </a:rPr>
              <a:t>frequent </a:t>
            </a:r>
            <a:r>
              <a:rPr lang="en-US" sz="1800" dirty="0" smtClean="0"/>
              <a:t>coherent </a:t>
            </a:r>
            <a:r>
              <a:rPr lang="en-US" sz="1800" dirty="0" smtClean="0">
                <a:solidFill>
                  <a:srgbClr val="0432FF"/>
                </a:solidFill>
              </a:rPr>
              <a:t>spin </a:t>
            </a:r>
            <a:r>
              <a:rPr lang="en-US" sz="1800" dirty="0">
                <a:solidFill>
                  <a:srgbClr val="0432FF"/>
                </a:solidFill>
              </a:rPr>
              <a:t>flips </a:t>
            </a:r>
            <a:r>
              <a:rPr lang="en-US" sz="1800" dirty="0"/>
              <a:t>of the beam to reduce experiment’s </a:t>
            </a:r>
            <a:r>
              <a:rPr lang="en-US" sz="1800" dirty="0" smtClean="0"/>
              <a:t>systematic errors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/>
              <a:t>Carry </a:t>
            </a:r>
            <a:r>
              <a:rPr lang="en-US" sz="1800" dirty="0"/>
              <a:t>out </a:t>
            </a:r>
            <a:r>
              <a:rPr lang="en-US" sz="1800" dirty="0">
                <a:solidFill>
                  <a:srgbClr val="0432FF"/>
                </a:solidFill>
              </a:rPr>
              <a:t>ultrahigh precision experiments</a:t>
            </a:r>
            <a:endParaRPr lang="en-US" sz="1800" dirty="0" smtClean="0">
              <a:solidFill>
                <a:srgbClr val="0432F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dirty="0" smtClean="0"/>
              <a:t>One can </a:t>
            </a:r>
            <a:r>
              <a:rPr lang="en-US" sz="2000" dirty="0" smtClean="0">
                <a:solidFill>
                  <a:srgbClr val="0432FF"/>
                </a:solidFill>
              </a:rPr>
              <a:t>expand the capabilities</a:t>
            </a:r>
            <a:r>
              <a:rPr lang="en-US" sz="2000" dirty="0" smtClean="0"/>
              <a:t> </a:t>
            </a:r>
            <a:r>
              <a:rPr lang="en-US" sz="2000" dirty="0"/>
              <a:t>of polarized beam experiments at the EIC</a:t>
            </a: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b="1" dirty="0" smtClean="0">
                <a:solidFill>
                  <a:srgbClr val="0432FF"/>
                </a:solidFill>
              </a:rPr>
              <a:t>Spin response function formalism</a:t>
            </a:r>
            <a:r>
              <a:rPr lang="en-US" sz="2000" dirty="0" smtClean="0"/>
              <a:t> in application to spin transparent synchrotrons allows one to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/>
              <a:t>Calculate the </a:t>
            </a:r>
            <a:r>
              <a:rPr lang="en-US" sz="1800" dirty="0">
                <a:solidFill>
                  <a:srgbClr val="0432FF"/>
                </a:solidFill>
              </a:rPr>
              <a:t>spin field of the ST resonance</a:t>
            </a:r>
            <a:r>
              <a:rPr lang="en-US" sz="1800" dirty="0"/>
              <a:t> caused </a:t>
            </a:r>
            <a:r>
              <a:rPr lang="en-US" sz="1800" dirty="0" smtClean="0"/>
              <a:t>by magnet field </a:t>
            </a:r>
            <a:r>
              <a:rPr lang="en-US" sz="1800" dirty="0"/>
              <a:t>and alignment </a:t>
            </a:r>
            <a:r>
              <a:rPr lang="en-US" sz="1800" dirty="0" smtClean="0"/>
              <a:t>errors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/>
              <a:t>Design </a:t>
            </a:r>
            <a:r>
              <a:rPr lang="en-US" sz="1800" dirty="0" smtClean="0">
                <a:solidFill>
                  <a:srgbClr val="0432FF"/>
                </a:solidFill>
              </a:rPr>
              <a:t>low-field </a:t>
            </a:r>
            <a:r>
              <a:rPr lang="en-US" sz="1800" dirty="0">
                <a:solidFill>
                  <a:srgbClr val="0432FF"/>
                </a:solidFill>
              </a:rPr>
              <a:t>3D spin navigators</a:t>
            </a:r>
            <a:r>
              <a:rPr lang="en-US" sz="1800" dirty="0"/>
              <a:t> </a:t>
            </a:r>
            <a:r>
              <a:rPr lang="en-US" sz="1800" dirty="0" smtClean="0"/>
              <a:t>for </a:t>
            </a:r>
            <a:r>
              <a:rPr lang="en-US" sz="1800" dirty="0"/>
              <a:t>manipulation of the polarization direction </a:t>
            </a:r>
            <a:r>
              <a:rPr lang="en-US" sz="1800" dirty="0" smtClean="0"/>
              <a:t>during </a:t>
            </a:r>
            <a:r>
              <a:rPr lang="en-US" sz="1800" dirty="0"/>
              <a:t>an </a:t>
            </a:r>
            <a:r>
              <a:rPr lang="en-US" sz="1800" dirty="0" smtClean="0"/>
              <a:t>experiment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>
                <a:solidFill>
                  <a:srgbClr val="0432FF"/>
                </a:solidFill>
              </a:rPr>
              <a:t>Compensate </a:t>
            </a:r>
            <a:r>
              <a:rPr lang="en-US" sz="1800" dirty="0">
                <a:solidFill>
                  <a:srgbClr val="0432FF"/>
                </a:solidFill>
              </a:rPr>
              <a:t>for chromatic spin tune spread</a:t>
            </a:r>
            <a:r>
              <a:rPr lang="en-US" sz="1800" dirty="0"/>
              <a:t> caused </a:t>
            </a:r>
            <a:r>
              <a:rPr lang="en-US" sz="1800" dirty="0" smtClean="0"/>
              <a:t>by particular </a:t>
            </a:r>
            <a:r>
              <a:rPr lang="en-US" sz="1800" dirty="0"/>
              <a:t>design elements of a ST </a:t>
            </a:r>
            <a:r>
              <a:rPr lang="en-US" sz="1800" dirty="0" smtClean="0"/>
              <a:t>synchrotron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800" dirty="0" smtClean="0">
                <a:solidFill>
                  <a:srgbClr val="0432FF"/>
                </a:solidFill>
              </a:rPr>
              <a:t>Suppress </a:t>
            </a:r>
            <a:r>
              <a:rPr lang="en-US" sz="1800" dirty="0">
                <a:solidFill>
                  <a:srgbClr val="0432FF"/>
                </a:solidFill>
              </a:rPr>
              <a:t>the depolarizing</a:t>
            </a:r>
            <a:r>
              <a:rPr lang="en-US" sz="1800" dirty="0"/>
              <a:t> resonant </a:t>
            </a:r>
            <a:r>
              <a:rPr lang="en-US" sz="1800" dirty="0">
                <a:solidFill>
                  <a:srgbClr val="0432FF"/>
                </a:solidFill>
              </a:rPr>
              <a:t>effect of </a:t>
            </a:r>
            <a:r>
              <a:rPr lang="en-US" sz="1800" dirty="0" smtClean="0">
                <a:solidFill>
                  <a:srgbClr val="0432FF"/>
                </a:solidFill>
              </a:rPr>
              <a:t>non-linear fields</a:t>
            </a:r>
            <a:r>
              <a:rPr lang="en-US" sz="1800" dirty="0" smtClean="0"/>
              <a:t> </a:t>
            </a:r>
            <a:r>
              <a:rPr lang="en-US" sz="1800" dirty="0"/>
              <a:t>of the colliding </a:t>
            </a:r>
            <a:r>
              <a:rPr lang="en-US" sz="1800" dirty="0" smtClean="0"/>
              <a:t>beams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dirty="0" smtClean="0"/>
              <a:t>Design of a </a:t>
            </a:r>
            <a:r>
              <a:rPr lang="en-US" sz="2000" b="1" dirty="0" smtClean="0">
                <a:solidFill>
                  <a:srgbClr val="0432FF"/>
                </a:solidFill>
              </a:rPr>
              <a:t>test experiment at RHIC</a:t>
            </a:r>
            <a:r>
              <a:rPr lang="en-US" sz="2000" dirty="0" smtClean="0"/>
              <a:t> is in progress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the Remaining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19" y="927947"/>
            <a:ext cx="11704320" cy="55097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Implementation of full Siberian snakes may still be a challenge especially in the medium energy range due to their orbital effects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Full deuteron Siberian </a:t>
            </a:r>
            <a:r>
              <a:rPr lang="en-US" sz="2400" dirty="0" smtClean="0"/>
              <a:t>snakes are </a:t>
            </a:r>
            <a:r>
              <a:rPr lang="en-US" sz="2400" dirty="0"/>
              <a:t>not practical </a:t>
            </a:r>
            <a:r>
              <a:rPr lang="en-US" sz="2400" dirty="0" smtClean="0"/>
              <a:t>starting with medium energies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Control of the polarization direction requires high field integrals comparable to those of Siberian snakes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Resonant spin flipping results in a non-negligible polarization loss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Accelerator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Transparency Concept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19" y="927947"/>
                <a:ext cx="11704320" cy="550979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No net spin effect in one turn </a:t>
                </a:r>
                <a:br>
                  <a:rPr lang="en-US" sz="2000" dirty="0" smtClean="0"/>
                </a:br>
                <a:r>
                  <a:rPr lang="en-US" sz="2000" dirty="0" smtClean="0"/>
                  <a:t>along the design orbit,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 smtClean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Figure-8 ring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Racetrack with two identical </a:t>
                </a:r>
                <a:br>
                  <a:rPr lang="en-US" sz="2000" dirty="0" smtClean="0"/>
                </a:br>
                <a:r>
                  <a:rPr lang="en-US" sz="2000" dirty="0" smtClean="0"/>
                  <a:t>Siberian snakes separated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 smtClean="0"/>
                  <a:t> bends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000" dirty="0" smtClean="0"/>
                  <a:t>One arc cancels the spin rotation of the other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19" y="927947"/>
                <a:ext cx="11704320" cy="5509798"/>
              </a:xfrm>
              <a:blipFill>
                <a:blip r:embed="rId2"/>
                <a:stretch>
                  <a:fillRect l="-469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129" y="1101098"/>
            <a:ext cx="5980634" cy="2678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74" y="3414358"/>
            <a:ext cx="5980176" cy="290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7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19" y="927947"/>
            <a:ext cx="11704320" cy="55097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Siberian snake eliminates the dependence of the spin tune on energy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Spin smear accumulated in one turn is removed on the second turn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In the spin transparency mode, the spin smear is compensated in one turn by the spin echo effect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027" y="1743536"/>
            <a:ext cx="6262068" cy="30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5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Stability Criterion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3019" y="927947"/>
                <a:ext cx="11704320" cy="550979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In the spin transparency mode, the spin is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highly sensitive to small</a:t>
                </a:r>
                <a:r>
                  <a:rPr lang="en-US" sz="2000" dirty="0" smtClean="0"/>
                  <a:t> perturbing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fields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On the other hand, this sensitivity makes it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easy to control</a:t>
                </a:r>
                <a:r>
                  <a:rPr lang="en-US" sz="2000" dirty="0" smtClean="0"/>
                  <a:t> the spin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by low magnetic field integrals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A device called a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spin navigator</a:t>
                </a:r>
                <a:r>
                  <a:rPr lang="en-US" sz="2000" dirty="0" smtClean="0"/>
                  <a:t> (SN) is introduced to rotate the spin by a small angle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000" dirty="0" smtClean="0"/>
                  <a:t> per turn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>
                    <a:solidFill>
                      <a:srgbClr val="0432FF"/>
                    </a:solidFill>
                  </a:rPr>
                  <a:t>Stable polarization</a:t>
                </a:r>
                <a:r>
                  <a:rPr lang="en-US" sz="2000" dirty="0" smtClean="0"/>
                  <a:t> direction is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along the SN rotation axis</a:t>
                </a:r>
                <a:r>
                  <a:rPr lang="en-US" sz="2000" dirty="0" smtClean="0"/>
                  <a:t> at the SN location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Polarization is under control if this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induced spin rotation dominates over</a:t>
                </a:r>
                <a:r>
                  <a:rPr lang="en-US" sz="2000" dirty="0" smtClean="0"/>
                  <a:t> the spin rotation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𝜋𝜔</m:t>
                    </m:r>
                  </m:oMath>
                </a14:m>
                <a:r>
                  <a:rPr lang="en-US" sz="2000" dirty="0" smtClean="0"/>
                  <a:t> due to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imperfections and beam emittances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000" dirty="0" smtClean="0"/>
                  <a:t> is the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spin transparency resonance </a:t>
                </a:r>
                <a:r>
                  <a:rPr lang="en-US" sz="2000" dirty="0" smtClean="0">
                    <a:solidFill>
                      <a:srgbClr val="0432FF"/>
                    </a:solidFill>
                  </a:rPr>
                  <a:t>strength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019" y="927947"/>
                <a:ext cx="11704320" cy="5509798"/>
              </a:xfrm>
              <a:blipFill>
                <a:blip r:embed="rId2"/>
                <a:stretch>
                  <a:fillRect l="-469" t="-442" r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Accelerator Seminar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81" y="3732211"/>
            <a:ext cx="5486400" cy="2457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151" y="3605397"/>
            <a:ext cx="5486400" cy="25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Features of Spin Transparency Mode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Polarization stability due to energy-independent spin tune 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Without additional fields, spin rotation is a priori unknown and occurs only due to closed orbit excursion and beam emittances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Spin </a:t>
            </a:r>
            <a:r>
              <a:rPr lang="en-US" sz="2000" dirty="0">
                <a:solidFill>
                  <a:schemeClr val="tx1"/>
                </a:solidFill>
              </a:rPr>
              <a:t>stabilization by small fields: </a:t>
            </a:r>
            <a:r>
              <a:rPr lang="en-US" sz="2000" dirty="0">
                <a:solidFill>
                  <a:srgbClr val="0000FF"/>
                </a:solidFill>
              </a:rPr>
              <a:t>~3 Tm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vs. </a:t>
            </a:r>
            <a:r>
              <a:rPr lang="en-US" sz="2000" dirty="0" smtClean="0">
                <a:solidFill>
                  <a:srgbClr val="FF0000"/>
                </a:solidFill>
              </a:rPr>
              <a:t>~1200 </a:t>
            </a:r>
            <a:r>
              <a:rPr lang="en-US" sz="2000" dirty="0">
                <a:solidFill>
                  <a:srgbClr val="FF0000"/>
                </a:solidFill>
              </a:rPr>
              <a:t>Tm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for deuterons at 100 GeV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Criterion: induced spin rotation &gt;&gt; spin rotation due to orbit errors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</a:rPr>
              <a:t>3D spin rotator</a:t>
            </a:r>
            <a:r>
              <a:rPr lang="en-US" sz="2000" dirty="0">
                <a:solidFill>
                  <a:schemeClr val="tx1"/>
                </a:solidFill>
              </a:rPr>
              <a:t>: combination of small rotations about different axes provides </a:t>
            </a:r>
            <a:r>
              <a:rPr lang="en-US" sz="2000" dirty="0" smtClean="0">
                <a:solidFill>
                  <a:schemeClr val="tx1"/>
                </a:solidFill>
              </a:rPr>
              <a:t>any </a:t>
            </a:r>
            <a:r>
              <a:rPr lang="en-US" sz="2000" dirty="0">
                <a:solidFill>
                  <a:schemeClr val="tx1"/>
                </a:solidFill>
              </a:rPr>
              <a:t>polarization orientation at any point in the collider 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No effect on the orbit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Polarized deuterons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Frequent adiabatic spin flips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August 27, 2020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Accelerator Seminar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36904</TotalTime>
  <Words>5457</Words>
  <Application>Microsoft Office PowerPoint</Application>
  <PresentationFormat>Widescreen</PresentationFormat>
  <Paragraphs>657</Paragraphs>
  <Slides>49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ＭＳ Ｐゴシック</vt:lpstr>
      <vt:lpstr>ＭＳ Ｐゴシック</vt:lpstr>
      <vt:lpstr>Arial</vt:lpstr>
      <vt:lpstr>Calibri</vt:lpstr>
      <vt:lpstr>Cambria Math</vt:lpstr>
      <vt:lpstr>PingFangSC-Regular</vt:lpstr>
      <vt:lpstr>Symbol</vt:lpstr>
      <vt:lpstr>Times</vt:lpstr>
      <vt:lpstr>Times New Roman</vt:lpstr>
      <vt:lpstr>Theme1</vt:lpstr>
      <vt:lpstr>Bitmap Image</vt:lpstr>
      <vt:lpstr>Equation</vt:lpstr>
      <vt:lpstr>Spin Transparency Method for Spin Control  of Hadron Beams in Colliders</vt:lpstr>
      <vt:lpstr>Outline</vt:lpstr>
      <vt:lpstr>Challenges with Preserving Beam Polarization: Spin Resonances</vt:lpstr>
      <vt:lpstr>Nearly Universal Solution: Siberian Snake</vt:lpstr>
      <vt:lpstr>Some of the Remaining Issues</vt:lpstr>
      <vt:lpstr>Spin Transparency Concept</vt:lpstr>
      <vt:lpstr>Spin Echo</vt:lpstr>
      <vt:lpstr>Polarization Stability Criterion</vt:lpstr>
      <vt:lpstr>Features of Spin Transparency Mode</vt:lpstr>
      <vt:lpstr>Spin Transparency Resonance Strength</vt:lpstr>
      <vt:lpstr>Spin Response Function</vt:lpstr>
      <vt:lpstr>Spin Transparency Resonance Strength </vt:lpstr>
      <vt:lpstr>Statistical Model</vt:lpstr>
      <vt:lpstr>Figure-8 Boosters</vt:lpstr>
      <vt:lpstr>Spin Dynamics in Booster</vt:lpstr>
      <vt:lpstr>Figure-8 Collider Ring Optics</vt:lpstr>
      <vt:lpstr>Spin Response Function of JLEIC Ion Collider Ring</vt:lpstr>
      <vt:lpstr>Analytic and Numerical Calculations of Resonance Strength</vt:lpstr>
      <vt:lpstr>Incoherent Part of Spin Transparency Resonance Strength</vt:lpstr>
      <vt:lpstr>Start-to-End Proton Acceleration in Ion Collider Ring</vt:lpstr>
      <vt:lpstr>Start-to-End Deuteron Acceleration in Ion Collider Ring</vt:lpstr>
      <vt:lpstr>Adjustable–Axis Spin Rotator Concept</vt:lpstr>
      <vt:lpstr>3D Spin Rotator in Collider Ring</vt:lpstr>
      <vt:lpstr>Polarization Control in Collider Ring</vt:lpstr>
      <vt:lpstr>Spin Rotator Calibration</vt:lpstr>
      <vt:lpstr>Spin Transparency Resonance Strength at High Energies</vt:lpstr>
      <vt:lpstr>Proton Spin Rotator Utilizing Transverse Fields</vt:lpstr>
      <vt:lpstr>Spin Flipping</vt:lpstr>
      <vt:lpstr>Spin Flipping Simulation</vt:lpstr>
      <vt:lpstr>Analysis of Beam-Beam Effect</vt:lpstr>
      <vt:lpstr>Simulation of Beam-Beam Effect</vt:lpstr>
      <vt:lpstr>Generalized Spin Response Function</vt:lpstr>
      <vt:lpstr>Potential Benefits of Spin Transparency Mode to EIC</vt:lpstr>
      <vt:lpstr>Deuteron Magic Energies</vt:lpstr>
      <vt:lpstr>Deuteron Magic Energies Continued</vt:lpstr>
      <vt:lpstr>Stabilization of Deuteron Polarization at Magic Energies</vt:lpstr>
      <vt:lpstr>Experimental Test of Spin Transparency Mode in RHIC</vt:lpstr>
      <vt:lpstr>Model of RHIC with Snakes</vt:lpstr>
      <vt:lpstr>RHIC Snake Adjustment</vt:lpstr>
      <vt:lpstr>Extension of Spin Transparency Theory to Racetracks with Two Snakes</vt:lpstr>
      <vt:lpstr>Optics and Spin Response Function of RHIC at Injection Energy</vt:lpstr>
      <vt:lpstr>rms Vertical Closed Orbit and Resonance Strength</vt:lpstr>
      <vt:lpstr>Error Effect</vt:lpstr>
      <vt:lpstr>Adjustment of Spin Transparency in RHIC</vt:lpstr>
      <vt:lpstr>Experimental Procedure</vt:lpstr>
      <vt:lpstr>Adiabatic Spin Flip</vt:lpstr>
      <vt:lpstr>Stabilizing Spin Field Component</vt:lpstr>
      <vt:lpstr>Adjustment of Longitudinal Polarization at IP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Vasiliy Morozov</cp:lastModifiedBy>
  <cp:revision>496</cp:revision>
  <dcterms:created xsi:type="dcterms:W3CDTF">2018-09-06T13:32:58Z</dcterms:created>
  <dcterms:modified xsi:type="dcterms:W3CDTF">2020-08-27T17:31:48Z</dcterms:modified>
</cp:coreProperties>
</file>