
<file path=[Content_Types].xml><?xml version="1.0" encoding="utf-8"?>
<Types xmlns="http://schemas.openxmlformats.org/package/2006/content-types">
  <Default Extension="png" ContentType="image/png"/>
  <Default Extension="bmp" ContentType="image/bmp"/>
  <Default Extension="pdf" ContentType="application/pdf"/>
  <Default Extension="rels" ContentType="application/vnd.openxmlformats-package.relationships+xml"/>
  <Default Extension="jpeg" ContentType="image/jpg"/>
  <Default Extension="mov" ContentType="application/movie"/>
  <Default Extension="xml" ContentType="application/xml"/>
  <Default Extension="gif" ContentType="image/gif"/>
  <Default Extension="tif" ContentType="image/tif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tableStyles.xml" ContentType="application/vnd.openxmlformats-officedocument.presentationml.tableStyles+xml"/>
  <Override PartName="/ppt/media/image1.jpeg" ContentType="image/jpeg"/>
  <Override PartName="/ppt/media/media1.mp4" ContentType="video/unknown"/>
  <Override PartName="/ppt/media/media2.mp4" ContentType="video/unknown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1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7" r:id="rId59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 b="def" i="def"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7" Type="http://schemas.openxmlformats.org/officeDocument/2006/relationships/notesMaster" Target="notesMasters/notesMaster1.xml"/><Relationship Id="rId2" Type="http://schemas.openxmlformats.org/officeDocument/2006/relationships/viewProps" Target="viewProps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slide" Target="slides/slide46.xml"/><Relationship Id="rId58" Type="http://schemas.openxmlformats.org/officeDocument/2006/relationships/slide" Target="slides/slide51.xml"/><Relationship Id="rId5" Type="http://schemas.openxmlformats.org/officeDocument/2006/relationships/slideMaster" Target="slideMasters/slideMaster1.xml"/><Relationship Id="rId61" Type="http://schemas.openxmlformats.org/officeDocument/2006/relationships/customXml" Target="../customXml/item2.xml"/><Relationship Id="rId19" Type="http://schemas.openxmlformats.org/officeDocument/2006/relationships/slide" Target="slides/slide1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slide" Target="slides/slide49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3" Type="http://schemas.openxmlformats.org/officeDocument/2006/relationships/commentAuthors" Target="commentAuthors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slide" Target="slides/slide52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openxmlformats.org/officeDocument/2006/relationships/customXml" Target="../customXml/item3.xml"/><Relationship Id="rId1" Type="http://schemas.openxmlformats.org/officeDocument/2006/relationships/presProps" Target="presProps.xml"/><Relationship Id="rId6" Type="http://schemas.openxmlformats.org/officeDocument/2006/relationships/theme" Target="theme/theme1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slide" Target="slides/slide50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customXml" Target="../customXml/item1.xml"/><Relationship Id="rId4" Type="http://schemas.openxmlformats.org/officeDocument/2006/relationships/tableStyles" Target="tableStyles.xml"/><Relationship Id="rId9" Type="http://schemas.openxmlformats.org/officeDocument/2006/relationships/slide" Target="slides/slide2.xml"/>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7" name="Shape 12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1270000" y="50419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/>
          <p:nvPr>
            <p:ph type="body" sz="quarter" idx="13"/>
          </p:nvPr>
        </p:nvSpPr>
        <p:spPr>
          <a:xfrm>
            <a:off x="1270000" y="6362700"/>
            <a:ext cx="10464800" cy="461366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i="1" sz="2400"/>
            </a:lvl1pPr>
          </a:lstStyle>
          <a:p>
            <a:pPr/>
            <a:r>
              <a:t>–Johnny Appleseed</a:t>
            </a:r>
          </a:p>
        </p:txBody>
      </p:sp>
      <p:sp>
        <p:nvSpPr>
          <p:cNvPr id="94" name="“Type a quote here.”"/>
          <p:cNvSpPr txBox="1"/>
          <p:nvPr>
            <p:ph type="body" sz="quarter" idx="14"/>
          </p:nvPr>
        </p:nvSpPr>
        <p:spPr>
          <a:xfrm>
            <a:off x="1270000" y="4267112"/>
            <a:ext cx="10464800" cy="609776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“Type a quote here.” </a:t>
            </a:r>
          </a:p>
        </p:txBody>
      </p:sp>
      <p:sp>
        <p:nvSpPr>
          <p:cNvPr id="9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/>
          <p:nvPr>
            <p:ph type="pic" idx="13"/>
          </p:nvPr>
        </p:nvSpPr>
        <p:spPr>
          <a:xfrm>
            <a:off x="-949853" y="0"/>
            <a:ext cx="14904506" cy="9944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itle Text"/>
          <p:cNvSpPr txBox="1"/>
          <p:nvPr>
            <p:ph type="title"/>
          </p:nvPr>
        </p:nvSpPr>
        <p:spPr>
          <a:xfrm>
            <a:off x="216746" y="-1"/>
            <a:ext cx="12571308" cy="975361"/>
          </a:xfrm>
          <a:prstGeom prst="rect">
            <a:avLst/>
          </a:prstGeom>
        </p:spPr>
        <p:txBody>
          <a:bodyPr lIns="65023" tIns="65023" rIns="65023" bIns="65023"/>
          <a:lstStyle>
            <a:lvl1pPr defTabSz="1300480">
              <a:defRPr b="1" i="1" sz="3800"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18" name="Body Level One…"/>
          <p:cNvSpPr txBox="1"/>
          <p:nvPr>
            <p:ph type="body" idx="1"/>
          </p:nvPr>
        </p:nvSpPr>
        <p:spPr>
          <a:xfrm>
            <a:off x="216746" y="1408853"/>
            <a:ext cx="12571308" cy="8344748"/>
          </a:xfrm>
          <a:prstGeom prst="rect">
            <a:avLst/>
          </a:prstGeom>
        </p:spPr>
        <p:txBody>
          <a:bodyPr lIns="65023" tIns="65023" rIns="65023" bIns="65023" anchor="t"/>
          <a:lstStyle>
            <a:lvl1pPr marL="485775" indent="-485775" defTabSz="1300480">
              <a:spcBef>
                <a:spcPts val="800"/>
              </a:spcBef>
              <a:buSzPct val="100000"/>
              <a:buFont typeface="Arial"/>
              <a:defRPr i="1" sz="3400"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42975" indent="-485775" defTabSz="1300480">
              <a:spcBef>
                <a:spcPts val="800"/>
              </a:spcBef>
              <a:buSzPct val="100000"/>
              <a:buFont typeface="Arial"/>
              <a:buChar char="–"/>
              <a:defRPr i="1" sz="3400"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46200" indent="-431800" defTabSz="1300480">
              <a:spcBef>
                <a:spcPts val="800"/>
              </a:spcBef>
              <a:buSzPct val="100000"/>
              <a:buFont typeface="Arial"/>
              <a:defRPr i="1" sz="3400"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57375" indent="-485775" defTabSz="1300480">
              <a:spcBef>
                <a:spcPts val="800"/>
              </a:spcBef>
              <a:buSzPct val="100000"/>
              <a:buFont typeface="Arial"/>
              <a:buChar char="–"/>
              <a:defRPr i="1" sz="3400"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383971" indent="-555171" defTabSz="1300480">
              <a:spcBef>
                <a:spcPts val="800"/>
              </a:spcBef>
              <a:buSzPct val="100000"/>
              <a:buFont typeface="Arial"/>
              <a:buChar char="»"/>
              <a:defRPr i="1" sz="3400">
                <a:latin typeface="Century Gothic"/>
                <a:ea typeface="Century Gothic"/>
                <a:cs typeface="Century Gothic"/>
                <a:sym typeface="Century Gothic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119" name="RadiaSoftLogo.png" descr="RadiaSoft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0310" y="9003172"/>
            <a:ext cx="3481495" cy="658282"/>
          </a:xfrm>
          <a:prstGeom prst="rect">
            <a:avLst/>
          </a:prstGeom>
          <a:ln w="12700">
            <a:miter lim="400000"/>
          </a:ln>
        </p:spPr>
      </p:pic>
      <p:sp>
        <p:nvSpPr>
          <p:cNvPr id="120" name="Slide Number"/>
          <p:cNvSpPr txBox="1"/>
          <p:nvPr>
            <p:ph type="sldNum" sz="quarter" idx="2"/>
          </p:nvPr>
        </p:nvSpPr>
        <p:spPr>
          <a:xfrm>
            <a:off x="9320107" y="8779792"/>
            <a:ext cx="3034454" cy="520701"/>
          </a:xfrm>
          <a:prstGeom prst="rect">
            <a:avLst/>
          </a:prstGeom>
        </p:spPr>
        <p:txBody>
          <a:bodyPr wrap="square" lIns="65023" tIns="65023" rIns="65023" bIns="65023" anchor="ctr"/>
          <a:lstStyle>
            <a:lvl1pPr algn="r" defTabSz="1300480"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/>
          <p:nvPr>
            <p:ph type="pic" idx="13"/>
          </p:nvPr>
        </p:nvSpPr>
        <p:spPr>
          <a:xfrm>
            <a:off x="1622088" y="289099"/>
            <a:ext cx="9753603" cy="650578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Title Text"/>
          <p:cNvSpPr txBox="1"/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22" name="Body Level One…"/>
          <p:cNvSpPr txBox="1"/>
          <p:nvPr>
            <p:ph type="body" sz="quarter" idx="1"/>
          </p:nvPr>
        </p:nvSpPr>
        <p:spPr>
          <a:xfrm>
            <a:off x="1270000" y="81534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/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/>
          <p:nvPr>
            <p:ph type="pic" idx="13"/>
          </p:nvPr>
        </p:nvSpPr>
        <p:spPr>
          <a:xfrm>
            <a:off x="2263775" y="613833"/>
            <a:ext cx="12401550" cy="82677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Title Text"/>
          <p:cNvSpPr txBox="1"/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/>
            <a:r>
              <a:t>Title Text</a:t>
            </a:r>
          </a:p>
        </p:txBody>
      </p:sp>
      <p:sp>
        <p:nvSpPr>
          <p:cNvPr id="40" name="Body Level One…"/>
          <p:cNvSpPr txBox="1"/>
          <p:nvPr>
            <p:ph type="body" sz="quarter" idx="1"/>
          </p:nvPr>
        </p:nvSpPr>
        <p:spPr>
          <a:xfrm>
            <a:off x="952500" y="4724400"/>
            <a:ext cx="5334000" cy="4114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/>
          <p:nvPr>
            <p:ph type="pic" idx="13"/>
          </p:nvPr>
        </p:nvSpPr>
        <p:spPr>
          <a:xfrm>
            <a:off x="4086225" y="2586566"/>
            <a:ext cx="9429750" cy="62865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Body Level One…"/>
          <p:cNvSpPr txBox="1"/>
          <p:nvPr>
            <p:ph type="body" sz="half" idx="1"/>
          </p:nvPr>
        </p:nvSpPr>
        <p:spPr>
          <a:xfrm>
            <a:off x="952500" y="25908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/>
          <p:nvPr>
            <p:ph type="sldNum" sz="quarter" idx="2"/>
          </p:nvPr>
        </p:nvSpPr>
        <p:spPr>
          <a:xfrm>
            <a:off x="6328884" y="9296400"/>
            <a:ext cx="340259" cy="342900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/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/>
          <p:nvPr>
            <p:ph type="pic" sz="quarter" idx="13"/>
          </p:nvPr>
        </p:nvSpPr>
        <p:spPr>
          <a:xfrm>
            <a:off x="6680200" y="5029200"/>
            <a:ext cx="6054748" cy="4038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Image"/>
          <p:cNvSpPr/>
          <p:nvPr>
            <p:ph type="pic" sz="quarter" idx="14"/>
          </p:nvPr>
        </p:nvSpPr>
        <p:spPr>
          <a:xfrm>
            <a:off x="6502400" y="889000"/>
            <a:ext cx="5867400" cy="39116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Image"/>
          <p:cNvSpPr/>
          <p:nvPr>
            <p:ph type="pic" idx="15"/>
          </p:nvPr>
        </p:nvSpPr>
        <p:spPr>
          <a:xfrm>
            <a:off x="-2374900" y="889000"/>
            <a:ext cx="11982450" cy="79883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952500" y="2540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6328884" y="9296400"/>
            <a:ext cx="340259" cy="324306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</p:sldLayoutIdLst>
  <p:transition xmlns:p14="http://schemas.microsoft.com/office/powerpoint/2010/main" spd="med" advClick="1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hyperlink" Target="mailto:swebb@radiasoft.net" TargetMode="External"/><Relationship Id="rId3" Type="http://schemas.openxmlformats.org/officeDocument/2006/relationships/image" Target="../media/image1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4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png"/><Relationship Id="rId3" Type="http://schemas.openxmlformats.org/officeDocument/2006/relationships/image" Target="../media/image15.png"/><Relationship Id="rId4" Type="http://schemas.openxmlformats.org/officeDocument/2006/relationships/image" Target="../media/image16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png"/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png"/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openxmlformats.org/officeDocument/2006/relationships/image" Target="../media/image23.png"/><Relationship Id="rId7" Type="http://schemas.openxmlformats.org/officeDocument/2006/relationships/image" Target="../media/image24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Relationship Id="rId4" Type="http://schemas.openxmlformats.org/officeDocument/2006/relationships/image" Target="../media/image29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.gif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png"/><Relationship Id="rId3" Type="http://schemas.openxmlformats.org/officeDocument/2006/relationships/image" Target="../media/image30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png"/><Relationship Id="rId3" Type="http://schemas.openxmlformats.org/officeDocument/2006/relationships/image" Target="../media/image33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png"/><Relationship Id="rId3" Type="http://schemas.openxmlformats.org/officeDocument/2006/relationships/image" Target="../media/image34.png"/><Relationship Id="rId4" Type="http://schemas.openxmlformats.org/officeDocument/2006/relationships/image" Target="../media/image35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png"/><Relationship Id="rId3" Type="http://schemas.openxmlformats.org/officeDocument/2006/relationships/image" Target="../media/image36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png"/><Relationship Id="rId3" Type="http://schemas.openxmlformats.org/officeDocument/2006/relationships/image" Target="../media/image37.png"/><Relationship Id="rId4" Type="http://schemas.openxmlformats.org/officeDocument/2006/relationships/image" Target="../media/image38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png"/><Relationship Id="rId3" Type="http://schemas.openxmlformats.org/officeDocument/2006/relationships/image" Target="../media/image39.png"/><Relationship Id="rId4" Type="http://schemas.openxmlformats.org/officeDocument/2006/relationships/image" Target="../media/image40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png"/><Relationship Id="rId3" Type="http://schemas.openxmlformats.org/officeDocument/2006/relationships/image" Target="../media/image41.png"/><Relationship Id="rId4" Type="http://schemas.openxmlformats.org/officeDocument/2006/relationships/image" Target="../media/image36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png"/><Relationship Id="rId3" Type="http://schemas.openxmlformats.org/officeDocument/2006/relationships/image" Target="../media/image37.png"/><Relationship Id="rId4" Type="http://schemas.openxmlformats.org/officeDocument/2006/relationships/image" Target="../media/image42.pn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png"/><Relationship Id="rId3" Type="http://schemas.openxmlformats.org/officeDocument/2006/relationships/image" Target="../media/image41.png"/><Relationship Id="rId4" Type="http://schemas.openxmlformats.org/officeDocument/2006/relationships/image" Target="../media/image43.png"/><Relationship Id="rId5" Type="http://schemas.openxmlformats.org/officeDocument/2006/relationships/image" Target="../media/image44.pn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png"/><Relationship Id="rId3" Type="http://schemas.openxmlformats.org/officeDocument/2006/relationships/image" Target="../media/image45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pn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png"/><Relationship Id="rId3" Type="http://schemas.openxmlformats.org/officeDocument/2006/relationships/image" Target="../media/image45.pn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pn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png"/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5" Type="http://schemas.openxmlformats.org/officeDocument/2006/relationships/image" Target="../media/image48.png"/><Relationship Id="rId6" Type="http://schemas.openxmlformats.org/officeDocument/2006/relationships/image" Target="../media/image49.png"/><Relationship Id="rId7" Type="http://schemas.openxmlformats.org/officeDocument/2006/relationships/image" Target="../media/image50.pn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1.png"/><Relationship Id="rId3" Type="http://schemas.openxmlformats.org/officeDocument/2006/relationships/image" Target="../media/image1.png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2.png"/><Relationship Id="rId3" Type="http://schemas.openxmlformats.org/officeDocument/2006/relationships/image" Target="../media/image1.png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png"/><Relationship Id="rId3" Type="http://schemas.openxmlformats.org/officeDocument/2006/relationships/image" Target="../media/image53.png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png"/><Relationship Id="rId3" Type="http://schemas.openxmlformats.org/officeDocument/2006/relationships/image" Target="../media/image54.png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png"/><Relationship Id="rId3" Type="http://schemas.openxmlformats.org/officeDocument/2006/relationships/image" Target="../media/image55.png"/></Relationships>
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png"/></Relationships>
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png"/><Relationship Id="rId3" Type="http://schemas.openxmlformats.org/officeDocument/2006/relationships/image" Target="../media/image56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png"/></Relationships>

</file>

<file path=ppt/slides/_rels/slide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3" Type="http://schemas.microsoft.com/office/2007/relationships/media" Target="../media/media1.mp4"/><Relationship Id="rId4" Type="http://schemas.openxmlformats.org/officeDocument/2006/relationships/image" Target="../media/image57.png"/><Relationship Id="rId5" Type="http://schemas.openxmlformats.org/officeDocument/2006/relationships/image" Target="../media/image1.png"/></Relationships>

</file>

<file path=ppt/slides/_rels/slide4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png"/><Relationship Id="rId3" Type="http://schemas.openxmlformats.org/officeDocument/2006/relationships/image" Target="../media/image58.png"/><Relationship Id="rId4" Type="http://schemas.openxmlformats.org/officeDocument/2006/relationships/image" Target="../media/image59.png"/></Relationships>

</file>

<file path=ppt/slides/_rels/slide4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png"/><Relationship Id="rId3" Type="http://schemas.openxmlformats.org/officeDocument/2006/relationships/image" Target="../media/image60.png"/><Relationship Id="rId4" Type="http://schemas.openxmlformats.org/officeDocument/2006/relationships/image" Target="../media/image61.png"/></Relationships>

</file>

<file path=ppt/slides/_rels/slide4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png"/><Relationship Id="rId3" Type="http://schemas.openxmlformats.org/officeDocument/2006/relationships/image" Target="../media/image62.png"/><Relationship Id="rId4" Type="http://schemas.openxmlformats.org/officeDocument/2006/relationships/image" Target="../media/image63.png"/></Relationships>

</file>

<file path=ppt/slides/_rels/slide4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png"/><Relationship Id="rId3" Type="http://schemas.openxmlformats.org/officeDocument/2006/relationships/image" Target="../media/image64.png"/></Relationships>

</file>

<file path=ppt/slides/_rels/slide4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png"/><Relationship Id="rId3" Type="http://schemas.openxmlformats.org/officeDocument/2006/relationships/image" Target="../media/image65.png"/></Relationships>

</file>

<file path=ppt/slides/_rels/slide4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6.png"/><Relationship Id="rId3" Type="http://schemas.openxmlformats.org/officeDocument/2006/relationships/image" Target="../media/image1.png"/><Relationship Id="rId4" Type="http://schemas.openxmlformats.org/officeDocument/2006/relationships/image" Target="../media/image67.png"/><Relationship Id="rId5" Type="http://schemas.openxmlformats.org/officeDocument/2006/relationships/image" Target="../media/image68.png"/><Relationship Id="rId6" Type="http://schemas.openxmlformats.org/officeDocument/2006/relationships/image" Target="../media/image69.png"/></Relationships>

</file>

<file path=ppt/slides/_rels/slide4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png"/></Relationships>

</file>

<file path=ppt/slides/_rels/slide4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png"/><Relationship Id="rId3" Type="http://schemas.openxmlformats.org/officeDocument/2006/relationships/image" Target="../media/image70.png"/><Relationship Id="rId4" Type="http://schemas.openxmlformats.org/officeDocument/2006/relationships/image" Target="../media/image71.png"/><Relationship Id="rId5" Type="http://schemas.openxmlformats.org/officeDocument/2006/relationships/image" Target="../media/image72.png"/><Relationship Id="rId6" Type="http://schemas.openxmlformats.org/officeDocument/2006/relationships/image" Target="../media/image73.png"/></Relationships>

</file>

<file path=ppt/slides/_rels/slide4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3" Type="http://schemas.microsoft.com/office/2007/relationships/media" Target="../media/media2.mp4"/><Relationship Id="rId4" Type="http://schemas.openxmlformats.org/officeDocument/2006/relationships/image" Target="../media/image74.png"/><Relationship Id="rId5" Type="http://schemas.openxmlformats.org/officeDocument/2006/relationships/image" Target="../media/image1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.png"/></Relationships>

</file>

<file path=ppt/slides/_rels/slide5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5.png"/><Relationship Id="rId3" Type="http://schemas.openxmlformats.org/officeDocument/2006/relationships/image" Target="../media/image76.png"/><Relationship Id="rId4" Type="http://schemas.openxmlformats.org/officeDocument/2006/relationships/image" Target="../media/image77.png"/><Relationship Id="rId5" Type="http://schemas.openxmlformats.org/officeDocument/2006/relationships/image" Target="../media/image1.png"/></Relationships>

</file>

<file path=ppt/slides/_rels/slide5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jpeg"/></Relationships>

</file>

<file path=ppt/slides/_rels/slide5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.png"/><Relationship Id="rId3" Type="http://schemas.openxmlformats.org/officeDocument/2006/relationships/image" Target="../media/image1.gif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1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Modeling Efforts for Integrable Optics Experiments…"/>
          <p:cNvSpPr txBox="1"/>
          <p:nvPr>
            <p:ph type="title" idx="4294967295"/>
          </p:nvPr>
        </p:nvSpPr>
        <p:spPr>
          <a:xfrm>
            <a:off x="-1" y="325119"/>
            <a:ext cx="13004801" cy="3430430"/>
          </a:xfrm>
          <a:prstGeom prst="rect">
            <a:avLst/>
          </a:prstGeom>
        </p:spPr>
        <p:txBody>
          <a:bodyPr lIns="65023" tIns="65023" rIns="65023" bIns="65023"/>
          <a:lstStyle/>
          <a:p>
            <a:pPr algn="l" defTabSz="1300480">
              <a:defRPr sz="6200">
                <a:latin typeface="Helvetica"/>
                <a:ea typeface="Helvetica"/>
                <a:cs typeface="Helvetica"/>
                <a:sym typeface="Helvetica"/>
              </a:defRPr>
            </a:pPr>
            <a:r>
              <a:rPr i="1" sz="4400">
                <a:solidFill>
                  <a:srgbClr val="005CA5"/>
                </a:solidFill>
              </a:rPr>
              <a:t>Modeling Efforts for Integrable Optics Experiments </a:t>
            </a:r>
            <a:endParaRPr i="1" sz="4400">
              <a:solidFill>
                <a:srgbClr val="005CA5"/>
              </a:solidFill>
            </a:endParaRPr>
          </a:p>
          <a:p>
            <a:pPr algn="l" defTabSz="1300480">
              <a:defRPr sz="6200">
                <a:latin typeface="Helvetica"/>
                <a:ea typeface="Helvetica"/>
                <a:cs typeface="Helvetica"/>
                <a:sym typeface="Helvetica"/>
              </a:defRPr>
            </a:pPr>
            <a:r>
              <a:rPr i="1" sz="4400">
                <a:solidFill>
                  <a:srgbClr val="005CA5"/>
                </a:solidFill>
              </a:rPr>
              <a:t>     @ Fermilab</a:t>
            </a:r>
          </a:p>
        </p:txBody>
      </p:sp>
      <p:sp>
        <p:nvSpPr>
          <p:cNvPr id="130" name="Stephen Webb, David Bruhwiler, Nathan Cook, Jon Edelen, Chris Hall…"/>
          <p:cNvSpPr txBox="1"/>
          <p:nvPr/>
        </p:nvSpPr>
        <p:spPr>
          <a:xfrm>
            <a:off x="-1" y="3877947"/>
            <a:ext cx="13004801" cy="17282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3199" tIns="63199" rIns="63199" bIns="63199">
            <a:spAutoFit/>
          </a:bodyPr>
          <a:lstStyle/>
          <a:p>
            <a:pPr marL="647982" indent="-647982" defTabSz="1300480">
              <a:spcBef>
                <a:spcPts val="1700"/>
              </a:spcBef>
              <a:defRPr b="0" i="1">
                <a:latin typeface="Helvetica"/>
                <a:ea typeface="Helvetica"/>
                <a:cs typeface="Helvetica"/>
                <a:sym typeface="Helvetica"/>
              </a:defRPr>
            </a:pPr>
            <a:r>
              <a:rPr sz="2800"/>
              <a:t>Stephen Webb, David Bruhwiler, Nathan Cook, Jon Edelen, Chris Hall</a:t>
            </a:r>
            <a:endParaRPr baseline="31999" sz="2800"/>
          </a:p>
          <a:p>
            <a:pPr marL="647982" indent="-647982" defTabSz="1300480">
              <a:spcBef>
                <a:spcPts val="1700"/>
              </a:spcBef>
              <a:defRPr b="0" i="1">
                <a:latin typeface="Helvetica"/>
                <a:ea typeface="Helvetica"/>
                <a:cs typeface="Helvetica"/>
                <a:sym typeface="Helvetica"/>
              </a:defRPr>
            </a:pPr>
            <a:r>
              <a:t>RadiaSoft, LLC., Boulder, CO</a:t>
            </a:r>
          </a:p>
          <a:p>
            <a:pPr marL="647982" indent="-647982" defTabSz="1300480">
              <a:spcBef>
                <a:spcPts val="1700"/>
              </a:spcBef>
              <a:defRPr b="0" i="1">
                <a:latin typeface="Helvetica"/>
                <a:ea typeface="Helvetica"/>
                <a:cs typeface="Helvetica"/>
                <a:sym typeface="Helvetica"/>
              </a:defRPr>
            </a:pP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2" invalidUrl="" action="" tgtFrame="" tooltip="" history="1" highlightClick="0" endSnd="0"/>
              </a:rPr>
              <a:t>swebb@radiasoft.net</a:t>
            </a:r>
          </a:p>
        </p:txBody>
      </p:sp>
      <p:sp>
        <p:nvSpPr>
          <p:cNvPr id="131" name="Thomas Jefferson National Accelerator Facility, 27 August 2019"/>
          <p:cNvSpPr txBox="1"/>
          <p:nvPr/>
        </p:nvSpPr>
        <p:spPr>
          <a:xfrm>
            <a:off x="-1" y="7196835"/>
            <a:ext cx="13004801" cy="5618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 anchor="ctr">
            <a:spAutoFit/>
          </a:bodyPr>
          <a:lstStyle>
            <a:lvl1pPr defTabSz="1300480">
              <a:lnSpc>
                <a:spcPct val="150000"/>
              </a:lnSpc>
              <a:defRPr b="0" i="1" sz="28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Thomas Jefferson National Accelerator Facility, 27 August 2019</a:t>
            </a:r>
          </a:p>
        </p:txBody>
      </p:sp>
      <p:sp>
        <p:nvSpPr>
          <p:cNvPr id="132" name="Boulder, Colorado  USA   –   www.radiasoft.net"/>
          <p:cNvSpPr txBox="1"/>
          <p:nvPr/>
        </p:nvSpPr>
        <p:spPr>
          <a:xfrm>
            <a:off x="4025830" y="9266653"/>
            <a:ext cx="6161264" cy="409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 anchor="ctr">
            <a:spAutoFit/>
          </a:bodyPr>
          <a:lstStyle/>
          <a:p>
            <a:pPr defTabSz="1300480">
              <a:defRPr b="0" sz="16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i="1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Boulder, Colorado  USA   –   www.</a:t>
            </a:r>
            <a:r>
              <a:rPr b="1" i="1" sz="1800">
                <a:solidFill>
                  <a:srgbClr val="005CA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radia</a:t>
            </a:r>
            <a:r>
              <a:rPr b="1" i="1" sz="1800">
                <a:solidFill>
                  <a:srgbClr val="5FBB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soft</a:t>
            </a:r>
            <a:r>
              <a:rPr i="1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.net</a:t>
            </a:r>
            <a:r>
              <a:rPr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</a:p>
        </p:txBody>
      </p:sp>
      <p:sp>
        <p:nvSpPr>
          <p:cNvPr id="133" name="Slide Number"/>
          <p:cNvSpPr txBox="1"/>
          <p:nvPr>
            <p:ph type="sldNum" sz="quarter" idx="4294967295"/>
          </p:nvPr>
        </p:nvSpPr>
        <p:spPr>
          <a:xfrm>
            <a:off x="11812693" y="8975259"/>
            <a:ext cx="866988" cy="47294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65023" tIns="65023" rIns="65023" bIns="65023" anchor="ctr">
            <a:normAutofit fontScale="100000" lnSpcReduction="0"/>
          </a:bodyPr>
          <a:lstStyle>
            <a:lvl1pPr algn="r" defTabSz="1300480">
              <a:defRPr i="1" sz="2200">
                <a:solidFill>
                  <a:srgbClr val="005CA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>
              <a:defRPr i="0"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pPr>
            <a:fld id="{86CB4B4D-7CA3-9044-876B-883B54F8677D}" type="slidenum">
              <a:rPr i="1" sz="2200">
                <a:solidFill>
                  <a:srgbClr val="005CA5"/>
                </a:solidFill>
                <a:latin typeface="Century Gothic"/>
                <a:ea typeface="Century Gothic"/>
                <a:cs typeface="Century Gothic"/>
                <a:sym typeface="Century Gothic"/>
              </a:rPr>
            </a:fld>
          </a:p>
        </p:txBody>
      </p:sp>
      <p:pic>
        <p:nvPicPr>
          <p:cNvPr id="134" name="RadiaSoftLogo.png" descr="RadiaSoftLogo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0310" y="8994986"/>
            <a:ext cx="3438971" cy="65024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lide Number"/>
          <p:cNvSpPr txBox="1"/>
          <p:nvPr>
            <p:ph type="sldNum" sz="quarter" idx="4294967295"/>
          </p:nvPr>
        </p:nvSpPr>
        <p:spPr>
          <a:xfrm>
            <a:off x="11812693" y="8975259"/>
            <a:ext cx="866988" cy="47294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65023" tIns="65023" rIns="65023" bIns="65023" anchor="ctr">
            <a:normAutofit fontScale="100000" lnSpcReduction="0"/>
          </a:bodyPr>
          <a:lstStyle>
            <a:lvl1pPr algn="l" defTabSz="650240">
              <a:defRPr i="1" sz="2200">
                <a:solidFill>
                  <a:srgbClr val="005CA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>
              <a:defRPr i="0" sz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fld id="{86CB4B4D-7CA3-9044-876B-883B54F8677D}" type="slidenum">
              <a:rPr i="1" sz="2200">
                <a:solidFill>
                  <a:srgbClr val="005CA5"/>
                </a:solidFill>
                <a:latin typeface="Century Gothic"/>
                <a:ea typeface="Century Gothic"/>
                <a:cs typeface="Century Gothic"/>
                <a:sym typeface="Century Gothic"/>
              </a:rPr>
            </a:fld>
          </a:p>
        </p:txBody>
      </p:sp>
      <p:sp>
        <p:nvSpPr>
          <p:cNvPr id="198" name="Nonlinear Integrable Optics"/>
          <p:cNvSpPr txBox="1"/>
          <p:nvPr>
            <p:ph type="title"/>
          </p:nvPr>
        </p:nvSpPr>
        <p:spPr>
          <a:xfrm>
            <a:off x="216746" y="-1"/>
            <a:ext cx="12571308" cy="1065672"/>
          </a:xfrm>
          <a:prstGeom prst="rect">
            <a:avLst/>
          </a:prstGeom>
        </p:spPr>
        <p:txBody>
          <a:bodyPr/>
          <a:lstStyle>
            <a:lvl1pPr>
              <a:defRPr b="0" i="0" sz="3400">
                <a:solidFill>
                  <a:srgbClr val="005CA5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Nonlinear Integrable Optics</a:t>
            </a:r>
          </a:p>
        </p:txBody>
      </p:sp>
      <p:pic>
        <p:nvPicPr>
          <p:cNvPr id="199" name="DN_head.png" descr="DN_head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3255685"/>
            <a:ext cx="13004801" cy="355747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The Danilov-Nagaitsev Hamiltonian"/>
          <p:cNvSpPr txBox="1"/>
          <p:nvPr>
            <p:ph type="title" idx="4294967295"/>
          </p:nvPr>
        </p:nvSpPr>
        <p:spPr>
          <a:xfrm>
            <a:off x="-1" y="325119"/>
            <a:ext cx="13004801" cy="1167846"/>
          </a:xfrm>
          <a:prstGeom prst="rect">
            <a:avLst/>
          </a:prstGeom>
        </p:spPr>
        <p:txBody>
          <a:bodyPr lIns="65023" tIns="65023" rIns="65023" bIns="65023"/>
          <a:lstStyle>
            <a:lvl1pPr marL="647982" indent="-647982" algn="l" defTabSz="1300480">
              <a:spcBef>
                <a:spcPts val="1700"/>
              </a:spcBef>
              <a:defRPr sz="2800">
                <a:solidFill>
                  <a:srgbClr val="005CA5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The Danilov-Nagaitsev Hamiltonian</a:t>
            </a:r>
          </a:p>
        </p:txBody>
      </p:sp>
      <p:sp>
        <p:nvSpPr>
          <p:cNvPr id="202" name="Boulder, Colorado  USA   –   www.radiasoft.net"/>
          <p:cNvSpPr txBox="1"/>
          <p:nvPr/>
        </p:nvSpPr>
        <p:spPr>
          <a:xfrm>
            <a:off x="4025830" y="9266653"/>
            <a:ext cx="6161264" cy="409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 anchor="ctr">
            <a:spAutoFit/>
          </a:bodyPr>
          <a:lstStyle/>
          <a:p>
            <a:pPr defTabSz="1300480">
              <a:defRPr b="0" sz="16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i="1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Boulder, Colorado  USA   –   www.</a:t>
            </a:r>
            <a:r>
              <a:rPr b="1" i="1" sz="1800">
                <a:solidFill>
                  <a:srgbClr val="005CA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radia</a:t>
            </a:r>
            <a:r>
              <a:rPr b="1" i="1" sz="1800">
                <a:solidFill>
                  <a:srgbClr val="5FBB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soft</a:t>
            </a:r>
            <a:r>
              <a:rPr i="1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.net</a:t>
            </a:r>
            <a:r>
              <a:rPr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</a:p>
        </p:txBody>
      </p:sp>
      <p:pic>
        <p:nvPicPr>
          <p:cNvPr id="203" name="RadiaSoftLogo.png" descr="RadiaSoft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0310" y="8994986"/>
            <a:ext cx="3438971" cy="650241"/>
          </a:xfrm>
          <a:prstGeom prst="rect">
            <a:avLst/>
          </a:prstGeom>
          <a:ln w="12700">
            <a:miter lim="400000"/>
          </a:ln>
        </p:spPr>
      </p:pic>
      <p:sp>
        <p:nvSpPr>
          <p:cNvPr id="204" name="The three main points of the Danilov-Nagaitsev paper:…"/>
          <p:cNvSpPr txBox="1"/>
          <p:nvPr/>
        </p:nvSpPr>
        <p:spPr>
          <a:xfrm>
            <a:off x="1586383" y="5713806"/>
            <a:ext cx="9832034" cy="32630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algn="l">
              <a:defRPr b="0" sz="2000">
                <a:latin typeface="Helvetica"/>
                <a:ea typeface="Helvetica"/>
                <a:cs typeface="Helvetica"/>
                <a:sym typeface="Helvetica"/>
              </a:defRPr>
            </a:pPr>
            <a:r>
              <a:t>The three main points of the Danilov-Nagaitsev paper:</a:t>
            </a:r>
          </a:p>
          <a:p>
            <a:pPr marL="396875" indent="-396875" algn="l">
              <a:buSzPct val="100000"/>
              <a:buAutoNum type="arabicPeriod" startAt="1"/>
              <a:defRPr b="0" sz="2000">
                <a:latin typeface="Helvetica"/>
                <a:ea typeface="Helvetica"/>
                <a:cs typeface="Helvetica"/>
                <a:sym typeface="Helvetica"/>
              </a:defRPr>
            </a:pPr>
            <a:r>
              <a:t>if the potential is time-independent, then the Hamiltonian is an invariant</a:t>
            </a:r>
          </a:p>
          <a:p>
            <a:pPr marL="396875" indent="-396875" algn="l">
              <a:buSzPct val="100000"/>
              <a:buAutoNum type="arabicPeriod" startAt="1"/>
              <a:defRPr b="0" sz="2000">
                <a:latin typeface="Helvetica"/>
                <a:ea typeface="Helvetica"/>
                <a:cs typeface="Helvetica"/>
                <a:sym typeface="Helvetica"/>
              </a:defRPr>
            </a:pPr>
            <a:r>
              <a:t>axisymmetric accelerator lattices can be designed in several ways (we have opted for the arc with the </a:t>
            </a:r>
            <a:r>
              <a:rPr i="1">
                <a:latin typeface="Palatino"/>
                <a:ea typeface="Palatino"/>
                <a:cs typeface="Palatino"/>
                <a:sym typeface="Palatino"/>
              </a:rPr>
              <a:t>π</a:t>
            </a:r>
            <a:r>
              <a:t> phase advance, also suggests solenoids)</a:t>
            </a:r>
          </a:p>
          <a:p>
            <a:pPr marL="396875" indent="-396875" algn="l">
              <a:buSzPct val="100000"/>
              <a:buAutoNum type="arabicPeriod" startAt="1"/>
              <a:defRPr b="0" sz="2000">
                <a:latin typeface="Helvetica"/>
                <a:ea typeface="Helvetica"/>
                <a:cs typeface="Helvetica"/>
                <a:sym typeface="Helvetica"/>
              </a:defRPr>
            </a:pPr>
            <a:r>
              <a:t>it is possible to find a potential </a:t>
            </a:r>
            <a:r>
              <a:rPr i="1"/>
              <a:t>U</a:t>
            </a:r>
            <a:r>
              <a:t> that satisfies both the Laplace equation — the potential is realizable by magnets — and the </a:t>
            </a:r>
            <a:r>
              <a:rPr b="1"/>
              <a:t>Bertrand-Darboux equation</a:t>
            </a:r>
          </a:p>
        </p:txBody>
      </p:sp>
      <p:pic>
        <p:nvPicPr>
          <p:cNvPr id="205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469385" y="2808819"/>
            <a:ext cx="5802957" cy="1589133"/>
          </a:xfrm>
          <a:prstGeom prst="rect">
            <a:avLst/>
          </a:prstGeom>
          <a:ln w="12700">
            <a:miter lim="400000"/>
          </a:ln>
        </p:spPr>
      </p:pic>
      <p:pic>
        <p:nvPicPr>
          <p:cNvPr id="206" name="abstract_ring.pdf" descr="abstract_ring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97075" y="1356142"/>
            <a:ext cx="4274863" cy="449448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The Bertrand-Darboux equation"/>
          <p:cNvSpPr txBox="1"/>
          <p:nvPr>
            <p:ph type="title" idx="4294967295"/>
          </p:nvPr>
        </p:nvSpPr>
        <p:spPr>
          <a:xfrm>
            <a:off x="-1" y="325119"/>
            <a:ext cx="13004801" cy="1167846"/>
          </a:xfrm>
          <a:prstGeom prst="rect">
            <a:avLst/>
          </a:prstGeom>
        </p:spPr>
        <p:txBody>
          <a:bodyPr lIns="65023" tIns="65023" rIns="65023" bIns="65023"/>
          <a:lstStyle>
            <a:lvl1pPr marL="647982" indent="-647982" algn="l" defTabSz="1300480">
              <a:spcBef>
                <a:spcPts val="1700"/>
              </a:spcBef>
              <a:defRPr sz="2800">
                <a:solidFill>
                  <a:srgbClr val="005CA5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The Bertrand-Darboux equation</a:t>
            </a:r>
          </a:p>
        </p:txBody>
      </p:sp>
      <p:sp>
        <p:nvSpPr>
          <p:cNvPr id="209" name="Boulder, Colorado  USA   –   www.radiasoft.net"/>
          <p:cNvSpPr txBox="1"/>
          <p:nvPr/>
        </p:nvSpPr>
        <p:spPr>
          <a:xfrm>
            <a:off x="4025830" y="9266653"/>
            <a:ext cx="6161264" cy="409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 anchor="ctr">
            <a:spAutoFit/>
          </a:bodyPr>
          <a:lstStyle/>
          <a:p>
            <a:pPr defTabSz="1300480">
              <a:defRPr b="0" sz="16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i="1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Boulder, Colorado  USA   –   www.</a:t>
            </a:r>
            <a:r>
              <a:rPr b="1" i="1" sz="1800">
                <a:solidFill>
                  <a:srgbClr val="005CA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radia</a:t>
            </a:r>
            <a:r>
              <a:rPr b="1" i="1" sz="1800">
                <a:solidFill>
                  <a:srgbClr val="5FBB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soft</a:t>
            </a:r>
            <a:r>
              <a:rPr i="1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.net</a:t>
            </a:r>
            <a:r>
              <a:rPr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</a:p>
        </p:txBody>
      </p:sp>
      <p:pic>
        <p:nvPicPr>
          <p:cNvPr id="210" name="RadiaSoftLogo.png" descr="RadiaSoft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0310" y="8994986"/>
            <a:ext cx="3438971" cy="650241"/>
          </a:xfrm>
          <a:prstGeom prst="rect">
            <a:avLst/>
          </a:prstGeom>
          <a:ln w="12700">
            <a:miter lim="400000"/>
          </a:ln>
        </p:spPr>
      </p:pic>
      <p:sp>
        <p:nvSpPr>
          <p:cNvPr id="211" name="If we have a Hamiltonian of the form"/>
          <p:cNvSpPr txBox="1"/>
          <p:nvPr/>
        </p:nvSpPr>
        <p:spPr>
          <a:xfrm>
            <a:off x="1120990" y="1484706"/>
            <a:ext cx="4594128" cy="8437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algn="l">
              <a:defRPr b="0" sz="2000">
                <a:latin typeface="Helvetica"/>
                <a:ea typeface="Helvetica"/>
                <a:cs typeface="Helvetica"/>
                <a:sym typeface="Helvetica"/>
              </a:defRPr>
            </a:pPr>
            <a:r>
              <a:rPr b="1"/>
              <a:t>If</a:t>
            </a:r>
            <a:r>
              <a:t> we have a Hamiltonian of the form</a:t>
            </a:r>
          </a:p>
        </p:txBody>
      </p:sp>
      <p:pic>
        <p:nvPicPr>
          <p:cNvPr id="212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02927" y="2375792"/>
            <a:ext cx="3598494" cy="821086"/>
          </a:xfrm>
          <a:prstGeom prst="rect">
            <a:avLst/>
          </a:prstGeom>
          <a:ln w="12700">
            <a:miter lim="400000"/>
          </a:ln>
        </p:spPr>
      </p:pic>
      <p:sp>
        <p:nvSpPr>
          <p:cNvPr id="213" name="then there is a second invariant, quadratic in the momenta, of the form"/>
          <p:cNvSpPr txBox="1"/>
          <p:nvPr/>
        </p:nvSpPr>
        <p:spPr>
          <a:xfrm>
            <a:off x="2619590" y="3244202"/>
            <a:ext cx="8705208" cy="8437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algn="l">
              <a:defRPr b="0" sz="2000">
                <a:latin typeface="Helvetica"/>
                <a:ea typeface="Helvetica"/>
                <a:cs typeface="Helvetica"/>
                <a:sym typeface="Helvetica"/>
              </a:defRPr>
            </a:pPr>
            <a:r>
              <a:rPr b="1"/>
              <a:t>then</a:t>
            </a:r>
            <a:r>
              <a:t> there is a second invariant, quadratic in the momenta, of the form</a:t>
            </a:r>
          </a:p>
        </p:txBody>
      </p:sp>
      <p:pic>
        <p:nvPicPr>
          <p:cNvPr id="214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615195" y="4135288"/>
            <a:ext cx="7774410" cy="458584"/>
          </a:xfrm>
          <a:prstGeom prst="rect">
            <a:avLst/>
          </a:prstGeom>
          <a:ln w="12700">
            <a:miter lim="400000"/>
          </a:ln>
        </p:spPr>
      </p:pic>
      <p:sp>
        <p:nvSpPr>
          <p:cNvPr id="215" name="assuming the potential satisfies the PDE"/>
          <p:cNvSpPr txBox="1"/>
          <p:nvPr/>
        </p:nvSpPr>
        <p:spPr>
          <a:xfrm>
            <a:off x="3987352" y="4641195"/>
            <a:ext cx="5030096" cy="8437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algn="l">
              <a:defRPr b="0" sz="2000">
                <a:latin typeface="Helvetica"/>
                <a:ea typeface="Helvetica"/>
                <a:cs typeface="Helvetica"/>
                <a:sym typeface="Helvetica"/>
              </a:defRPr>
            </a:pPr>
            <a:r>
              <a:rPr b="1"/>
              <a:t>assuming</a:t>
            </a:r>
            <a:r>
              <a:t> the potential satisfies the PDE</a:t>
            </a:r>
          </a:p>
        </p:txBody>
      </p:sp>
      <p:pic>
        <p:nvPicPr>
          <p:cNvPr id="216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291380" y="5532282"/>
            <a:ext cx="10422040" cy="48865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Rounded Rectangle"/>
          <p:cNvSpPr/>
          <p:nvPr/>
        </p:nvSpPr>
        <p:spPr>
          <a:xfrm>
            <a:off x="8242300" y="6775104"/>
            <a:ext cx="2704307" cy="607414"/>
          </a:xfrm>
          <a:prstGeom prst="roundRect">
            <a:avLst>
              <a:gd name="adj" fmla="val 31362"/>
            </a:avLst>
          </a:prstGeom>
          <a:solidFill>
            <a:schemeClr val="accent1">
              <a:lumOff val="16847"/>
              <a:alpha val="50127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19" name="This manifests in real rings"/>
          <p:cNvSpPr txBox="1"/>
          <p:nvPr>
            <p:ph type="title" idx="4294967295"/>
          </p:nvPr>
        </p:nvSpPr>
        <p:spPr>
          <a:xfrm>
            <a:off x="-1" y="325119"/>
            <a:ext cx="13004801" cy="1167846"/>
          </a:xfrm>
          <a:prstGeom prst="rect">
            <a:avLst/>
          </a:prstGeom>
        </p:spPr>
        <p:txBody>
          <a:bodyPr lIns="65023" tIns="65023" rIns="65023" bIns="65023"/>
          <a:lstStyle>
            <a:lvl1pPr marL="647982" indent="-647982" algn="l" defTabSz="1300480">
              <a:spcBef>
                <a:spcPts val="1700"/>
              </a:spcBef>
              <a:defRPr sz="2800">
                <a:solidFill>
                  <a:srgbClr val="005CA5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This manifests in real rings</a:t>
            </a:r>
          </a:p>
        </p:txBody>
      </p:sp>
      <p:sp>
        <p:nvSpPr>
          <p:cNvPr id="220" name="Boulder, Colorado  USA   –   www.radiasoft.net"/>
          <p:cNvSpPr txBox="1"/>
          <p:nvPr/>
        </p:nvSpPr>
        <p:spPr>
          <a:xfrm>
            <a:off x="4025830" y="9266653"/>
            <a:ext cx="6161264" cy="409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 anchor="ctr">
            <a:spAutoFit/>
          </a:bodyPr>
          <a:lstStyle/>
          <a:p>
            <a:pPr defTabSz="1300480">
              <a:defRPr b="0" sz="16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i="1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Boulder, Colorado  USA   –   www.</a:t>
            </a:r>
            <a:r>
              <a:rPr b="1" i="1" sz="1800">
                <a:solidFill>
                  <a:srgbClr val="005CA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radia</a:t>
            </a:r>
            <a:r>
              <a:rPr b="1" i="1" sz="1800">
                <a:solidFill>
                  <a:srgbClr val="5FBB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soft</a:t>
            </a:r>
            <a:r>
              <a:rPr i="1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.net</a:t>
            </a:r>
            <a:r>
              <a:rPr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</a:p>
        </p:txBody>
      </p:sp>
      <p:pic>
        <p:nvPicPr>
          <p:cNvPr id="221" name="RadiaSoftLogo.png" descr="RadiaSoft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0310" y="8994986"/>
            <a:ext cx="3438971" cy="650241"/>
          </a:xfrm>
          <a:prstGeom prst="rect">
            <a:avLst/>
          </a:prstGeom>
          <a:ln w="12700">
            <a:miter lim="400000"/>
          </a:ln>
        </p:spPr>
      </p:pic>
      <p:sp>
        <p:nvSpPr>
          <p:cNvPr id="222" name="Single-turn map"/>
          <p:cNvSpPr txBox="1"/>
          <p:nvPr/>
        </p:nvSpPr>
        <p:spPr>
          <a:xfrm>
            <a:off x="6073990" y="1345006"/>
            <a:ext cx="2064943" cy="8437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l">
              <a:defRPr b="0" sz="20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Single-turn map</a:t>
            </a:r>
          </a:p>
        </p:txBody>
      </p:sp>
      <p:pic>
        <p:nvPicPr>
          <p:cNvPr id="223" name="ioptics_ring.png" descr="ioptics_ring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65040" y="1695896"/>
            <a:ext cx="5584573" cy="6361808"/>
          </a:xfrm>
          <a:prstGeom prst="rect">
            <a:avLst/>
          </a:prstGeom>
          <a:ln w="12700">
            <a:miter lim="400000"/>
          </a:ln>
        </p:spPr>
      </p:pic>
      <p:pic>
        <p:nvPicPr>
          <p:cNvPr id="224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743048" y="2202457"/>
            <a:ext cx="3012677" cy="240557"/>
          </a:xfrm>
          <a:prstGeom prst="rect">
            <a:avLst/>
          </a:prstGeom>
          <a:ln w="12700">
            <a:miter lim="400000"/>
          </a:ln>
        </p:spPr>
      </p:pic>
      <p:pic>
        <p:nvPicPr>
          <p:cNvPr id="225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172835" y="3703684"/>
            <a:ext cx="6409253" cy="1444799"/>
          </a:xfrm>
          <a:prstGeom prst="rect">
            <a:avLst/>
          </a:prstGeom>
          <a:ln w="12700">
            <a:miter lim="400000"/>
          </a:ln>
        </p:spPr>
      </p:pic>
      <p:sp>
        <p:nvSpPr>
          <p:cNvPr id="226" name="Factored map formalism isolates the elliptic potential and “bare” lattice"/>
          <p:cNvSpPr txBox="1"/>
          <p:nvPr/>
        </p:nvSpPr>
        <p:spPr>
          <a:xfrm>
            <a:off x="6073990" y="2651468"/>
            <a:ext cx="4588473" cy="8437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l">
              <a:defRPr b="0" sz="20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Factored map formalism isolates the elliptic potential and “bare” lattice</a:t>
            </a:r>
          </a:p>
        </p:txBody>
      </p:sp>
      <p:pic>
        <p:nvPicPr>
          <p:cNvPr id="227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7323931" y="5202008"/>
            <a:ext cx="2907554" cy="355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28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5219263" y="6775104"/>
            <a:ext cx="6845083" cy="607414"/>
          </a:xfrm>
          <a:prstGeom prst="rect">
            <a:avLst/>
          </a:prstGeom>
          <a:ln w="12700">
            <a:miter lim="400000"/>
          </a:ln>
        </p:spPr>
      </p:pic>
      <p:sp>
        <p:nvSpPr>
          <p:cNvPr id="229" name="Get an ODE for a coordinate-transformed potential map:"/>
          <p:cNvSpPr txBox="1"/>
          <p:nvPr/>
        </p:nvSpPr>
        <p:spPr>
          <a:xfrm>
            <a:off x="5955151" y="5744475"/>
            <a:ext cx="4588473" cy="8437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l">
              <a:defRPr b="0" sz="20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Get an ODE for a coordinate-transformed potential map:</a:t>
            </a:r>
          </a:p>
        </p:txBody>
      </p:sp>
      <p:sp>
        <p:nvSpPr>
          <p:cNvPr id="230" name="Line"/>
          <p:cNvSpPr/>
          <p:nvPr/>
        </p:nvSpPr>
        <p:spPr>
          <a:xfrm flipH="1" flipV="1">
            <a:off x="9189352" y="7414769"/>
            <a:ext cx="801222" cy="801223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31" name="where shaping the potential to the beta function appears"/>
          <p:cNvSpPr txBox="1"/>
          <p:nvPr/>
        </p:nvSpPr>
        <p:spPr>
          <a:xfrm>
            <a:off x="10023690" y="7569384"/>
            <a:ext cx="2513958" cy="10662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l">
              <a:defRPr b="0" sz="16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where shaping the potential to the beta function appears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lide Number"/>
          <p:cNvSpPr txBox="1"/>
          <p:nvPr>
            <p:ph type="sldNum" sz="quarter" idx="4294967295"/>
          </p:nvPr>
        </p:nvSpPr>
        <p:spPr>
          <a:xfrm>
            <a:off x="11812693" y="8975259"/>
            <a:ext cx="866988" cy="47294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65023" tIns="65023" rIns="65023" bIns="65023" anchor="ctr">
            <a:normAutofit fontScale="100000" lnSpcReduction="0"/>
          </a:bodyPr>
          <a:lstStyle>
            <a:lvl1pPr algn="l" defTabSz="650240">
              <a:defRPr i="1" sz="2200">
                <a:solidFill>
                  <a:srgbClr val="005CA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>
              <a:defRPr i="0" sz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fld id="{86CB4B4D-7CA3-9044-876B-883B54F8677D}" type="slidenum">
              <a:rPr i="1" sz="2200">
                <a:solidFill>
                  <a:srgbClr val="005CA5"/>
                </a:solidFill>
                <a:latin typeface="Century Gothic"/>
                <a:ea typeface="Century Gothic"/>
                <a:cs typeface="Century Gothic"/>
                <a:sym typeface="Century Gothic"/>
              </a:rPr>
            </a:fld>
          </a:p>
        </p:txBody>
      </p:sp>
      <p:sp>
        <p:nvSpPr>
          <p:cNvPr id="234" name="Elliptic Potential Properties"/>
          <p:cNvSpPr txBox="1"/>
          <p:nvPr>
            <p:ph type="title"/>
          </p:nvPr>
        </p:nvSpPr>
        <p:spPr>
          <a:xfrm>
            <a:off x="216746" y="-1"/>
            <a:ext cx="12571308" cy="1065672"/>
          </a:xfrm>
          <a:prstGeom prst="rect">
            <a:avLst/>
          </a:prstGeom>
        </p:spPr>
        <p:txBody>
          <a:bodyPr/>
          <a:lstStyle>
            <a:lvl1pPr>
              <a:defRPr b="0" i="0" sz="3400">
                <a:solidFill>
                  <a:srgbClr val="005CA5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Elliptic Potential Properties</a:t>
            </a:r>
          </a:p>
        </p:txBody>
      </p:sp>
      <p:pic>
        <p:nvPicPr>
          <p:cNvPr id="235" name="potential_profile.png" descr="potential_profil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07" y="1503919"/>
            <a:ext cx="5463874" cy="7061006"/>
          </a:xfrm>
          <a:prstGeom prst="rect">
            <a:avLst/>
          </a:prstGeom>
          <a:ln w="12700">
            <a:miter lim="400000"/>
          </a:ln>
        </p:spPr>
      </p:pic>
      <p:pic>
        <p:nvPicPr>
          <p:cNvPr id="236" name="poincareIdeal.png" descr="poincareIdeal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311185" y="2130773"/>
            <a:ext cx="7693615" cy="577021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Slide Number"/>
          <p:cNvSpPr txBox="1"/>
          <p:nvPr>
            <p:ph type="sldNum" sz="quarter" idx="4294967295"/>
          </p:nvPr>
        </p:nvSpPr>
        <p:spPr>
          <a:xfrm>
            <a:off x="11812693" y="8975259"/>
            <a:ext cx="866988" cy="47294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65023" tIns="65023" rIns="65023" bIns="65023" anchor="ctr">
            <a:normAutofit fontScale="100000" lnSpcReduction="0"/>
          </a:bodyPr>
          <a:lstStyle>
            <a:lvl1pPr algn="l" defTabSz="650240">
              <a:defRPr i="1" sz="2200">
                <a:solidFill>
                  <a:srgbClr val="005CA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>
              <a:defRPr i="0" sz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fld id="{86CB4B4D-7CA3-9044-876B-883B54F8677D}" type="slidenum">
              <a:rPr i="1" sz="2200">
                <a:solidFill>
                  <a:srgbClr val="005CA5"/>
                </a:solidFill>
                <a:latin typeface="Century Gothic"/>
                <a:ea typeface="Century Gothic"/>
                <a:cs typeface="Century Gothic"/>
                <a:sym typeface="Century Gothic"/>
              </a:rPr>
            </a:fld>
          </a:p>
        </p:txBody>
      </p:sp>
      <p:sp>
        <p:nvSpPr>
          <p:cNvPr id="239" name="Lattice Design Requirements"/>
          <p:cNvSpPr txBox="1"/>
          <p:nvPr>
            <p:ph type="title"/>
          </p:nvPr>
        </p:nvSpPr>
        <p:spPr>
          <a:xfrm>
            <a:off x="216746" y="-1"/>
            <a:ext cx="12571308" cy="1065672"/>
          </a:xfrm>
          <a:prstGeom prst="rect">
            <a:avLst/>
          </a:prstGeom>
        </p:spPr>
        <p:txBody>
          <a:bodyPr/>
          <a:lstStyle>
            <a:lvl1pPr>
              <a:defRPr b="0" i="0" sz="3400">
                <a:solidFill>
                  <a:srgbClr val="005CA5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Lattice Design Requirements</a:t>
            </a:r>
          </a:p>
        </p:txBody>
      </p:sp>
      <p:pic>
        <p:nvPicPr>
          <p:cNvPr id="240" name="invariantsGaps.png" descr="invariantsGaps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550886" y="3508676"/>
            <a:ext cx="6698565" cy="5023925"/>
          </a:xfrm>
          <a:prstGeom prst="rect">
            <a:avLst/>
          </a:prstGeom>
          <a:ln w="12700">
            <a:miter lim="400000"/>
          </a:ln>
        </p:spPr>
      </p:pic>
      <p:pic>
        <p:nvPicPr>
          <p:cNvPr id="241" name="betaScale-01.pdf" descr="betaScale-01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902" y="975186"/>
            <a:ext cx="7259455" cy="5024004"/>
          </a:xfrm>
          <a:prstGeom prst="rect">
            <a:avLst/>
          </a:prstGeom>
          <a:ln w="12700">
            <a:miter lim="400000"/>
          </a:ln>
        </p:spPr>
      </p:pic>
      <p:sp>
        <p:nvSpPr>
          <p:cNvPr id="242" name="Rectangle"/>
          <p:cNvSpPr/>
          <p:nvPr/>
        </p:nvSpPr>
        <p:spPr>
          <a:xfrm>
            <a:off x="3556000" y="950515"/>
            <a:ext cx="3384947" cy="47294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pic>
        <p:nvPicPr>
          <p:cNvPr id="243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401121" y="1028844"/>
            <a:ext cx="3742959" cy="71949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lide Number"/>
          <p:cNvSpPr txBox="1"/>
          <p:nvPr>
            <p:ph type="sldNum" sz="quarter" idx="4294967295"/>
          </p:nvPr>
        </p:nvSpPr>
        <p:spPr>
          <a:xfrm>
            <a:off x="11812693" y="8975259"/>
            <a:ext cx="866988" cy="47294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65023" tIns="65023" rIns="65023" bIns="65023" anchor="ctr">
            <a:normAutofit fontScale="100000" lnSpcReduction="0"/>
          </a:bodyPr>
          <a:lstStyle>
            <a:lvl1pPr algn="l" defTabSz="650240">
              <a:defRPr i="1" sz="2200">
                <a:solidFill>
                  <a:srgbClr val="005CA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>
              <a:defRPr i="0" sz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fld id="{86CB4B4D-7CA3-9044-876B-883B54F8677D}" type="slidenum">
              <a:rPr i="1" sz="2200">
                <a:solidFill>
                  <a:srgbClr val="005CA5"/>
                </a:solidFill>
                <a:latin typeface="Century Gothic"/>
                <a:ea typeface="Century Gothic"/>
                <a:cs typeface="Century Gothic"/>
                <a:sym typeface="Century Gothic"/>
              </a:rPr>
            </a:fld>
          </a:p>
        </p:txBody>
      </p:sp>
      <p:sp>
        <p:nvSpPr>
          <p:cNvPr id="246" name="Preliminary Result (~2012) —…"/>
          <p:cNvSpPr txBox="1"/>
          <p:nvPr>
            <p:ph type="title"/>
          </p:nvPr>
        </p:nvSpPr>
        <p:spPr>
          <a:xfrm>
            <a:off x="216746" y="-1"/>
            <a:ext cx="12571308" cy="1537706"/>
          </a:xfrm>
          <a:prstGeom prst="rect">
            <a:avLst/>
          </a:prstGeom>
        </p:spPr>
        <p:txBody>
          <a:bodyPr/>
          <a:lstStyle/>
          <a:p>
            <a:pPr algn="l">
              <a:defRPr b="0" i="0" sz="3400">
                <a:solidFill>
                  <a:srgbClr val="005CA5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Preliminary Result (~2012) — </a:t>
            </a:r>
          </a:p>
          <a:p>
            <a:pPr algn="l">
              <a:defRPr b="0" i="0" sz="3400">
                <a:solidFill>
                  <a:srgbClr val="005CA5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     Nonlinear Integrable Optics Suppresses Halo</a:t>
            </a:r>
          </a:p>
        </p:txBody>
      </p:sp>
      <p:pic>
        <p:nvPicPr>
          <p:cNvPr id="247" name="elliptic_halo.gif" descr="elliptic_halo.gi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85806" y="1421977"/>
            <a:ext cx="9633188" cy="722489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Boulder, Colorado  USA   –   www.radiasoft.net"/>
          <p:cNvSpPr txBox="1"/>
          <p:nvPr/>
        </p:nvSpPr>
        <p:spPr>
          <a:xfrm>
            <a:off x="4025830" y="9266653"/>
            <a:ext cx="6161264" cy="409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 anchor="ctr">
            <a:spAutoFit/>
          </a:bodyPr>
          <a:lstStyle/>
          <a:p>
            <a:pPr defTabSz="1300480">
              <a:defRPr b="0" sz="16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i="1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Boulder, Colorado  USA   –   www.</a:t>
            </a:r>
            <a:r>
              <a:rPr b="1" i="1" sz="1800">
                <a:solidFill>
                  <a:srgbClr val="005CA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radia</a:t>
            </a:r>
            <a:r>
              <a:rPr b="1" i="1" sz="1800">
                <a:solidFill>
                  <a:srgbClr val="5FBB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soft</a:t>
            </a:r>
            <a:r>
              <a:rPr i="1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.net</a:t>
            </a:r>
            <a:r>
              <a:rPr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</a:p>
        </p:txBody>
      </p:sp>
      <p:sp>
        <p:nvSpPr>
          <p:cNvPr id="250" name="Slide Number"/>
          <p:cNvSpPr txBox="1"/>
          <p:nvPr>
            <p:ph type="sldNum" sz="quarter" idx="4294967295"/>
          </p:nvPr>
        </p:nvSpPr>
        <p:spPr>
          <a:xfrm>
            <a:off x="11812693" y="8975259"/>
            <a:ext cx="866988" cy="47294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65023" tIns="65023" rIns="65023" bIns="65023" anchor="ctr">
            <a:normAutofit fontScale="100000" lnSpcReduction="0"/>
          </a:bodyPr>
          <a:lstStyle>
            <a:lvl1pPr algn="r" defTabSz="1300480">
              <a:defRPr i="1" sz="2200">
                <a:solidFill>
                  <a:srgbClr val="005CA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>
              <a:defRPr i="0"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pPr>
            <a:fld id="{86CB4B4D-7CA3-9044-876B-883B54F8677D}" type="slidenum">
              <a:rPr i="1" sz="2200">
                <a:solidFill>
                  <a:srgbClr val="005CA5"/>
                </a:solidFill>
                <a:latin typeface="Century Gothic"/>
                <a:ea typeface="Century Gothic"/>
                <a:cs typeface="Century Gothic"/>
                <a:sym typeface="Century Gothic"/>
              </a:rPr>
            </a:fld>
          </a:p>
        </p:txBody>
      </p:sp>
      <p:pic>
        <p:nvPicPr>
          <p:cNvPr id="251" name="RadiaSoftLogo.png" descr="RadiaSoft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0310" y="8994986"/>
            <a:ext cx="3438971" cy="650241"/>
          </a:xfrm>
          <a:prstGeom prst="rect">
            <a:avLst/>
          </a:prstGeom>
          <a:ln w="12700">
            <a:miter lim="400000"/>
          </a:ln>
        </p:spPr>
      </p:pic>
      <p:sp>
        <p:nvSpPr>
          <p:cNvPr id="252" name="The FAST/IOTA Facility"/>
          <p:cNvSpPr txBox="1"/>
          <p:nvPr>
            <p:ph type="title" idx="4294967295"/>
          </p:nvPr>
        </p:nvSpPr>
        <p:spPr>
          <a:xfrm>
            <a:off x="2225128" y="2242849"/>
            <a:ext cx="8554544" cy="2864491"/>
          </a:xfrm>
          <a:prstGeom prst="rect">
            <a:avLst/>
          </a:prstGeom>
        </p:spPr>
        <p:txBody>
          <a:bodyPr lIns="65023" tIns="65023" rIns="65023" bIns="65023"/>
          <a:lstStyle>
            <a:lvl1pPr defTabSz="1300480">
              <a:defRPr i="1" sz="3400">
                <a:solidFill>
                  <a:srgbClr val="005CA5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The FAST/IOTA Facility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Boulder, Colorado  USA   –   www.radiasoft.net"/>
          <p:cNvSpPr txBox="1"/>
          <p:nvPr/>
        </p:nvSpPr>
        <p:spPr>
          <a:xfrm>
            <a:off x="4025830" y="9266653"/>
            <a:ext cx="6161264" cy="409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 anchor="ctr">
            <a:spAutoFit/>
          </a:bodyPr>
          <a:lstStyle/>
          <a:p>
            <a:pPr defTabSz="1300480">
              <a:defRPr b="0" sz="16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i="1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Boulder, Colorado  USA   –   www.</a:t>
            </a:r>
            <a:r>
              <a:rPr b="1" i="1" sz="1800">
                <a:solidFill>
                  <a:srgbClr val="005CA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radia</a:t>
            </a:r>
            <a:r>
              <a:rPr b="1" i="1" sz="1800">
                <a:solidFill>
                  <a:srgbClr val="5FBB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soft</a:t>
            </a:r>
            <a:r>
              <a:rPr i="1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.net</a:t>
            </a:r>
            <a:r>
              <a:rPr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</a:p>
        </p:txBody>
      </p:sp>
      <p:sp>
        <p:nvSpPr>
          <p:cNvPr id="255" name="Slide Number"/>
          <p:cNvSpPr txBox="1"/>
          <p:nvPr>
            <p:ph type="sldNum" sz="quarter" idx="4294967295"/>
          </p:nvPr>
        </p:nvSpPr>
        <p:spPr>
          <a:xfrm>
            <a:off x="11812693" y="8975259"/>
            <a:ext cx="866988" cy="47294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65023" tIns="65023" rIns="65023" bIns="65023" anchor="ctr">
            <a:normAutofit fontScale="100000" lnSpcReduction="0"/>
          </a:bodyPr>
          <a:lstStyle>
            <a:lvl1pPr algn="r" defTabSz="1300480">
              <a:defRPr i="1" sz="2200">
                <a:solidFill>
                  <a:srgbClr val="005CA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>
              <a:defRPr i="0"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pPr>
            <a:fld id="{86CB4B4D-7CA3-9044-876B-883B54F8677D}" type="slidenum">
              <a:rPr i="1" sz="2200">
                <a:solidFill>
                  <a:srgbClr val="005CA5"/>
                </a:solidFill>
                <a:latin typeface="Century Gothic"/>
                <a:ea typeface="Century Gothic"/>
                <a:cs typeface="Century Gothic"/>
                <a:sym typeface="Century Gothic"/>
              </a:rPr>
            </a:fld>
          </a:p>
        </p:txBody>
      </p:sp>
      <p:pic>
        <p:nvPicPr>
          <p:cNvPr id="256" name="RadiaSoftLogo.png" descr="RadiaSoft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0310" y="8994986"/>
            <a:ext cx="3438971" cy="650241"/>
          </a:xfrm>
          <a:prstGeom prst="rect">
            <a:avLst/>
          </a:prstGeom>
          <a:ln w="12700">
            <a:miter lim="400000"/>
          </a:ln>
        </p:spPr>
      </p:pic>
      <p:sp>
        <p:nvSpPr>
          <p:cNvPr id="257" name="IOTA/FAST Facility —…"/>
          <p:cNvSpPr txBox="1"/>
          <p:nvPr>
            <p:ph type="title" idx="4294967295"/>
          </p:nvPr>
        </p:nvSpPr>
        <p:spPr>
          <a:xfrm>
            <a:off x="278830" y="172749"/>
            <a:ext cx="8554544" cy="1464664"/>
          </a:xfrm>
          <a:prstGeom prst="rect">
            <a:avLst/>
          </a:prstGeom>
        </p:spPr>
        <p:txBody>
          <a:bodyPr lIns="65023" tIns="65023" rIns="65023" bIns="65023"/>
          <a:lstStyle/>
          <a:p>
            <a:pPr algn="l" defTabSz="1300480">
              <a:defRPr i="1" sz="3400">
                <a:solidFill>
                  <a:srgbClr val="005CA5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IOTA/FAST Facility — </a:t>
            </a:r>
          </a:p>
          <a:p>
            <a:pPr algn="l" defTabSz="1300480">
              <a:defRPr i="1" sz="3400">
                <a:solidFill>
                  <a:srgbClr val="005CA5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     A Test Facility for Integrable Optics</a:t>
            </a:r>
          </a:p>
        </p:txBody>
      </p:sp>
      <p:pic>
        <p:nvPicPr>
          <p:cNvPr id="258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33400" y="2235200"/>
            <a:ext cx="11938000" cy="348191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Boulder, Colorado  USA   –   www.radiasoft.net"/>
          <p:cNvSpPr txBox="1"/>
          <p:nvPr/>
        </p:nvSpPr>
        <p:spPr>
          <a:xfrm>
            <a:off x="4025830" y="9266653"/>
            <a:ext cx="6161264" cy="409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 anchor="ctr">
            <a:spAutoFit/>
          </a:bodyPr>
          <a:lstStyle/>
          <a:p>
            <a:pPr defTabSz="1300480">
              <a:defRPr b="0" sz="16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i="1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Boulder, Colorado  USA   –   www.</a:t>
            </a:r>
            <a:r>
              <a:rPr b="1" i="1" sz="1800">
                <a:solidFill>
                  <a:srgbClr val="005CA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radia</a:t>
            </a:r>
            <a:r>
              <a:rPr b="1" i="1" sz="1800">
                <a:solidFill>
                  <a:srgbClr val="5FBB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soft</a:t>
            </a:r>
            <a:r>
              <a:rPr i="1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.net</a:t>
            </a:r>
            <a:r>
              <a:rPr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</a:p>
        </p:txBody>
      </p:sp>
      <p:sp>
        <p:nvSpPr>
          <p:cNvPr id="261" name="Slide Number"/>
          <p:cNvSpPr txBox="1"/>
          <p:nvPr>
            <p:ph type="sldNum" sz="quarter" idx="4294967295"/>
          </p:nvPr>
        </p:nvSpPr>
        <p:spPr>
          <a:xfrm>
            <a:off x="11812693" y="8975259"/>
            <a:ext cx="866988" cy="47294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65023" tIns="65023" rIns="65023" bIns="65023" anchor="ctr">
            <a:normAutofit fontScale="100000" lnSpcReduction="0"/>
          </a:bodyPr>
          <a:lstStyle>
            <a:lvl1pPr algn="r" defTabSz="1300480">
              <a:defRPr i="1" sz="2200">
                <a:solidFill>
                  <a:srgbClr val="005CA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>
              <a:defRPr i="0"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pPr>
            <a:fld id="{86CB4B4D-7CA3-9044-876B-883B54F8677D}" type="slidenum">
              <a:rPr i="1" sz="2200">
                <a:solidFill>
                  <a:srgbClr val="005CA5"/>
                </a:solidFill>
                <a:latin typeface="Century Gothic"/>
                <a:ea typeface="Century Gothic"/>
                <a:cs typeface="Century Gothic"/>
                <a:sym typeface="Century Gothic"/>
              </a:rPr>
            </a:fld>
          </a:p>
        </p:txBody>
      </p:sp>
      <p:pic>
        <p:nvPicPr>
          <p:cNvPr id="262" name="RadiaSoftLogo.png" descr="RadiaSoft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0310" y="8994986"/>
            <a:ext cx="3438971" cy="650241"/>
          </a:xfrm>
          <a:prstGeom prst="rect">
            <a:avLst/>
          </a:prstGeom>
          <a:ln w="12700">
            <a:miter lim="400000"/>
          </a:ln>
        </p:spPr>
      </p:pic>
      <p:sp>
        <p:nvSpPr>
          <p:cNvPr id="263" name="The IOTA ring lives"/>
          <p:cNvSpPr txBox="1"/>
          <p:nvPr>
            <p:ph type="title" idx="4294967295"/>
          </p:nvPr>
        </p:nvSpPr>
        <p:spPr>
          <a:xfrm>
            <a:off x="278830" y="172749"/>
            <a:ext cx="8554544" cy="1464664"/>
          </a:xfrm>
          <a:prstGeom prst="rect">
            <a:avLst/>
          </a:prstGeom>
        </p:spPr>
        <p:txBody>
          <a:bodyPr lIns="65023" tIns="65023" rIns="65023" bIns="65023"/>
          <a:lstStyle>
            <a:lvl1pPr algn="l" defTabSz="1300480">
              <a:defRPr i="1" sz="3400">
                <a:solidFill>
                  <a:srgbClr val="005CA5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The IOTA ring lives</a:t>
            </a:r>
          </a:p>
        </p:txBody>
      </p:sp>
      <p:pic>
        <p:nvPicPr>
          <p:cNvPr id="264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426413" y="120650"/>
            <a:ext cx="7476787" cy="3748778"/>
          </a:xfrm>
          <a:prstGeom prst="rect">
            <a:avLst/>
          </a:prstGeom>
          <a:ln w="12700">
            <a:miter lim="400000"/>
          </a:ln>
        </p:spPr>
      </p:pic>
      <p:sp>
        <p:nvSpPr>
          <p:cNvPr id="265" name="IOTA Ring, completed July 29, 2018"/>
          <p:cNvSpPr txBox="1"/>
          <p:nvPr/>
        </p:nvSpPr>
        <p:spPr>
          <a:xfrm>
            <a:off x="6870571" y="3864875"/>
            <a:ext cx="4588473" cy="8437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l">
              <a:defRPr b="0" sz="20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IOTA Ring, completed July 29, 2018</a:t>
            </a:r>
          </a:p>
        </p:txBody>
      </p:sp>
      <p:grpSp>
        <p:nvGrpSpPr>
          <p:cNvPr id="270" name="Group"/>
          <p:cNvGrpSpPr/>
          <p:nvPr/>
        </p:nvGrpSpPr>
        <p:grpSpPr>
          <a:xfrm>
            <a:off x="292100" y="3806673"/>
            <a:ext cx="8229600" cy="5442254"/>
            <a:chOff x="0" y="0"/>
            <a:chExt cx="8229600" cy="5442253"/>
          </a:xfrm>
        </p:grpSpPr>
        <p:sp>
          <p:nvSpPr>
            <p:cNvPr id="266" name="Group"/>
            <p:cNvSpPr txBox="1"/>
            <p:nvPr/>
          </p:nvSpPr>
          <p:spPr>
            <a:xfrm>
              <a:off x="301302" y="5045145"/>
              <a:ext cx="7626996" cy="39710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0" sz="1500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/>
              <a:r>
                <a:t>Schematic of the IOTA ring</a:t>
              </a:r>
            </a:p>
          </p:txBody>
        </p:sp>
        <p:grpSp>
          <p:nvGrpSpPr>
            <p:cNvPr id="269" name="Group"/>
            <p:cNvGrpSpPr/>
            <p:nvPr/>
          </p:nvGrpSpPr>
          <p:grpSpPr>
            <a:xfrm>
              <a:off x="0" y="0"/>
              <a:ext cx="8229600" cy="4686300"/>
              <a:chOff x="0" y="0"/>
              <a:chExt cx="8229600" cy="4686300"/>
            </a:xfrm>
          </p:grpSpPr>
          <p:pic>
            <p:nvPicPr>
              <p:cNvPr id="267" name="image (1).png" descr="image (1).png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0" y="0"/>
                <a:ext cx="8229600" cy="468630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268" name="Rectangle"/>
              <p:cNvSpPr/>
              <p:nvPr/>
            </p:nvSpPr>
            <p:spPr>
              <a:xfrm>
                <a:off x="2339180" y="650444"/>
                <a:ext cx="3890964" cy="3385412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</a:p>
            </p:txBody>
          </p:sp>
        </p:grpSp>
      </p:grp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Boulder, Colorado  USA   –   www.radiasoft.net"/>
          <p:cNvSpPr txBox="1"/>
          <p:nvPr/>
        </p:nvSpPr>
        <p:spPr>
          <a:xfrm>
            <a:off x="4025830" y="9266653"/>
            <a:ext cx="6161264" cy="409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 anchor="ctr">
            <a:spAutoFit/>
          </a:bodyPr>
          <a:lstStyle/>
          <a:p>
            <a:pPr defTabSz="1300480">
              <a:defRPr b="0" sz="16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i="1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Boulder, Colorado  USA   –   www.</a:t>
            </a:r>
            <a:r>
              <a:rPr b="1" i="1" sz="1800">
                <a:solidFill>
                  <a:srgbClr val="005CA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radia</a:t>
            </a:r>
            <a:r>
              <a:rPr b="1" i="1" sz="1800">
                <a:solidFill>
                  <a:srgbClr val="5FBB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soft</a:t>
            </a:r>
            <a:r>
              <a:rPr i="1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.net</a:t>
            </a:r>
            <a:r>
              <a:rPr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</a:p>
        </p:txBody>
      </p:sp>
      <p:sp>
        <p:nvSpPr>
          <p:cNvPr id="137" name="Slide Number"/>
          <p:cNvSpPr txBox="1"/>
          <p:nvPr>
            <p:ph type="sldNum" sz="quarter" idx="4294967295"/>
          </p:nvPr>
        </p:nvSpPr>
        <p:spPr>
          <a:xfrm>
            <a:off x="11812693" y="8975259"/>
            <a:ext cx="866988" cy="47294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65023" tIns="65023" rIns="65023" bIns="65023" anchor="ctr">
            <a:normAutofit fontScale="100000" lnSpcReduction="0"/>
          </a:bodyPr>
          <a:lstStyle>
            <a:lvl1pPr algn="r" defTabSz="1300480">
              <a:defRPr i="1" sz="2200">
                <a:solidFill>
                  <a:srgbClr val="005CA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>
              <a:defRPr i="0"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pPr>
            <a:fld id="{86CB4B4D-7CA3-9044-876B-883B54F8677D}" type="slidenum">
              <a:rPr i="1" sz="2200">
                <a:solidFill>
                  <a:srgbClr val="005CA5"/>
                </a:solidFill>
                <a:latin typeface="Century Gothic"/>
                <a:ea typeface="Century Gothic"/>
                <a:cs typeface="Century Gothic"/>
                <a:sym typeface="Century Gothic"/>
              </a:rPr>
            </a:fld>
          </a:p>
        </p:txBody>
      </p:sp>
      <p:pic>
        <p:nvPicPr>
          <p:cNvPr id="138" name="RadiaSoftLogo.png" descr="RadiaSoft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0310" y="8994986"/>
            <a:ext cx="3438971" cy="650241"/>
          </a:xfrm>
          <a:prstGeom prst="rect">
            <a:avLst/>
          </a:prstGeom>
          <a:ln w="12700">
            <a:miter lim="400000"/>
          </a:ln>
        </p:spPr>
      </p:pic>
      <p:sp>
        <p:nvSpPr>
          <p:cNvPr id="139" name="The Integrable Optics Collaboration"/>
          <p:cNvSpPr txBox="1"/>
          <p:nvPr>
            <p:ph type="title" idx="4294967295"/>
          </p:nvPr>
        </p:nvSpPr>
        <p:spPr>
          <a:xfrm>
            <a:off x="278830" y="172749"/>
            <a:ext cx="7728052" cy="1464664"/>
          </a:xfrm>
          <a:prstGeom prst="rect">
            <a:avLst/>
          </a:prstGeom>
        </p:spPr>
        <p:txBody>
          <a:bodyPr lIns="65023" tIns="65023" rIns="65023" bIns="65023"/>
          <a:lstStyle>
            <a:lvl1pPr algn="l" defTabSz="1300480">
              <a:defRPr i="1" sz="3400">
                <a:solidFill>
                  <a:srgbClr val="005CA5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defRPr i="0">
                <a:solidFill>
                  <a:srgbClr val="000000"/>
                </a:solidFill>
              </a:defRPr>
            </a:pPr>
            <a:r>
              <a:rPr i="1">
                <a:solidFill>
                  <a:srgbClr val="005CA5"/>
                </a:solidFill>
              </a:rPr>
              <a:t>The Integrable Optics Collaboration</a:t>
            </a:r>
          </a:p>
        </p:txBody>
      </p:sp>
      <p:sp>
        <p:nvSpPr>
          <p:cNvPr id="140" name="RadiaSoft —       David Bruhwiler, Nathan Cook, Jon Edelen, Yuri Eidelman,       Chris Hall, Ilya Pogorelov, Stephen Webb…"/>
          <p:cNvSpPr txBox="1"/>
          <p:nvPr/>
        </p:nvSpPr>
        <p:spPr>
          <a:xfrm>
            <a:off x="759681" y="1637468"/>
            <a:ext cx="8796704" cy="42520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 anchor="ctr">
            <a:normAutofit fontScale="100000" lnSpcReduction="0"/>
          </a:bodyPr>
          <a:lstStyle/>
          <a:p>
            <a:pPr marL="228600" indent="-228600" algn="l" defTabSz="1300480">
              <a:buSzPct val="100000"/>
              <a:buChar char="•"/>
              <a:defRPr b="0" i="1" sz="2000">
                <a:latin typeface="Helvetica"/>
                <a:ea typeface="Helvetica"/>
                <a:cs typeface="Helvetica"/>
                <a:sym typeface="Helvetica"/>
              </a:defRPr>
            </a:pPr>
            <a:r>
              <a:t>RadiaSoft — </a:t>
            </a:r>
            <a:br/>
            <a:r>
              <a:t>     David Bruhwiler, Nathan Cook, Jon Edelen, Yuri Eidelman, </a:t>
            </a:r>
            <a:br/>
            <a:r>
              <a:t>     Chris Hall, Ilya Pogorelov, Stephen Webb</a:t>
            </a:r>
          </a:p>
          <a:p>
            <a:pPr lvl="2" marL="228600" indent="-228600" algn="l" defTabSz="1300480">
              <a:buSzPct val="100000"/>
              <a:buChar char="•"/>
              <a:defRPr b="0" i="1" sz="2000">
                <a:latin typeface="Helvetica"/>
                <a:ea typeface="Helvetica"/>
                <a:cs typeface="Helvetica"/>
                <a:sym typeface="Helvetica"/>
              </a:defRPr>
            </a:pPr>
            <a:r>
              <a:t>FermiLab — </a:t>
            </a:r>
            <a:br/>
            <a:r>
              <a:t>     Sergei Nagaitsev, Alexander Valishev, Alexander Romanov, </a:t>
            </a:r>
            <a:br/>
            <a:r>
              <a:t>     Jeff Eldred, Sebastian Szustkowski (NIU), Giulio Stancari, Alexei Burov…</a:t>
            </a:r>
          </a:p>
          <a:p>
            <a:pPr lvl="2" marL="228600" indent="-228600" algn="l" defTabSz="1300480">
              <a:buSzPct val="100000"/>
              <a:buChar char="•"/>
              <a:defRPr b="0" i="1" sz="2000">
                <a:latin typeface="Helvetica"/>
                <a:ea typeface="Helvetica"/>
                <a:cs typeface="Helvetica"/>
                <a:sym typeface="Helvetica"/>
              </a:defRPr>
            </a:pPr>
            <a:r>
              <a:t>Lawrence Berkley Lab — </a:t>
            </a:r>
            <a:br/>
            <a:r>
              <a:t>     Chad Mitchell, Kilean Hwang, Rob Ryne</a:t>
            </a:r>
          </a:p>
          <a:p>
            <a:pPr lvl="2" marL="228600" indent="-228600" algn="l" defTabSz="1300480">
              <a:buSzPct val="100000"/>
              <a:buChar char="•"/>
              <a:defRPr b="0" i="1" sz="2000">
                <a:latin typeface="Helvetica"/>
                <a:ea typeface="Helvetica"/>
                <a:cs typeface="Helvetica"/>
                <a:sym typeface="Helvetica"/>
              </a:defRPr>
            </a:pPr>
            <a:r>
              <a:t>RadiaBeam —</a:t>
            </a:r>
            <a:br/>
            <a:r>
              <a:t>     Ron Agustsson, Alex Murokh, Finn O’Shea</a:t>
            </a:r>
          </a:p>
          <a:p>
            <a:pPr algn="l" defTabSz="1300480">
              <a:defRPr b="0" i="1" sz="2000"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algn="l" defTabSz="1300480">
              <a:defRPr b="0" i="1" sz="2000">
                <a:latin typeface="Helvetica"/>
                <a:ea typeface="Helvetica"/>
                <a:cs typeface="Helvetica"/>
                <a:sym typeface="Helvetica"/>
              </a:defRPr>
            </a:pPr>
            <a:r>
              <a:t>and many others…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Boulder, Colorado  USA   –   www.radiasoft.net"/>
          <p:cNvSpPr txBox="1"/>
          <p:nvPr/>
        </p:nvSpPr>
        <p:spPr>
          <a:xfrm>
            <a:off x="4025830" y="9266653"/>
            <a:ext cx="6161264" cy="409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 anchor="ctr">
            <a:spAutoFit/>
          </a:bodyPr>
          <a:lstStyle/>
          <a:p>
            <a:pPr defTabSz="1300480">
              <a:defRPr b="0" sz="16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i="1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Boulder, Colorado  USA   –   www.</a:t>
            </a:r>
            <a:r>
              <a:rPr b="1" i="1" sz="1800">
                <a:solidFill>
                  <a:srgbClr val="005CA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radia</a:t>
            </a:r>
            <a:r>
              <a:rPr b="1" i="1" sz="1800">
                <a:solidFill>
                  <a:srgbClr val="5FBB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soft</a:t>
            </a:r>
            <a:r>
              <a:rPr i="1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.net</a:t>
            </a:r>
            <a:r>
              <a:rPr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</a:p>
        </p:txBody>
      </p:sp>
      <p:sp>
        <p:nvSpPr>
          <p:cNvPr id="273" name="Slide Number"/>
          <p:cNvSpPr txBox="1"/>
          <p:nvPr>
            <p:ph type="sldNum" sz="quarter" idx="4294967295"/>
          </p:nvPr>
        </p:nvSpPr>
        <p:spPr>
          <a:xfrm>
            <a:off x="11812693" y="8975259"/>
            <a:ext cx="866988" cy="47294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65023" tIns="65023" rIns="65023" bIns="65023" anchor="ctr">
            <a:normAutofit fontScale="100000" lnSpcReduction="0"/>
          </a:bodyPr>
          <a:lstStyle>
            <a:lvl1pPr algn="r" defTabSz="1300480">
              <a:defRPr i="1" sz="2200">
                <a:solidFill>
                  <a:srgbClr val="005CA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>
              <a:defRPr i="0"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pPr>
            <a:fld id="{86CB4B4D-7CA3-9044-876B-883B54F8677D}" type="slidenum">
              <a:rPr i="1" sz="2200">
                <a:solidFill>
                  <a:srgbClr val="005CA5"/>
                </a:solidFill>
                <a:latin typeface="Century Gothic"/>
                <a:ea typeface="Century Gothic"/>
                <a:cs typeface="Century Gothic"/>
                <a:sym typeface="Century Gothic"/>
              </a:rPr>
            </a:fld>
          </a:p>
        </p:txBody>
      </p:sp>
      <p:pic>
        <p:nvPicPr>
          <p:cNvPr id="274" name="RadiaSoftLogo.png" descr="RadiaSoft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0310" y="8994986"/>
            <a:ext cx="3438971" cy="650241"/>
          </a:xfrm>
          <a:prstGeom prst="rect">
            <a:avLst/>
          </a:prstGeom>
          <a:ln w="12700">
            <a:miter lim="400000"/>
          </a:ln>
        </p:spPr>
      </p:pic>
      <p:sp>
        <p:nvSpPr>
          <p:cNvPr id="275" name="Off-Momentum Dynamics…"/>
          <p:cNvSpPr txBox="1"/>
          <p:nvPr>
            <p:ph type="title" idx="4294967295"/>
          </p:nvPr>
        </p:nvSpPr>
        <p:spPr>
          <a:xfrm>
            <a:off x="2225128" y="2242849"/>
            <a:ext cx="8554544" cy="2864491"/>
          </a:xfrm>
          <a:prstGeom prst="rect">
            <a:avLst/>
          </a:prstGeom>
        </p:spPr>
        <p:txBody>
          <a:bodyPr lIns="65023" tIns="65023" rIns="65023" bIns="65023"/>
          <a:lstStyle/>
          <a:p>
            <a:pPr defTabSz="1300480">
              <a:defRPr i="1" sz="3400">
                <a:solidFill>
                  <a:srgbClr val="005CA5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Off-Momentum Dynamics </a:t>
            </a:r>
          </a:p>
          <a:p>
            <a:pPr defTabSz="1300480">
              <a:defRPr i="1" sz="3400">
                <a:solidFill>
                  <a:srgbClr val="005CA5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&amp;</a:t>
            </a:r>
          </a:p>
          <a:p>
            <a:pPr defTabSz="1300480">
              <a:defRPr i="1" sz="3400">
                <a:solidFill>
                  <a:srgbClr val="005CA5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Integrable Optics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Boulder, Colorado  USA   –   www.radiasoft.net"/>
          <p:cNvSpPr txBox="1"/>
          <p:nvPr/>
        </p:nvSpPr>
        <p:spPr>
          <a:xfrm>
            <a:off x="4025830" y="9266653"/>
            <a:ext cx="6161264" cy="409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 anchor="ctr">
            <a:spAutoFit/>
          </a:bodyPr>
          <a:lstStyle/>
          <a:p>
            <a:pPr defTabSz="1300480">
              <a:defRPr b="0" sz="16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i="1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Boulder, Colorado  USA   –   www.</a:t>
            </a:r>
            <a:r>
              <a:rPr b="1" i="1" sz="1800">
                <a:solidFill>
                  <a:srgbClr val="005CA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radia</a:t>
            </a:r>
            <a:r>
              <a:rPr b="1" i="1" sz="1800">
                <a:solidFill>
                  <a:srgbClr val="5FBB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soft</a:t>
            </a:r>
            <a:r>
              <a:rPr i="1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.net</a:t>
            </a:r>
            <a:r>
              <a:rPr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</a:p>
        </p:txBody>
      </p:sp>
      <p:sp>
        <p:nvSpPr>
          <p:cNvPr id="278" name="Slide Number"/>
          <p:cNvSpPr txBox="1"/>
          <p:nvPr>
            <p:ph type="sldNum" sz="quarter" idx="4294967295"/>
          </p:nvPr>
        </p:nvSpPr>
        <p:spPr>
          <a:xfrm>
            <a:off x="11812693" y="8975259"/>
            <a:ext cx="866988" cy="47294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65023" tIns="65023" rIns="65023" bIns="65023" anchor="ctr">
            <a:normAutofit fontScale="100000" lnSpcReduction="0"/>
          </a:bodyPr>
          <a:lstStyle>
            <a:lvl1pPr algn="r" defTabSz="1300480">
              <a:defRPr i="1" sz="2200">
                <a:solidFill>
                  <a:srgbClr val="005CA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>
              <a:defRPr i="0"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pPr>
            <a:fld id="{86CB4B4D-7CA3-9044-876B-883B54F8677D}" type="slidenum">
              <a:rPr i="1" sz="2200">
                <a:solidFill>
                  <a:srgbClr val="005CA5"/>
                </a:solidFill>
                <a:latin typeface="Century Gothic"/>
                <a:ea typeface="Century Gothic"/>
                <a:cs typeface="Century Gothic"/>
                <a:sym typeface="Century Gothic"/>
              </a:rPr>
            </a:fld>
          </a:p>
        </p:txBody>
      </p:sp>
      <p:pic>
        <p:nvPicPr>
          <p:cNvPr id="279" name="RadiaSoftLogo.png" descr="RadiaSoft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0310" y="8994986"/>
            <a:ext cx="3438971" cy="650241"/>
          </a:xfrm>
          <a:prstGeom prst="rect">
            <a:avLst/>
          </a:prstGeom>
          <a:ln w="12700">
            <a:miter lim="400000"/>
          </a:ln>
        </p:spPr>
      </p:pic>
      <p:sp>
        <p:nvSpPr>
          <p:cNvPr id="280" name="Many years ago…"/>
          <p:cNvSpPr txBox="1"/>
          <p:nvPr>
            <p:ph type="title" idx="4294967295"/>
          </p:nvPr>
        </p:nvSpPr>
        <p:spPr>
          <a:xfrm>
            <a:off x="278831" y="350549"/>
            <a:ext cx="9216680" cy="886962"/>
          </a:xfrm>
          <a:prstGeom prst="rect">
            <a:avLst/>
          </a:prstGeom>
        </p:spPr>
        <p:txBody>
          <a:bodyPr lIns="65023" tIns="65023" rIns="65023" bIns="65023"/>
          <a:lstStyle>
            <a:lvl1pPr algn="l" defTabSz="1300480">
              <a:defRPr i="1" sz="3400">
                <a:solidFill>
                  <a:srgbClr val="005CA5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defRPr i="0">
                <a:solidFill>
                  <a:srgbClr val="000000"/>
                </a:solidFill>
              </a:defRPr>
            </a:pPr>
            <a:r>
              <a:rPr i="1">
                <a:solidFill>
                  <a:srgbClr val="005CA5"/>
                </a:solidFill>
              </a:rPr>
              <a:t>Many years ago…</a:t>
            </a:r>
          </a:p>
        </p:txBody>
      </p:sp>
      <p:sp>
        <p:nvSpPr>
          <p:cNvPr id="281" name="…or, during the initial RadiaSoft Phase I…"/>
          <p:cNvSpPr txBox="1"/>
          <p:nvPr/>
        </p:nvSpPr>
        <p:spPr>
          <a:xfrm>
            <a:off x="646086" y="1365471"/>
            <a:ext cx="8482169" cy="1615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just" defTabSz="914400">
              <a:defRPr b="0" sz="2500">
                <a:latin typeface="Helvetica"/>
                <a:ea typeface="Helvetica"/>
                <a:cs typeface="Helvetica"/>
                <a:sym typeface="Helvetica"/>
              </a:defRPr>
            </a:pPr>
            <a:r>
              <a:t>…or, during the initial RadiaSoft Phase I</a:t>
            </a:r>
          </a:p>
          <a:p>
            <a:pPr algn="just" defTabSz="914400">
              <a:defRPr b="0" sz="2500"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algn="just" defTabSz="914400">
              <a:defRPr b="0" sz="2500">
                <a:latin typeface="Helvetica"/>
                <a:ea typeface="Helvetica"/>
                <a:cs typeface="Helvetica"/>
                <a:sym typeface="Helvetica"/>
              </a:defRPr>
            </a:pPr>
            <a:r>
              <a:t>We predicted a modified Danilov-Nagaitsev Hamiltonian that included chromaticity and dispersion.</a:t>
            </a:r>
          </a:p>
        </p:txBody>
      </p:sp>
      <p:sp>
        <p:nvSpPr>
          <p:cNvPr id="282" name="this is the generic Hamiltonian for a lattice with the nonlinear insert in a region of equal vertical and horizontal beta functions. It becomes the Danilov-Nagaitsev  integrable Hamiltonian if:…"/>
          <p:cNvSpPr txBox="1"/>
          <p:nvPr/>
        </p:nvSpPr>
        <p:spPr>
          <a:xfrm>
            <a:off x="646086" y="5020903"/>
            <a:ext cx="11712627" cy="280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just" defTabSz="914400">
              <a:defRPr b="0" sz="2500">
                <a:latin typeface="Helvetica"/>
                <a:ea typeface="Helvetica"/>
                <a:cs typeface="Helvetica"/>
                <a:sym typeface="Helvetica"/>
              </a:defRPr>
            </a:pPr>
            <a:r>
              <a:t>this is the generic Hamiltonian for a lattice with the nonlinear insert in a region of equal vertical and horizontal beta functions. It becomes the Danilov-Nagaitsev  integrable Hamiltonian if:</a:t>
            </a:r>
          </a:p>
          <a:p>
            <a:pPr marL="308680" indent="-308680" algn="just" defTabSz="914400">
              <a:buSzPct val="75000"/>
              <a:buChar char="•"/>
              <a:defRPr b="0" sz="2500">
                <a:latin typeface="Helvetica"/>
                <a:ea typeface="Helvetica"/>
                <a:cs typeface="Helvetica"/>
                <a:sym typeface="Helvetica"/>
              </a:defRPr>
            </a:pPr>
            <a:r>
              <a:t>vertical and horizontal tunes are equal; and</a:t>
            </a:r>
          </a:p>
          <a:p>
            <a:pPr marL="308680" indent="-308680" algn="just" defTabSz="914400">
              <a:buSzPct val="75000"/>
              <a:buChar char="•"/>
              <a:defRPr b="0" sz="2500">
                <a:latin typeface="Helvetica"/>
                <a:ea typeface="Helvetica"/>
                <a:cs typeface="Helvetica"/>
                <a:sym typeface="Helvetica"/>
              </a:defRPr>
            </a:pPr>
            <a:r>
              <a:t>the transverse tunes are </a:t>
            </a:r>
            <a:r>
              <a:rPr i="1">
                <a:latin typeface="Palatino"/>
                <a:ea typeface="Palatino"/>
                <a:cs typeface="Palatino"/>
                <a:sym typeface="Palatino"/>
              </a:rPr>
              <a:t>2π + ν</a:t>
            </a:r>
            <a:r>
              <a:rPr baseline="-5999" i="1">
                <a:latin typeface="Palatino"/>
                <a:ea typeface="Palatino"/>
                <a:cs typeface="Palatino"/>
                <a:sym typeface="Palatino"/>
              </a:rPr>
              <a:t>0</a:t>
            </a:r>
            <a:r>
              <a:t>; and</a:t>
            </a:r>
            <a:endParaRPr baseline="-5999" i="1">
              <a:latin typeface="Palatino"/>
              <a:ea typeface="Palatino"/>
              <a:cs typeface="Palatino"/>
              <a:sym typeface="Palatino"/>
            </a:endParaRPr>
          </a:p>
          <a:p>
            <a:pPr marL="308680" indent="-308680" algn="just" defTabSz="914400">
              <a:buSzPct val="75000"/>
              <a:buChar char="•"/>
              <a:defRPr b="0" sz="2500">
                <a:latin typeface="Helvetica"/>
                <a:ea typeface="Helvetica"/>
                <a:cs typeface="Helvetica"/>
                <a:sym typeface="Helvetica"/>
              </a:defRPr>
            </a:pPr>
            <a:r>
              <a:t>the transverse chromaticities are equal (modifies the invariant); and</a:t>
            </a:r>
          </a:p>
          <a:p>
            <a:pPr marL="308680" indent="-308680" algn="just" defTabSz="914400">
              <a:buSzPct val="75000"/>
              <a:buChar char="•"/>
              <a:defRPr b="0" sz="2500">
                <a:latin typeface="Helvetica"/>
                <a:ea typeface="Helvetica"/>
                <a:cs typeface="Helvetica"/>
                <a:sym typeface="Helvetica"/>
              </a:defRPr>
            </a:pPr>
            <a:r>
              <a:t>the dispersion is zero (modifies the invariant; does not break integrability)</a:t>
            </a:r>
          </a:p>
        </p:txBody>
      </p:sp>
      <p:pic>
        <p:nvPicPr>
          <p:cNvPr id="283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3630771"/>
            <a:ext cx="13004801" cy="74027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Boulder, Colorado  USA   –   www.radiasoft.net"/>
          <p:cNvSpPr txBox="1"/>
          <p:nvPr/>
        </p:nvSpPr>
        <p:spPr>
          <a:xfrm>
            <a:off x="4025830" y="9266653"/>
            <a:ext cx="6161264" cy="409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 anchor="ctr">
            <a:spAutoFit/>
          </a:bodyPr>
          <a:lstStyle/>
          <a:p>
            <a:pPr defTabSz="1300480">
              <a:defRPr b="0" sz="16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i="1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Boulder, Colorado  USA   –   www.</a:t>
            </a:r>
            <a:r>
              <a:rPr b="1" i="1" sz="1800">
                <a:solidFill>
                  <a:srgbClr val="005CA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radia</a:t>
            </a:r>
            <a:r>
              <a:rPr b="1" i="1" sz="1800">
                <a:solidFill>
                  <a:srgbClr val="5FBB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soft</a:t>
            </a:r>
            <a:r>
              <a:rPr i="1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.net</a:t>
            </a:r>
            <a:r>
              <a:rPr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</a:p>
        </p:txBody>
      </p:sp>
      <p:sp>
        <p:nvSpPr>
          <p:cNvPr id="286" name="Slide Number"/>
          <p:cNvSpPr txBox="1"/>
          <p:nvPr>
            <p:ph type="sldNum" sz="quarter" idx="4294967295"/>
          </p:nvPr>
        </p:nvSpPr>
        <p:spPr>
          <a:xfrm>
            <a:off x="11812693" y="8975259"/>
            <a:ext cx="866988" cy="47294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65023" tIns="65023" rIns="65023" bIns="65023" anchor="ctr">
            <a:normAutofit fontScale="100000" lnSpcReduction="0"/>
          </a:bodyPr>
          <a:lstStyle>
            <a:lvl1pPr algn="r" defTabSz="1300480">
              <a:defRPr i="1" sz="2200">
                <a:solidFill>
                  <a:srgbClr val="005CA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>
              <a:defRPr i="0"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pPr>
            <a:fld id="{86CB4B4D-7CA3-9044-876B-883B54F8677D}" type="slidenum">
              <a:rPr i="1" sz="2200">
                <a:solidFill>
                  <a:srgbClr val="005CA5"/>
                </a:solidFill>
                <a:latin typeface="Century Gothic"/>
                <a:ea typeface="Century Gothic"/>
                <a:cs typeface="Century Gothic"/>
                <a:sym typeface="Century Gothic"/>
              </a:rPr>
            </a:fld>
          </a:p>
        </p:txBody>
      </p:sp>
      <p:pic>
        <p:nvPicPr>
          <p:cNvPr id="287" name="RadiaSoftLogo.png" descr="RadiaSoft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0310" y="8994986"/>
            <a:ext cx="3438971" cy="650241"/>
          </a:xfrm>
          <a:prstGeom prst="rect">
            <a:avLst/>
          </a:prstGeom>
          <a:ln w="12700">
            <a:miter lim="400000"/>
          </a:ln>
        </p:spPr>
      </p:pic>
      <p:sp>
        <p:nvSpPr>
          <p:cNvPr id="288" name="The fundamental picture to keep in mind is that the linear transverse motion is “round”."/>
          <p:cNvSpPr txBox="1"/>
          <p:nvPr>
            <p:ph type="title" idx="4294967295"/>
          </p:nvPr>
        </p:nvSpPr>
        <p:spPr>
          <a:xfrm>
            <a:off x="278830" y="350549"/>
            <a:ext cx="9216681" cy="1464664"/>
          </a:xfrm>
          <a:prstGeom prst="rect">
            <a:avLst/>
          </a:prstGeom>
        </p:spPr>
        <p:txBody>
          <a:bodyPr lIns="65023" tIns="65023" rIns="65023" bIns="65023"/>
          <a:lstStyle>
            <a:lvl1pPr algn="l" defTabSz="1300480">
              <a:defRPr i="1" sz="3400">
                <a:solidFill>
                  <a:srgbClr val="005CA5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defRPr i="0">
                <a:solidFill>
                  <a:srgbClr val="000000"/>
                </a:solidFill>
              </a:defRPr>
            </a:pPr>
            <a:r>
              <a:rPr i="1">
                <a:solidFill>
                  <a:srgbClr val="005CA5"/>
                </a:solidFill>
              </a:rPr>
              <a:t>The fundamental picture to keep in mind is that the linear transverse motion is “round”.</a:t>
            </a:r>
          </a:p>
        </p:txBody>
      </p:sp>
      <p:pic>
        <p:nvPicPr>
          <p:cNvPr id="289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737100" y="6472670"/>
            <a:ext cx="3530600" cy="2070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90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0" y="2491488"/>
            <a:ext cx="13004801" cy="32573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Boulder, Colorado  USA   –   www.radiasoft.net"/>
          <p:cNvSpPr txBox="1"/>
          <p:nvPr/>
        </p:nvSpPr>
        <p:spPr>
          <a:xfrm>
            <a:off x="4025830" y="9266653"/>
            <a:ext cx="6161264" cy="409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 anchor="ctr">
            <a:spAutoFit/>
          </a:bodyPr>
          <a:lstStyle/>
          <a:p>
            <a:pPr defTabSz="1300480">
              <a:defRPr b="0" sz="16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i="1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Boulder, Colorado  USA   –   www.</a:t>
            </a:r>
            <a:r>
              <a:rPr b="1" i="1" sz="1800">
                <a:solidFill>
                  <a:srgbClr val="005CA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radia</a:t>
            </a:r>
            <a:r>
              <a:rPr b="1" i="1" sz="1800">
                <a:solidFill>
                  <a:srgbClr val="5FBB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soft</a:t>
            </a:r>
            <a:r>
              <a:rPr i="1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.net</a:t>
            </a:r>
            <a:r>
              <a:rPr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</a:p>
        </p:txBody>
      </p:sp>
      <p:sp>
        <p:nvSpPr>
          <p:cNvPr id="293" name="Slide Number"/>
          <p:cNvSpPr txBox="1"/>
          <p:nvPr>
            <p:ph type="sldNum" sz="quarter" idx="4294967295"/>
          </p:nvPr>
        </p:nvSpPr>
        <p:spPr>
          <a:xfrm>
            <a:off x="11812693" y="8975259"/>
            <a:ext cx="866988" cy="47294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65023" tIns="65023" rIns="65023" bIns="65023" anchor="ctr">
            <a:normAutofit fontScale="100000" lnSpcReduction="0"/>
          </a:bodyPr>
          <a:lstStyle>
            <a:lvl1pPr algn="r" defTabSz="1300480">
              <a:defRPr i="1" sz="2200">
                <a:solidFill>
                  <a:srgbClr val="005CA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>
              <a:defRPr i="0"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pPr>
            <a:fld id="{86CB4B4D-7CA3-9044-876B-883B54F8677D}" type="slidenum">
              <a:rPr i="1" sz="2200">
                <a:solidFill>
                  <a:srgbClr val="005CA5"/>
                </a:solidFill>
                <a:latin typeface="Century Gothic"/>
                <a:ea typeface="Century Gothic"/>
                <a:cs typeface="Century Gothic"/>
                <a:sym typeface="Century Gothic"/>
              </a:rPr>
            </a:fld>
          </a:p>
        </p:txBody>
      </p:sp>
      <p:pic>
        <p:nvPicPr>
          <p:cNvPr id="294" name="RadiaSoftLogo.png" descr="RadiaSoft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0310" y="8994986"/>
            <a:ext cx="3438971" cy="650241"/>
          </a:xfrm>
          <a:prstGeom prst="rect">
            <a:avLst/>
          </a:prstGeom>
          <a:ln w="12700">
            <a:miter lim="400000"/>
          </a:ln>
        </p:spPr>
      </p:pic>
      <p:sp>
        <p:nvSpPr>
          <p:cNvPr id="295" name="Testing this Hamiltonian proved difficult in simulations of the IOTA ring"/>
          <p:cNvSpPr txBox="1"/>
          <p:nvPr>
            <p:ph type="title" idx="4294967295"/>
          </p:nvPr>
        </p:nvSpPr>
        <p:spPr>
          <a:xfrm>
            <a:off x="278830" y="350549"/>
            <a:ext cx="9216681" cy="1615441"/>
          </a:xfrm>
          <a:prstGeom prst="rect">
            <a:avLst/>
          </a:prstGeom>
        </p:spPr>
        <p:txBody>
          <a:bodyPr lIns="65023" tIns="65023" rIns="65023" bIns="65023"/>
          <a:lstStyle>
            <a:lvl1pPr algn="l" defTabSz="1300480">
              <a:defRPr i="1" sz="3400">
                <a:solidFill>
                  <a:srgbClr val="005CA5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defRPr i="0">
                <a:solidFill>
                  <a:srgbClr val="000000"/>
                </a:solidFill>
              </a:defRPr>
            </a:pPr>
            <a:r>
              <a:rPr i="1">
                <a:solidFill>
                  <a:srgbClr val="005CA5"/>
                </a:solidFill>
              </a:rPr>
              <a:t>Testing this Hamiltonian proved difficult in simulations of the IOTA ring</a:t>
            </a:r>
          </a:p>
        </p:txBody>
      </p:sp>
      <p:sp>
        <p:nvSpPr>
          <p:cNvPr id="296" name="The chromaticity is large, nonlinear and, unequal"/>
          <p:cNvSpPr txBox="1"/>
          <p:nvPr/>
        </p:nvSpPr>
        <p:spPr>
          <a:xfrm>
            <a:off x="847711" y="1919939"/>
            <a:ext cx="9324963" cy="472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just" defTabSz="914400">
              <a:defRPr b="0" sz="25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The chromaticity is large, nonlinear and, unequal</a:t>
            </a:r>
          </a:p>
        </p:txBody>
      </p:sp>
      <p:pic>
        <p:nvPicPr>
          <p:cNvPr id="297" name="newlattice_2ndorderx-nonlinear_chromaticity_fits.pdf" descr="newlattice_2ndorderx-nonlinear_chromaticity_fits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118881" y="2839203"/>
            <a:ext cx="8482169" cy="636162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Boulder, Colorado  USA   –   www.radiasoft.net"/>
          <p:cNvSpPr txBox="1"/>
          <p:nvPr/>
        </p:nvSpPr>
        <p:spPr>
          <a:xfrm>
            <a:off x="4025830" y="9266653"/>
            <a:ext cx="6161264" cy="409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 anchor="ctr">
            <a:spAutoFit/>
          </a:bodyPr>
          <a:lstStyle/>
          <a:p>
            <a:pPr defTabSz="1300480">
              <a:defRPr b="0" sz="16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i="1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Boulder, Colorado  USA   –   www.</a:t>
            </a:r>
            <a:r>
              <a:rPr b="1" i="1" sz="1800">
                <a:solidFill>
                  <a:srgbClr val="005CA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radia</a:t>
            </a:r>
            <a:r>
              <a:rPr b="1" i="1" sz="1800">
                <a:solidFill>
                  <a:srgbClr val="5FBB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soft</a:t>
            </a:r>
            <a:r>
              <a:rPr i="1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.net</a:t>
            </a:r>
            <a:r>
              <a:rPr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</a:p>
        </p:txBody>
      </p:sp>
      <p:sp>
        <p:nvSpPr>
          <p:cNvPr id="300" name="Slide Number"/>
          <p:cNvSpPr txBox="1"/>
          <p:nvPr>
            <p:ph type="sldNum" sz="quarter" idx="4294967295"/>
          </p:nvPr>
        </p:nvSpPr>
        <p:spPr>
          <a:xfrm>
            <a:off x="11812693" y="8975259"/>
            <a:ext cx="866988" cy="47294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65023" tIns="65023" rIns="65023" bIns="65023" anchor="ctr">
            <a:normAutofit fontScale="100000" lnSpcReduction="0"/>
          </a:bodyPr>
          <a:lstStyle>
            <a:lvl1pPr algn="r" defTabSz="1300480">
              <a:defRPr i="1" sz="2200">
                <a:solidFill>
                  <a:srgbClr val="005CA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>
              <a:defRPr i="0"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pPr>
            <a:fld id="{86CB4B4D-7CA3-9044-876B-883B54F8677D}" type="slidenum">
              <a:rPr i="1" sz="2200">
                <a:solidFill>
                  <a:srgbClr val="005CA5"/>
                </a:solidFill>
                <a:latin typeface="Century Gothic"/>
                <a:ea typeface="Century Gothic"/>
                <a:cs typeface="Century Gothic"/>
                <a:sym typeface="Century Gothic"/>
              </a:rPr>
            </a:fld>
          </a:p>
        </p:txBody>
      </p:sp>
      <p:pic>
        <p:nvPicPr>
          <p:cNvPr id="301" name="RadiaSoftLogo.png" descr="RadiaSoft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0310" y="8994986"/>
            <a:ext cx="3438971" cy="650241"/>
          </a:xfrm>
          <a:prstGeom prst="rect">
            <a:avLst/>
          </a:prstGeom>
          <a:ln w="12700">
            <a:miter lim="400000"/>
          </a:ln>
        </p:spPr>
      </p:pic>
      <p:sp>
        <p:nvSpPr>
          <p:cNvPr id="302" name="Testing this Hamiltonian proved difficult in simulations of the IOTA ring"/>
          <p:cNvSpPr txBox="1"/>
          <p:nvPr>
            <p:ph type="title" idx="4294967295"/>
          </p:nvPr>
        </p:nvSpPr>
        <p:spPr>
          <a:xfrm>
            <a:off x="278830" y="350549"/>
            <a:ext cx="9216681" cy="1615441"/>
          </a:xfrm>
          <a:prstGeom prst="rect">
            <a:avLst/>
          </a:prstGeom>
        </p:spPr>
        <p:txBody>
          <a:bodyPr lIns="65023" tIns="65023" rIns="65023" bIns="65023"/>
          <a:lstStyle>
            <a:lvl1pPr algn="l" defTabSz="1300480">
              <a:defRPr i="1" sz="3400">
                <a:solidFill>
                  <a:srgbClr val="005CA5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defRPr i="0">
                <a:solidFill>
                  <a:srgbClr val="000000"/>
                </a:solidFill>
              </a:defRPr>
            </a:pPr>
            <a:r>
              <a:rPr i="1">
                <a:solidFill>
                  <a:srgbClr val="005CA5"/>
                </a:solidFill>
              </a:rPr>
              <a:t>Testing this Hamiltonian proved difficult in simulations of the IOTA ring</a:t>
            </a:r>
          </a:p>
        </p:txBody>
      </p:sp>
      <p:sp>
        <p:nvSpPr>
          <p:cNvPr id="303" name="and there’s nonlinear dispersion in the nonlinear element insert"/>
          <p:cNvSpPr txBox="1"/>
          <p:nvPr/>
        </p:nvSpPr>
        <p:spPr>
          <a:xfrm>
            <a:off x="847711" y="1919939"/>
            <a:ext cx="8911147" cy="853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just" defTabSz="914400">
              <a:defRPr b="0" sz="25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and there’s nonlinear dispersion in the nonlinear element insert</a:t>
            </a:r>
          </a:p>
        </p:txBody>
      </p:sp>
      <p:pic>
        <p:nvPicPr>
          <p:cNvPr id="304" name="Poincare_xpx_500_turns-8-2.png" descr="Poincare_xpx_500_turns-8-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73852" y="2595946"/>
            <a:ext cx="5038244" cy="6040752"/>
          </a:xfrm>
          <a:prstGeom prst="rect">
            <a:avLst/>
          </a:prstGeom>
          <a:ln w="12700">
            <a:miter lim="400000"/>
          </a:ln>
        </p:spPr>
      </p:pic>
      <p:pic>
        <p:nvPicPr>
          <p:cNvPr id="305" name="3rd_order_dispersion_fit.pdf" descr="3rd_order_dispersion_fit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646257" y="2595946"/>
            <a:ext cx="5884691" cy="604075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Boulder, Colorado  USA   –   www.radiasoft.net"/>
          <p:cNvSpPr txBox="1"/>
          <p:nvPr/>
        </p:nvSpPr>
        <p:spPr>
          <a:xfrm>
            <a:off x="4025830" y="9266653"/>
            <a:ext cx="6161264" cy="409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 anchor="ctr">
            <a:spAutoFit/>
          </a:bodyPr>
          <a:lstStyle/>
          <a:p>
            <a:pPr defTabSz="1300480">
              <a:defRPr b="0" sz="16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i="1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Boulder, Colorado  USA   –   www.</a:t>
            </a:r>
            <a:r>
              <a:rPr b="1" i="1" sz="1800">
                <a:solidFill>
                  <a:srgbClr val="005CA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radia</a:t>
            </a:r>
            <a:r>
              <a:rPr b="1" i="1" sz="1800">
                <a:solidFill>
                  <a:srgbClr val="5FBB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soft</a:t>
            </a:r>
            <a:r>
              <a:rPr i="1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.net</a:t>
            </a:r>
            <a:r>
              <a:rPr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</a:p>
        </p:txBody>
      </p:sp>
      <p:sp>
        <p:nvSpPr>
          <p:cNvPr id="308" name="Slide Number"/>
          <p:cNvSpPr txBox="1"/>
          <p:nvPr>
            <p:ph type="sldNum" sz="quarter" idx="4294967295"/>
          </p:nvPr>
        </p:nvSpPr>
        <p:spPr>
          <a:xfrm>
            <a:off x="11812693" y="8975259"/>
            <a:ext cx="866988" cy="47294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65023" tIns="65023" rIns="65023" bIns="65023" anchor="ctr">
            <a:normAutofit fontScale="100000" lnSpcReduction="0"/>
          </a:bodyPr>
          <a:lstStyle>
            <a:lvl1pPr algn="r" defTabSz="1300480">
              <a:defRPr i="1" sz="2200">
                <a:solidFill>
                  <a:srgbClr val="005CA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>
              <a:defRPr i="0"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pPr>
            <a:fld id="{86CB4B4D-7CA3-9044-876B-883B54F8677D}" type="slidenum">
              <a:rPr i="1" sz="2200">
                <a:solidFill>
                  <a:srgbClr val="005CA5"/>
                </a:solidFill>
                <a:latin typeface="Century Gothic"/>
                <a:ea typeface="Century Gothic"/>
                <a:cs typeface="Century Gothic"/>
                <a:sym typeface="Century Gothic"/>
              </a:rPr>
            </a:fld>
          </a:p>
        </p:txBody>
      </p:sp>
      <p:pic>
        <p:nvPicPr>
          <p:cNvPr id="309" name="RadiaSoftLogo.png" descr="RadiaSoft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0310" y="8994986"/>
            <a:ext cx="3438971" cy="650241"/>
          </a:xfrm>
          <a:prstGeom prst="rect">
            <a:avLst/>
          </a:prstGeom>
          <a:ln w="12700">
            <a:miter lim="400000"/>
          </a:ln>
        </p:spPr>
      </p:pic>
      <p:sp>
        <p:nvSpPr>
          <p:cNvPr id="310" name="An integrable RCS lattice"/>
          <p:cNvSpPr txBox="1"/>
          <p:nvPr>
            <p:ph type="title" idx="4294967295"/>
          </p:nvPr>
        </p:nvSpPr>
        <p:spPr>
          <a:xfrm>
            <a:off x="278830" y="350549"/>
            <a:ext cx="9216681" cy="1615441"/>
          </a:xfrm>
          <a:prstGeom prst="rect">
            <a:avLst/>
          </a:prstGeom>
        </p:spPr>
        <p:txBody>
          <a:bodyPr lIns="65023" tIns="65023" rIns="65023" bIns="65023"/>
          <a:lstStyle>
            <a:lvl1pPr algn="l" defTabSz="1300480">
              <a:defRPr i="1" sz="3400">
                <a:solidFill>
                  <a:srgbClr val="005CA5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An integrable RCS lattice</a:t>
            </a:r>
          </a:p>
        </p:txBody>
      </p:sp>
      <p:pic>
        <p:nvPicPr>
          <p:cNvPr id="311" name="RCSv3_composite.png" descr="RCSv3_composit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14376" y="1568788"/>
            <a:ext cx="8205208" cy="6902112"/>
          </a:xfrm>
          <a:prstGeom prst="rect">
            <a:avLst/>
          </a:prstGeom>
          <a:ln w="12700">
            <a:miter lim="400000"/>
          </a:ln>
        </p:spPr>
      </p:pic>
      <p:pic>
        <p:nvPicPr>
          <p:cNvPr id="312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807005" y="2634108"/>
            <a:ext cx="4015150" cy="448538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Boulder, Colorado  USA   –   www.radiasoft.net"/>
          <p:cNvSpPr txBox="1"/>
          <p:nvPr/>
        </p:nvSpPr>
        <p:spPr>
          <a:xfrm>
            <a:off x="4025830" y="9266653"/>
            <a:ext cx="6161264" cy="409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 anchor="ctr">
            <a:spAutoFit/>
          </a:bodyPr>
          <a:lstStyle/>
          <a:p>
            <a:pPr defTabSz="1300480">
              <a:defRPr b="0" sz="16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i="1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Boulder, Colorado  USA   –   www.</a:t>
            </a:r>
            <a:r>
              <a:rPr b="1" i="1" sz="1800">
                <a:solidFill>
                  <a:srgbClr val="005CA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radia</a:t>
            </a:r>
            <a:r>
              <a:rPr b="1" i="1" sz="1800">
                <a:solidFill>
                  <a:srgbClr val="5FBB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soft</a:t>
            </a:r>
            <a:r>
              <a:rPr i="1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.net</a:t>
            </a:r>
            <a:r>
              <a:rPr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</a:p>
        </p:txBody>
      </p:sp>
      <p:sp>
        <p:nvSpPr>
          <p:cNvPr id="315" name="Slide Number"/>
          <p:cNvSpPr txBox="1"/>
          <p:nvPr>
            <p:ph type="sldNum" sz="quarter" idx="4294967295"/>
          </p:nvPr>
        </p:nvSpPr>
        <p:spPr>
          <a:xfrm>
            <a:off x="11812693" y="8975259"/>
            <a:ext cx="866988" cy="47294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65023" tIns="65023" rIns="65023" bIns="65023" anchor="ctr">
            <a:normAutofit fontScale="100000" lnSpcReduction="0"/>
          </a:bodyPr>
          <a:lstStyle>
            <a:lvl1pPr algn="r" defTabSz="1300480">
              <a:defRPr i="1" sz="2200">
                <a:solidFill>
                  <a:srgbClr val="005CA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>
              <a:defRPr i="0"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pPr>
            <a:fld id="{86CB4B4D-7CA3-9044-876B-883B54F8677D}" type="slidenum">
              <a:rPr i="1" sz="2200">
                <a:solidFill>
                  <a:srgbClr val="005CA5"/>
                </a:solidFill>
                <a:latin typeface="Century Gothic"/>
                <a:ea typeface="Century Gothic"/>
                <a:cs typeface="Century Gothic"/>
                <a:sym typeface="Century Gothic"/>
              </a:rPr>
            </a:fld>
          </a:p>
        </p:txBody>
      </p:sp>
      <p:pic>
        <p:nvPicPr>
          <p:cNvPr id="316" name="RadiaSoftLogo.png" descr="RadiaSoft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0310" y="8994986"/>
            <a:ext cx="3438971" cy="650241"/>
          </a:xfrm>
          <a:prstGeom prst="rect">
            <a:avLst/>
          </a:prstGeom>
          <a:ln w="12700">
            <a:miter lim="400000"/>
          </a:ln>
        </p:spPr>
      </p:pic>
      <p:sp>
        <p:nvSpPr>
          <p:cNvPr id="317" name="The iRCS lattice may be a better testbed for integrable optics predictions"/>
          <p:cNvSpPr txBox="1"/>
          <p:nvPr>
            <p:ph type="title" idx="4294967295"/>
          </p:nvPr>
        </p:nvSpPr>
        <p:spPr>
          <a:xfrm>
            <a:off x="278830" y="350549"/>
            <a:ext cx="9216681" cy="1615441"/>
          </a:xfrm>
          <a:prstGeom prst="rect">
            <a:avLst/>
          </a:prstGeom>
        </p:spPr>
        <p:txBody>
          <a:bodyPr lIns="65023" tIns="65023" rIns="65023" bIns="65023"/>
          <a:lstStyle>
            <a:lvl1pPr algn="l" defTabSz="1300480">
              <a:defRPr i="1" sz="3400">
                <a:solidFill>
                  <a:srgbClr val="005CA5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The iRCS lattice may be a better testbed for integrable optics predictions</a:t>
            </a:r>
          </a:p>
        </p:txBody>
      </p:sp>
      <p:grpSp>
        <p:nvGrpSpPr>
          <p:cNvPr id="320" name="Group"/>
          <p:cNvGrpSpPr/>
          <p:nvPr/>
        </p:nvGrpSpPr>
        <p:grpSpPr>
          <a:xfrm>
            <a:off x="-214315" y="2940488"/>
            <a:ext cx="13433430" cy="5080001"/>
            <a:chOff x="0" y="0"/>
            <a:chExt cx="13433427" cy="5080000"/>
          </a:xfrm>
        </p:grpSpPr>
        <p:pic>
          <p:nvPicPr>
            <p:cNvPr id="318" name="RCS-nonlinear_chromaticity_fits.pdf" descr="RCS-nonlinear_chromaticity_fits.pdf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6773334" cy="5080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19" name="newlattice_2ndorderx-nonlinear_chromaticity_fits.pdf" descr="newlattice_2ndorderx-nonlinear_chromaticity_fits.pdf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6660094" y="0"/>
              <a:ext cx="6773334" cy="5080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21" name="there is a region of momentum space where the chromaticities are almost equal"/>
          <p:cNvSpPr txBox="1"/>
          <p:nvPr/>
        </p:nvSpPr>
        <p:spPr>
          <a:xfrm>
            <a:off x="847711" y="1919939"/>
            <a:ext cx="5785373" cy="1234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just" defTabSz="914400">
              <a:defRPr b="0" sz="25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there is a region of momentum space where the chromaticities are almost equal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Boulder, Colorado  USA   –   www.radiasoft.net"/>
          <p:cNvSpPr txBox="1"/>
          <p:nvPr/>
        </p:nvSpPr>
        <p:spPr>
          <a:xfrm>
            <a:off x="4025830" y="9266653"/>
            <a:ext cx="6161264" cy="409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 anchor="ctr">
            <a:spAutoFit/>
          </a:bodyPr>
          <a:lstStyle/>
          <a:p>
            <a:pPr defTabSz="1300480">
              <a:defRPr b="0" sz="16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i="1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Boulder, Colorado  USA   –   www.</a:t>
            </a:r>
            <a:r>
              <a:rPr b="1" i="1" sz="1800">
                <a:solidFill>
                  <a:srgbClr val="005CA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radia</a:t>
            </a:r>
            <a:r>
              <a:rPr b="1" i="1" sz="1800">
                <a:solidFill>
                  <a:srgbClr val="5FBB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soft</a:t>
            </a:r>
            <a:r>
              <a:rPr i="1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.net</a:t>
            </a:r>
            <a:r>
              <a:rPr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</a:p>
        </p:txBody>
      </p:sp>
      <p:sp>
        <p:nvSpPr>
          <p:cNvPr id="324" name="Slide Number"/>
          <p:cNvSpPr txBox="1"/>
          <p:nvPr>
            <p:ph type="sldNum" sz="quarter" idx="4294967295"/>
          </p:nvPr>
        </p:nvSpPr>
        <p:spPr>
          <a:xfrm>
            <a:off x="11812693" y="8975259"/>
            <a:ext cx="866988" cy="47294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65023" tIns="65023" rIns="65023" bIns="65023" anchor="ctr">
            <a:normAutofit fontScale="100000" lnSpcReduction="0"/>
          </a:bodyPr>
          <a:lstStyle>
            <a:lvl1pPr algn="r" defTabSz="1300480">
              <a:defRPr i="1" sz="2200">
                <a:solidFill>
                  <a:srgbClr val="005CA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>
              <a:defRPr i="0"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pPr>
            <a:fld id="{86CB4B4D-7CA3-9044-876B-883B54F8677D}" type="slidenum">
              <a:rPr i="1" sz="2200">
                <a:solidFill>
                  <a:srgbClr val="005CA5"/>
                </a:solidFill>
                <a:latin typeface="Century Gothic"/>
                <a:ea typeface="Century Gothic"/>
                <a:cs typeface="Century Gothic"/>
                <a:sym typeface="Century Gothic"/>
              </a:rPr>
            </a:fld>
          </a:p>
        </p:txBody>
      </p:sp>
      <p:pic>
        <p:nvPicPr>
          <p:cNvPr id="325" name="RadiaSoftLogo.png" descr="RadiaSoft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0310" y="8994986"/>
            <a:ext cx="3438971" cy="650241"/>
          </a:xfrm>
          <a:prstGeom prst="rect">
            <a:avLst/>
          </a:prstGeom>
          <a:ln w="12700">
            <a:miter lim="400000"/>
          </a:ln>
        </p:spPr>
      </p:pic>
      <p:sp>
        <p:nvSpPr>
          <p:cNvPr id="326" name="The iRCS lattice may be a better testbed for integrable optics predictions"/>
          <p:cNvSpPr txBox="1"/>
          <p:nvPr>
            <p:ph type="title" idx="4294967295"/>
          </p:nvPr>
        </p:nvSpPr>
        <p:spPr>
          <a:xfrm>
            <a:off x="278830" y="350549"/>
            <a:ext cx="9216681" cy="1615441"/>
          </a:xfrm>
          <a:prstGeom prst="rect">
            <a:avLst/>
          </a:prstGeom>
        </p:spPr>
        <p:txBody>
          <a:bodyPr lIns="65023" tIns="65023" rIns="65023" bIns="65023"/>
          <a:lstStyle>
            <a:lvl1pPr algn="l" defTabSz="1300480">
              <a:defRPr i="1" sz="3400">
                <a:solidFill>
                  <a:srgbClr val="005CA5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The iRCS lattice may be a better testbed for integrable optics predictions</a:t>
            </a:r>
          </a:p>
        </p:txBody>
      </p:sp>
      <p:pic>
        <p:nvPicPr>
          <p:cNvPr id="327" name="Poincare_xpx_500_turns-8-2.png" descr="Poincare_xpx_500_turns-8-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001896" y="2393396"/>
            <a:ext cx="5376115" cy="6445852"/>
          </a:xfrm>
          <a:prstGeom prst="rect">
            <a:avLst/>
          </a:prstGeom>
          <a:ln w="12700">
            <a:miter lim="400000"/>
          </a:ln>
        </p:spPr>
      </p:pic>
      <p:pic>
        <p:nvPicPr>
          <p:cNvPr id="328" name="Screen Shot 2018-06-04 at 9.52.30 AM.png" descr="Screen Shot 2018-06-04 at 9.52.30 AM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72705" y="2688170"/>
            <a:ext cx="6161264" cy="599129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Boulder, Colorado  USA   –   www.radiasoft.net"/>
          <p:cNvSpPr txBox="1"/>
          <p:nvPr/>
        </p:nvSpPr>
        <p:spPr>
          <a:xfrm>
            <a:off x="4025830" y="9266653"/>
            <a:ext cx="6161264" cy="409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 anchor="ctr">
            <a:spAutoFit/>
          </a:bodyPr>
          <a:lstStyle/>
          <a:p>
            <a:pPr defTabSz="1300480">
              <a:defRPr b="0" sz="16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i="1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Boulder, Colorado  USA   –   www.</a:t>
            </a:r>
            <a:r>
              <a:rPr b="1" i="1" sz="1800">
                <a:solidFill>
                  <a:srgbClr val="005CA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radia</a:t>
            </a:r>
            <a:r>
              <a:rPr b="1" i="1" sz="1800">
                <a:solidFill>
                  <a:srgbClr val="5FBB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soft</a:t>
            </a:r>
            <a:r>
              <a:rPr i="1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.net</a:t>
            </a:r>
            <a:r>
              <a:rPr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</a:p>
        </p:txBody>
      </p:sp>
      <p:sp>
        <p:nvSpPr>
          <p:cNvPr id="331" name="Slide Number"/>
          <p:cNvSpPr txBox="1"/>
          <p:nvPr>
            <p:ph type="sldNum" sz="quarter" idx="4294967295"/>
          </p:nvPr>
        </p:nvSpPr>
        <p:spPr>
          <a:xfrm>
            <a:off x="11812693" y="8975259"/>
            <a:ext cx="866988" cy="47294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65023" tIns="65023" rIns="65023" bIns="65023" anchor="ctr">
            <a:normAutofit fontScale="100000" lnSpcReduction="0"/>
          </a:bodyPr>
          <a:lstStyle>
            <a:lvl1pPr algn="r" defTabSz="1300480">
              <a:defRPr i="1" sz="2200">
                <a:solidFill>
                  <a:srgbClr val="005CA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>
              <a:defRPr i="0"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pPr>
            <a:fld id="{86CB4B4D-7CA3-9044-876B-883B54F8677D}" type="slidenum">
              <a:rPr i="1" sz="2200">
                <a:solidFill>
                  <a:srgbClr val="005CA5"/>
                </a:solidFill>
                <a:latin typeface="Century Gothic"/>
                <a:ea typeface="Century Gothic"/>
                <a:cs typeface="Century Gothic"/>
                <a:sym typeface="Century Gothic"/>
              </a:rPr>
            </a:fld>
          </a:p>
        </p:txBody>
      </p:sp>
      <p:pic>
        <p:nvPicPr>
          <p:cNvPr id="332" name="RadiaSoftLogo.png" descr="RadiaSoft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0310" y="8994986"/>
            <a:ext cx="3438971" cy="650241"/>
          </a:xfrm>
          <a:prstGeom prst="rect">
            <a:avLst/>
          </a:prstGeom>
          <a:ln w="12700">
            <a:miter lim="400000"/>
          </a:ln>
        </p:spPr>
      </p:pic>
      <p:sp>
        <p:nvSpPr>
          <p:cNvPr id="333" name="With synchrotron oscillations, we expect better integrable behavior for positive momentum offset than negative"/>
          <p:cNvSpPr txBox="1"/>
          <p:nvPr>
            <p:ph type="title" idx="4294967295"/>
          </p:nvPr>
        </p:nvSpPr>
        <p:spPr>
          <a:xfrm>
            <a:off x="262028" y="7481878"/>
            <a:ext cx="10901940" cy="1406430"/>
          </a:xfrm>
          <a:prstGeom prst="rect">
            <a:avLst/>
          </a:prstGeom>
        </p:spPr>
        <p:txBody>
          <a:bodyPr lIns="65023" tIns="65023" rIns="65023" bIns="65023"/>
          <a:lstStyle>
            <a:lvl1pPr algn="l" defTabSz="1274470">
              <a:defRPr i="1" sz="3332">
                <a:solidFill>
                  <a:srgbClr val="005CA5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With synchrotron oscillations, we expect better integrable behavior for positive momentum offset than negative</a:t>
            </a:r>
          </a:p>
        </p:txBody>
      </p:sp>
      <p:pic>
        <p:nvPicPr>
          <p:cNvPr id="334" name="RCS-nonlinear_chromaticity_fits.pdf" descr="RCS-nonlinear_chromaticity_fits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09141" y="-7219"/>
            <a:ext cx="8786518" cy="6589888"/>
          </a:xfrm>
          <a:prstGeom prst="rect">
            <a:avLst/>
          </a:prstGeom>
          <a:ln w="12700">
            <a:miter lim="400000"/>
          </a:ln>
        </p:spPr>
      </p:pic>
      <p:pic>
        <p:nvPicPr>
          <p:cNvPr id="335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256029" y="6829073"/>
            <a:ext cx="2019301" cy="406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36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133221" y="6829073"/>
            <a:ext cx="1790701" cy="4064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Boulder, Colorado  USA   –   www.radiasoft.net"/>
          <p:cNvSpPr txBox="1"/>
          <p:nvPr/>
        </p:nvSpPr>
        <p:spPr>
          <a:xfrm>
            <a:off x="4025830" y="9266653"/>
            <a:ext cx="6161264" cy="409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 anchor="ctr">
            <a:spAutoFit/>
          </a:bodyPr>
          <a:lstStyle/>
          <a:p>
            <a:pPr defTabSz="1300480">
              <a:defRPr b="0" sz="16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i="1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Boulder, Colorado  USA   –   www.</a:t>
            </a:r>
            <a:r>
              <a:rPr b="1" i="1" sz="1800">
                <a:solidFill>
                  <a:srgbClr val="005CA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radia</a:t>
            </a:r>
            <a:r>
              <a:rPr b="1" i="1" sz="1800">
                <a:solidFill>
                  <a:srgbClr val="5FBB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soft</a:t>
            </a:r>
            <a:r>
              <a:rPr i="1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.net</a:t>
            </a:r>
            <a:r>
              <a:rPr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</a:p>
        </p:txBody>
      </p:sp>
      <p:sp>
        <p:nvSpPr>
          <p:cNvPr id="339" name="Slide Number"/>
          <p:cNvSpPr txBox="1"/>
          <p:nvPr>
            <p:ph type="sldNum" sz="quarter" idx="4294967295"/>
          </p:nvPr>
        </p:nvSpPr>
        <p:spPr>
          <a:xfrm>
            <a:off x="11812693" y="8975259"/>
            <a:ext cx="866988" cy="47294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65023" tIns="65023" rIns="65023" bIns="65023" anchor="ctr">
            <a:normAutofit fontScale="100000" lnSpcReduction="0"/>
          </a:bodyPr>
          <a:lstStyle>
            <a:lvl1pPr algn="r" defTabSz="1300480">
              <a:defRPr i="1" sz="2200">
                <a:solidFill>
                  <a:srgbClr val="005CA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>
              <a:defRPr i="0"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pPr>
            <a:fld id="{86CB4B4D-7CA3-9044-876B-883B54F8677D}" type="slidenum">
              <a:rPr i="1" sz="2200">
                <a:solidFill>
                  <a:srgbClr val="005CA5"/>
                </a:solidFill>
                <a:latin typeface="Century Gothic"/>
                <a:ea typeface="Century Gothic"/>
                <a:cs typeface="Century Gothic"/>
                <a:sym typeface="Century Gothic"/>
              </a:rPr>
            </a:fld>
          </a:p>
        </p:txBody>
      </p:sp>
      <p:pic>
        <p:nvPicPr>
          <p:cNvPr id="340" name="RadiaSoftLogo.png" descr="RadiaSoft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0310" y="8994986"/>
            <a:ext cx="3438971" cy="650241"/>
          </a:xfrm>
          <a:prstGeom prst="rect">
            <a:avLst/>
          </a:prstGeom>
          <a:ln w="12700">
            <a:miter lim="400000"/>
          </a:ln>
        </p:spPr>
      </p:pic>
      <p:sp>
        <p:nvSpPr>
          <p:cNvPr id="341" name="and that is indeed what we found"/>
          <p:cNvSpPr txBox="1"/>
          <p:nvPr>
            <p:ph type="title" idx="4294967295"/>
          </p:nvPr>
        </p:nvSpPr>
        <p:spPr>
          <a:xfrm>
            <a:off x="278830" y="350549"/>
            <a:ext cx="7758971" cy="1031151"/>
          </a:xfrm>
          <a:prstGeom prst="rect">
            <a:avLst/>
          </a:prstGeom>
        </p:spPr>
        <p:txBody>
          <a:bodyPr lIns="65023" tIns="65023" rIns="65023" bIns="65023"/>
          <a:lstStyle>
            <a:lvl1pPr algn="l" defTabSz="1300480">
              <a:defRPr i="1" sz="3400">
                <a:solidFill>
                  <a:srgbClr val="005CA5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and that is indeed what we found</a:t>
            </a:r>
          </a:p>
        </p:txBody>
      </p:sp>
      <p:pic>
        <p:nvPicPr>
          <p:cNvPr id="342" name="stack.png" descr="stack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64323" y="1663958"/>
            <a:ext cx="9884277" cy="732043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Boulder, Colorado  USA   –   www.radiasoft.net"/>
          <p:cNvSpPr txBox="1"/>
          <p:nvPr/>
        </p:nvSpPr>
        <p:spPr>
          <a:xfrm>
            <a:off x="4025830" y="9266653"/>
            <a:ext cx="6161264" cy="409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 anchor="ctr">
            <a:spAutoFit/>
          </a:bodyPr>
          <a:lstStyle/>
          <a:p>
            <a:pPr defTabSz="1300480">
              <a:defRPr b="0" sz="16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i="1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Boulder, Colorado  USA   –   www.</a:t>
            </a:r>
            <a:r>
              <a:rPr b="1" i="1" sz="1800">
                <a:solidFill>
                  <a:srgbClr val="005CA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radia</a:t>
            </a:r>
            <a:r>
              <a:rPr b="1" i="1" sz="1800">
                <a:solidFill>
                  <a:srgbClr val="5FBB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soft</a:t>
            </a:r>
            <a:r>
              <a:rPr i="1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.net</a:t>
            </a:r>
            <a:r>
              <a:rPr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</a:p>
        </p:txBody>
      </p:sp>
      <p:sp>
        <p:nvSpPr>
          <p:cNvPr id="143" name="Slide Number"/>
          <p:cNvSpPr txBox="1"/>
          <p:nvPr>
            <p:ph type="sldNum" sz="quarter" idx="4294967295"/>
          </p:nvPr>
        </p:nvSpPr>
        <p:spPr>
          <a:xfrm>
            <a:off x="11812693" y="8975259"/>
            <a:ext cx="866988" cy="47294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65023" tIns="65023" rIns="65023" bIns="65023" anchor="ctr">
            <a:normAutofit fontScale="100000" lnSpcReduction="0"/>
          </a:bodyPr>
          <a:lstStyle>
            <a:lvl1pPr algn="r" defTabSz="1300480">
              <a:defRPr i="1" sz="2200">
                <a:solidFill>
                  <a:srgbClr val="005CA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>
              <a:defRPr i="0"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pPr>
            <a:fld id="{86CB4B4D-7CA3-9044-876B-883B54F8677D}" type="slidenum">
              <a:rPr i="1" sz="2200">
                <a:solidFill>
                  <a:srgbClr val="005CA5"/>
                </a:solidFill>
                <a:latin typeface="Century Gothic"/>
                <a:ea typeface="Century Gothic"/>
                <a:cs typeface="Century Gothic"/>
                <a:sym typeface="Century Gothic"/>
              </a:rPr>
            </a:fld>
          </a:p>
        </p:txBody>
      </p:sp>
      <p:pic>
        <p:nvPicPr>
          <p:cNvPr id="144" name="RadiaSoftLogo.png" descr="RadiaSoft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0310" y="8994986"/>
            <a:ext cx="3438971" cy="650241"/>
          </a:xfrm>
          <a:prstGeom prst="rect">
            <a:avLst/>
          </a:prstGeom>
          <a:ln w="12700">
            <a:miter lim="400000"/>
          </a:ln>
        </p:spPr>
      </p:pic>
      <p:sp>
        <p:nvSpPr>
          <p:cNvPr id="145" name="Outline"/>
          <p:cNvSpPr txBox="1"/>
          <p:nvPr>
            <p:ph type="title" idx="4294967295"/>
          </p:nvPr>
        </p:nvSpPr>
        <p:spPr>
          <a:xfrm>
            <a:off x="278830" y="172749"/>
            <a:ext cx="7728052" cy="1464664"/>
          </a:xfrm>
          <a:prstGeom prst="rect">
            <a:avLst/>
          </a:prstGeom>
        </p:spPr>
        <p:txBody>
          <a:bodyPr lIns="65023" tIns="65023" rIns="65023" bIns="65023"/>
          <a:lstStyle>
            <a:lvl1pPr algn="l" defTabSz="1300480">
              <a:defRPr i="1" sz="3400">
                <a:solidFill>
                  <a:srgbClr val="005CA5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defRPr i="0">
                <a:solidFill>
                  <a:srgbClr val="000000"/>
                </a:solidFill>
              </a:defRPr>
            </a:pPr>
            <a:r>
              <a:rPr i="1">
                <a:solidFill>
                  <a:srgbClr val="005CA5"/>
                </a:solidFill>
              </a:rPr>
              <a:t>Outline</a:t>
            </a:r>
          </a:p>
        </p:txBody>
      </p:sp>
      <p:sp>
        <p:nvSpPr>
          <p:cNvPr id="146" name="Integrable Optics: what is it?…"/>
          <p:cNvSpPr txBox="1"/>
          <p:nvPr/>
        </p:nvSpPr>
        <p:spPr>
          <a:xfrm>
            <a:off x="759681" y="1637468"/>
            <a:ext cx="5785514" cy="36643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 anchor="ctr">
            <a:normAutofit fontScale="100000" lnSpcReduction="0"/>
          </a:bodyPr>
          <a:lstStyle/>
          <a:p>
            <a:pPr marL="228600" indent="-228600" algn="l" defTabSz="1300480">
              <a:spcBef>
                <a:spcPts val="500"/>
              </a:spcBef>
              <a:buSzPct val="100000"/>
              <a:buChar char="•"/>
              <a:defRPr b="0" i="1" sz="2000">
                <a:latin typeface="Helvetica"/>
                <a:ea typeface="Helvetica"/>
                <a:cs typeface="Helvetica"/>
                <a:sym typeface="Helvetica"/>
              </a:defRPr>
            </a:pPr>
            <a:r>
              <a:t>Integrable Optics: what is it?</a:t>
            </a:r>
          </a:p>
          <a:p>
            <a:pPr marL="228600" indent="-228600" algn="l" defTabSz="1300480">
              <a:spcBef>
                <a:spcPts val="500"/>
              </a:spcBef>
              <a:buSzPct val="100000"/>
              <a:buChar char="•"/>
              <a:defRPr b="0" i="1" sz="2000">
                <a:latin typeface="Helvetica"/>
                <a:ea typeface="Helvetica"/>
                <a:cs typeface="Helvetica"/>
                <a:sym typeface="Helvetica"/>
              </a:defRPr>
            </a:pPr>
            <a:r>
              <a:t>the IOTA ring @ Fermilab</a:t>
            </a:r>
          </a:p>
          <a:p>
            <a:pPr marL="228600" indent="-228600" algn="l" defTabSz="1300480">
              <a:spcBef>
                <a:spcPts val="500"/>
              </a:spcBef>
              <a:buSzPct val="100000"/>
              <a:buChar char="•"/>
              <a:defRPr b="0" i="1" sz="2000">
                <a:latin typeface="Helvetica"/>
                <a:ea typeface="Helvetica"/>
                <a:cs typeface="Helvetica"/>
                <a:sym typeface="Helvetica"/>
              </a:defRPr>
            </a:pPr>
            <a:r>
              <a:t>off-momentum single-particle dynamics</a:t>
            </a:r>
          </a:p>
          <a:p>
            <a:pPr marL="228600" indent="-228600" algn="l" defTabSz="1300480">
              <a:spcBef>
                <a:spcPts val="500"/>
              </a:spcBef>
              <a:buSzPct val="100000"/>
              <a:buChar char="•"/>
              <a:defRPr b="0" i="1" sz="2000">
                <a:latin typeface="Helvetica"/>
                <a:ea typeface="Helvetica"/>
                <a:cs typeface="Helvetica"/>
                <a:sym typeface="Helvetica"/>
              </a:defRPr>
            </a:pPr>
            <a:r>
              <a:t>first nonlinear decoherence experiments @ FAST</a:t>
            </a:r>
          </a:p>
          <a:p>
            <a:pPr marL="228600" indent="-228600" algn="l" defTabSz="1300480">
              <a:spcBef>
                <a:spcPts val="500"/>
              </a:spcBef>
              <a:buSzPct val="100000"/>
              <a:buChar char="•"/>
              <a:defRPr b="0" i="1" sz="2000">
                <a:latin typeface="Helvetica"/>
                <a:ea typeface="Helvetica"/>
                <a:cs typeface="Helvetica"/>
                <a:sym typeface="Helvetica"/>
              </a:defRPr>
            </a:pPr>
            <a:r>
              <a:t>impact of space charge</a:t>
            </a:r>
          </a:p>
          <a:p>
            <a:pPr marL="228600" indent="-228600" algn="l" defTabSz="1300480">
              <a:spcBef>
                <a:spcPts val="500"/>
              </a:spcBef>
              <a:buSzPct val="100000"/>
              <a:buChar char="•"/>
              <a:defRPr b="0" i="1" sz="2000">
                <a:latin typeface="Helvetica"/>
                <a:ea typeface="Helvetica"/>
                <a:cs typeface="Helvetica"/>
                <a:sym typeface="Helvetica"/>
              </a:defRPr>
            </a:pPr>
            <a:r>
              <a:t>symplectic space charge algorithms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Boulder, Colorado  USA   –   www.radiasoft.net"/>
          <p:cNvSpPr txBox="1"/>
          <p:nvPr/>
        </p:nvSpPr>
        <p:spPr>
          <a:xfrm>
            <a:off x="4025830" y="9266653"/>
            <a:ext cx="6161264" cy="409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 anchor="ctr">
            <a:spAutoFit/>
          </a:bodyPr>
          <a:lstStyle/>
          <a:p>
            <a:pPr defTabSz="1300480">
              <a:defRPr b="0" sz="16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i="1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Boulder, Colorado  USA   –   www.</a:t>
            </a:r>
            <a:r>
              <a:rPr b="1" i="1" sz="1800">
                <a:solidFill>
                  <a:srgbClr val="005CA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radia</a:t>
            </a:r>
            <a:r>
              <a:rPr b="1" i="1" sz="1800">
                <a:solidFill>
                  <a:srgbClr val="5FBB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soft</a:t>
            </a:r>
            <a:r>
              <a:rPr i="1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.net</a:t>
            </a:r>
            <a:r>
              <a:rPr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</a:p>
        </p:txBody>
      </p:sp>
      <p:sp>
        <p:nvSpPr>
          <p:cNvPr id="345" name="Slide Number"/>
          <p:cNvSpPr txBox="1"/>
          <p:nvPr>
            <p:ph type="sldNum" sz="quarter" idx="4294967295"/>
          </p:nvPr>
        </p:nvSpPr>
        <p:spPr>
          <a:xfrm>
            <a:off x="11812693" y="8975259"/>
            <a:ext cx="866988" cy="47294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65023" tIns="65023" rIns="65023" bIns="65023" anchor="ctr">
            <a:normAutofit fontScale="100000" lnSpcReduction="0"/>
          </a:bodyPr>
          <a:lstStyle>
            <a:lvl1pPr algn="r" defTabSz="1300480">
              <a:defRPr i="1" sz="2200">
                <a:solidFill>
                  <a:srgbClr val="005CA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>
              <a:defRPr i="0"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pPr>
            <a:fld id="{86CB4B4D-7CA3-9044-876B-883B54F8677D}" type="slidenum">
              <a:rPr i="1" sz="2200">
                <a:solidFill>
                  <a:srgbClr val="005CA5"/>
                </a:solidFill>
                <a:latin typeface="Century Gothic"/>
                <a:ea typeface="Century Gothic"/>
                <a:cs typeface="Century Gothic"/>
                <a:sym typeface="Century Gothic"/>
              </a:rPr>
            </a:fld>
          </a:p>
        </p:txBody>
      </p:sp>
      <p:pic>
        <p:nvPicPr>
          <p:cNvPr id="346" name="RadiaSoftLogo.png" descr="RadiaSoft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0310" y="8994986"/>
            <a:ext cx="3438971" cy="650241"/>
          </a:xfrm>
          <a:prstGeom prst="rect">
            <a:avLst/>
          </a:prstGeom>
          <a:ln w="12700">
            <a:miter lim="400000"/>
          </a:ln>
        </p:spPr>
      </p:pic>
      <p:sp>
        <p:nvSpPr>
          <p:cNvPr id="347" name="note the transition in behavior with the change of momentum sign"/>
          <p:cNvSpPr txBox="1"/>
          <p:nvPr>
            <p:ph type="title" idx="4294967295"/>
          </p:nvPr>
        </p:nvSpPr>
        <p:spPr>
          <a:xfrm>
            <a:off x="278830" y="350549"/>
            <a:ext cx="7758971" cy="1264156"/>
          </a:xfrm>
          <a:prstGeom prst="rect">
            <a:avLst/>
          </a:prstGeom>
        </p:spPr>
        <p:txBody>
          <a:bodyPr lIns="65023" tIns="65023" rIns="65023" bIns="65023"/>
          <a:lstStyle>
            <a:lvl1pPr algn="l" defTabSz="1300480">
              <a:defRPr i="1" sz="3400">
                <a:solidFill>
                  <a:srgbClr val="005CA5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note the transition in behavior with the change of momentum sign</a:t>
            </a:r>
          </a:p>
        </p:txBody>
      </p:sp>
      <p:pic>
        <p:nvPicPr>
          <p:cNvPr id="348" name="stack.png" descr="stack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64323" y="1663958"/>
            <a:ext cx="9884277" cy="7320437"/>
          </a:xfrm>
          <a:prstGeom prst="rect">
            <a:avLst/>
          </a:prstGeom>
          <a:ln w="12700">
            <a:miter lim="400000"/>
          </a:ln>
        </p:spPr>
      </p:pic>
      <p:sp>
        <p:nvSpPr>
          <p:cNvPr id="349" name="Line"/>
          <p:cNvSpPr/>
          <p:nvPr/>
        </p:nvSpPr>
        <p:spPr>
          <a:xfrm>
            <a:off x="3523315" y="2781268"/>
            <a:ext cx="2815894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50" name="Line"/>
          <p:cNvSpPr/>
          <p:nvPr/>
        </p:nvSpPr>
        <p:spPr>
          <a:xfrm flipH="1">
            <a:off x="4346616" y="2773852"/>
            <a:ext cx="1" cy="5331013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51" name="Line"/>
          <p:cNvSpPr/>
          <p:nvPr/>
        </p:nvSpPr>
        <p:spPr>
          <a:xfrm flipH="1">
            <a:off x="5364125" y="2773852"/>
            <a:ext cx="1" cy="5331013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52" name="Line"/>
          <p:cNvSpPr/>
          <p:nvPr/>
        </p:nvSpPr>
        <p:spPr>
          <a:xfrm>
            <a:off x="5521415" y="2783910"/>
            <a:ext cx="2815894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53" name="Line"/>
          <p:cNvSpPr/>
          <p:nvPr/>
        </p:nvSpPr>
        <p:spPr>
          <a:xfrm flipH="1">
            <a:off x="6344716" y="2776493"/>
            <a:ext cx="1" cy="5331014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54" name="Line"/>
          <p:cNvSpPr/>
          <p:nvPr/>
        </p:nvSpPr>
        <p:spPr>
          <a:xfrm flipH="1">
            <a:off x="7362225" y="2776493"/>
            <a:ext cx="1" cy="5331014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Boulder, Colorado  USA   –   www.radiasoft.net"/>
          <p:cNvSpPr txBox="1"/>
          <p:nvPr/>
        </p:nvSpPr>
        <p:spPr>
          <a:xfrm>
            <a:off x="4025830" y="9266653"/>
            <a:ext cx="6161264" cy="409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 anchor="ctr">
            <a:spAutoFit/>
          </a:bodyPr>
          <a:lstStyle/>
          <a:p>
            <a:pPr defTabSz="1300480">
              <a:defRPr b="0" sz="16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i="1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Boulder, Colorado  USA   –   www.</a:t>
            </a:r>
            <a:r>
              <a:rPr b="1" i="1" sz="1800">
                <a:solidFill>
                  <a:srgbClr val="005CA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radia</a:t>
            </a:r>
            <a:r>
              <a:rPr b="1" i="1" sz="1800">
                <a:solidFill>
                  <a:srgbClr val="5FBB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soft</a:t>
            </a:r>
            <a:r>
              <a:rPr i="1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.net</a:t>
            </a:r>
            <a:r>
              <a:rPr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</a:p>
        </p:txBody>
      </p:sp>
      <p:sp>
        <p:nvSpPr>
          <p:cNvPr id="357" name="Slide Number"/>
          <p:cNvSpPr txBox="1"/>
          <p:nvPr>
            <p:ph type="sldNum" sz="quarter" idx="4294967295"/>
          </p:nvPr>
        </p:nvSpPr>
        <p:spPr>
          <a:xfrm>
            <a:off x="11812693" y="8975259"/>
            <a:ext cx="866988" cy="47294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65023" tIns="65023" rIns="65023" bIns="65023" anchor="ctr">
            <a:normAutofit fontScale="100000" lnSpcReduction="0"/>
          </a:bodyPr>
          <a:lstStyle>
            <a:lvl1pPr algn="r" defTabSz="1300480">
              <a:defRPr i="1" sz="2200">
                <a:solidFill>
                  <a:srgbClr val="005CA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>
              <a:defRPr i="0"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pPr>
            <a:fld id="{86CB4B4D-7CA3-9044-876B-883B54F8677D}" type="slidenum">
              <a:rPr i="1" sz="2200">
                <a:solidFill>
                  <a:srgbClr val="005CA5"/>
                </a:solidFill>
                <a:latin typeface="Century Gothic"/>
                <a:ea typeface="Century Gothic"/>
                <a:cs typeface="Century Gothic"/>
                <a:sym typeface="Century Gothic"/>
              </a:rPr>
            </a:fld>
          </a:p>
        </p:txBody>
      </p:sp>
      <p:pic>
        <p:nvPicPr>
          <p:cNvPr id="358" name="RadiaSoftLogo.png" descr="RadiaSoft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0310" y="8994986"/>
            <a:ext cx="3438971" cy="650241"/>
          </a:xfrm>
          <a:prstGeom prst="rect">
            <a:avLst/>
          </a:prstGeom>
          <a:ln w="12700">
            <a:miter lim="400000"/>
          </a:ln>
        </p:spPr>
      </p:pic>
      <p:sp>
        <p:nvSpPr>
          <p:cNvPr id="359" name="First Experiments at FAST/IOTA"/>
          <p:cNvSpPr txBox="1"/>
          <p:nvPr>
            <p:ph type="title" idx="4294967295"/>
          </p:nvPr>
        </p:nvSpPr>
        <p:spPr>
          <a:xfrm>
            <a:off x="2225128" y="2242849"/>
            <a:ext cx="8554544" cy="2864491"/>
          </a:xfrm>
          <a:prstGeom prst="rect">
            <a:avLst/>
          </a:prstGeom>
        </p:spPr>
        <p:txBody>
          <a:bodyPr lIns="65023" tIns="65023" rIns="65023" bIns="65023"/>
          <a:lstStyle>
            <a:lvl1pPr defTabSz="1300480">
              <a:defRPr i="1" sz="3400">
                <a:solidFill>
                  <a:srgbClr val="005CA5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First Experiments at FAST/IOTA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Boulder, Colorado  USA   –   www.radiasoft.net"/>
          <p:cNvSpPr txBox="1"/>
          <p:nvPr/>
        </p:nvSpPr>
        <p:spPr>
          <a:xfrm>
            <a:off x="4025830" y="9266653"/>
            <a:ext cx="6161264" cy="409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 anchor="ctr">
            <a:spAutoFit/>
          </a:bodyPr>
          <a:lstStyle/>
          <a:p>
            <a:pPr defTabSz="1300480">
              <a:defRPr b="0" sz="16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i="1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Boulder, Colorado  USA   –   www.</a:t>
            </a:r>
            <a:r>
              <a:rPr b="1" i="1" sz="1800">
                <a:solidFill>
                  <a:srgbClr val="005CA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radia</a:t>
            </a:r>
            <a:r>
              <a:rPr b="1" i="1" sz="1800">
                <a:solidFill>
                  <a:srgbClr val="5FBB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soft</a:t>
            </a:r>
            <a:r>
              <a:rPr i="1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.net</a:t>
            </a:r>
            <a:r>
              <a:rPr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</a:p>
        </p:txBody>
      </p:sp>
      <p:sp>
        <p:nvSpPr>
          <p:cNvPr id="362" name="Slide Number"/>
          <p:cNvSpPr txBox="1"/>
          <p:nvPr>
            <p:ph type="sldNum" sz="quarter" idx="4294967295"/>
          </p:nvPr>
        </p:nvSpPr>
        <p:spPr>
          <a:xfrm>
            <a:off x="11812693" y="8975259"/>
            <a:ext cx="866988" cy="47294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65023" tIns="65023" rIns="65023" bIns="65023" anchor="ctr">
            <a:normAutofit fontScale="100000" lnSpcReduction="0"/>
          </a:bodyPr>
          <a:lstStyle>
            <a:lvl1pPr algn="r" defTabSz="1300480">
              <a:defRPr i="1" sz="2200">
                <a:solidFill>
                  <a:srgbClr val="005CA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>
              <a:defRPr i="0"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pPr>
            <a:fld id="{86CB4B4D-7CA3-9044-876B-883B54F8677D}" type="slidenum">
              <a:rPr i="1" sz="2200">
                <a:solidFill>
                  <a:srgbClr val="005CA5"/>
                </a:solidFill>
                <a:latin typeface="Century Gothic"/>
                <a:ea typeface="Century Gothic"/>
                <a:cs typeface="Century Gothic"/>
                <a:sym typeface="Century Gothic"/>
              </a:rPr>
            </a:fld>
          </a:p>
        </p:txBody>
      </p:sp>
      <p:pic>
        <p:nvPicPr>
          <p:cNvPr id="363" name="RadiaSoftLogo.png" descr="RadiaSoft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0310" y="8994986"/>
            <a:ext cx="3438971" cy="650241"/>
          </a:xfrm>
          <a:prstGeom prst="rect">
            <a:avLst/>
          </a:prstGeom>
          <a:ln w="12700">
            <a:miter lim="400000"/>
          </a:ln>
        </p:spPr>
      </p:pic>
      <p:sp>
        <p:nvSpPr>
          <p:cNvPr id="364" name="Theoretical predictions of centroid decoherence time"/>
          <p:cNvSpPr txBox="1"/>
          <p:nvPr>
            <p:ph type="title" idx="4294967295"/>
          </p:nvPr>
        </p:nvSpPr>
        <p:spPr>
          <a:xfrm>
            <a:off x="278830" y="350549"/>
            <a:ext cx="7758971" cy="1264156"/>
          </a:xfrm>
          <a:prstGeom prst="rect">
            <a:avLst/>
          </a:prstGeom>
        </p:spPr>
        <p:txBody>
          <a:bodyPr lIns="65023" tIns="65023" rIns="65023" bIns="65023"/>
          <a:lstStyle>
            <a:lvl1pPr algn="l" defTabSz="1300480">
              <a:defRPr i="1" sz="3400">
                <a:solidFill>
                  <a:srgbClr val="005CA5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Theoretical predictions of centroid decoherence time</a:t>
            </a:r>
          </a:p>
        </p:txBody>
      </p:sp>
      <p:pic>
        <p:nvPicPr>
          <p:cNvPr id="365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92150" y="2082800"/>
            <a:ext cx="4762500" cy="5588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66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009900" y="3244850"/>
            <a:ext cx="7162800" cy="1104900"/>
          </a:xfrm>
          <a:prstGeom prst="rect">
            <a:avLst/>
          </a:prstGeom>
          <a:ln w="12700">
            <a:miter lim="400000"/>
          </a:ln>
        </p:spPr>
      </p:pic>
      <p:sp>
        <p:nvSpPr>
          <p:cNvPr id="367" name="amplitude-dependent tune"/>
          <p:cNvSpPr txBox="1"/>
          <p:nvPr/>
        </p:nvSpPr>
        <p:spPr>
          <a:xfrm>
            <a:off x="3730611" y="4447239"/>
            <a:ext cx="3733529" cy="320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914400">
              <a:defRPr b="0" sz="15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amplitude-dependent tune</a:t>
            </a:r>
          </a:p>
        </p:txBody>
      </p:sp>
      <p:sp>
        <p:nvSpPr>
          <p:cNvPr id="368" name="chromatic decoherence"/>
          <p:cNvSpPr txBox="1"/>
          <p:nvPr/>
        </p:nvSpPr>
        <p:spPr>
          <a:xfrm>
            <a:off x="6727811" y="4447239"/>
            <a:ext cx="3733529" cy="320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914400">
              <a:defRPr b="0" sz="15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chromatic decoherence</a:t>
            </a:r>
          </a:p>
        </p:txBody>
      </p:sp>
      <p:sp>
        <p:nvSpPr>
          <p:cNvPr id="369" name="R. E. Meller et al., SSC-N-360…"/>
          <p:cNvSpPr txBox="1"/>
          <p:nvPr/>
        </p:nvSpPr>
        <p:spPr>
          <a:xfrm>
            <a:off x="6016611" y="8371539"/>
            <a:ext cx="5849617" cy="1234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l" defTabSz="457200">
              <a:defRPr b="0" sz="1500">
                <a:latin typeface="Helvetica"/>
                <a:ea typeface="Helvetica"/>
                <a:cs typeface="Helvetica"/>
                <a:sym typeface="Helvetica"/>
              </a:defRPr>
            </a:pPr>
            <a:r>
              <a:t>R. E. Meller et al., SSC-N-360</a:t>
            </a:r>
          </a:p>
          <a:p>
            <a:pPr algn="l" defTabSz="457200">
              <a:defRPr b="0" sz="1500">
                <a:latin typeface="Helvetica"/>
                <a:ea typeface="Helvetica"/>
                <a:cs typeface="Helvetica"/>
                <a:sym typeface="Helvetica"/>
              </a:defRPr>
            </a:pPr>
            <a:r>
              <a:t>C. X. Wang, “Measurement and Application of Betatron Modes with MIA”, </a:t>
            </a:r>
          </a:p>
          <a:p>
            <a:pPr algn="l" defTabSz="457200">
              <a:defRPr b="0" i="1" sz="1500">
                <a:latin typeface="Helvetica"/>
                <a:ea typeface="Helvetica"/>
                <a:cs typeface="Helvetica"/>
                <a:sym typeface="Helvetica"/>
              </a:defRPr>
            </a:pPr>
            <a:r>
              <a:rPr i="0"/>
              <a:t>in </a:t>
            </a:r>
            <a:r>
              <a:t>Proc. 20th Particle Accelerator Conf. (PAC'03)</a:t>
            </a:r>
            <a:endParaRPr i="0"/>
          </a:p>
        </p:txBody>
      </p:sp>
      <p:pic>
        <p:nvPicPr>
          <p:cNvPr id="370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321550" y="7192597"/>
            <a:ext cx="2832100" cy="508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71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686095" y="7211647"/>
            <a:ext cx="2413001" cy="469901"/>
          </a:xfrm>
          <a:prstGeom prst="rect">
            <a:avLst/>
          </a:prstGeom>
          <a:ln w="12700">
            <a:miter lim="400000"/>
          </a:ln>
        </p:spPr>
      </p:pic>
      <p:sp>
        <p:nvSpPr>
          <p:cNvPr id="372" name="Octupole strength"/>
          <p:cNvSpPr txBox="1"/>
          <p:nvPr/>
        </p:nvSpPr>
        <p:spPr>
          <a:xfrm>
            <a:off x="2025831" y="6333336"/>
            <a:ext cx="3733530" cy="472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914400">
              <a:defRPr b="0" sz="25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Octupole strength</a:t>
            </a:r>
          </a:p>
        </p:txBody>
      </p:sp>
      <p:sp>
        <p:nvSpPr>
          <p:cNvPr id="373" name="Initial transverse kick"/>
          <p:cNvSpPr txBox="1"/>
          <p:nvPr/>
        </p:nvSpPr>
        <p:spPr>
          <a:xfrm>
            <a:off x="6870835" y="6333336"/>
            <a:ext cx="3733530" cy="472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914400">
              <a:defRPr b="0" sz="25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Initial transverse kick</a:t>
            </a:r>
          </a:p>
        </p:txBody>
      </p:sp>
      <p:pic>
        <p:nvPicPr>
          <p:cNvPr id="374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4108450" y="4953000"/>
            <a:ext cx="8445500" cy="10414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6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774277" y="996599"/>
            <a:ext cx="10357523" cy="7935518"/>
          </a:xfrm>
          <a:prstGeom prst="rect">
            <a:avLst/>
          </a:prstGeom>
          <a:ln w="12700">
            <a:miter lim="400000"/>
          </a:ln>
        </p:spPr>
      </p:pic>
      <p:sp>
        <p:nvSpPr>
          <p:cNvPr id="377" name="Boulder, Colorado  USA   –   www.radiasoft.net"/>
          <p:cNvSpPr txBox="1"/>
          <p:nvPr/>
        </p:nvSpPr>
        <p:spPr>
          <a:xfrm>
            <a:off x="4025830" y="9266653"/>
            <a:ext cx="6161264" cy="409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 anchor="ctr">
            <a:spAutoFit/>
          </a:bodyPr>
          <a:lstStyle/>
          <a:p>
            <a:pPr defTabSz="1300480">
              <a:defRPr b="0" sz="16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i="1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Boulder, Colorado  USA   –   www.</a:t>
            </a:r>
            <a:r>
              <a:rPr b="1" i="1" sz="1800">
                <a:solidFill>
                  <a:srgbClr val="005CA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radia</a:t>
            </a:r>
            <a:r>
              <a:rPr b="1" i="1" sz="1800">
                <a:solidFill>
                  <a:srgbClr val="5FBB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soft</a:t>
            </a:r>
            <a:r>
              <a:rPr i="1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.net</a:t>
            </a:r>
            <a:r>
              <a:rPr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</a:p>
        </p:txBody>
      </p:sp>
      <p:sp>
        <p:nvSpPr>
          <p:cNvPr id="378" name="Slide Number"/>
          <p:cNvSpPr txBox="1"/>
          <p:nvPr>
            <p:ph type="sldNum" sz="quarter" idx="4294967295"/>
          </p:nvPr>
        </p:nvSpPr>
        <p:spPr>
          <a:xfrm>
            <a:off x="11812693" y="8975259"/>
            <a:ext cx="866988" cy="47294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65023" tIns="65023" rIns="65023" bIns="65023" anchor="ctr">
            <a:normAutofit fontScale="100000" lnSpcReduction="0"/>
          </a:bodyPr>
          <a:lstStyle>
            <a:lvl1pPr algn="r" defTabSz="1300480">
              <a:defRPr i="1" sz="2200">
                <a:solidFill>
                  <a:srgbClr val="005CA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>
              <a:defRPr i="0"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pPr>
            <a:fld id="{86CB4B4D-7CA3-9044-876B-883B54F8677D}" type="slidenum">
              <a:rPr i="1" sz="2200">
                <a:solidFill>
                  <a:srgbClr val="005CA5"/>
                </a:solidFill>
                <a:latin typeface="Century Gothic"/>
                <a:ea typeface="Century Gothic"/>
                <a:cs typeface="Century Gothic"/>
                <a:sym typeface="Century Gothic"/>
              </a:rPr>
            </a:fld>
          </a:p>
        </p:txBody>
      </p:sp>
      <p:pic>
        <p:nvPicPr>
          <p:cNvPr id="379" name="RadiaSoftLogo.png" descr="RadiaSoftLogo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0310" y="8994986"/>
            <a:ext cx="3438971" cy="650241"/>
          </a:xfrm>
          <a:prstGeom prst="rect">
            <a:avLst/>
          </a:prstGeom>
          <a:ln w="12700">
            <a:miter lim="400000"/>
          </a:ln>
        </p:spPr>
      </p:pic>
      <p:sp>
        <p:nvSpPr>
          <p:cNvPr id="380" name="Prediction vs. data with nominal energy spread"/>
          <p:cNvSpPr txBox="1"/>
          <p:nvPr>
            <p:ph type="title" idx="4294967295"/>
          </p:nvPr>
        </p:nvSpPr>
        <p:spPr>
          <a:xfrm>
            <a:off x="278830" y="350549"/>
            <a:ext cx="8779188" cy="1264156"/>
          </a:xfrm>
          <a:prstGeom prst="rect">
            <a:avLst/>
          </a:prstGeom>
        </p:spPr>
        <p:txBody>
          <a:bodyPr lIns="65023" tIns="65023" rIns="65023" bIns="65023"/>
          <a:lstStyle>
            <a:lvl1pPr algn="l" defTabSz="1300480">
              <a:defRPr i="1" sz="3400">
                <a:solidFill>
                  <a:srgbClr val="005CA5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Prediction vs. data with nominal energy spread</a:t>
            </a:r>
          </a:p>
        </p:txBody>
      </p:sp>
      <p:sp>
        <p:nvSpPr>
          <p:cNvPr id="381" name="Single-particle equilibrium energy spread does not match damping data"/>
          <p:cNvSpPr txBox="1"/>
          <p:nvPr/>
        </p:nvSpPr>
        <p:spPr>
          <a:xfrm>
            <a:off x="2025831" y="6333336"/>
            <a:ext cx="3733530" cy="1234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l" defTabSz="914400">
              <a:defRPr b="0" sz="25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Single-particle equilibrium energy spread does not match damping data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3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743200" y="990600"/>
            <a:ext cx="10334468" cy="7937500"/>
          </a:xfrm>
          <a:prstGeom prst="rect">
            <a:avLst/>
          </a:prstGeom>
          <a:ln w="12700">
            <a:miter lim="400000"/>
          </a:ln>
        </p:spPr>
      </p:pic>
      <p:sp>
        <p:nvSpPr>
          <p:cNvPr id="384" name="Boulder, Colorado  USA   –   www.radiasoft.net"/>
          <p:cNvSpPr txBox="1"/>
          <p:nvPr/>
        </p:nvSpPr>
        <p:spPr>
          <a:xfrm>
            <a:off x="4025830" y="9266653"/>
            <a:ext cx="6161264" cy="409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 anchor="ctr">
            <a:spAutoFit/>
          </a:bodyPr>
          <a:lstStyle/>
          <a:p>
            <a:pPr defTabSz="1300480">
              <a:defRPr b="0" sz="16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i="1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Boulder, Colorado  USA   –   www.</a:t>
            </a:r>
            <a:r>
              <a:rPr b="1" i="1" sz="1800">
                <a:solidFill>
                  <a:srgbClr val="005CA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radia</a:t>
            </a:r>
            <a:r>
              <a:rPr b="1" i="1" sz="1800">
                <a:solidFill>
                  <a:srgbClr val="5FBB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soft</a:t>
            </a:r>
            <a:r>
              <a:rPr i="1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.net</a:t>
            </a:r>
            <a:r>
              <a:rPr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</a:p>
        </p:txBody>
      </p:sp>
      <p:sp>
        <p:nvSpPr>
          <p:cNvPr id="385" name="Slide Number"/>
          <p:cNvSpPr txBox="1"/>
          <p:nvPr>
            <p:ph type="sldNum" sz="quarter" idx="4294967295"/>
          </p:nvPr>
        </p:nvSpPr>
        <p:spPr>
          <a:xfrm>
            <a:off x="11812693" y="8975259"/>
            <a:ext cx="866988" cy="47294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65023" tIns="65023" rIns="65023" bIns="65023" anchor="ctr">
            <a:normAutofit fontScale="100000" lnSpcReduction="0"/>
          </a:bodyPr>
          <a:lstStyle>
            <a:lvl1pPr algn="r" defTabSz="1300480">
              <a:defRPr i="1" sz="2200">
                <a:solidFill>
                  <a:srgbClr val="005CA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>
              <a:defRPr i="0"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pPr>
            <a:fld id="{86CB4B4D-7CA3-9044-876B-883B54F8677D}" type="slidenum">
              <a:rPr i="1" sz="2200">
                <a:solidFill>
                  <a:srgbClr val="005CA5"/>
                </a:solidFill>
                <a:latin typeface="Century Gothic"/>
                <a:ea typeface="Century Gothic"/>
                <a:cs typeface="Century Gothic"/>
                <a:sym typeface="Century Gothic"/>
              </a:rPr>
            </a:fld>
          </a:p>
        </p:txBody>
      </p:sp>
      <p:pic>
        <p:nvPicPr>
          <p:cNvPr id="386" name="RadiaSoftLogo.png" descr="RadiaSoftLogo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0310" y="8994986"/>
            <a:ext cx="3438971" cy="650241"/>
          </a:xfrm>
          <a:prstGeom prst="rect">
            <a:avLst/>
          </a:prstGeom>
          <a:ln w="12700">
            <a:miter lim="400000"/>
          </a:ln>
        </p:spPr>
      </p:pic>
      <p:sp>
        <p:nvSpPr>
          <p:cNvPr id="387" name="Prediction vs. data with larger energy spread"/>
          <p:cNvSpPr txBox="1"/>
          <p:nvPr>
            <p:ph type="title" idx="4294967295"/>
          </p:nvPr>
        </p:nvSpPr>
        <p:spPr>
          <a:xfrm>
            <a:off x="278830" y="350549"/>
            <a:ext cx="8408556" cy="1264156"/>
          </a:xfrm>
          <a:prstGeom prst="rect">
            <a:avLst/>
          </a:prstGeom>
        </p:spPr>
        <p:txBody>
          <a:bodyPr lIns="65023" tIns="65023" rIns="65023" bIns="65023"/>
          <a:lstStyle>
            <a:lvl1pPr algn="l" defTabSz="1300480">
              <a:defRPr i="1" sz="3400">
                <a:solidFill>
                  <a:srgbClr val="005CA5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Prediction vs. data with larger energy spread</a:t>
            </a:r>
          </a:p>
        </p:txBody>
      </p:sp>
      <p:sp>
        <p:nvSpPr>
          <p:cNvPr id="388" name="Assuming a higher energy spread yields excellent agreement with measurements, but where is the energy spread from?"/>
          <p:cNvSpPr txBox="1"/>
          <p:nvPr/>
        </p:nvSpPr>
        <p:spPr>
          <a:xfrm>
            <a:off x="158931" y="5418936"/>
            <a:ext cx="3720879" cy="2377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l" defTabSz="914400">
              <a:defRPr b="0" sz="25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Assuming a higher energy spread yields excellent agreement with measurements, but where is the energy spread from?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Boulder, Colorado  USA   –   www.radiasoft.net"/>
          <p:cNvSpPr txBox="1"/>
          <p:nvPr/>
        </p:nvSpPr>
        <p:spPr>
          <a:xfrm>
            <a:off x="4025830" y="9266653"/>
            <a:ext cx="6161264" cy="409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 anchor="ctr">
            <a:spAutoFit/>
          </a:bodyPr>
          <a:lstStyle/>
          <a:p>
            <a:pPr defTabSz="1300480">
              <a:defRPr b="0" sz="16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i="1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Boulder, Colorado  USA   –   www.</a:t>
            </a:r>
            <a:r>
              <a:rPr b="1" i="1" sz="1800">
                <a:solidFill>
                  <a:srgbClr val="005CA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radia</a:t>
            </a:r>
            <a:r>
              <a:rPr b="1" i="1" sz="1800">
                <a:solidFill>
                  <a:srgbClr val="5FBB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soft</a:t>
            </a:r>
            <a:r>
              <a:rPr i="1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.net</a:t>
            </a:r>
            <a:r>
              <a:rPr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</a:p>
        </p:txBody>
      </p:sp>
      <p:sp>
        <p:nvSpPr>
          <p:cNvPr id="391" name="Slide Number"/>
          <p:cNvSpPr txBox="1"/>
          <p:nvPr>
            <p:ph type="sldNum" sz="quarter" idx="4294967295"/>
          </p:nvPr>
        </p:nvSpPr>
        <p:spPr>
          <a:xfrm>
            <a:off x="11812693" y="8975259"/>
            <a:ext cx="866988" cy="47294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65023" tIns="65023" rIns="65023" bIns="65023" anchor="ctr">
            <a:normAutofit fontScale="100000" lnSpcReduction="0"/>
          </a:bodyPr>
          <a:lstStyle>
            <a:lvl1pPr algn="r" defTabSz="1300480">
              <a:defRPr i="1" sz="2200">
                <a:solidFill>
                  <a:srgbClr val="005CA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>
              <a:defRPr i="0"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pPr>
            <a:fld id="{86CB4B4D-7CA3-9044-876B-883B54F8677D}" type="slidenum">
              <a:rPr i="1" sz="2200">
                <a:solidFill>
                  <a:srgbClr val="005CA5"/>
                </a:solidFill>
                <a:latin typeface="Century Gothic"/>
                <a:ea typeface="Century Gothic"/>
                <a:cs typeface="Century Gothic"/>
                <a:sym typeface="Century Gothic"/>
              </a:rPr>
            </a:fld>
          </a:p>
        </p:txBody>
      </p:sp>
      <p:pic>
        <p:nvPicPr>
          <p:cNvPr id="392" name="RadiaSoftLogo.png" descr="RadiaSoft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0310" y="8994986"/>
            <a:ext cx="3438971" cy="650241"/>
          </a:xfrm>
          <a:prstGeom prst="rect">
            <a:avLst/>
          </a:prstGeom>
          <a:ln w="12700">
            <a:miter lim="400000"/>
          </a:ln>
        </p:spPr>
      </p:pic>
      <p:sp>
        <p:nvSpPr>
          <p:cNvPr id="393" name="elegant simulations support IBS-derived energy spread"/>
          <p:cNvSpPr txBox="1"/>
          <p:nvPr>
            <p:ph type="title" idx="4294967295"/>
          </p:nvPr>
        </p:nvSpPr>
        <p:spPr>
          <a:xfrm>
            <a:off x="7149531" y="375949"/>
            <a:ext cx="5338529" cy="1264156"/>
          </a:xfrm>
          <a:prstGeom prst="rect">
            <a:avLst/>
          </a:prstGeom>
        </p:spPr>
        <p:txBody>
          <a:bodyPr lIns="65023" tIns="65023" rIns="65023" bIns="65023"/>
          <a:lstStyle>
            <a:lvl1pPr algn="l" defTabSz="1287475">
              <a:defRPr i="1" sz="3366">
                <a:solidFill>
                  <a:srgbClr val="005CA5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elegant simulations support IBS-derived energy spread</a:t>
            </a:r>
          </a:p>
        </p:txBody>
      </p:sp>
      <p:pic>
        <p:nvPicPr>
          <p:cNvPr id="394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29466" y="1720795"/>
            <a:ext cx="11945868" cy="631201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Boulder, Colorado  USA   –   www.radiasoft.net"/>
          <p:cNvSpPr txBox="1"/>
          <p:nvPr/>
        </p:nvSpPr>
        <p:spPr>
          <a:xfrm>
            <a:off x="4025830" y="9266653"/>
            <a:ext cx="6161264" cy="409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 anchor="ctr">
            <a:spAutoFit/>
          </a:bodyPr>
          <a:lstStyle/>
          <a:p>
            <a:pPr defTabSz="1300480">
              <a:defRPr b="0" sz="16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i="1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Boulder, Colorado  USA   –   www.</a:t>
            </a:r>
            <a:r>
              <a:rPr b="1" i="1" sz="1800">
                <a:solidFill>
                  <a:srgbClr val="005CA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radia</a:t>
            </a:r>
            <a:r>
              <a:rPr b="1" i="1" sz="1800">
                <a:solidFill>
                  <a:srgbClr val="5FBB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soft</a:t>
            </a:r>
            <a:r>
              <a:rPr i="1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.net</a:t>
            </a:r>
            <a:r>
              <a:rPr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</a:p>
        </p:txBody>
      </p:sp>
      <p:sp>
        <p:nvSpPr>
          <p:cNvPr id="397" name="Slide Number"/>
          <p:cNvSpPr txBox="1"/>
          <p:nvPr>
            <p:ph type="sldNum" sz="quarter" idx="4294967295"/>
          </p:nvPr>
        </p:nvSpPr>
        <p:spPr>
          <a:xfrm>
            <a:off x="11812693" y="8975259"/>
            <a:ext cx="866988" cy="47294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65023" tIns="65023" rIns="65023" bIns="65023" anchor="ctr">
            <a:normAutofit fontScale="100000" lnSpcReduction="0"/>
          </a:bodyPr>
          <a:lstStyle>
            <a:lvl1pPr algn="r" defTabSz="1300480">
              <a:defRPr i="1" sz="2200">
                <a:solidFill>
                  <a:srgbClr val="005CA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>
              <a:defRPr i="0"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pPr>
            <a:fld id="{86CB4B4D-7CA3-9044-876B-883B54F8677D}" type="slidenum">
              <a:rPr i="1" sz="2200">
                <a:solidFill>
                  <a:srgbClr val="005CA5"/>
                </a:solidFill>
                <a:latin typeface="Century Gothic"/>
                <a:ea typeface="Century Gothic"/>
                <a:cs typeface="Century Gothic"/>
                <a:sym typeface="Century Gothic"/>
              </a:rPr>
            </a:fld>
          </a:p>
        </p:txBody>
      </p:sp>
      <p:pic>
        <p:nvPicPr>
          <p:cNvPr id="398" name="RadiaSoftLogo.png" descr="RadiaSoft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0310" y="8994986"/>
            <a:ext cx="3438971" cy="650241"/>
          </a:xfrm>
          <a:prstGeom prst="rect">
            <a:avLst/>
          </a:prstGeom>
          <a:ln w="12700">
            <a:miter lim="400000"/>
          </a:ln>
        </p:spPr>
      </p:pic>
      <p:sp>
        <p:nvSpPr>
          <p:cNvPr id="399" name="First nonlinear decoherence measurements with integrable optics"/>
          <p:cNvSpPr txBox="1"/>
          <p:nvPr>
            <p:ph type="title" idx="4294967295"/>
          </p:nvPr>
        </p:nvSpPr>
        <p:spPr>
          <a:xfrm>
            <a:off x="2622915" y="350549"/>
            <a:ext cx="7758970" cy="1264156"/>
          </a:xfrm>
          <a:prstGeom prst="rect">
            <a:avLst/>
          </a:prstGeom>
        </p:spPr>
        <p:txBody>
          <a:bodyPr lIns="65023" tIns="65023" rIns="65023" bIns="65023"/>
          <a:lstStyle>
            <a:lvl1pPr defTabSz="1300480">
              <a:defRPr i="1" sz="3400">
                <a:solidFill>
                  <a:srgbClr val="005CA5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First nonlinear decoherence measurements with integrable optics</a:t>
            </a:r>
          </a:p>
        </p:txBody>
      </p:sp>
      <p:pic>
        <p:nvPicPr>
          <p:cNvPr id="400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8900" y="2104445"/>
            <a:ext cx="9144000" cy="64008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Boulder, Colorado  USA   –   www.radiasoft.net"/>
          <p:cNvSpPr txBox="1"/>
          <p:nvPr/>
        </p:nvSpPr>
        <p:spPr>
          <a:xfrm>
            <a:off x="4025830" y="9266653"/>
            <a:ext cx="6161264" cy="409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 anchor="ctr">
            <a:spAutoFit/>
          </a:bodyPr>
          <a:lstStyle/>
          <a:p>
            <a:pPr defTabSz="1300480">
              <a:defRPr b="0" sz="16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i="1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Boulder, Colorado  USA   –   www.</a:t>
            </a:r>
            <a:r>
              <a:rPr b="1" i="1" sz="1800">
                <a:solidFill>
                  <a:srgbClr val="005CA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radia</a:t>
            </a:r>
            <a:r>
              <a:rPr b="1" i="1" sz="1800">
                <a:solidFill>
                  <a:srgbClr val="5FBB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soft</a:t>
            </a:r>
            <a:r>
              <a:rPr i="1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.net</a:t>
            </a:r>
            <a:r>
              <a:rPr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</a:p>
        </p:txBody>
      </p:sp>
      <p:sp>
        <p:nvSpPr>
          <p:cNvPr id="403" name="Slide Number"/>
          <p:cNvSpPr txBox="1"/>
          <p:nvPr>
            <p:ph type="sldNum" sz="quarter" idx="4294967295"/>
          </p:nvPr>
        </p:nvSpPr>
        <p:spPr>
          <a:xfrm>
            <a:off x="11812693" y="8975259"/>
            <a:ext cx="866988" cy="47294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65023" tIns="65023" rIns="65023" bIns="65023" anchor="ctr">
            <a:normAutofit fontScale="100000" lnSpcReduction="0"/>
          </a:bodyPr>
          <a:lstStyle>
            <a:lvl1pPr algn="r" defTabSz="1300480">
              <a:defRPr i="1" sz="2200">
                <a:solidFill>
                  <a:srgbClr val="005CA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>
              <a:defRPr i="0"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pPr>
            <a:fld id="{86CB4B4D-7CA3-9044-876B-883B54F8677D}" type="slidenum">
              <a:rPr i="1" sz="2200">
                <a:solidFill>
                  <a:srgbClr val="005CA5"/>
                </a:solidFill>
                <a:latin typeface="Century Gothic"/>
                <a:ea typeface="Century Gothic"/>
                <a:cs typeface="Century Gothic"/>
                <a:sym typeface="Century Gothic"/>
              </a:rPr>
            </a:fld>
          </a:p>
        </p:txBody>
      </p:sp>
      <p:pic>
        <p:nvPicPr>
          <p:cNvPr id="404" name="RadiaSoftLogo.png" descr="RadiaSoft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0310" y="8994986"/>
            <a:ext cx="3438971" cy="650241"/>
          </a:xfrm>
          <a:prstGeom prst="rect">
            <a:avLst/>
          </a:prstGeom>
          <a:ln w="12700">
            <a:miter lim="400000"/>
          </a:ln>
        </p:spPr>
      </p:pic>
      <p:sp>
        <p:nvSpPr>
          <p:cNvPr id="405" name="Favorable comparison with Synergia simulations"/>
          <p:cNvSpPr txBox="1"/>
          <p:nvPr>
            <p:ph type="title" idx="4294967295"/>
          </p:nvPr>
        </p:nvSpPr>
        <p:spPr>
          <a:xfrm>
            <a:off x="278830" y="350549"/>
            <a:ext cx="9144001" cy="1264156"/>
          </a:xfrm>
          <a:prstGeom prst="rect">
            <a:avLst/>
          </a:prstGeom>
        </p:spPr>
        <p:txBody>
          <a:bodyPr lIns="65023" tIns="65023" rIns="65023" bIns="65023"/>
          <a:lstStyle>
            <a:lvl1pPr algn="l" defTabSz="1300480">
              <a:defRPr i="1" sz="3400">
                <a:solidFill>
                  <a:srgbClr val="005CA5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Favorable comparison with Synergia simulations</a:t>
            </a:r>
          </a:p>
        </p:txBody>
      </p:sp>
      <p:pic>
        <p:nvPicPr>
          <p:cNvPr id="406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74734" y="1408336"/>
            <a:ext cx="12455332" cy="6936928"/>
          </a:xfrm>
          <a:prstGeom prst="rect">
            <a:avLst/>
          </a:prstGeom>
          <a:ln w="12700">
            <a:miter lim="400000"/>
          </a:ln>
        </p:spPr>
      </p:pic>
      <p:sp>
        <p:nvSpPr>
          <p:cNvPr id="407" name="experimental t = 0.433…"/>
          <p:cNvSpPr txBox="1"/>
          <p:nvPr/>
        </p:nvSpPr>
        <p:spPr>
          <a:xfrm>
            <a:off x="7423331" y="5761836"/>
            <a:ext cx="3720879" cy="955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l" defTabSz="914400">
              <a:defRPr b="0" sz="2500">
                <a:latin typeface="Helvetica"/>
                <a:ea typeface="Helvetica"/>
                <a:cs typeface="Helvetica"/>
                <a:sym typeface="Helvetica"/>
              </a:defRPr>
            </a:pPr>
            <a:r>
              <a:t>experimental </a:t>
            </a:r>
            <a:r>
              <a:rPr i="1">
                <a:latin typeface="Palatino"/>
                <a:ea typeface="Palatino"/>
                <a:cs typeface="Palatino"/>
                <a:sym typeface="Palatino"/>
              </a:rPr>
              <a:t>t = 0.433</a:t>
            </a:r>
          </a:p>
          <a:p>
            <a:pPr algn="l" defTabSz="914400">
              <a:defRPr b="0" sz="2500">
                <a:latin typeface="Helvetica"/>
                <a:ea typeface="Helvetica"/>
                <a:cs typeface="Helvetica"/>
                <a:sym typeface="Helvetica"/>
              </a:defRPr>
            </a:pPr>
            <a:r>
              <a:t>simulation </a:t>
            </a:r>
            <a:r>
              <a:rPr i="1">
                <a:latin typeface="Palatino"/>
                <a:ea typeface="Palatino"/>
                <a:cs typeface="Palatino"/>
                <a:sym typeface="Palatino"/>
              </a:rPr>
              <a:t>t = 0.431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Boulder, Colorado  USA   –   www.radiasoft.net"/>
          <p:cNvSpPr txBox="1"/>
          <p:nvPr/>
        </p:nvSpPr>
        <p:spPr>
          <a:xfrm>
            <a:off x="4025830" y="9266653"/>
            <a:ext cx="6161264" cy="409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 anchor="ctr">
            <a:spAutoFit/>
          </a:bodyPr>
          <a:lstStyle/>
          <a:p>
            <a:pPr defTabSz="1300480">
              <a:defRPr b="0" sz="16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i="1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Boulder, Colorado  USA   –   www.</a:t>
            </a:r>
            <a:r>
              <a:rPr b="1" i="1" sz="1800">
                <a:solidFill>
                  <a:srgbClr val="005CA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radia</a:t>
            </a:r>
            <a:r>
              <a:rPr b="1" i="1" sz="1800">
                <a:solidFill>
                  <a:srgbClr val="5FBB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soft</a:t>
            </a:r>
            <a:r>
              <a:rPr i="1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.net</a:t>
            </a:r>
            <a:r>
              <a:rPr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</a:p>
        </p:txBody>
      </p:sp>
      <p:sp>
        <p:nvSpPr>
          <p:cNvPr id="410" name="Slide Number"/>
          <p:cNvSpPr txBox="1"/>
          <p:nvPr>
            <p:ph type="sldNum" sz="quarter" idx="4294967295"/>
          </p:nvPr>
        </p:nvSpPr>
        <p:spPr>
          <a:xfrm>
            <a:off x="11812693" y="8975259"/>
            <a:ext cx="866988" cy="47294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65023" tIns="65023" rIns="65023" bIns="65023" anchor="ctr">
            <a:normAutofit fontScale="100000" lnSpcReduction="0"/>
          </a:bodyPr>
          <a:lstStyle>
            <a:lvl1pPr algn="r" defTabSz="1300480">
              <a:defRPr i="1" sz="2200">
                <a:solidFill>
                  <a:srgbClr val="005CA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>
              <a:defRPr i="0"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pPr>
            <a:fld id="{86CB4B4D-7CA3-9044-876B-883B54F8677D}" type="slidenum">
              <a:rPr i="1" sz="2200">
                <a:solidFill>
                  <a:srgbClr val="005CA5"/>
                </a:solidFill>
                <a:latin typeface="Century Gothic"/>
                <a:ea typeface="Century Gothic"/>
                <a:cs typeface="Century Gothic"/>
                <a:sym typeface="Century Gothic"/>
              </a:rPr>
            </a:fld>
          </a:p>
        </p:txBody>
      </p:sp>
      <p:pic>
        <p:nvPicPr>
          <p:cNvPr id="411" name="RadiaSoftLogo.png" descr="RadiaSoft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0310" y="8994986"/>
            <a:ext cx="3438971" cy="650241"/>
          </a:xfrm>
          <a:prstGeom prst="rect">
            <a:avLst/>
          </a:prstGeom>
          <a:ln w="12700">
            <a:miter lim="400000"/>
          </a:ln>
        </p:spPr>
      </p:pic>
      <p:sp>
        <p:nvSpPr>
          <p:cNvPr id="412" name="The Influence of Space Charge"/>
          <p:cNvSpPr txBox="1"/>
          <p:nvPr>
            <p:ph type="title" idx="4294967295"/>
          </p:nvPr>
        </p:nvSpPr>
        <p:spPr>
          <a:xfrm>
            <a:off x="2225128" y="2242849"/>
            <a:ext cx="8554544" cy="2864491"/>
          </a:xfrm>
          <a:prstGeom prst="rect">
            <a:avLst/>
          </a:prstGeom>
        </p:spPr>
        <p:txBody>
          <a:bodyPr lIns="65023" tIns="65023" rIns="65023" bIns="65023"/>
          <a:lstStyle>
            <a:lvl1pPr defTabSz="1300480">
              <a:defRPr i="1" sz="3400">
                <a:solidFill>
                  <a:srgbClr val="005CA5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The Influence of Space Charge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Boulder, Colorado  USA   –   www.radiasoft.net"/>
          <p:cNvSpPr txBox="1"/>
          <p:nvPr/>
        </p:nvSpPr>
        <p:spPr>
          <a:xfrm>
            <a:off x="4025830" y="9266653"/>
            <a:ext cx="6161264" cy="409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 anchor="ctr">
            <a:spAutoFit/>
          </a:bodyPr>
          <a:lstStyle/>
          <a:p>
            <a:pPr defTabSz="1300480">
              <a:defRPr b="0" sz="16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i="1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Boulder, Colorado  USA   –   www.</a:t>
            </a:r>
            <a:r>
              <a:rPr b="1" i="1" sz="1800">
                <a:solidFill>
                  <a:srgbClr val="005CA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radia</a:t>
            </a:r>
            <a:r>
              <a:rPr b="1" i="1" sz="1800">
                <a:solidFill>
                  <a:srgbClr val="5FBB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soft</a:t>
            </a:r>
            <a:r>
              <a:rPr i="1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.net</a:t>
            </a:r>
            <a:r>
              <a:rPr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</a:p>
        </p:txBody>
      </p:sp>
      <p:sp>
        <p:nvSpPr>
          <p:cNvPr id="415" name="Slide Number"/>
          <p:cNvSpPr txBox="1"/>
          <p:nvPr>
            <p:ph type="sldNum" sz="quarter" idx="4294967295"/>
          </p:nvPr>
        </p:nvSpPr>
        <p:spPr>
          <a:xfrm>
            <a:off x="11812693" y="8975259"/>
            <a:ext cx="866988" cy="47294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65023" tIns="65023" rIns="65023" bIns="65023" anchor="ctr">
            <a:normAutofit fontScale="100000" lnSpcReduction="0"/>
          </a:bodyPr>
          <a:lstStyle>
            <a:lvl1pPr algn="r" defTabSz="1300480">
              <a:defRPr i="1" sz="2200">
                <a:solidFill>
                  <a:srgbClr val="005CA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>
              <a:defRPr i="0"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pPr>
            <a:fld id="{86CB4B4D-7CA3-9044-876B-883B54F8677D}" type="slidenum">
              <a:rPr i="1" sz="2200">
                <a:solidFill>
                  <a:srgbClr val="005CA5"/>
                </a:solidFill>
                <a:latin typeface="Century Gothic"/>
                <a:ea typeface="Century Gothic"/>
                <a:cs typeface="Century Gothic"/>
                <a:sym typeface="Century Gothic"/>
              </a:rPr>
            </a:fld>
          </a:p>
        </p:txBody>
      </p:sp>
      <p:pic>
        <p:nvPicPr>
          <p:cNvPr id="416" name="RadiaSoftLogo.png" descr="RadiaSoft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0310" y="8994986"/>
            <a:ext cx="3438971" cy="650241"/>
          </a:xfrm>
          <a:prstGeom prst="rect">
            <a:avLst/>
          </a:prstGeom>
          <a:ln w="12700">
            <a:miter lim="400000"/>
          </a:ln>
        </p:spPr>
      </p:pic>
      <p:sp>
        <p:nvSpPr>
          <p:cNvPr id="417" name="Introducing space charge changes the picture"/>
          <p:cNvSpPr txBox="1"/>
          <p:nvPr>
            <p:ph type="title" idx="4294967295"/>
          </p:nvPr>
        </p:nvSpPr>
        <p:spPr>
          <a:xfrm>
            <a:off x="278830" y="350549"/>
            <a:ext cx="9112414" cy="1031151"/>
          </a:xfrm>
          <a:prstGeom prst="rect">
            <a:avLst/>
          </a:prstGeom>
        </p:spPr>
        <p:txBody>
          <a:bodyPr lIns="65023" tIns="65023" rIns="65023" bIns="65023"/>
          <a:lstStyle>
            <a:lvl1pPr algn="l" defTabSz="1300480">
              <a:defRPr sz="3400">
                <a:solidFill>
                  <a:srgbClr val="005CA5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Introducing space charge changes the picture</a:t>
            </a:r>
          </a:p>
        </p:txBody>
      </p:sp>
      <p:pic>
        <p:nvPicPr>
          <p:cNvPr id="418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361" y="1436588"/>
            <a:ext cx="12966078" cy="397996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Boulder, Colorado  USA   –   www.radiasoft.net"/>
          <p:cNvSpPr txBox="1"/>
          <p:nvPr/>
        </p:nvSpPr>
        <p:spPr>
          <a:xfrm>
            <a:off x="4025830" y="9266653"/>
            <a:ext cx="6161264" cy="409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 anchor="ctr">
            <a:spAutoFit/>
          </a:bodyPr>
          <a:lstStyle/>
          <a:p>
            <a:pPr defTabSz="1300480">
              <a:defRPr b="0" sz="16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i="1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Boulder, Colorado  USA   –   www.</a:t>
            </a:r>
            <a:r>
              <a:rPr b="1" i="1" sz="1800">
                <a:solidFill>
                  <a:srgbClr val="005CA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radia</a:t>
            </a:r>
            <a:r>
              <a:rPr b="1" i="1" sz="1800">
                <a:solidFill>
                  <a:srgbClr val="5FBB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soft</a:t>
            </a:r>
            <a:r>
              <a:rPr i="1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.net</a:t>
            </a:r>
            <a:r>
              <a:rPr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</a:p>
        </p:txBody>
      </p:sp>
      <p:sp>
        <p:nvSpPr>
          <p:cNvPr id="149" name="Slide Number"/>
          <p:cNvSpPr txBox="1"/>
          <p:nvPr>
            <p:ph type="sldNum" sz="quarter" idx="4294967295"/>
          </p:nvPr>
        </p:nvSpPr>
        <p:spPr>
          <a:xfrm>
            <a:off x="11812693" y="8975259"/>
            <a:ext cx="866988" cy="47294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65023" tIns="65023" rIns="65023" bIns="65023" anchor="ctr">
            <a:normAutofit fontScale="100000" lnSpcReduction="0"/>
          </a:bodyPr>
          <a:lstStyle>
            <a:lvl1pPr algn="r" defTabSz="1300480">
              <a:defRPr i="1" sz="2200">
                <a:solidFill>
                  <a:srgbClr val="005CA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>
              <a:defRPr i="0"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pPr>
            <a:fld id="{86CB4B4D-7CA3-9044-876B-883B54F8677D}" type="slidenum">
              <a:rPr i="1" sz="2200">
                <a:solidFill>
                  <a:srgbClr val="005CA5"/>
                </a:solidFill>
                <a:latin typeface="Century Gothic"/>
                <a:ea typeface="Century Gothic"/>
                <a:cs typeface="Century Gothic"/>
                <a:sym typeface="Century Gothic"/>
              </a:rPr>
            </a:fld>
          </a:p>
        </p:txBody>
      </p:sp>
      <p:pic>
        <p:nvPicPr>
          <p:cNvPr id="150" name="RadiaSoftLogo.png" descr="RadiaSoft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0310" y="8994986"/>
            <a:ext cx="3438971" cy="650241"/>
          </a:xfrm>
          <a:prstGeom prst="rect">
            <a:avLst/>
          </a:prstGeom>
          <a:ln w="12700">
            <a:miter lim="400000"/>
          </a:ln>
        </p:spPr>
      </p:pic>
      <p:sp>
        <p:nvSpPr>
          <p:cNvPr id="151" name="Integrable Optics — a primer"/>
          <p:cNvSpPr txBox="1"/>
          <p:nvPr>
            <p:ph type="title" idx="4294967295"/>
          </p:nvPr>
        </p:nvSpPr>
        <p:spPr>
          <a:xfrm>
            <a:off x="2225128" y="2242849"/>
            <a:ext cx="8554544" cy="2864491"/>
          </a:xfrm>
          <a:prstGeom prst="rect">
            <a:avLst/>
          </a:prstGeom>
        </p:spPr>
        <p:txBody>
          <a:bodyPr lIns="65023" tIns="65023" rIns="65023" bIns="65023"/>
          <a:lstStyle>
            <a:lvl1pPr defTabSz="1300480">
              <a:defRPr i="1" sz="3400">
                <a:solidFill>
                  <a:srgbClr val="005CA5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Integrable Optics — a primer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0" name="test2" descr="test2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4149228" y="1447800"/>
            <a:ext cx="8144372" cy="8144372"/>
          </a:xfrm>
          <a:prstGeom prst="rect">
            <a:avLst/>
          </a:prstGeom>
          <a:ln w="12700">
            <a:miter lim="400000"/>
          </a:ln>
        </p:spPr>
      </p:pic>
      <p:sp>
        <p:nvSpPr>
          <p:cNvPr id="421" name="Boulder, Colorado  USA   –   www.radiasoft.net"/>
          <p:cNvSpPr txBox="1"/>
          <p:nvPr/>
        </p:nvSpPr>
        <p:spPr>
          <a:xfrm>
            <a:off x="4025830" y="9266653"/>
            <a:ext cx="6161264" cy="409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 anchor="ctr">
            <a:spAutoFit/>
          </a:bodyPr>
          <a:lstStyle/>
          <a:p>
            <a:pPr defTabSz="1300480">
              <a:defRPr b="0" sz="16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i="1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Boulder, Colorado  USA   –   www.</a:t>
            </a:r>
            <a:r>
              <a:rPr b="1" i="1" sz="1800">
                <a:solidFill>
                  <a:srgbClr val="005CA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radia</a:t>
            </a:r>
            <a:r>
              <a:rPr b="1" i="1" sz="1800">
                <a:solidFill>
                  <a:srgbClr val="5FBB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soft</a:t>
            </a:r>
            <a:r>
              <a:rPr i="1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.net</a:t>
            </a:r>
            <a:r>
              <a:rPr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</a:p>
        </p:txBody>
      </p:sp>
      <p:sp>
        <p:nvSpPr>
          <p:cNvPr id="422" name="Slide Number"/>
          <p:cNvSpPr txBox="1"/>
          <p:nvPr>
            <p:ph type="sldNum" sz="quarter" idx="4294967295"/>
          </p:nvPr>
        </p:nvSpPr>
        <p:spPr>
          <a:xfrm>
            <a:off x="11812693" y="8975259"/>
            <a:ext cx="866988" cy="47294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65023" tIns="65023" rIns="65023" bIns="65023" anchor="ctr">
            <a:normAutofit fontScale="100000" lnSpcReduction="0"/>
          </a:bodyPr>
          <a:lstStyle>
            <a:lvl1pPr algn="r" defTabSz="1300480">
              <a:defRPr i="1" sz="2200">
                <a:solidFill>
                  <a:srgbClr val="005CA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>
              <a:defRPr i="0"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pPr>
            <a:fld id="{86CB4B4D-7CA3-9044-876B-883B54F8677D}" type="slidenum">
              <a:rPr i="1" sz="2200">
                <a:solidFill>
                  <a:srgbClr val="005CA5"/>
                </a:solidFill>
                <a:latin typeface="Century Gothic"/>
                <a:ea typeface="Century Gothic"/>
                <a:cs typeface="Century Gothic"/>
                <a:sym typeface="Century Gothic"/>
              </a:rPr>
            </a:fld>
          </a:p>
        </p:txBody>
      </p:sp>
      <p:pic>
        <p:nvPicPr>
          <p:cNvPr id="423" name="RadiaSoftLogo.png" descr="RadiaSoftLogo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0310" y="8994986"/>
            <a:ext cx="3438971" cy="650241"/>
          </a:xfrm>
          <a:prstGeom prst="rect">
            <a:avLst/>
          </a:prstGeom>
          <a:ln w="12700">
            <a:miter lim="400000"/>
          </a:ln>
        </p:spPr>
      </p:pic>
      <p:sp>
        <p:nvSpPr>
          <p:cNvPr id="424" name="Nonlinear decoherence without space charge damps centroid oscillations"/>
          <p:cNvSpPr txBox="1"/>
          <p:nvPr>
            <p:ph type="title" idx="4294967295"/>
          </p:nvPr>
        </p:nvSpPr>
        <p:spPr>
          <a:xfrm>
            <a:off x="278830" y="350549"/>
            <a:ext cx="9112414" cy="1443008"/>
          </a:xfrm>
          <a:prstGeom prst="rect">
            <a:avLst/>
          </a:prstGeom>
        </p:spPr>
        <p:txBody>
          <a:bodyPr lIns="65023" tIns="65023" rIns="65023" bIns="65023"/>
          <a:lstStyle>
            <a:lvl1pPr algn="l" defTabSz="1300480">
              <a:defRPr sz="3400">
                <a:solidFill>
                  <a:srgbClr val="005CA5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Nonlinear decoherence without space charge damps centroid oscillations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00" fill="hold"/>
                                        <p:tgtEl>
                                          <p:spTgt spid="4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mediacall" nodeType="clickEffect" presetSubtype="0" presetID="3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000" fill="hold"/>
                                        <p:tgtEl>
                                          <p:spTgt spid="4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80000">
                <p:cTn id="11" fill="hold" display="0">
                  <p:stCondLst>
                    <p:cond delay="indefinite"/>
                  </p:stCondLst>
                </p:cTn>
                <p:tgtEl>
                  <p:spTgt spid="420"/>
                </p:tgtEl>
              </p:cMediaNode>
            </p:vide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Boulder, Colorado  USA   –   www.radiasoft.net"/>
          <p:cNvSpPr txBox="1"/>
          <p:nvPr/>
        </p:nvSpPr>
        <p:spPr>
          <a:xfrm>
            <a:off x="4025830" y="9266653"/>
            <a:ext cx="6161264" cy="409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 anchor="ctr">
            <a:spAutoFit/>
          </a:bodyPr>
          <a:lstStyle/>
          <a:p>
            <a:pPr defTabSz="1300480">
              <a:defRPr b="0" sz="16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i="1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Boulder, Colorado  USA   –   www.</a:t>
            </a:r>
            <a:r>
              <a:rPr b="1" i="1" sz="1800">
                <a:solidFill>
                  <a:srgbClr val="005CA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radia</a:t>
            </a:r>
            <a:r>
              <a:rPr b="1" i="1" sz="1800">
                <a:solidFill>
                  <a:srgbClr val="5FBB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soft</a:t>
            </a:r>
            <a:r>
              <a:rPr i="1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.net</a:t>
            </a:r>
            <a:r>
              <a:rPr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</a:p>
        </p:txBody>
      </p:sp>
      <p:sp>
        <p:nvSpPr>
          <p:cNvPr id="427" name="Slide Number"/>
          <p:cNvSpPr txBox="1"/>
          <p:nvPr>
            <p:ph type="sldNum" sz="quarter" idx="4294967295"/>
          </p:nvPr>
        </p:nvSpPr>
        <p:spPr>
          <a:xfrm>
            <a:off x="11812693" y="8975259"/>
            <a:ext cx="866988" cy="47294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65023" tIns="65023" rIns="65023" bIns="65023" anchor="ctr">
            <a:normAutofit fontScale="100000" lnSpcReduction="0"/>
          </a:bodyPr>
          <a:lstStyle>
            <a:lvl1pPr algn="r" defTabSz="1300480">
              <a:defRPr i="1" sz="2200">
                <a:solidFill>
                  <a:srgbClr val="005CA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>
              <a:defRPr i="0"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pPr>
            <a:fld id="{86CB4B4D-7CA3-9044-876B-883B54F8677D}" type="slidenum">
              <a:rPr i="1" sz="2200">
                <a:solidFill>
                  <a:srgbClr val="005CA5"/>
                </a:solidFill>
                <a:latin typeface="Century Gothic"/>
                <a:ea typeface="Century Gothic"/>
                <a:cs typeface="Century Gothic"/>
                <a:sym typeface="Century Gothic"/>
              </a:rPr>
            </a:fld>
          </a:p>
        </p:txBody>
      </p:sp>
      <p:pic>
        <p:nvPicPr>
          <p:cNvPr id="428" name="RadiaSoftLogo.png" descr="RadiaSoft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0310" y="8994986"/>
            <a:ext cx="3438971" cy="650241"/>
          </a:xfrm>
          <a:prstGeom prst="rect">
            <a:avLst/>
          </a:prstGeom>
          <a:ln w="12700">
            <a:miter lim="400000"/>
          </a:ln>
        </p:spPr>
      </p:pic>
      <p:sp>
        <p:nvSpPr>
          <p:cNvPr id="429" name="Space charge damps nonlinear decoherence"/>
          <p:cNvSpPr txBox="1"/>
          <p:nvPr>
            <p:ph type="title" idx="4294967295"/>
          </p:nvPr>
        </p:nvSpPr>
        <p:spPr>
          <a:xfrm>
            <a:off x="278830" y="350549"/>
            <a:ext cx="9112414" cy="1443008"/>
          </a:xfrm>
          <a:prstGeom prst="rect">
            <a:avLst/>
          </a:prstGeom>
        </p:spPr>
        <p:txBody>
          <a:bodyPr lIns="65023" tIns="65023" rIns="65023" bIns="65023"/>
          <a:lstStyle>
            <a:lvl1pPr algn="l" defTabSz="1300480">
              <a:defRPr sz="3400">
                <a:solidFill>
                  <a:srgbClr val="005CA5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Space charge damps nonlinear decoherence</a:t>
            </a:r>
          </a:p>
        </p:txBody>
      </p:sp>
      <p:pic>
        <p:nvPicPr>
          <p:cNvPr id="430" name="Picture 3" descr="Picture 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88653" y="3069430"/>
            <a:ext cx="3270894" cy="3258386"/>
          </a:xfrm>
          <a:prstGeom prst="rect">
            <a:avLst/>
          </a:prstGeom>
          <a:ln w="12700">
            <a:miter lim="400000"/>
          </a:ln>
        </p:spPr>
      </p:pic>
      <p:pic>
        <p:nvPicPr>
          <p:cNvPr id="431" name="Picture 4" descr="Picture 4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959546" y="2406650"/>
            <a:ext cx="8356601" cy="4940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Boulder, Colorado  USA   –   www.radiasoft.net"/>
          <p:cNvSpPr txBox="1"/>
          <p:nvPr/>
        </p:nvSpPr>
        <p:spPr>
          <a:xfrm>
            <a:off x="4025830" y="9266653"/>
            <a:ext cx="6161264" cy="409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 anchor="ctr">
            <a:spAutoFit/>
          </a:bodyPr>
          <a:lstStyle/>
          <a:p>
            <a:pPr defTabSz="1300480">
              <a:defRPr b="0" sz="16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i="1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Boulder, Colorado  USA   –   www.</a:t>
            </a:r>
            <a:r>
              <a:rPr b="1" i="1" sz="1800">
                <a:solidFill>
                  <a:srgbClr val="005CA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radia</a:t>
            </a:r>
            <a:r>
              <a:rPr b="1" i="1" sz="1800">
                <a:solidFill>
                  <a:srgbClr val="5FBB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soft</a:t>
            </a:r>
            <a:r>
              <a:rPr i="1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.net</a:t>
            </a:r>
            <a:r>
              <a:rPr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</a:p>
        </p:txBody>
      </p:sp>
      <p:sp>
        <p:nvSpPr>
          <p:cNvPr id="434" name="Slide Number"/>
          <p:cNvSpPr txBox="1"/>
          <p:nvPr>
            <p:ph type="sldNum" sz="quarter" idx="4294967295"/>
          </p:nvPr>
        </p:nvSpPr>
        <p:spPr>
          <a:xfrm>
            <a:off x="11812693" y="8975259"/>
            <a:ext cx="866988" cy="47294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65023" tIns="65023" rIns="65023" bIns="65023" anchor="ctr">
            <a:normAutofit fontScale="100000" lnSpcReduction="0"/>
          </a:bodyPr>
          <a:lstStyle>
            <a:lvl1pPr algn="r" defTabSz="1300480">
              <a:defRPr i="1" sz="2200">
                <a:solidFill>
                  <a:srgbClr val="005CA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>
              <a:defRPr i="0"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pPr>
            <a:fld id="{86CB4B4D-7CA3-9044-876B-883B54F8677D}" type="slidenum">
              <a:rPr i="1" sz="2200">
                <a:solidFill>
                  <a:srgbClr val="005CA5"/>
                </a:solidFill>
                <a:latin typeface="Century Gothic"/>
                <a:ea typeface="Century Gothic"/>
                <a:cs typeface="Century Gothic"/>
                <a:sym typeface="Century Gothic"/>
              </a:rPr>
            </a:fld>
          </a:p>
        </p:txBody>
      </p:sp>
      <p:pic>
        <p:nvPicPr>
          <p:cNvPr id="435" name="RadiaSoftLogo.png" descr="RadiaSoft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0310" y="8994986"/>
            <a:ext cx="3438971" cy="650241"/>
          </a:xfrm>
          <a:prstGeom prst="rect">
            <a:avLst/>
          </a:prstGeom>
          <a:ln w="12700">
            <a:miter lim="400000"/>
          </a:ln>
        </p:spPr>
      </p:pic>
      <p:sp>
        <p:nvSpPr>
          <p:cNvPr id="436" name="Space charge damps nonlinear decoherence"/>
          <p:cNvSpPr txBox="1"/>
          <p:nvPr>
            <p:ph type="title" idx="4294967295"/>
          </p:nvPr>
        </p:nvSpPr>
        <p:spPr>
          <a:xfrm>
            <a:off x="278830" y="350549"/>
            <a:ext cx="9112414" cy="1443008"/>
          </a:xfrm>
          <a:prstGeom prst="rect">
            <a:avLst/>
          </a:prstGeom>
        </p:spPr>
        <p:txBody>
          <a:bodyPr lIns="65023" tIns="65023" rIns="65023" bIns="65023"/>
          <a:lstStyle>
            <a:lvl1pPr algn="l" defTabSz="1300480">
              <a:defRPr sz="3400">
                <a:solidFill>
                  <a:srgbClr val="005CA5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Space charge damps nonlinear decoherence</a:t>
            </a:r>
          </a:p>
        </p:txBody>
      </p:sp>
      <p:grpSp>
        <p:nvGrpSpPr>
          <p:cNvPr id="442" name="Group"/>
          <p:cNvGrpSpPr/>
          <p:nvPr/>
        </p:nvGrpSpPr>
        <p:grpSpPr>
          <a:xfrm>
            <a:off x="-272667" y="2717911"/>
            <a:ext cx="13550134" cy="4317778"/>
            <a:chOff x="0" y="0"/>
            <a:chExt cx="13550132" cy="4317777"/>
          </a:xfrm>
        </p:grpSpPr>
        <p:grpSp>
          <p:nvGrpSpPr>
            <p:cNvPr id="439" name="Group"/>
            <p:cNvGrpSpPr/>
            <p:nvPr/>
          </p:nvGrpSpPr>
          <p:grpSpPr>
            <a:xfrm>
              <a:off x="0" y="23470"/>
              <a:ext cx="13550133" cy="4294308"/>
              <a:chOff x="0" y="0"/>
              <a:chExt cx="13550132" cy="4294306"/>
            </a:xfrm>
          </p:grpSpPr>
          <p:pic>
            <p:nvPicPr>
              <p:cNvPr id="437" name="Picture 4" descr="Picture 4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6392954" y="0"/>
                <a:ext cx="7157179" cy="429430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38" name="Picture 5" descr="Picture 5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0" y="0"/>
                <a:ext cx="7157178" cy="429430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440" name="t = 0.2"/>
            <p:cNvSpPr txBox="1"/>
            <p:nvPr/>
          </p:nvSpPr>
          <p:spPr>
            <a:xfrm>
              <a:off x="2675918" y="-1"/>
              <a:ext cx="933897" cy="508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b="0" i="1">
                  <a:latin typeface="Palatino"/>
                  <a:ea typeface="Palatino"/>
                  <a:cs typeface="Palatino"/>
                  <a:sym typeface="Palatino"/>
                </a:defRPr>
              </a:lvl1pPr>
            </a:lstStyle>
            <a:p>
              <a:pPr/>
              <a:r>
                <a:t>t = 0.2</a:t>
              </a:r>
            </a:p>
          </p:txBody>
        </p:sp>
        <p:sp>
          <p:nvSpPr>
            <p:cNvPr id="441" name="t = 0.4"/>
            <p:cNvSpPr txBox="1"/>
            <p:nvPr/>
          </p:nvSpPr>
          <p:spPr>
            <a:xfrm>
              <a:off x="9292618" y="-1"/>
              <a:ext cx="933897" cy="508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b="0" i="1">
                  <a:latin typeface="Palatino"/>
                  <a:ea typeface="Palatino"/>
                  <a:cs typeface="Palatino"/>
                  <a:sym typeface="Palatino"/>
                </a:defRPr>
              </a:lvl1pPr>
            </a:lstStyle>
            <a:p>
              <a:pPr/>
              <a:r>
                <a:t>t = 0.4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Boulder, Colorado  USA   –   www.radiasoft.net"/>
          <p:cNvSpPr txBox="1"/>
          <p:nvPr/>
        </p:nvSpPr>
        <p:spPr>
          <a:xfrm>
            <a:off x="4025830" y="9266653"/>
            <a:ext cx="6161264" cy="409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 anchor="ctr">
            <a:spAutoFit/>
          </a:bodyPr>
          <a:lstStyle/>
          <a:p>
            <a:pPr defTabSz="1300480">
              <a:defRPr b="0" sz="16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i="1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Boulder, Colorado  USA   –   www.</a:t>
            </a:r>
            <a:r>
              <a:rPr b="1" i="1" sz="1800">
                <a:solidFill>
                  <a:srgbClr val="005CA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radia</a:t>
            </a:r>
            <a:r>
              <a:rPr b="1" i="1" sz="1800">
                <a:solidFill>
                  <a:srgbClr val="5FBB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soft</a:t>
            </a:r>
            <a:r>
              <a:rPr i="1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.net</a:t>
            </a:r>
            <a:r>
              <a:rPr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</a:p>
        </p:txBody>
      </p:sp>
      <p:sp>
        <p:nvSpPr>
          <p:cNvPr id="445" name="Slide Number"/>
          <p:cNvSpPr txBox="1"/>
          <p:nvPr>
            <p:ph type="sldNum" sz="quarter" idx="4294967295"/>
          </p:nvPr>
        </p:nvSpPr>
        <p:spPr>
          <a:xfrm>
            <a:off x="11812693" y="8975259"/>
            <a:ext cx="866988" cy="47294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65023" tIns="65023" rIns="65023" bIns="65023" anchor="ctr">
            <a:normAutofit fontScale="100000" lnSpcReduction="0"/>
          </a:bodyPr>
          <a:lstStyle>
            <a:lvl1pPr algn="r" defTabSz="1300480">
              <a:defRPr i="1" sz="2200">
                <a:solidFill>
                  <a:srgbClr val="005CA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>
              <a:defRPr i="0"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pPr>
            <a:fld id="{86CB4B4D-7CA3-9044-876B-883B54F8677D}" type="slidenum">
              <a:rPr i="1" sz="2200">
                <a:solidFill>
                  <a:srgbClr val="005CA5"/>
                </a:solidFill>
                <a:latin typeface="Century Gothic"/>
                <a:ea typeface="Century Gothic"/>
                <a:cs typeface="Century Gothic"/>
                <a:sym typeface="Century Gothic"/>
              </a:rPr>
            </a:fld>
          </a:p>
        </p:txBody>
      </p:sp>
      <p:pic>
        <p:nvPicPr>
          <p:cNvPr id="446" name="RadiaSoftLogo.png" descr="RadiaSoft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0310" y="8994986"/>
            <a:ext cx="3438971" cy="650241"/>
          </a:xfrm>
          <a:prstGeom prst="rect">
            <a:avLst/>
          </a:prstGeom>
          <a:ln w="12700">
            <a:miter lim="400000"/>
          </a:ln>
        </p:spPr>
      </p:pic>
      <p:sp>
        <p:nvSpPr>
          <p:cNvPr id="447" name="Space charge damps nonlinear decoherence"/>
          <p:cNvSpPr txBox="1"/>
          <p:nvPr>
            <p:ph type="title" idx="4294967295"/>
          </p:nvPr>
        </p:nvSpPr>
        <p:spPr>
          <a:xfrm>
            <a:off x="278830" y="350549"/>
            <a:ext cx="9112414" cy="1443008"/>
          </a:xfrm>
          <a:prstGeom prst="rect">
            <a:avLst/>
          </a:prstGeom>
        </p:spPr>
        <p:txBody>
          <a:bodyPr lIns="65023" tIns="65023" rIns="65023" bIns="65023"/>
          <a:lstStyle>
            <a:lvl1pPr algn="l" defTabSz="1300480">
              <a:defRPr sz="3400">
                <a:solidFill>
                  <a:srgbClr val="005CA5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Space charge damps nonlinear decoherence</a:t>
            </a:r>
          </a:p>
        </p:txBody>
      </p:sp>
      <p:pic>
        <p:nvPicPr>
          <p:cNvPr id="448" name="decay_rate_fits.pdf" descr="decay_rate_fits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5614" y="1585402"/>
            <a:ext cx="9418847" cy="3139616"/>
          </a:xfrm>
          <a:prstGeom prst="rect">
            <a:avLst/>
          </a:prstGeom>
          <a:ln w="12700">
            <a:miter lim="400000"/>
          </a:ln>
        </p:spPr>
      </p:pic>
      <p:pic>
        <p:nvPicPr>
          <p:cNvPr id="449" name="decay_time.pdf" descr="decay_tim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476081" y="4642346"/>
            <a:ext cx="7315201" cy="4572001"/>
          </a:xfrm>
          <a:prstGeom prst="rect">
            <a:avLst/>
          </a:prstGeom>
          <a:ln w="12700">
            <a:miter lim="400000"/>
          </a:ln>
        </p:spPr>
      </p:pic>
      <p:sp>
        <p:nvSpPr>
          <p:cNvPr id="450" name="damping rate improves for larger emittance until damping time ~turns"/>
          <p:cNvSpPr txBox="1"/>
          <p:nvPr/>
        </p:nvSpPr>
        <p:spPr>
          <a:xfrm>
            <a:off x="542911" y="6433282"/>
            <a:ext cx="5004174" cy="1234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l" defTabSz="914400">
              <a:defRPr b="0" sz="25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damping rate improves for larger emittance until damping time ~turns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Boulder, Colorado  USA   –   www.radiasoft.net"/>
          <p:cNvSpPr txBox="1"/>
          <p:nvPr/>
        </p:nvSpPr>
        <p:spPr>
          <a:xfrm>
            <a:off x="4025830" y="9266653"/>
            <a:ext cx="6161264" cy="409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 anchor="ctr">
            <a:spAutoFit/>
          </a:bodyPr>
          <a:lstStyle/>
          <a:p>
            <a:pPr defTabSz="1300480">
              <a:defRPr b="0" sz="16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i="1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Boulder, Colorado  USA   –   www.</a:t>
            </a:r>
            <a:r>
              <a:rPr b="1" i="1" sz="1800">
                <a:solidFill>
                  <a:srgbClr val="005CA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radia</a:t>
            </a:r>
            <a:r>
              <a:rPr b="1" i="1" sz="1800">
                <a:solidFill>
                  <a:srgbClr val="5FBB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soft</a:t>
            </a:r>
            <a:r>
              <a:rPr i="1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.net</a:t>
            </a:r>
            <a:r>
              <a:rPr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</a:p>
        </p:txBody>
      </p:sp>
      <p:sp>
        <p:nvSpPr>
          <p:cNvPr id="453" name="Slide Number"/>
          <p:cNvSpPr txBox="1"/>
          <p:nvPr>
            <p:ph type="sldNum" sz="quarter" idx="4294967295"/>
          </p:nvPr>
        </p:nvSpPr>
        <p:spPr>
          <a:xfrm>
            <a:off x="11812693" y="8975259"/>
            <a:ext cx="866988" cy="47294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65023" tIns="65023" rIns="65023" bIns="65023" anchor="ctr">
            <a:normAutofit fontScale="100000" lnSpcReduction="0"/>
          </a:bodyPr>
          <a:lstStyle>
            <a:lvl1pPr algn="r" defTabSz="1300480">
              <a:defRPr i="1" sz="2200">
                <a:solidFill>
                  <a:srgbClr val="005CA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>
              <a:defRPr i="0"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pPr>
            <a:fld id="{86CB4B4D-7CA3-9044-876B-883B54F8677D}" type="slidenum">
              <a:rPr i="1" sz="2200">
                <a:solidFill>
                  <a:srgbClr val="005CA5"/>
                </a:solidFill>
                <a:latin typeface="Century Gothic"/>
                <a:ea typeface="Century Gothic"/>
                <a:cs typeface="Century Gothic"/>
                <a:sym typeface="Century Gothic"/>
              </a:rPr>
            </a:fld>
          </a:p>
        </p:txBody>
      </p:sp>
      <p:pic>
        <p:nvPicPr>
          <p:cNvPr id="454" name="RadiaSoftLogo.png" descr="RadiaSoft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0310" y="8994986"/>
            <a:ext cx="3438971" cy="650241"/>
          </a:xfrm>
          <a:prstGeom prst="rect">
            <a:avLst/>
          </a:prstGeom>
          <a:ln w="12700">
            <a:miter lim="400000"/>
          </a:ln>
        </p:spPr>
      </p:pic>
      <p:sp>
        <p:nvSpPr>
          <p:cNvPr id="455" name="The invariants are broken with space charge"/>
          <p:cNvSpPr txBox="1"/>
          <p:nvPr>
            <p:ph type="title" idx="4294967295"/>
          </p:nvPr>
        </p:nvSpPr>
        <p:spPr>
          <a:xfrm>
            <a:off x="278830" y="172749"/>
            <a:ext cx="8554544" cy="1464664"/>
          </a:xfrm>
          <a:prstGeom prst="rect">
            <a:avLst/>
          </a:prstGeom>
        </p:spPr>
        <p:txBody>
          <a:bodyPr lIns="65023" tIns="65023" rIns="65023" bIns="65023"/>
          <a:lstStyle>
            <a:lvl1pPr algn="l" defTabSz="1300480">
              <a:defRPr i="1" sz="3400">
                <a:solidFill>
                  <a:srgbClr val="005CA5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The invariants are broken with space charge</a:t>
            </a:r>
          </a:p>
        </p:txBody>
      </p:sp>
      <p:pic>
        <p:nvPicPr>
          <p:cNvPr id="456" name="first_inv_mean.pdf" descr="first_inv_mean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2307" y="1479450"/>
            <a:ext cx="9144001" cy="54864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Boulder, Colorado  USA   –   www.radiasoft.net"/>
          <p:cNvSpPr txBox="1"/>
          <p:nvPr/>
        </p:nvSpPr>
        <p:spPr>
          <a:xfrm>
            <a:off x="4025830" y="9266653"/>
            <a:ext cx="6161264" cy="409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 anchor="ctr">
            <a:spAutoFit/>
          </a:bodyPr>
          <a:lstStyle/>
          <a:p>
            <a:pPr defTabSz="1300480">
              <a:defRPr b="0" sz="16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i="1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Boulder, Colorado  USA   –   www.</a:t>
            </a:r>
            <a:r>
              <a:rPr b="1" i="1" sz="1800">
                <a:solidFill>
                  <a:srgbClr val="005CA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radia</a:t>
            </a:r>
            <a:r>
              <a:rPr b="1" i="1" sz="1800">
                <a:solidFill>
                  <a:srgbClr val="5FBB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soft</a:t>
            </a:r>
            <a:r>
              <a:rPr i="1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.net</a:t>
            </a:r>
            <a:r>
              <a:rPr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</a:p>
        </p:txBody>
      </p:sp>
      <p:sp>
        <p:nvSpPr>
          <p:cNvPr id="459" name="Slide Number"/>
          <p:cNvSpPr txBox="1"/>
          <p:nvPr>
            <p:ph type="sldNum" sz="quarter" idx="4294967295"/>
          </p:nvPr>
        </p:nvSpPr>
        <p:spPr>
          <a:xfrm>
            <a:off x="11812693" y="8975259"/>
            <a:ext cx="866988" cy="47294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65023" tIns="65023" rIns="65023" bIns="65023" anchor="ctr">
            <a:normAutofit fontScale="100000" lnSpcReduction="0"/>
          </a:bodyPr>
          <a:lstStyle>
            <a:lvl1pPr algn="r" defTabSz="1300480">
              <a:defRPr i="1" sz="2200">
                <a:solidFill>
                  <a:srgbClr val="005CA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>
              <a:defRPr i="0"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pPr>
            <a:fld id="{86CB4B4D-7CA3-9044-876B-883B54F8677D}" type="slidenum">
              <a:rPr i="1" sz="2200">
                <a:solidFill>
                  <a:srgbClr val="005CA5"/>
                </a:solidFill>
                <a:latin typeface="Century Gothic"/>
                <a:ea typeface="Century Gothic"/>
                <a:cs typeface="Century Gothic"/>
                <a:sym typeface="Century Gothic"/>
              </a:rPr>
            </a:fld>
          </a:p>
        </p:txBody>
      </p:sp>
      <p:pic>
        <p:nvPicPr>
          <p:cNvPr id="460" name="RadiaSoftLogo.png" descr="RadiaSoft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0310" y="8994986"/>
            <a:ext cx="3438971" cy="650241"/>
          </a:xfrm>
          <a:prstGeom prst="rect">
            <a:avLst/>
          </a:prstGeom>
          <a:ln w="12700">
            <a:miter lim="400000"/>
          </a:ln>
        </p:spPr>
      </p:pic>
      <p:sp>
        <p:nvSpPr>
          <p:cNvPr id="461" name="How “bad” the invariant breakage is depends on the number of macroparticles"/>
          <p:cNvSpPr txBox="1"/>
          <p:nvPr>
            <p:ph type="title" idx="4294967295"/>
          </p:nvPr>
        </p:nvSpPr>
        <p:spPr>
          <a:xfrm>
            <a:off x="278830" y="172749"/>
            <a:ext cx="8554544" cy="1464664"/>
          </a:xfrm>
          <a:prstGeom prst="rect">
            <a:avLst/>
          </a:prstGeom>
        </p:spPr>
        <p:txBody>
          <a:bodyPr lIns="65023" tIns="65023" rIns="65023" bIns="65023"/>
          <a:lstStyle>
            <a:lvl1pPr algn="l" defTabSz="1300480">
              <a:defRPr i="1" sz="3400">
                <a:solidFill>
                  <a:srgbClr val="005CA5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How “bad” the invariant breakage is depends on the number of macroparticles</a:t>
            </a:r>
          </a:p>
        </p:txBody>
      </p:sp>
      <p:pic>
        <p:nvPicPr>
          <p:cNvPr id="462" name="inv_vs_turn.png" descr="inv_vs_turn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31575" y="1674407"/>
            <a:ext cx="9741650" cy="640478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4" name="macroparticle.png" descr="macroparticl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98500" y="1921555"/>
            <a:ext cx="5870726" cy="4403045"/>
          </a:xfrm>
          <a:prstGeom prst="rect">
            <a:avLst/>
          </a:prstGeom>
          <a:ln w="12700">
            <a:miter lim="400000"/>
          </a:ln>
        </p:spPr>
      </p:pic>
      <p:sp>
        <p:nvSpPr>
          <p:cNvPr id="465" name="Boulder, Colorado  USA   –   www.radiasoft.net"/>
          <p:cNvSpPr txBox="1"/>
          <p:nvPr/>
        </p:nvSpPr>
        <p:spPr>
          <a:xfrm>
            <a:off x="4025830" y="9266653"/>
            <a:ext cx="6161264" cy="409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 anchor="ctr">
            <a:spAutoFit/>
          </a:bodyPr>
          <a:lstStyle/>
          <a:p>
            <a:pPr defTabSz="1300480">
              <a:defRPr b="0" sz="16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i="1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Boulder, Colorado  USA   –   www.</a:t>
            </a:r>
            <a:r>
              <a:rPr b="1" i="1" sz="1800">
                <a:solidFill>
                  <a:srgbClr val="005CA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radia</a:t>
            </a:r>
            <a:r>
              <a:rPr b="1" i="1" sz="1800">
                <a:solidFill>
                  <a:srgbClr val="5FBB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soft</a:t>
            </a:r>
            <a:r>
              <a:rPr i="1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.net</a:t>
            </a:r>
            <a:r>
              <a:rPr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</a:p>
        </p:txBody>
      </p:sp>
      <p:sp>
        <p:nvSpPr>
          <p:cNvPr id="466" name="Slide Number"/>
          <p:cNvSpPr txBox="1"/>
          <p:nvPr>
            <p:ph type="sldNum" sz="quarter" idx="4294967295"/>
          </p:nvPr>
        </p:nvSpPr>
        <p:spPr>
          <a:xfrm>
            <a:off x="11812693" y="8975259"/>
            <a:ext cx="866988" cy="47294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65023" tIns="65023" rIns="65023" bIns="65023" anchor="ctr">
            <a:normAutofit fontScale="100000" lnSpcReduction="0"/>
          </a:bodyPr>
          <a:lstStyle>
            <a:lvl1pPr algn="r" defTabSz="1300480">
              <a:defRPr i="1" sz="2200">
                <a:solidFill>
                  <a:srgbClr val="005CA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>
              <a:defRPr i="0"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pPr>
            <a:fld id="{86CB4B4D-7CA3-9044-876B-883B54F8677D}" type="slidenum">
              <a:rPr i="1" sz="2200">
                <a:solidFill>
                  <a:srgbClr val="005CA5"/>
                </a:solidFill>
                <a:latin typeface="Century Gothic"/>
                <a:ea typeface="Century Gothic"/>
                <a:cs typeface="Century Gothic"/>
                <a:sym typeface="Century Gothic"/>
              </a:rPr>
            </a:fld>
          </a:p>
        </p:txBody>
      </p:sp>
      <p:pic>
        <p:nvPicPr>
          <p:cNvPr id="467" name="RadiaSoftLogo.png" descr="RadiaSoftLogo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0310" y="8994986"/>
            <a:ext cx="3438971" cy="650241"/>
          </a:xfrm>
          <a:prstGeom prst="rect">
            <a:avLst/>
          </a:prstGeom>
          <a:ln w="12700">
            <a:miter lim="400000"/>
          </a:ln>
        </p:spPr>
      </p:pic>
      <p:sp>
        <p:nvSpPr>
          <p:cNvPr id="468" name="Why the macroparticle dependence?"/>
          <p:cNvSpPr txBox="1"/>
          <p:nvPr>
            <p:ph type="title" idx="4294967295"/>
          </p:nvPr>
        </p:nvSpPr>
        <p:spPr>
          <a:xfrm>
            <a:off x="278830" y="172749"/>
            <a:ext cx="8554544" cy="1464664"/>
          </a:xfrm>
          <a:prstGeom prst="rect">
            <a:avLst/>
          </a:prstGeom>
        </p:spPr>
        <p:txBody>
          <a:bodyPr lIns="65023" tIns="65023" rIns="65023" bIns="65023"/>
          <a:lstStyle>
            <a:lvl1pPr algn="l" defTabSz="1300480">
              <a:defRPr i="1" sz="3400">
                <a:solidFill>
                  <a:srgbClr val="005CA5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Why the macroparticle dependence?</a:t>
            </a:r>
          </a:p>
        </p:txBody>
      </p:sp>
      <p:sp>
        <p:nvSpPr>
          <p:cNvPr id="469" name="Macroparticle Noise"/>
          <p:cNvSpPr txBox="1"/>
          <p:nvPr/>
        </p:nvSpPr>
        <p:spPr>
          <a:xfrm>
            <a:off x="847711" y="1919939"/>
            <a:ext cx="3044615" cy="472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914400">
              <a:defRPr b="0" sz="25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Macroparticle Noise</a:t>
            </a:r>
          </a:p>
        </p:txBody>
      </p:sp>
      <p:sp>
        <p:nvSpPr>
          <p:cNvPr id="470" name="Grid Heating"/>
          <p:cNvSpPr txBox="1"/>
          <p:nvPr/>
        </p:nvSpPr>
        <p:spPr>
          <a:xfrm>
            <a:off x="7426311" y="1919939"/>
            <a:ext cx="3044615" cy="472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914400">
              <a:defRPr b="0" sz="25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Grid Heating</a:t>
            </a:r>
          </a:p>
        </p:txBody>
      </p:sp>
      <p:sp>
        <p:nvSpPr>
          <p:cNvPr id="471" name="amplifies the noise by a factor"/>
          <p:cNvSpPr txBox="1"/>
          <p:nvPr/>
        </p:nvSpPr>
        <p:spPr>
          <a:xfrm>
            <a:off x="1101711" y="5933139"/>
            <a:ext cx="3044615" cy="320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914400">
              <a:defRPr b="0" sz="15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amplifies the noise by a factor </a:t>
            </a:r>
          </a:p>
        </p:txBody>
      </p:sp>
      <p:pic>
        <p:nvPicPr>
          <p:cNvPr id="472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853507" y="6109096"/>
            <a:ext cx="648115" cy="472949"/>
          </a:xfrm>
          <a:prstGeom prst="rect">
            <a:avLst/>
          </a:prstGeom>
          <a:ln w="12700">
            <a:miter lim="400000"/>
          </a:ln>
        </p:spPr>
      </p:pic>
      <p:pic>
        <p:nvPicPr>
          <p:cNvPr id="473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187108" y="7083126"/>
            <a:ext cx="1405152" cy="409449"/>
          </a:xfrm>
          <a:prstGeom prst="rect">
            <a:avLst/>
          </a:prstGeom>
          <a:ln w="12700">
            <a:miter lim="400000"/>
          </a:ln>
        </p:spPr>
      </p:pic>
      <p:sp>
        <p:nvSpPr>
          <p:cNvPr id="474" name="If you put a uniform thermal plasma in a simulation and run it, there will be spurious energy growth, dubbed “grid heating”. Originates from non-symplectic nature of the space charge kick"/>
          <p:cNvSpPr txBox="1"/>
          <p:nvPr/>
        </p:nvSpPr>
        <p:spPr>
          <a:xfrm>
            <a:off x="7159611" y="6287150"/>
            <a:ext cx="5303478" cy="1005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l" defTabSz="914400">
              <a:defRPr b="0" sz="15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If you put a uniform thermal plasma in a simulation and run it, there will be spurious energy growth, dubbed “grid heating”. Originates from non-symplectic nature of the space charge kick</a:t>
            </a:r>
          </a:p>
        </p:txBody>
      </p:sp>
      <p:pic>
        <p:nvPicPr>
          <p:cNvPr id="475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733299" y="2422240"/>
            <a:ext cx="4430638" cy="3401676"/>
          </a:xfrm>
          <a:prstGeom prst="rect">
            <a:avLst/>
          </a:prstGeom>
          <a:ln w="12700">
            <a:miter lim="400000"/>
          </a:ln>
        </p:spPr>
      </p:pic>
      <p:sp>
        <p:nvSpPr>
          <p:cNvPr id="476" name="from E. Cormier-Michel et al. PRE 78, 016404 (2008)."/>
          <p:cNvSpPr txBox="1"/>
          <p:nvPr/>
        </p:nvSpPr>
        <p:spPr>
          <a:xfrm>
            <a:off x="6831172" y="5780739"/>
            <a:ext cx="4234893" cy="548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defTabSz="914400">
              <a:defRPr b="0" sz="1500">
                <a:latin typeface="Helvetica"/>
                <a:ea typeface="Helvetica"/>
                <a:cs typeface="Helvetica"/>
                <a:sym typeface="Helvetica"/>
              </a:defRPr>
            </a:pPr>
            <a:r>
              <a:t>from E. Cormier-Michel </a:t>
            </a:r>
            <a:r>
              <a:rPr i="1"/>
              <a:t>et al. PRE </a:t>
            </a:r>
            <a:r>
              <a:rPr b="1" i="1"/>
              <a:t>78</a:t>
            </a:r>
            <a:r>
              <a:rPr i="1"/>
              <a:t>, 016404 (2008).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Boulder, Colorado  USA   –   www.radiasoft.net"/>
          <p:cNvSpPr txBox="1"/>
          <p:nvPr/>
        </p:nvSpPr>
        <p:spPr>
          <a:xfrm>
            <a:off x="4025830" y="9266653"/>
            <a:ext cx="6161264" cy="409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 anchor="ctr">
            <a:spAutoFit/>
          </a:bodyPr>
          <a:lstStyle/>
          <a:p>
            <a:pPr defTabSz="1300480">
              <a:defRPr b="0" sz="16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i="1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Boulder, Colorado  USA   –   www.</a:t>
            </a:r>
            <a:r>
              <a:rPr b="1" i="1" sz="1800">
                <a:solidFill>
                  <a:srgbClr val="005CA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radia</a:t>
            </a:r>
            <a:r>
              <a:rPr b="1" i="1" sz="1800">
                <a:solidFill>
                  <a:srgbClr val="5FBB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soft</a:t>
            </a:r>
            <a:r>
              <a:rPr i="1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.net</a:t>
            </a:r>
            <a:r>
              <a:rPr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</a:p>
        </p:txBody>
      </p:sp>
      <p:sp>
        <p:nvSpPr>
          <p:cNvPr id="479" name="Slide Number"/>
          <p:cNvSpPr txBox="1"/>
          <p:nvPr>
            <p:ph type="sldNum" sz="quarter" idx="4294967295"/>
          </p:nvPr>
        </p:nvSpPr>
        <p:spPr>
          <a:xfrm>
            <a:off x="11812693" y="8975259"/>
            <a:ext cx="866988" cy="47294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65023" tIns="65023" rIns="65023" bIns="65023" anchor="ctr">
            <a:normAutofit fontScale="100000" lnSpcReduction="0"/>
          </a:bodyPr>
          <a:lstStyle>
            <a:lvl1pPr algn="r" defTabSz="1300480">
              <a:defRPr i="1" sz="2200">
                <a:solidFill>
                  <a:srgbClr val="005CA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>
              <a:defRPr i="0"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pPr>
            <a:fld id="{86CB4B4D-7CA3-9044-876B-883B54F8677D}" type="slidenum">
              <a:rPr i="1" sz="2200">
                <a:solidFill>
                  <a:srgbClr val="005CA5"/>
                </a:solidFill>
                <a:latin typeface="Century Gothic"/>
                <a:ea typeface="Century Gothic"/>
                <a:cs typeface="Century Gothic"/>
                <a:sym typeface="Century Gothic"/>
              </a:rPr>
            </a:fld>
          </a:p>
        </p:txBody>
      </p:sp>
      <p:pic>
        <p:nvPicPr>
          <p:cNvPr id="480" name="RadiaSoftLogo.png" descr="RadiaSoft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0310" y="8994986"/>
            <a:ext cx="3438971" cy="650241"/>
          </a:xfrm>
          <a:prstGeom prst="rect">
            <a:avLst/>
          </a:prstGeom>
          <a:ln w="12700">
            <a:miter lim="400000"/>
          </a:ln>
        </p:spPr>
      </p:pic>
      <p:sp>
        <p:nvSpPr>
          <p:cNvPr id="481" name="Symplectic Space Charge Algorithms"/>
          <p:cNvSpPr txBox="1"/>
          <p:nvPr>
            <p:ph type="title" idx="4294967295"/>
          </p:nvPr>
        </p:nvSpPr>
        <p:spPr>
          <a:xfrm>
            <a:off x="2225128" y="2242849"/>
            <a:ext cx="8554544" cy="2864491"/>
          </a:xfrm>
          <a:prstGeom prst="rect">
            <a:avLst/>
          </a:prstGeom>
        </p:spPr>
        <p:txBody>
          <a:bodyPr lIns="65023" tIns="65023" rIns="65023" bIns="65023"/>
          <a:lstStyle>
            <a:lvl1pPr defTabSz="1300480">
              <a:defRPr i="1" sz="3400">
                <a:solidFill>
                  <a:srgbClr val="005CA5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Symplectic Space Charge Algorithms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Boulder, Colorado  USA   –   www.radiasoft.net"/>
          <p:cNvSpPr txBox="1"/>
          <p:nvPr/>
        </p:nvSpPr>
        <p:spPr>
          <a:xfrm>
            <a:off x="4025830" y="9266653"/>
            <a:ext cx="6161264" cy="409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 anchor="ctr">
            <a:spAutoFit/>
          </a:bodyPr>
          <a:lstStyle/>
          <a:p>
            <a:pPr defTabSz="1300480">
              <a:defRPr b="0" sz="16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i="1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Boulder, Colorado  USA   –   www.</a:t>
            </a:r>
            <a:r>
              <a:rPr b="1" i="1" sz="1800">
                <a:solidFill>
                  <a:srgbClr val="005CA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radia</a:t>
            </a:r>
            <a:r>
              <a:rPr b="1" i="1" sz="1800">
                <a:solidFill>
                  <a:srgbClr val="5FBB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soft</a:t>
            </a:r>
            <a:r>
              <a:rPr i="1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.net</a:t>
            </a:r>
            <a:r>
              <a:rPr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</a:p>
        </p:txBody>
      </p:sp>
      <p:sp>
        <p:nvSpPr>
          <p:cNvPr id="484" name="Slide Number"/>
          <p:cNvSpPr txBox="1"/>
          <p:nvPr>
            <p:ph type="sldNum" sz="quarter" idx="4294967295"/>
          </p:nvPr>
        </p:nvSpPr>
        <p:spPr>
          <a:xfrm>
            <a:off x="11812693" y="8975259"/>
            <a:ext cx="866988" cy="47294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65023" tIns="65023" rIns="65023" bIns="65023" anchor="ctr">
            <a:normAutofit fontScale="100000" lnSpcReduction="0"/>
          </a:bodyPr>
          <a:lstStyle>
            <a:lvl1pPr algn="r" defTabSz="1300480">
              <a:defRPr i="1" sz="2200">
                <a:solidFill>
                  <a:srgbClr val="005CA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>
              <a:defRPr i="0"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pPr>
            <a:fld id="{86CB4B4D-7CA3-9044-876B-883B54F8677D}" type="slidenum">
              <a:rPr i="1" sz="2200">
                <a:solidFill>
                  <a:srgbClr val="005CA5"/>
                </a:solidFill>
                <a:latin typeface="Century Gothic"/>
                <a:ea typeface="Century Gothic"/>
                <a:cs typeface="Century Gothic"/>
                <a:sym typeface="Century Gothic"/>
              </a:rPr>
            </a:fld>
          </a:p>
        </p:txBody>
      </p:sp>
      <p:pic>
        <p:nvPicPr>
          <p:cNvPr id="485" name="RadiaSoftLogo.png" descr="RadiaSoft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0310" y="8994986"/>
            <a:ext cx="3438971" cy="650241"/>
          </a:xfrm>
          <a:prstGeom prst="rect">
            <a:avLst/>
          </a:prstGeom>
          <a:ln w="12700">
            <a:miter lim="400000"/>
          </a:ln>
        </p:spPr>
      </p:pic>
      <p:sp>
        <p:nvSpPr>
          <p:cNvPr id="486" name="A symplectic space charge algorithm"/>
          <p:cNvSpPr txBox="1"/>
          <p:nvPr>
            <p:ph type="title" idx="4294967295"/>
          </p:nvPr>
        </p:nvSpPr>
        <p:spPr>
          <a:xfrm>
            <a:off x="278830" y="172749"/>
            <a:ext cx="8554544" cy="1464664"/>
          </a:xfrm>
          <a:prstGeom prst="rect">
            <a:avLst/>
          </a:prstGeom>
        </p:spPr>
        <p:txBody>
          <a:bodyPr lIns="65023" tIns="65023" rIns="65023" bIns="65023"/>
          <a:lstStyle>
            <a:lvl1pPr algn="l" defTabSz="1300480">
              <a:defRPr i="1" sz="3400">
                <a:solidFill>
                  <a:srgbClr val="005CA5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A symplectic space charge algorithm</a:t>
            </a:r>
          </a:p>
        </p:txBody>
      </p:sp>
      <p:pic>
        <p:nvPicPr>
          <p:cNvPr id="487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10635" y="2113677"/>
            <a:ext cx="6829471" cy="1092716"/>
          </a:xfrm>
          <a:prstGeom prst="rect">
            <a:avLst/>
          </a:prstGeom>
          <a:ln w="12700">
            <a:miter lim="400000"/>
          </a:ln>
        </p:spPr>
      </p:pic>
      <p:pic>
        <p:nvPicPr>
          <p:cNvPr id="488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978294" y="5939933"/>
            <a:ext cx="2341414" cy="398273"/>
          </a:xfrm>
          <a:prstGeom prst="rect">
            <a:avLst/>
          </a:prstGeom>
          <a:ln w="12700">
            <a:miter lim="400000"/>
          </a:ln>
        </p:spPr>
      </p:pic>
      <p:pic>
        <p:nvPicPr>
          <p:cNvPr id="489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152650" y="4370952"/>
            <a:ext cx="9180890" cy="1011696"/>
          </a:xfrm>
          <a:prstGeom prst="rect">
            <a:avLst/>
          </a:prstGeom>
          <a:ln w="12700">
            <a:miter lim="400000"/>
          </a:ln>
        </p:spPr>
      </p:pic>
      <p:sp>
        <p:nvSpPr>
          <p:cNvPr id="490" name="Start with a discrete phase space distribution"/>
          <p:cNvSpPr txBox="1"/>
          <p:nvPr/>
        </p:nvSpPr>
        <p:spPr>
          <a:xfrm>
            <a:off x="187311" y="1609688"/>
            <a:ext cx="6409768" cy="472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914400">
              <a:defRPr b="0" sz="25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Start with a discrete phase space distribution</a:t>
            </a:r>
          </a:p>
        </p:txBody>
      </p:sp>
      <p:pic>
        <p:nvPicPr>
          <p:cNvPr id="491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498709" y="5698248"/>
            <a:ext cx="4492172" cy="881642"/>
          </a:xfrm>
          <a:prstGeom prst="rect">
            <a:avLst/>
          </a:prstGeom>
          <a:ln w="12700">
            <a:miter lim="400000"/>
          </a:ln>
        </p:spPr>
      </p:pic>
      <p:sp>
        <p:nvSpPr>
          <p:cNvPr id="492" name="Get a macroparticle Hamiltonian with a pseudopotential"/>
          <p:cNvSpPr txBox="1"/>
          <p:nvPr/>
        </p:nvSpPr>
        <p:spPr>
          <a:xfrm>
            <a:off x="1800211" y="3552452"/>
            <a:ext cx="7889169" cy="472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914400">
              <a:defRPr b="0" sz="25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Get a macroparticle Hamiltonian with a pseudopotential</a:t>
            </a:r>
          </a:p>
        </p:txBody>
      </p:sp>
      <p:sp>
        <p:nvSpPr>
          <p:cNvPr id="493" name="J. Edelen et al., “A Novel S-Based Symplectic Algorithm for Tracking with Space Charge”, WEPTS068, IPAC ’19"/>
          <p:cNvSpPr txBox="1"/>
          <p:nvPr/>
        </p:nvSpPr>
        <p:spPr>
          <a:xfrm>
            <a:off x="6016611" y="8371539"/>
            <a:ext cx="5849617" cy="548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l" defTabSz="914400">
              <a:defRPr b="0" sz="15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J. Edelen et al., “A Novel S-Based Symplectic Algorithm for Tracking with Space Charge”, WEPTS068, IPAC ’19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5" name="movie_both_bonr.mp4" descr="movie_both_bonr.mp4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-67593" y="-1921793"/>
            <a:ext cx="13597186" cy="13597186"/>
          </a:xfrm>
          <a:prstGeom prst="rect">
            <a:avLst/>
          </a:prstGeom>
          <a:ln w="12700">
            <a:miter lim="400000"/>
          </a:ln>
        </p:spPr>
      </p:pic>
      <p:sp>
        <p:nvSpPr>
          <p:cNvPr id="496" name="Boulder, Colorado  USA   –   www.radiasoft.net"/>
          <p:cNvSpPr txBox="1"/>
          <p:nvPr/>
        </p:nvSpPr>
        <p:spPr>
          <a:xfrm>
            <a:off x="4025830" y="9266653"/>
            <a:ext cx="6161264" cy="409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 anchor="ctr">
            <a:spAutoFit/>
          </a:bodyPr>
          <a:lstStyle/>
          <a:p>
            <a:pPr defTabSz="1300480">
              <a:defRPr b="0" sz="16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i="1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Boulder, Colorado  USA   –   www.</a:t>
            </a:r>
            <a:r>
              <a:rPr b="1" i="1" sz="1800">
                <a:solidFill>
                  <a:srgbClr val="005CA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radia</a:t>
            </a:r>
            <a:r>
              <a:rPr b="1" i="1" sz="1800">
                <a:solidFill>
                  <a:srgbClr val="5FBB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soft</a:t>
            </a:r>
            <a:r>
              <a:rPr i="1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.net</a:t>
            </a:r>
            <a:r>
              <a:rPr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</a:p>
        </p:txBody>
      </p:sp>
      <p:sp>
        <p:nvSpPr>
          <p:cNvPr id="497" name="Slide Number"/>
          <p:cNvSpPr txBox="1"/>
          <p:nvPr>
            <p:ph type="sldNum" sz="quarter" idx="4294967295"/>
          </p:nvPr>
        </p:nvSpPr>
        <p:spPr>
          <a:xfrm>
            <a:off x="11812693" y="8975259"/>
            <a:ext cx="866988" cy="47294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65023" tIns="65023" rIns="65023" bIns="65023" anchor="ctr">
            <a:normAutofit fontScale="100000" lnSpcReduction="0"/>
          </a:bodyPr>
          <a:lstStyle>
            <a:lvl1pPr algn="r" defTabSz="1300480">
              <a:defRPr i="1" sz="2200">
                <a:solidFill>
                  <a:srgbClr val="005CA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>
              <a:defRPr i="0"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pPr>
            <a:fld id="{86CB4B4D-7CA3-9044-876B-883B54F8677D}" type="slidenum">
              <a:rPr i="1" sz="2200">
                <a:solidFill>
                  <a:srgbClr val="005CA5"/>
                </a:solidFill>
                <a:latin typeface="Century Gothic"/>
                <a:ea typeface="Century Gothic"/>
                <a:cs typeface="Century Gothic"/>
                <a:sym typeface="Century Gothic"/>
              </a:rPr>
            </a:fld>
          </a:p>
        </p:txBody>
      </p:sp>
      <p:pic>
        <p:nvPicPr>
          <p:cNvPr id="498" name="RadiaSoftLogo.png" descr="RadiaSoftLogo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0310" y="8994986"/>
            <a:ext cx="3438971" cy="650241"/>
          </a:xfrm>
          <a:prstGeom prst="rect">
            <a:avLst/>
          </a:prstGeom>
          <a:ln w="12700">
            <a:miter lim="400000"/>
          </a:ln>
        </p:spPr>
      </p:pic>
      <p:sp>
        <p:nvSpPr>
          <p:cNvPr id="499" name="Space charge driven octupole resonances…"/>
          <p:cNvSpPr txBox="1"/>
          <p:nvPr>
            <p:ph type="title" idx="4294967295"/>
          </p:nvPr>
        </p:nvSpPr>
        <p:spPr>
          <a:xfrm>
            <a:off x="278830" y="172749"/>
            <a:ext cx="7728052" cy="1464664"/>
          </a:xfrm>
          <a:prstGeom prst="rect">
            <a:avLst/>
          </a:prstGeom>
        </p:spPr>
        <p:txBody>
          <a:bodyPr lIns="65023" tIns="65023" rIns="65023" bIns="65023"/>
          <a:lstStyle/>
          <a:p>
            <a:pPr algn="l" defTabSz="1222451">
              <a:defRPr sz="3196">
                <a:latin typeface="Helvetica"/>
                <a:ea typeface="Helvetica"/>
                <a:cs typeface="Helvetica"/>
                <a:sym typeface="Helvetica"/>
              </a:defRPr>
            </a:pPr>
            <a:r>
              <a:rPr i="1">
                <a:solidFill>
                  <a:srgbClr val="005CA5"/>
                </a:solidFill>
              </a:rPr>
              <a:t>Space charge driven octupole resonances </a:t>
            </a:r>
            <a:endParaRPr i="1">
              <a:solidFill>
                <a:srgbClr val="005CA5"/>
              </a:solidFill>
            </a:endParaRPr>
          </a:p>
          <a:p>
            <a:pPr algn="l" defTabSz="1222451">
              <a:defRPr sz="3196">
                <a:latin typeface="Helvetica"/>
                <a:ea typeface="Helvetica"/>
                <a:cs typeface="Helvetica"/>
                <a:sym typeface="Helvetica"/>
              </a:defRPr>
            </a:pPr>
            <a:r>
              <a:rPr i="1">
                <a:solidFill>
                  <a:srgbClr val="005CA5"/>
                </a:solidFill>
              </a:rPr>
              <a:t>     w/ space charge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000" fill="hold"/>
                                        <p:tgtEl>
                                          <p:spTgt spid="49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495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Hadron Accelerators at the Intensity Frontier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l">
              <a:defRPr b="0" i="0" sz="3400">
                <a:solidFill>
                  <a:srgbClr val="005CA5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Hadron Accelerators at the Intensity Frontier</a:t>
            </a:r>
          </a:p>
        </p:txBody>
      </p:sp>
      <p:sp>
        <p:nvSpPr>
          <p:cNvPr id="154" name="Slide Number"/>
          <p:cNvSpPr txBox="1"/>
          <p:nvPr>
            <p:ph type="sldNum" sz="quarter" idx="4294967295"/>
          </p:nvPr>
        </p:nvSpPr>
        <p:spPr>
          <a:xfrm>
            <a:off x="11812693" y="8975259"/>
            <a:ext cx="866988" cy="47294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65023" tIns="65023" rIns="65023" bIns="65023" anchor="ctr">
            <a:normAutofit fontScale="100000" lnSpcReduction="0"/>
          </a:bodyPr>
          <a:lstStyle>
            <a:lvl1pPr algn="l" defTabSz="650240">
              <a:defRPr i="1" sz="2200">
                <a:solidFill>
                  <a:srgbClr val="005CA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>
              <a:defRPr i="0" sz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fld id="{86CB4B4D-7CA3-9044-876B-883B54F8677D}" type="slidenum">
              <a:rPr i="1" sz="2200">
                <a:solidFill>
                  <a:srgbClr val="005CA5"/>
                </a:solidFill>
                <a:latin typeface="Century Gothic"/>
                <a:ea typeface="Century Gothic"/>
                <a:cs typeface="Century Gothic"/>
                <a:sym typeface="Century Gothic"/>
              </a:rPr>
            </a:fld>
          </a:p>
        </p:txBody>
      </p:sp>
      <p:pic>
        <p:nvPicPr>
          <p:cNvPr id="155" name="hadron_power_energy.pdf" descr="hadron_power_energy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40860" y="918250"/>
            <a:ext cx="10923080" cy="7917100"/>
          </a:xfrm>
          <a:prstGeom prst="rect">
            <a:avLst/>
          </a:prstGeom>
          <a:ln w="12700">
            <a:miter lim="400000"/>
          </a:ln>
        </p:spPr>
      </p:pic>
      <p:sp>
        <p:nvSpPr>
          <p:cNvPr id="156" name="from 2013 Snowmass WG3,…"/>
          <p:cNvSpPr txBox="1"/>
          <p:nvPr/>
        </p:nvSpPr>
        <p:spPr>
          <a:xfrm>
            <a:off x="3623258" y="8661600"/>
            <a:ext cx="8137982" cy="9682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algn="l" defTabSz="1300480">
              <a:defRPr b="0" sz="1800">
                <a:latin typeface="Helvetica"/>
                <a:ea typeface="Helvetica"/>
                <a:cs typeface="Helvetica"/>
                <a:sym typeface="Helvetica"/>
              </a:defRPr>
            </a:pPr>
            <a:r>
              <a:t>from 2013 </a:t>
            </a:r>
            <a:r>
              <a:rPr i="1"/>
              <a:t>Snowmass</a:t>
            </a:r>
            <a:r>
              <a:t> WG3, </a:t>
            </a:r>
          </a:p>
          <a:p>
            <a:pPr algn="l" defTabSz="1300480">
              <a:defRPr b="0" sz="1800">
                <a:latin typeface="Helvetica"/>
                <a:ea typeface="Helvetica"/>
                <a:cs typeface="Helvetica"/>
                <a:sym typeface="Helvetica"/>
              </a:defRPr>
            </a:pPr>
            <a:r>
              <a:t>“Issues and R&amp;D Required for the Intensity Frontier Accelerators”</a:t>
            </a:r>
          </a:p>
          <a:p>
            <a:pPr algn="l" defTabSz="1300480">
              <a:defRPr b="0" sz="1800">
                <a:latin typeface="Helvetica"/>
                <a:ea typeface="Helvetica"/>
                <a:cs typeface="Helvetica"/>
                <a:sym typeface="Helvetica"/>
              </a:defRPr>
            </a:pPr>
            <a:r>
              <a:t>arXiv:1305.6917v1 [physics.acc-ph]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4" name="Group"/>
          <p:cNvGrpSpPr/>
          <p:nvPr/>
        </p:nvGrpSpPr>
        <p:grpSpPr>
          <a:xfrm>
            <a:off x="3198" y="1306730"/>
            <a:ext cx="12998403" cy="7809715"/>
            <a:chOff x="0" y="0"/>
            <a:chExt cx="12998402" cy="7809713"/>
          </a:xfrm>
        </p:grpSpPr>
        <p:pic>
          <p:nvPicPr>
            <p:cNvPr id="501" name="ocot_respic_1.pdf" descr="ocot_respic_1.pdf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8359896" cy="310187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02" name="ocot_respic_50.pdf" descr="ocot_respic_50.pdf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4666966" y="2383854"/>
              <a:ext cx="8331437" cy="306569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03" name="ocot_respic_100.pdf" descr="ocot_respic_100.pdf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314044" y="4768604"/>
              <a:ext cx="8377469" cy="304111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505" name="Boulder, Colorado  USA   –   www.radiasoft.net"/>
          <p:cNvSpPr txBox="1"/>
          <p:nvPr/>
        </p:nvSpPr>
        <p:spPr>
          <a:xfrm>
            <a:off x="4025830" y="9266653"/>
            <a:ext cx="6161264" cy="409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 anchor="ctr">
            <a:spAutoFit/>
          </a:bodyPr>
          <a:lstStyle/>
          <a:p>
            <a:pPr defTabSz="1300480">
              <a:defRPr b="0" sz="16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i="1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Boulder, Colorado  USA   –   www.</a:t>
            </a:r>
            <a:r>
              <a:rPr b="1" i="1" sz="1800">
                <a:solidFill>
                  <a:srgbClr val="005CA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radia</a:t>
            </a:r>
            <a:r>
              <a:rPr b="1" i="1" sz="1800">
                <a:solidFill>
                  <a:srgbClr val="5FBB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soft</a:t>
            </a:r>
            <a:r>
              <a:rPr i="1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.net</a:t>
            </a:r>
            <a:r>
              <a:rPr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</a:p>
        </p:txBody>
      </p:sp>
      <p:sp>
        <p:nvSpPr>
          <p:cNvPr id="506" name="Slide Number"/>
          <p:cNvSpPr txBox="1"/>
          <p:nvPr>
            <p:ph type="sldNum" sz="quarter" idx="4294967295"/>
          </p:nvPr>
        </p:nvSpPr>
        <p:spPr>
          <a:xfrm>
            <a:off x="11812693" y="8975259"/>
            <a:ext cx="866988" cy="47294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65023" tIns="65023" rIns="65023" bIns="65023" anchor="ctr">
            <a:normAutofit fontScale="100000" lnSpcReduction="0"/>
          </a:bodyPr>
          <a:lstStyle>
            <a:lvl1pPr algn="r" defTabSz="1300480">
              <a:defRPr i="1" sz="2200">
                <a:solidFill>
                  <a:srgbClr val="005CA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>
              <a:defRPr i="0"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pPr>
            <a:fld id="{86CB4B4D-7CA3-9044-876B-883B54F8677D}" type="slidenum">
              <a:rPr i="1" sz="2200">
                <a:solidFill>
                  <a:srgbClr val="005CA5"/>
                </a:solidFill>
                <a:latin typeface="Century Gothic"/>
                <a:ea typeface="Century Gothic"/>
                <a:cs typeface="Century Gothic"/>
                <a:sym typeface="Century Gothic"/>
              </a:rPr>
            </a:fld>
          </a:p>
        </p:txBody>
      </p:sp>
      <p:pic>
        <p:nvPicPr>
          <p:cNvPr id="507" name="RadiaSoftLogo.png" descr="RadiaSoftLogo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0310" y="8994986"/>
            <a:ext cx="3438971" cy="650241"/>
          </a:xfrm>
          <a:prstGeom prst="rect">
            <a:avLst/>
          </a:prstGeom>
          <a:ln w="12700">
            <a:miter lim="400000"/>
          </a:ln>
        </p:spPr>
      </p:pic>
      <p:sp>
        <p:nvSpPr>
          <p:cNvPr id="508" name="Space charge driven octupole resonances…"/>
          <p:cNvSpPr txBox="1"/>
          <p:nvPr>
            <p:ph type="title" idx="4294967295"/>
          </p:nvPr>
        </p:nvSpPr>
        <p:spPr>
          <a:xfrm>
            <a:off x="278830" y="172749"/>
            <a:ext cx="7728052" cy="1464664"/>
          </a:xfrm>
          <a:prstGeom prst="rect">
            <a:avLst/>
          </a:prstGeom>
        </p:spPr>
        <p:txBody>
          <a:bodyPr lIns="65023" tIns="65023" rIns="65023" bIns="65023"/>
          <a:lstStyle/>
          <a:p>
            <a:pPr algn="l" defTabSz="1222451">
              <a:defRPr sz="3196">
                <a:latin typeface="Helvetica"/>
                <a:ea typeface="Helvetica"/>
                <a:cs typeface="Helvetica"/>
                <a:sym typeface="Helvetica"/>
              </a:defRPr>
            </a:pPr>
            <a:r>
              <a:rPr i="1">
                <a:solidFill>
                  <a:srgbClr val="005CA5"/>
                </a:solidFill>
              </a:rPr>
              <a:t>Space charge driven octupole resonances </a:t>
            </a:r>
            <a:endParaRPr i="1">
              <a:solidFill>
                <a:srgbClr val="005CA5"/>
              </a:solidFill>
            </a:endParaRPr>
          </a:p>
          <a:p>
            <a:pPr algn="l" defTabSz="1222451">
              <a:defRPr sz="3196">
                <a:latin typeface="Helvetica"/>
                <a:ea typeface="Helvetica"/>
                <a:cs typeface="Helvetica"/>
                <a:sym typeface="Helvetica"/>
              </a:defRPr>
            </a:pPr>
            <a:r>
              <a:rPr i="1">
                <a:solidFill>
                  <a:srgbClr val="005CA5"/>
                </a:solidFill>
              </a:rPr>
              <a:t>     w/ space charge</a:t>
            </a:r>
          </a:p>
        </p:txBody>
      </p:sp>
      <p:sp>
        <p:nvSpPr>
          <p:cNvPr id="509" name="same initial gaussian distribution"/>
          <p:cNvSpPr txBox="1"/>
          <p:nvPr/>
        </p:nvSpPr>
        <p:spPr>
          <a:xfrm>
            <a:off x="8246430" y="1798349"/>
            <a:ext cx="3935134" cy="14646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 anchor="ctr">
            <a:normAutofit fontScale="100000" lnSpcReduction="0"/>
          </a:bodyPr>
          <a:lstStyle>
            <a:lvl1pPr algn="l" defTabSz="1300480">
              <a:defRPr b="0" i="1" sz="2000">
                <a:solidFill>
                  <a:srgbClr val="005CA5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defRPr i="0"/>
            </a:pPr>
            <a:r>
              <a:rPr i="1"/>
              <a:t>same initial gaussian distribution</a:t>
            </a:r>
          </a:p>
        </p:txBody>
      </p:sp>
      <p:sp>
        <p:nvSpPr>
          <p:cNvPr id="510" name="separatrix structures begin to form"/>
          <p:cNvSpPr txBox="1"/>
          <p:nvPr/>
        </p:nvSpPr>
        <p:spPr>
          <a:xfrm>
            <a:off x="283530" y="4583868"/>
            <a:ext cx="3935134" cy="1464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 anchor="ctr">
            <a:normAutofit fontScale="100000" lnSpcReduction="0"/>
          </a:bodyPr>
          <a:lstStyle>
            <a:lvl1pPr algn="l" defTabSz="1300480">
              <a:defRPr b="0" i="1" sz="2000">
                <a:solidFill>
                  <a:srgbClr val="005CA5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defRPr i="0"/>
            </a:pPr>
            <a:r>
              <a:rPr i="1"/>
              <a:t>separatrix structures begin to form</a:t>
            </a:r>
          </a:p>
        </p:txBody>
      </p:sp>
      <p:sp>
        <p:nvSpPr>
          <p:cNvPr id="511" name="saturation:…"/>
          <p:cNvSpPr txBox="1"/>
          <p:nvPr/>
        </p:nvSpPr>
        <p:spPr>
          <a:xfrm>
            <a:off x="8455881" y="6679368"/>
            <a:ext cx="4271783" cy="17759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 anchor="ctr">
            <a:normAutofit fontScale="100000" lnSpcReduction="0"/>
          </a:bodyPr>
          <a:lstStyle/>
          <a:p>
            <a:pPr algn="l" defTabSz="1300480">
              <a:defRPr b="0" sz="2000">
                <a:solidFill>
                  <a:srgbClr val="005CA5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i="1"/>
              <a:t>saturation:</a:t>
            </a:r>
            <a:endParaRPr i="1"/>
          </a:p>
          <a:p>
            <a:pPr algn="l" defTabSz="1300480">
              <a:defRPr b="0" sz="2000">
                <a:solidFill>
                  <a:srgbClr val="005CA5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i="1"/>
              <a:t>clear octupole structure in symplectic space charge</a:t>
            </a:r>
            <a:endParaRPr i="1"/>
          </a:p>
          <a:p>
            <a:pPr algn="l" defTabSz="1300480">
              <a:defRPr b="0" sz="2000">
                <a:solidFill>
                  <a:srgbClr val="005CA5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i="1"/>
              <a:t>structure washed out by grid heating in conventional PIC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" name="r2-RAD-0005_Workshop-Easel-Sign.jpg" descr="r2-RAD-0005_Workshop-Easel-Sign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51200" y="0"/>
            <a:ext cx="65024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Boulder, Colorado  USA   –   www.radiasoft.net"/>
          <p:cNvSpPr txBox="1"/>
          <p:nvPr/>
        </p:nvSpPr>
        <p:spPr>
          <a:xfrm>
            <a:off x="4025830" y="9266653"/>
            <a:ext cx="6161264" cy="409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 anchor="ctr">
            <a:spAutoFit/>
          </a:bodyPr>
          <a:lstStyle/>
          <a:p>
            <a:pPr defTabSz="1300480">
              <a:defRPr b="0" sz="16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i="1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Boulder, Colorado  USA   –   www.</a:t>
            </a:r>
            <a:r>
              <a:rPr b="1" i="1" sz="1800">
                <a:solidFill>
                  <a:srgbClr val="005CA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radia</a:t>
            </a:r>
            <a:r>
              <a:rPr b="1" i="1" sz="1800">
                <a:solidFill>
                  <a:srgbClr val="5FBB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soft</a:t>
            </a:r>
            <a:r>
              <a:rPr i="1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.net</a:t>
            </a:r>
            <a:r>
              <a:rPr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</a:p>
        </p:txBody>
      </p:sp>
      <p:sp>
        <p:nvSpPr>
          <p:cNvPr id="516" name="Slide Number"/>
          <p:cNvSpPr txBox="1"/>
          <p:nvPr>
            <p:ph type="sldNum" sz="quarter" idx="4294967295"/>
          </p:nvPr>
        </p:nvSpPr>
        <p:spPr>
          <a:xfrm>
            <a:off x="11812693" y="8975259"/>
            <a:ext cx="866988" cy="47294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65023" tIns="65023" rIns="65023" bIns="65023" anchor="ctr">
            <a:normAutofit fontScale="100000" lnSpcReduction="0"/>
          </a:bodyPr>
          <a:lstStyle>
            <a:lvl1pPr algn="r" defTabSz="1300480">
              <a:defRPr i="1" sz="2200">
                <a:solidFill>
                  <a:srgbClr val="005CA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>
              <a:defRPr i="0"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pPr>
            <a:fld id="{86CB4B4D-7CA3-9044-876B-883B54F8677D}" type="slidenum">
              <a:rPr i="1" sz="2200">
                <a:solidFill>
                  <a:srgbClr val="005CA5"/>
                </a:solidFill>
                <a:latin typeface="Century Gothic"/>
                <a:ea typeface="Century Gothic"/>
                <a:cs typeface="Century Gothic"/>
                <a:sym typeface="Century Gothic"/>
              </a:rPr>
            </a:fld>
          </a:p>
        </p:txBody>
      </p:sp>
      <p:pic>
        <p:nvPicPr>
          <p:cNvPr id="517" name="RadiaSoftLogo.png" descr="RadiaSoft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0310" y="8994986"/>
            <a:ext cx="3438971" cy="650241"/>
          </a:xfrm>
          <a:prstGeom prst="rect">
            <a:avLst/>
          </a:prstGeom>
          <a:ln w="12700">
            <a:miter lim="400000"/>
          </a:ln>
        </p:spPr>
      </p:pic>
      <p:sp>
        <p:nvSpPr>
          <p:cNvPr id="518" name="Fin"/>
          <p:cNvSpPr txBox="1"/>
          <p:nvPr>
            <p:ph type="title" idx="4294967295"/>
          </p:nvPr>
        </p:nvSpPr>
        <p:spPr>
          <a:xfrm>
            <a:off x="2638374" y="4144468"/>
            <a:ext cx="7728052" cy="1464664"/>
          </a:xfrm>
          <a:prstGeom prst="rect">
            <a:avLst/>
          </a:prstGeom>
        </p:spPr>
        <p:txBody>
          <a:bodyPr lIns="65023" tIns="65023" rIns="65023" bIns="65023"/>
          <a:lstStyle>
            <a:lvl1pPr defTabSz="1300480">
              <a:defRPr i="1" sz="3400">
                <a:solidFill>
                  <a:srgbClr val="005CA5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005CA5"/>
                </a:solidFill>
              </a:rPr>
              <a:t>Fin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Beam Hal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l">
              <a:defRPr b="0" i="0" sz="3400">
                <a:solidFill>
                  <a:srgbClr val="005CA5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Beam Halo</a:t>
            </a:r>
          </a:p>
        </p:txBody>
      </p:sp>
      <p:sp>
        <p:nvSpPr>
          <p:cNvPr id="159" name="Slide Number"/>
          <p:cNvSpPr txBox="1"/>
          <p:nvPr>
            <p:ph type="sldNum" sz="quarter" idx="4294967295"/>
          </p:nvPr>
        </p:nvSpPr>
        <p:spPr>
          <a:xfrm>
            <a:off x="11812693" y="8975259"/>
            <a:ext cx="866988" cy="47294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65023" tIns="65023" rIns="65023" bIns="65023" anchor="ctr">
            <a:normAutofit fontScale="100000" lnSpcReduction="0"/>
          </a:bodyPr>
          <a:lstStyle>
            <a:lvl1pPr algn="l" defTabSz="650240">
              <a:defRPr i="1" sz="2200">
                <a:solidFill>
                  <a:srgbClr val="005CA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>
              <a:defRPr i="0" sz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fld id="{86CB4B4D-7CA3-9044-876B-883B54F8677D}" type="slidenum">
              <a:rPr i="1" sz="2200">
                <a:solidFill>
                  <a:srgbClr val="005CA5"/>
                </a:solidFill>
                <a:latin typeface="Century Gothic"/>
                <a:ea typeface="Century Gothic"/>
                <a:cs typeface="Century Gothic"/>
                <a:sym typeface="Century Gothic"/>
              </a:rPr>
            </a:fld>
          </a:p>
        </p:txBody>
      </p:sp>
      <p:pic>
        <p:nvPicPr>
          <p:cNvPr id="160" name="gluckstern_halo.pdf" descr="gluckstern_halo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81984" y="928152"/>
            <a:ext cx="9240831" cy="1801014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linear_halo.gif" descr="linear_halo.gif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284504" y="2722329"/>
            <a:ext cx="8435792" cy="632684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Parametric Resonances &amp; Tune Spread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l">
              <a:defRPr b="0" i="0" sz="3400">
                <a:solidFill>
                  <a:srgbClr val="005CA5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Parametric Resonances &amp; Tune Spread</a:t>
            </a:r>
          </a:p>
        </p:txBody>
      </p:sp>
      <p:sp>
        <p:nvSpPr>
          <p:cNvPr id="164" name="Slide Number"/>
          <p:cNvSpPr txBox="1"/>
          <p:nvPr>
            <p:ph type="sldNum" sz="quarter" idx="4294967295"/>
          </p:nvPr>
        </p:nvSpPr>
        <p:spPr>
          <a:xfrm>
            <a:off x="11812693" y="8975259"/>
            <a:ext cx="866988" cy="47294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65023" tIns="65023" rIns="65023" bIns="65023" anchor="ctr">
            <a:normAutofit fontScale="100000" lnSpcReduction="0"/>
          </a:bodyPr>
          <a:lstStyle>
            <a:lvl1pPr algn="l" defTabSz="650240">
              <a:defRPr i="1" sz="2200">
                <a:solidFill>
                  <a:srgbClr val="005CA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>
              <a:defRPr i="0" sz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fld id="{86CB4B4D-7CA3-9044-876B-883B54F8677D}" type="slidenum">
              <a:rPr i="1" sz="2200">
                <a:solidFill>
                  <a:srgbClr val="005CA5"/>
                </a:solidFill>
                <a:latin typeface="Century Gothic"/>
                <a:ea typeface="Century Gothic"/>
                <a:cs typeface="Century Gothic"/>
                <a:sym typeface="Century Gothic"/>
              </a:rPr>
            </a:fld>
          </a:p>
        </p:txBody>
      </p:sp>
      <p:pic>
        <p:nvPicPr>
          <p:cNvPr id="165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80883" y="4148612"/>
            <a:ext cx="11938707" cy="1437365"/>
          </a:xfrm>
          <a:prstGeom prst="rect">
            <a:avLst/>
          </a:prstGeom>
          <a:ln w="12700">
            <a:miter lim="400000"/>
          </a:ln>
        </p:spPr>
      </p:pic>
      <p:pic>
        <p:nvPicPr>
          <p:cNvPr id="166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85210" y="5830730"/>
            <a:ext cx="9087980" cy="856407"/>
          </a:xfrm>
          <a:prstGeom prst="rect">
            <a:avLst/>
          </a:prstGeom>
          <a:ln w="12700">
            <a:miter lim="400000"/>
          </a:ln>
        </p:spPr>
      </p:pic>
      <p:sp>
        <p:nvSpPr>
          <p:cNvPr id="167" name="Nonlinear decoherence — frequency spreads in ensembles which suppress the forcing terms in parametric resonances. This is logically distinct from Landau damping, but has a similar effect."/>
          <p:cNvSpPr txBox="1"/>
          <p:nvPr/>
        </p:nvSpPr>
        <p:spPr>
          <a:xfrm>
            <a:off x="1803545" y="1670037"/>
            <a:ext cx="9397710" cy="1260349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  <a:effectLst>
            <a:outerShdw sx="100000" sy="100000" kx="0" ky="0" algn="b" rotWithShape="0" blurRad="25400" dist="12700" dir="540000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algn="just" defTabSz="1300480">
              <a:defRPr i="1">
                <a:latin typeface="Helvetica"/>
                <a:ea typeface="Helvetica"/>
                <a:cs typeface="Helvetica"/>
                <a:sym typeface="Helvetica"/>
              </a:defRPr>
            </a:pPr>
            <a:r>
              <a:t>Nonlinear decoherence — </a:t>
            </a:r>
            <a:r>
              <a:rPr b="0" i="0"/>
              <a:t>frequency spreads in ensembles which suppress the forcing terms in parametric resonances. This is logically distinct from Landau damping, but has a similar effect.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lide Number"/>
          <p:cNvSpPr txBox="1"/>
          <p:nvPr>
            <p:ph type="sldNum" sz="quarter" idx="4294967295"/>
          </p:nvPr>
        </p:nvSpPr>
        <p:spPr>
          <a:xfrm>
            <a:off x="11812693" y="8975259"/>
            <a:ext cx="866988" cy="47294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65023" tIns="65023" rIns="65023" bIns="65023" anchor="ctr">
            <a:normAutofit fontScale="100000" lnSpcReduction="0"/>
          </a:bodyPr>
          <a:lstStyle>
            <a:lvl1pPr algn="l" defTabSz="650240">
              <a:defRPr i="1" sz="2200">
                <a:solidFill>
                  <a:srgbClr val="005CA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>
              <a:defRPr i="0" sz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fld id="{86CB4B4D-7CA3-9044-876B-883B54F8677D}" type="slidenum">
              <a:rPr i="1" sz="2200">
                <a:solidFill>
                  <a:srgbClr val="005CA5"/>
                </a:solidFill>
                <a:latin typeface="Century Gothic"/>
                <a:ea typeface="Century Gothic"/>
                <a:cs typeface="Century Gothic"/>
                <a:sym typeface="Century Gothic"/>
              </a:rPr>
            </a:fld>
          </a:p>
        </p:txBody>
      </p:sp>
      <p:sp>
        <p:nvSpPr>
          <p:cNvPr id="170" name="Conventional Nonlinear Schemes Induce Chaos"/>
          <p:cNvSpPr txBox="1"/>
          <p:nvPr>
            <p:ph type="title"/>
          </p:nvPr>
        </p:nvSpPr>
        <p:spPr>
          <a:xfrm>
            <a:off x="216746" y="-1"/>
            <a:ext cx="12571308" cy="883986"/>
          </a:xfrm>
          <a:prstGeom prst="rect">
            <a:avLst/>
          </a:prstGeom>
        </p:spPr>
        <p:txBody>
          <a:bodyPr/>
          <a:lstStyle>
            <a:lvl1pPr algn="l">
              <a:defRPr b="0" i="0" sz="3400">
                <a:solidFill>
                  <a:srgbClr val="005CA5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Conventional Nonlinear Schemes Induce Chaos</a:t>
            </a:r>
          </a:p>
        </p:txBody>
      </p:sp>
      <p:grpSp>
        <p:nvGrpSpPr>
          <p:cNvPr id="178" name="Group"/>
          <p:cNvGrpSpPr/>
          <p:nvPr/>
        </p:nvGrpSpPr>
        <p:grpSpPr>
          <a:xfrm>
            <a:off x="224403" y="2238729"/>
            <a:ext cx="4498693" cy="5409699"/>
            <a:chOff x="0" y="0"/>
            <a:chExt cx="4498692" cy="5409697"/>
          </a:xfrm>
        </p:grpSpPr>
        <p:grpSp>
          <p:nvGrpSpPr>
            <p:cNvPr id="175" name="Group"/>
            <p:cNvGrpSpPr/>
            <p:nvPr/>
          </p:nvGrpSpPr>
          <p:grpSpPr>
            <a:xfrm>
              <a:off x="0" y="0"/>
              <a:ext cx="4498693" cy="4565318"/>
              <a:chOff x="0" y="0"/>
              <a:chExt cx="4498692" cy="4565317"/>
            </a:xfrm>
          </p:grpSpPr>
          <p:sp>
            <p:nvSpPr>
              <p:cNvPr id="171" name="Circle"/>
              <p:cNvSpPr/>
              <p:nvPr/>
            </p:nvSpPr>
            <p:spPr>
              <a:xfrm>
                <a:off x="551934" y="551934"/>
                <a:ext cx="3394825" cy="3394825"/>
              </a:xfrm>
              <a:prstGeom prst="ellipse">
                <a:avLst/>
              </a:prstGeom>
              <a:noFill/>
              <a:ln w="25400" cap="flat">
                <a:solidFill>
                  <a:srgbClr val="4F81BD"/>
                </a:solidFill>
                <a:prstDash val="solid"/>
                <a:bevel/>
              </a:ln>
              <a:effectLst>
                <a:outerShdw sx="100000" sy="100000" kx="0" ky="0" algn="b" rotWithShape="0" blurRad="50800" dist="254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65023" tIns="65023" rIns="65023" bIns="65023" numCol="1" anchor="ctr">
                <a:noAutofit/>
              </a:bodyPr>
              <a:lstStyle/>
              <a:p>
                <a:pPr algn="l" defTabSz="1300480">
                  <a:defRPr b="0"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72" name="Line"/>
              <p:cNvSpPr/>
              <p:nvPr/>
            </p:nvSpPr>
            <p:spPr>
              <a:xfrm flipH="1" flipV="1">
                <a:off x="2954378" y="3139442"/>
                <a:ext cx="841444" cy="841444"/>
              </a:xfrm>
              <a:prstGeom prst="line">
                <a:avLst/>
              </a:prstGeom>
              <a:noFill/>
              <a:ln w="25400" cap="flat">
                <a:solidFill>
                  <a:srgbClr val="5FBB46"/>
                </a:solidFill>
                <a:prstDash val="solid"/>
                <a:miter lim="400000"/>
              </a:ln>
              <a:effectLst>
                <a:outerShdw sx="100000" sy="100000" kx="0" ky="0" algn="b" rotWithShape="0" blurRad="50800" dist="254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algn="l" defTabSz="650240">
                  <a:defRPr b="0" sz="1600"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173" name="Circle"/>
              <p:cNvSpPr/>
              <p:nvPr/>
            </p:nvSpPr>
            <p:spPr>
              <a:xfrm>
                <a:off x="0" y="0"/>
                <a:ext cx="4498693" cy="4498693"/>
              </a:xfrm>
              <a:prstGeom prst="ellipse">
                <a:avLst/>
              </a:prstGeom>
              <a:noFill/>
              <a:ln w="25400" cap="flat">
                <a:solidFill>
                  <a:srgbClr val="5FBB46"/>
                </a:solidFill>
                <a:prstDash val="solid"/>
                <a:bevel/>
              </a:ln>
              <a:effectLst>
                <a:outerShdw sx="100000" sy="100000" kx="0" ky="0" algn="b" rotWithShape="0" blurRad="50800" dist="254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65023" tIns="65023" rIns="65023" bIns="65023" numCol="1" anchor="ctr">
                <a:noAutofit/>
              </a:bodyPr>
              <a:lstStyle/>
              <a:p>
                <a:pPr algn="l" defTabSz="1300480">
                  <a:defRPr b="0"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74" name="Line"/>
              <p:cNvSpPr/>
              <p:nvPr/>
            </p:nvSpPr>
            <p:spPr>
              <a:xfrm flipV="1">
                <a:off x="1815853" y="4565317"/>
                <a:ext cx="866987" cy="1"/>
              </a:xfrm>
              <a:prstGeom prst="line">
                <a:avLst/>
              </a:prstGeom>
              <a:noFill/>
              <a:ln w="25400" cap="flat">
                <a:solidFill>
                  <a:srgbClr val="5FBB46"/>
                </a:solidFill>
                <a:prstDash val="solid"/>
                <a:bevel/>
                <a:tailEnd type="triangle" w="med" len="med"/>
              </a:ln>
              <a:effectLst>
                <a:outerShdw sx="100000" sy="100000" kx="0" ky="0" algn="b" rotWithShape="0" blurRad="50800" dist="254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algn="l" defTabSz="650240">
                  <a:defRPr b="0" sz="1600"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</p:grpSp>
        <p:pic>
          <p:nvPicPr>
            <p:cNvPr id="176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508599" y="4919523"/>
              <a:ext cx="3481494" cy="49017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7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2287656" y="2686111"/>
              <a:ext cx="1054313" cy="41118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79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869054" y="2732597"/>
            <a:ext cx="1266692" cy="658281"/>
          </a:xfrm>
          <a:prstGeom prst="rect">
            <a:avLst/>
          </a:prstGeom>
          <a:ln w="12700">
            <a:miter lim="400000"/>
          </a:ln>
        </p:spPr>
      </p:pic>
      <p:sp>
        <p:nvSpPr>
          <p:cNvPr id="180" name="Perturbative single turn map"/>
          <p:cNvSpPr txBox="1"/>
          <p:nvPr/>
        </p:nvSpPr>
        <p:spPr>
          <a:xfrm>
            <a:off x="5361251" y="1085655"/>
            <a:ext cx="5252823" cy="4983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algn="l" defTabSz="650240">
              <a:spcBef>
                <a:spcPts val="1700"/>
              </a:spcBef>
              <a:defRPr b="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Perturbative single turn map</a:t>
            </a:r>
          </a:p>
        </p:txBody>
      </p:sp>
      <p:pic>
        <p:nvPicPr>
          <p:cNvPr id="181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602197" y="1850868"/>
            <a:ext cx="8301145" cy="440294"/>
          </a:xfrm>
          <a:prstGeom prst="rect">
            <a:avLst/>
          </a:prstGeom>
          <a:ln w="12700">
            <a:miter lim="400000"/>
          </a:ln>
        </p:spPr>
      </p:pic>
      <p:sp>
        <p:nvSpPr>
          <p:cNvPr id="182" name="Near a resonance…"/>
          <p:cNvSpPr txBox="1"/>
          <p:nvPr/>
        </p:nvSpPr>
        <p:spPr>
          <a:xfrm>
            <a:off x="5361251" y="3832313"/>
            <a:ext cx="5252823" cy="4983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algn="l" defTabSz="650240">
              <a:spcBef>
                <a:spcPts val="1700"/>
              </a:spcBef>
              <a:defRPr b="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Near a resonance…</a:t>
            </a:r>
          </a:p>
        </p:txBody>
      </p:sp>
      <p:sp>
        <p:nvSpPr>
          <p:cNvPr id="183" name="Line"/>
          <p:cNvSpPr/>
          <p:nvPr/>
        </p:nvSpPr>
        <p:spPr>
          <a:xfrm flipH="1" flipV="1">
            <a:off x="10873457" y="2365165"/>
            <a:ext cx="231169" cy="649565"/>
          </a:xfrm>
          <a:prstGeom prst="line">
            <a:avLst/>
          </a:prstGeom>
          <a:ln w="25400">
            <a:solidFill>
              <a:srgbClr val="5FBB46"/>
            </a:solidFill>
            <a:bevel/>
            <a:tailEnd type="triangle"/>
          </a:ln>
          <a:effectLst>
            <a:outerShdw sx="100000" sy="100000" kx="0" ky="0" algn="b" rotWithShape="0" blurRad="50800" dist="25400" dir="5400000">
              <a:srgbClr val="000000">
                <a:alpha val="38000"/>
              </a:srgbClr>
            </a:outerShdw>
          </a:effectLst>
        </p:spPr>
        <p:txBody>
          <a:bodyPr lIns="65023" tIns="65023" rIns="65023" bIns="65023"/>
          <a:lstStyle/>
          <a:p>
            <a:pPr algn="l" defTabSz="650240">
              <a:defRPr b="0" sz="16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84" name="Tune spread w/ amplitude"/>
          <p:cNvSpPr txBox="1"/>
          <p:nvPr/>
        </p:nvSpPr>
        <p:spPr>
          <a:xfrm>
            <a:off x="8903597" y="3094788"/>
            <a:ext cx="4164363" cy="4983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algn="l" defTabSz="650240">
              <a:spcBef>
                <a:spcPts val="1700"/>
              </a:spcBef>
              <a:defRPr b="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Tune spread w/ amplitude</a:t>
            </a:r>
          </a:p>
        </p:txBody>
      </p:sp>
      <p:pic>
        <p:nvPicPr>
          <p:cNvPr id="185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152919" y="5239490"/>
            <a:ext cx="7199702" cy="1126554"/>
          </a:xfrm>
          <a:prstGeom prst="rect">
            <a:avLst/>
          </a:prstGeom>
          <a:ln w="12700">
            <a:miter lim="400000"/>
          </a:ln>
        </p:spPr>
      </p:pic>
      <p:pic>
        <p:nvPicPr>
          <p:cNvPr id="186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5387250" y="4474278"/>
            <a:ext cx="2230300" cy="441751"/>
          </a:xfrm>
          <a:prstGeom prst="rect">
            <a:avLst/>
          </a:prstGeom>
          <a:ln w="12700">
            <a:miter lim="400000"/>
          </a:ln>
        </p:spPr>
      </p:pic>
      <p:sp>
        <p:nvSpPr>
          <p:cNvPr id="187" name="Line"/>
          <p:cNvSpPr/>
          <p:nvPr/>
        </p:nvSpPr>
        <p:spPr>
          <a:xfrm flipV="1">
            <a:off x="9099718" y="6332317"/>
            <a:ext cx="645510" cy="645509"/>
          </a:xfrm>
          <a:prstGeom prst="line">
            <a:avLst/>
          </a:prstGeom>
          <a:ln w="25400">
            <a:solidFill>
              <a:srgbClr val="5FBB46"/>
            </a:solidFill>
            <a:bevel/>
            <a:tailEnd type="triangle"/>
          </a:ln>
          <a:effectLst>
            <a:outerShdw sx="100000" sy="100000" kx="0" ky="0" algn="b" rotWithShape="0" blurRad="50800" dist="25400" dir="5400000">
              <a:srgbClr val="000000">
                <a:alpha val="38000"/>
              </a:srgbClr>
            </a:outerShdw>
          </a:effectLst>
        </p:spPr>
        <p:txBody>
          <a:bodyPr lIns="65023" tIns="65023" rIns="65023" bIns="65023"/>
          <a:lstStyle/>
          <a:p>
            <a:pPr algn="l" defTabSz="650240">
              <a:defRPr b="0" sz="16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88" name="Famous “small denominators”"/>
          <p:cNvSpPr txBox="1"/>
          <p:nvPr/>
        </p:nvSpPr>
        <p:spPr>
          <a:xfrm>
            <a:off x="6898690" y="7057884"/>
            <a:ext cx="4634052" cy="4983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algn="l" defTabSz="650240">
              <a:spcBef>
                <a:spcPts val="1700"/>
              </a:spcBef>
              <a:defRPr b="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Famous “small denominators”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octupole_resonance.png" descr="octupole_resonanc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30862" y="656220"/>
            <a:ext cx="10453394" cy="7840045"/>
          </a:xfrm>
          <a:prstGeom prst="rect">
            <a:avLst/>
          </a:prstGeom>
          <a:ln w="12700">
            <a:miter lim="400000"/>
          </a:ln>
        </p:spPr>
      </p:pic>
      <p:sp>
        <p:nvSpPr>
          <p:cNvPr id="191" name="Slide Number"/>
          <p:cNvSpPr txBox="1"/>
          <p:nvPr>
            <p:ph type="sldNum" sz="quarter" idx="4294967295"/>
          </p:nvPr>
        </p:nvSpPr>
        <p:spPr>
          <a:xfrm>
            <a:off x="11812693" y="8975259"/>
            <a:ext cx="866988" cy="47294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65023" tIns="65023" rIns="65023" bIns="65023" anchor="ctr">
            <a:normAutofit fontScale="100000" lnSpcReduction="0"/>
          </a:bodyPr>
          <a:lstStyle>
            <a:lvl1pPr algn="l" defTabSz="650240">
              <a:defRPr i="1" sz="2200">
                <a:solidFill>
                  <a:srgbClr val="005CA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>
              <a:defRPr i="0" sz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fld id="{86CB4B4D-7CA3-9044-876B-883B54F8677D}" type="slidenum">
              <a:rPr i="1" sz="2200">
                <a:solidFill>
                  <a:srgbClr val="005CA5"/>
                </a:solidFill>
                <a:latin typeface="Century Gothic"/>
                <a:ea typeface="Century Gothic"/>
                <a:cs typeface="Century Gothic"/>
                <a:sym typeface="Century Gothic"/>
              </a:rPr>
            </a:fld>
          </a:p>
        </p:txBody>
      </p:sp>
      <p:sp>
        <p:nvSpPr>
          <p:cNvPr id="192" name="Conventional Nonlinear Schemes Induce Chaos"/>
          <p:cNvSpPr txBox="1"/>
          <p:nvPr>
            <p:ph type="title"/>
          </p:nvPr>
        </p:nvSpPr>
        <p:spPr>
          <a:xfrm>
            <a:off x="216746" y="-1"/>
            <a:ext cx="12571308" cy="883986"/>
          </a:xfrm>
          <a:prstGeom prst="rect">
            <a:avLst/>
          </a:prstGeom>
        </p:spPr>
        <p:txBody>
          <a:bodyPr/>
          <a:lstStyle>
            <a:lvl1pPr algn="l">
              <a:defRPr b="0" i="0" sz="3400">
                <a:solidFill>
                  <a:srgbClr val="005CA5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Conventional Nonlinear Schemes Induce Chaos</a:t>
            </a:r>
          </a:p>
        </p:txBody>
      </p:sp>
      <p:grpSp>
        <p:nvGrpSpPr>
          <p:cNvPr id="195" name="Group"/>
          <p:cNvGrpSpPr/>
          <p:nvPr/>
        </p:nvGrpSpPr>
        <p:grpSpPr>
          <a:xfrm>
            <a:off x="2496927" y="8322737"/>
            <a:ext cx="8010947" cy="518980"/>
            <a:chOff x="0" y="0"/>
            <a:chExt cx="8010945" cy="518978"/>
          </a:xfrm>
        </p:grpSpPr>
        <p:pic>
          <p:nvPicPr>
            <p:cNvPr id="193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3567236" y="312"/>
              <a:ext cx="4443710" cy="51866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94" name="Resonance Condition"/>
            <p:cNvSpPr txBox="1"/>
            <p:nvPr/>
          </p:nvSpPr>
          <p:spPr>
            <a:xfrm>
              <a:off x="0" y="0"/>
              <a:ext cx="2966111" cy="4907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65023" tIns="65023" rIns="65023" bIns="65023" numCol="1" anchor="t">
              <a:spAutoFit/>
            </a:bodyPr>
            <a:lstStyle>
              <a:lvl1pPr algn="l" defTabSz="1300480">
                <a:defRPr i="1">
                  <a:latin typeface="Optima"/>
                  <a:ea typeface="Optima"/>
                  <a:cs typeface="Optima"/>
                  <a:sym typeface="Optima"/>
                </a:defRPr>
              </a:lvl1pPr>
            </a:lstStyle>
            <a:p>
              <a:pPr/>
              <a:r>
                <a:t>Resonance Condition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39173D9CCA1E8438E5F64FEE732DF85" ma:contentTypeVersion="2" ma:contentTypeDescription="Create a new document." ma:contentTypeScope="" ma:versionID="3260d4627313ef11d4de16458cf06c28">
  <xsd:schema xmlns:xsd="http://www.w3.org/2001/XMLSchema" xmlns:xs="http://www.w3.org/2001/XMLSchema" xmlns:p="http://schemas.microsoft.com/office/2006/metadata/properties" xmlns:ns2="42ffead3-9019-4104-ac9f-133d2dcafbe4" targetNamespace="http://schemas.microsoft.com/office/2006/metadata/properties" ma:root="true" ma:fieldsID="ae4c4168c2f5ff20cb27f2db21eaa66a" ns2:_="">
    <xsd:import namespace="42ffead3-9019-4104-ac9f-133d2dcafbe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2ffead3-9019-4104-ac9f-133d2dcafbe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A8888B57-73EC-4804-AD9C-A5558B4C11FF}"/>
</file>

<file path=customXml/itemProps2.xml><?xml version="1.0" encoding="utf-8"?>
<ds:datastoreItem xmlns:ds="http://schemas.openxmlformats.org/officeDocument/2006/customXml" ds:itemID="{96051E06-E11D-4C3B-A5F1-4EE702837708}"/>
</file>

<file path=customXml/itemProps3.xml><?xml version="1.0" encoding="utf-8"?>
<ds:datastoreItem xmlns:ds="http://schemas.openxmlformats.org/officeDocument/2006/customXml" ds:itemID="{16B65743-1A2D-4932-A2D0-53625E57219D}"/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/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0x010100939173D9CCA1E8438E5F64FEE732DF85</vt:lpwstr>
  </property>
</Properties>
</file>