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828" r:id="rId3"/>
    <p:sldId id="842" r:id="rId4"/>
    <p:sldId id="843" r:id="rId5"/>
    <p:sldId id="844" r:id="rId6"/>
    <p:sldId id="850" r:id="rId7"/>
    <p:sldId id="849" r:id="rId8"/>
    <p:sldId id="263" r:id="rId9"/>
    <p:sldId id="264" r:id="rId10"/>
    <p:sldId id="265" r:id="rId11"/>
    <p:sldId id="266" r:id="rId12"/>
    <p:sldId id="267" r:id="rId13"/>
    <p:sldId id="268" r:id="rId14"/>
    <p:sldId id="839" r:id="rId15"/>
    <p:sldId id="838" r:id="rId16"/>
    <p:sldId id="840" r:id="rId17"/>
    <p:sldId id="848" r:id="rId18"/>
    <p:sldId id="269" r:id="rId19"/>
    <p:sldId id="829" r:id="rId20"/>
    <p:sldId id="282" r:id="rId21"/>
    <p:sldId id="305" r:id="rId22"/>
    <p:sldId id="306" r:id="rId23"/>
    <p:sldId id="283" r:id="rId24"/>
    <p:sldId id="307" r:id="rId25"/>
    <p:sldId id="285" r:id="rId26"/>
    <p:sldId id="286" r:id="rId27"/>
    <p:sldId id="287" r:id="rId28"/>
    <p:sldId id="288" r:id="rId29"/>
    <p:sldId id="289" r:id="rId30"/>
    <p:sldId id="845" r:id="rId31"/>
    <p:sldId id="302" r:id="rId32"/>
    <p:sldId id="258" r:id="rId33"/>
    <p:sldId id="301" r:id="rId34"/>
    <p:sldId id="831" r:id="rId35"/>
    <p:sldId id="841" r:id="rId36"/>
    <p:sldId id="791" r:id="rId37"/>
    <p:sldId id="847" r:id="rId38"/>
    <p:sldId id="795" r:id="rId39"/>
    <p:sldId id="792" r:id="rId40"/>
    <p:sldId id="793" r:id="rId41"/>
    <p:sldId id="837" r:id="rId42"/>
    <p:sldId id="798" r:id="rId43"/>
    <p:sldId id="801" r:id="rId44"/>
    <p:sldId id="834" r:id="rId45"/>
    <p:sldId id="799" r:id="rId46"/>
    <p:sldId id="846" r:id="rId47"/>
    <p:sldId id="802" r:id="rId48"/>
    <p:sldId id="803" r:id="rId49"/>
    <p:sldId id="835" r:id="rId50"/>
    <p:sldId id="830" r:id="rId51"/>
    <p:sldId id="695" r:id="rId52"/>
    <p:sldId id="762" r:id="rId53"/>
    <p:sldId id="836" r:id="rId54"/>
    <p:sldId id="827" r:id="rId5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Times"/>
        <a:ea typeface="Times"/>
        <a:cs typeface="Times"/>
        <a:sym typeface="Times"/>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Times"/>
        <a:ea typeface="Times"/>
        <a:cs typeface="Times"/>
        <a:sym typeface="Times"/>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Times"/>
        <a:ea typeface="Times"/>
        <a:cs typeface="Times"/>
        <a:sym typeface="Times"/>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Times"/>
        <a:ea typeface="Times"/>
        <a:cs typeface="Times"/>
        <a:sym typeface="Times"/>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Times"/>
        <a:ea typeface="Times"/>
        <a:cs typeface="Times"/>
        <a:sym typeface="Times"/>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Times"/>
        <a:ea typeface="Times"/>
        <a:cs typeface="Times"/>
        <a:sym typeface="Times"/>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Times"/>
        <a:ea typeface="Times"/>
        <a:cs typeface="Times"/>
        <a:sym typeface="Times"/>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Times"/>
        <a:ea typeface="Times"/>
        <a:cs typeface="Times"/>
        <a:sym typeface="Times"/>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Times"/>
        <a:ea typeface="Times"/>
        <a:cs typeface="Times"/>
        <a:sym typeface="Time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Times"/>
          <a:ea typeface="Times"/>
          <a:cs typeface="Times"/>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7F3F4"/>
          </a:solidFill>
        </a:fill>
      </a:tcStyle>
    </a:wholeTbl>
    <a:band2H>
      <a:tcTxStyle/>
      <a:tcStyle>
        <a:tcBdr/>
        <a:fill>
          <a:solidFill>
            <a:srgbClr val="F3F9FA"/>
          </a:solidFill>
        </a:fill>
      </a:tcStyle>
    </a:band2H>
    <a:firstCol>
      <a:tcTxStyle b="on" i="on">
        <a:font>
          <a:latin typeface="Times"/>
          <a:ea typeface="Times"/>
          <a:cs typeface="Time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n">
        <a:font>
          <a:latin typeface="Times"/>
          <a:ea typeface="Times"/>
          <a:cs typeface="Time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n">
        <a:font>
          <a:latin typeface="Times"/>
          <a:ea typeface="Times"/>
          <a:cs typeface="Time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n" i="on">
        <a:font>
          <a:latin typeface="Times"/>
          <a:ea typeface="Times"/>
          <a:cs typeface="Times"/>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n">
        <a:font>
          <a:latin typeface="Times"/>
          <a:ea typeface="Times"/>
          <a:cs typeface="Time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n">
        <a:font>
          <a:latin typeface="Times"/>
          <a:ea typeface="Times"/>
          <a:cs typeface="Time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n">
        <a:font>
          <a:latin typeface="Times"/>
          <a:ea typeface="Times"/>
          <a:cs typeface="Time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n" i="on">
        <a:font>
          <a:latin typeface="Times"/>
          <a:ea typeface="Times"/>
          <a:cs typeface="Times"/>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D9"/>
          </a:solidFill>
        </a:fill>
      </a:tcStyle>
    </a:wholeTbl>
    <a:band2H>
      <a:tcTxStyle/>
      <a:tcStyle>
        <a:tcBdr/>
        <a:fill>
          <a:solidFill>
            <a:srgbClr val="E7E7ED"/>
          </a:solidFill>
        </a:fill>
      </a:tcStyle>
    </a:band2H>
    <a:firstCol>
      <a:tcTxStyle b="on" i="on">
        <a:font>
          <a:latin typeface="Times"/>
          <a:ea typeface="Times"/>
          <a:cs typeface="Time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n">
        <a:font>
          <a:latin typeface="Times"/>
          <a:ea typeface="Times"/>
          <a:cs typeface="Time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n">
        <a:font>
          <a:latin typeface="Times"/>
          <a:ea typeface="Times"/>
          <a:cs typeface="Time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n" i="on">
        <a:font>
          <a:latin typeface="Times"/>
          <a:ea typeface="Times"/>
          <a:cs typeface="Time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n">
        <a:font>
          <a:latin typeface="Times"/>
          <a:ea typeface="Times"/>
          <a:cs typeface="Times"/>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Times"/>
          <a:ea typeface="Times"/>
          <a:cs typeface="Time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n">
        <a:font>
          <a:latin typeface="Times"/>
          <a:ea typeface="Times"/>
          <a:cs typeface="Times"/>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Times"/>
          <a:ea typeface="Times"/>
          <a:cs typeface="Times"/>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n">
        <a:font>
          <a:latin typeface="Times"/>
          <a:ea typeface="Times"/>
          <a:cs typeface="Time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n">
        <a:font>
          <a:latin typeface="Times"/>
          <a:ea typeface="Times"/>
          <a:cs typeface="Time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n">
        <a:font>
          <a:latin typeface="Times"/>
          <a:ea typeface="Times"/>
          <a:cs typeface="Time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n" i="on">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n">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n">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n">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941"/>
    <p:restoredTop sz="94728"/>
  </p:normalViewPr>
  <p:slideViewPr>
    <p:cSldViewPr snapToGrid="0" snapToObjects="1">
      <p:cViewPr varScale="1">
        <p:scale>
          <a:sx n="92" d="100"/>
          <a:sy n="92" d="100"/>
        </p:scale>
        <p:origin x="1560" y="17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xfrm>
            <a:off x="1143000" y="685800"/>
            <a:ext cx="4572000" cy="3429000"/>
          </a:xfrm>
          <a:prstGeom prst="rect">
            <a:avLst/>
          </a:prstGeom>
        </p:spPr>
        <p:txBody>
          <a:bodyPr/>
          <a:lstStyle/>
          <a:p>
            <a:endParaRPr/>
          </a:p>
        </p:txBody>
      </p:sp>
      <p:sp>
        <p:nvSpPr>
          <p:cNvPr id="429" name="Shape 42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Roman"/>
        <a:ea typeface="Avenir Roman"/>
        <a:cs typeface="Avenir Roman"/>
        <a:sym typeface="Avenir Roman"/>
      </a:defRPr>
    </a:lvl1pPr>
    <a:lvl2pPr indent="228600" defTabSz="457200" latinLnBrk="0">
      <a:lnSpc>
        <a:spcPct val="125000"/>
      </a:lnSpc>
      <a:defRPr sz="2400">
        <a:latin typeface="Avenir Roman"/>
        <a:ea typeface="Avenir Roman"/>
        <a:cs typeface="Avenir Roman"/>
        <a:sym typeface="Avenir Roman"/>
      </a:defRPr>
    </a:lvl2pPr>
    <a:lvl3pPr indent="457200" defTabSz="457200" latinLnBrk="0">
      <a:lnSpc>
        <a:spcPct val="125000"/>
      </a:lnSpc>
      <a:defRPr sz="2400">
        <a:latin typeface="Avenir Roman"/>
        <a:ea typeface="Avenir Roman"/>
        <a:cs typeface="Avenir Roman"/>
        <a:sym typeface="Avenir Roman"/>
      </a:defRPr>
    </a:lvl3pPr>
    <a:lvl4pPr indent="685800" defTabSz="457200" latinLnBrk="0">
      <a:lnSpc>
        <a:spcPct val="125000"/>
      </a:lnSpc>
      <a:defRPr sz="2400">
        <a:latin typeface="Avenir Roman"/>
        <a:ea typeface="Avenir Roman"/>
        <a:cs typeface="Avenir Roman"/>
        <a:sym typeface="Avenir Roman"/>
      </a:defRPr>
    </a:lvl4pPr>
    <a:lvl5pPr indent="914400" defTabSz="457200" latinLnBrk="0">
      <a:lnSpc>
        <a:spcPct val="125000"/>
      </a:lnSpc>
      <a:defRPr sz="2400">
        <a:latin typeface="Avenir Roman"/>
        <a:ea typeface="Avenir Roman"/>
        <a:cs typeface="Avenir Roman"/>
        <a:sym typeface="Avenir Roman"/>
      </a:defRPr>
    </a:lvl5pPr>
    <a:lvl6pPr indent="1143000" defTabSz="457200" latinLnBrk="0">
      <a:lnSpc>
        <a:spcPct val="125000"/>
      </a:lnSpc>
      <a:defRPr sz="2400">
        <a:latin typeface="Avenir Roman"/>
        <a:ea typeface="Avenir Roman"/>
        <a:cs typeface="Avenir Roman"/>
        <a:sym typeface="Avenir Roman"/>
      </a:defRPr>
    </a:lvl6pPr>
    <a:lvl7pPr indent="1371600" defTabSz="457200" latinLnBrk="0">
      <a:lnSpc>
        <a:spcPct val="125000"/>
      </a:lnSpc>
      <a:defRPr sz="2400">
        <a:latin typeface="Avenir Roman"/>
        <a:ea typeface="Avenir Roman"/>
        <a:cs typeface="Avenir Roman"/>
        <a:sym typeface="Avenir Roman"/>
      </a:defRPr>
    </a:lvl7pPr>
    <a:lvl8pPr indent="1600200" defTabSz="457200" latinLnBrk="0">
      <a:lnSpc>
        <a:spcPct val="125000"/>
      </a:lnSpc>
      <a:defRPr sz="2400">
        <a:latin typeface="Avenir Roman"/>
        <a:ea typeface="Avenir Roman"/>
        <a:cs typeface="Avenir Roman"/>
        <a:sym typeface="Avenir Roman"/>
      </a:defRPr>
    </a:lvl8pPr>
    <a:lvl9pPr indent="1828800" defTabSz="457200" latinLnBrk="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9404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pPr defTabSz="914400">
              <a:lnSpc>
                <a:spcPct val="100000"/>
              </a:lnSpc>
              <a:spcBef>
                <a:spcPts val="400"/>
              </a:spcBef>
              <a:defRPr sz="1200">
                <a:uFill>
                  <a:solidFill>
                    <a:srgbClr val="000000"/>
                  </a:solidFill>
                </a:uFill>
                <a:latin typeface="Times"/>
                <a:ea typeface="Times"/>
                <a:cs typeface="Times"/>
                <a:sym typeface="Times"/>
              </a:defRPr>
            </a:pPr>
            <a:r>
              <a:t>The idea of using light or el to capture fast events has been around since the 19th century. But it was the advent of the laser that really made </a:t>
            </a:r>
            <a:r>
              <a:rPr sz="1000">
                <a:effectLst>
                  <a:outerShdw blurRad="38100" dist="38100" dir="2700000" rotWithShape="0">
                    <a:srgbClr val="DDDDDD"/>
                  </a:outerShdw>
                </a:effectLst>
                <a:latin typeface="+mn-lt"/>
                <a:ea typeface="+mn-ea"/>
                <a:cs typeface="+mn-cs"/>
                <a:sym typeface="Arial"/>
              </a:rPr>
              <a:t>controlled probing and manipulation of very fast motion became possible</a:t>
            </a:r>
          </a:p>
          <a:p>
            <a:pPr defTabSz="914400">
              <a:lnSpc>
                <a:spcPct val="100000"/>
              </a:lnSpc>
              <a:spcBef>
                <a:spcPts val="300"/>
              </a:spcBef>
              <a:defRPr sz="1200">
                <a:uFill>
                  <a:solidFill>
                    <a:srgbClr val="000000"/>
                  </a:solidFill>
                </a:uFill>
                <a:latin typeface="Times"/>
                <a:ea typeface="Times"/>
                <a:cs typeface="Times"/>
                <a:sym typeface="Times"/>
              </a:defRPr>
            </a:pPr>
            <a:r>
              <a:rPr sz="1000">
                <a:effectLst>
                  <a:outerShdw blurRad="38100" dist="38100" dir="2700000" rotWithShape="0">
                    <a:srgbClr val="DDDDDD"/>
                  </a:outerShdw>
                </a:effectLst>
                <a:latin typeface="+mn-lt"/>
                <a:ea typeface="+mn-ea"/>
                <a:cs typeface="+mn-cs"/>
                <a:sym typeface="Arial"/>
              </a:rPr>
              <a:t>Interestingly, if one fires a very energetic electron at an atom or molecule, the interaction time can be incredibly fast, but the interaction is not controlled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750" eaLnBrk="0" hangingPunct="0">
              <a:defRPr sz="2400">
                <a:solidFill>
                  <a:schemeClr val="tx1"/>
                </a:solidFill>
                <a:latin typeface="Times" charset="0"/>
                <a:ea typeface="ＭＳ Ｐゴシック" charset="0"/>
                <a:cs typeface="ＭＳ Ｐゴシック" charset="0"/>
              </a:defRPr>
            </a:lvl1pPr>
            <a:lvl2pPr marL="37931725" indent="-37474525" defTabSz="920750"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856B9456-DEFC-0242-BC91-552C7A5D1DC3}" type="slidenum">
              <a:rPr lang="en-US" sz="1200"/>
              <a:pPr/>
              <a:t>21</a:t>
            </a:fld>
            <a:endParaRPr lang="en-US" sz="1200"/>
          </a:p>
        </p:txBody>
      </p:sp>
      <p:sp>
        <p:nvSpPr>
          <p:cNvPr id="80899" name="Rectangle 2"/>
          <p:cNvSpPr>
            <a:spLocks noGrp="1" noRot="1" noChangeAspect="1" noChangeArrowheads="1" noTextEdit="1"/>
          </p:cNvSpPr>
          <p:nvPr>
            <p:ph type="sldImg"/>
          </p:nvPr>
        </p:nvSpPr>
        <p:spPr>
          <a:xfrm>
            <a:off x="1154113" y="692150"/>
            <a:ext cx="4556125" cy="3416300"/>
          </a:xfrm>
          <a:ln/>
        </p:spPr>
      </p:sp>
      <p:sp>
        <p:nvSpPr>
          <p:cNvPr id="80900" name="Rectangle 3"/>
          <p:cNvSpPr>
            <a:spLocks noGrp="1" noChangeArrowheads="1"/>
          </p:cNvSpPr>
          <p:nvPr>
            <p:ph type="body" idx="1"/>
          </p:nvPr>
        </p:nvSpPr>
        <p:spPr>
          <a:xfrm>
            <a:off x="914400" y="4344067"/>
            <a:ext cx="5029200" cy="411221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521724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750" eaLnBrk="0" hangingPunct="0">
              <a:defRPr sz="2400">
                <a:solidFill>
                  <a:schemeClr val="tx1"/>
                </a:solidFill>
                <a:latin typeface="Times" charset="0"/>
                <a:ea typeface="ＭＳ Ｐゴシック" charset="0"/>
                <a:cs typeface="ＭＳ Ｐゴシック" charset="0"/>
              </a:defRPr>
            </a:lvl1pPr>
            <a:lvl2pPr marL="37931725" indent="-37474525" defTabSz="920750"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86569112-AA50-384A-8E42-6D03F31EDCF1}" type="slidenum">
              <a:rPr lang="en-US" sz="1200"/>
              <a:pPr/>
              <a:t>22</a:t>
            </a:fld>
            <a:endParaRPr lang="en-US" sz="1200"/>
          </a:p>
        </p:txBody>
      </p:sp>
      <p:sp>
        <p:nvSpPr>
          <p:cNvPr id="82947" name="Rectangle 2"/>
          <p:cNvSpPr>
            <a:spLocks noGrp="1" noRot="1" noChangeAspect="1" noChangeArrowheads="1" noTextEdit="1"/>
          </p:cNvSpPr>
          <p:nvPr>
            <p:ph type="sldImg"/>
          </p:nvPr>
        </p:nvSpPr>
        <p:spPr>
          <a:xfrm>
            <a:off x="1154113" y="692150"/>
            <a:ext cx="4556125" cy="3416300"/>
          </a:xfrm>
          <a:ln/>
        </p:spPr>
      </p:sp>
      <p:sp>
        <p:nvSpPr>
          <p:cNvPr id="82948" name="Rectangle 3"/>
          <p:cNvSpPr>
            <a:spLocks noGrp="1" noChangeArrowheads="1"/>
          </p:cNvSpPr>
          <p:nvPr>
            <p:ph type="body" idx="1"/>
          </p:nvPr>
        </p:nvSpPr>
        <p:spPr>
          <a:xfrm>
            <a:off x="914400" y="4344067"/>
            <a:ext cx="5029200" cy="411221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063298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750" eaLnBrk="0" hangingPunct="0">
              <a:defRPr sz="2400">
                <a:solidFill>
                  <a:schemeClr val="tx1"/>
                </a:solidFill>
                <a:latin typeface="Times" charset="0"/>
                <a:ea typeface="ＭＳ Ｐゴシック" charset="0"/>
                <a:cs typeface="ＭＳ Ｐゴシック" charset="0"/>
              </a:defRPr>
            </a:lvl1pPr>
            <a:lvl2pPr marL="37931725" indent="-37474525" defTabSz="920750"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EAE04D3-2949-6A4D-990C-DCF8CC450313}" type="slidenum">
              <a:rPr lang="en-US" sz="1200"/>
              <a:pPr/>
              <a:t>24</a:t>
            </a:fld>
            <a:endParaRPr lang="en-US" sz="1200"/>
          </a:p>
        </p:txBody>
      </p:sp>
      <p:sp>
        <p:nvSpPr>
          <p:cNvPr id="93187" name="Rectangle 2"/>
          <p:cNvSpPr>
            <a:spLocks noGrp="1" noRot="1" noChangeAspect="1" noChangeArrowheads="1" noTextEdit="1"/>
          </p:cNvSpPr>
          <p:nvPr>
            <p:ph type="sldImg"/>
          </p:nvPr>
        </p:nvSpPr>
        <p:spPr>
          <a:xfrm>
            <a:off x="1154113" y="692150"/>
            <a:ext cx="4556125" cy="3416300"/>
          </a:xfrm>
          <a:ln/>
        </p:spPr>
      </p:sp>
      <p:sp>
        <p:nvSpPr>
          <p:cNvPr id="93188" name="Rectangle 3"/>
          <p:cNvSpPr>
            <a:spLocks noGrp="1" noChangeArrowheads="1"/>
          </p:cNvSpPr>
          <p:nvPr>
            <p:ph type="body" idx="1"/>
          </p:nvPr>
        </p:nvSpPr>
        <p:spPr>
          <a:xfrm>
            <a:off x="914400" y="4344067"/>
            <a:ext cx="5029200" cy="411221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418716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E4A72CE-25DA-4028-8C09-2D78B2500A52}" type="slidenum">
              <a:rPr lang="it-IT" altLang="en-US"/>
              <a:pPr/>
              <a:t>39</a:t>
            </a:fld>
            <a:endParaRPr lang="it-IT" altLang="en-US"/>
          </a:p>
        </p:txBody>
      </p:sp>
      <p:sp>
        <p:nvSpPr>
          <p:cNvPr id="512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54561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767">
              <a:defRPr sz="2500">
                <a:solidFill>
                  <a:schemeClr val="tx1"/>
                </a:solidFill>
                <a:latin typeface="Times New Roman" pitchFamily="18" charset="0"/>
              </a:defRPr>
            </a:lvl1pPr>
            <a:lvl2pPr marL="761917" indent="-293044" defTabSz="950767">
              <a:defRPr sz="2500">
                <a:solidFill>
                  <a:schemeClr val="tx1"/>
                </a:solidFill>
                <a:latin typeface="Times New Roman" pitchFamily="18" charset="0"/>
              </a:defRPr>
            </a:lvl2pPr>
            <a:lvl3pPr marL="1172179" indent="-234436" defTabSz="950767">
              <a:defRPr sz="2500">
                <a:solidFill>
                  <a:schemeClr val="tx1"/>
                </a:solidFill>
                <a:latin typeface="Times New Roman" pitchFamily="18" charset="0"/>
              </a:defRPr>
            </a:lvl3pPr>
            <a:lvl4pPr marL="1641051" indent="-234436" defTabSz="950767">
              <a:defRPr sz="2500">
                <a:solidFill>
                  <a:schemeClr val="tx1"/>
                </a:solidFill>
                <a:latin typeface="Times New Roman" pitchFamily="18" charset="0"/>
              </a:defRPr>
            </a:lvl4pPr>
            <a:lvl5pPr marL="2109923" indent="-234436" defTabSz="950767">
              <a:defRPr sz="2500">
                <a:solidFill>
                  <a:schemeClr val="tx1"/>
                </a:solidFill>
                <a:latin typeface="Times New Roman" pitchFamily="18" charset="0"/>
              </a:defRPr>
            </a:lvl5pPr>
            <a:lvl6pPr marL="2578794" indent="-234436" defTabSz="950767" eaLnBrk="0" fontAlgn="base" hangingPunct="0">
              <a:spcBef>
                <a:spcPct val="0"/>
              </a:spcBef>
              <a:spcAft>
                <a:spcPct val="0"/>
              </a:spcAft>
              <a:defRPr sz="2500">
                <a:solidFill>
                  <a:schemeClr val="tx1"/>
                </a:solidFill>
                <a:latin typeface="Times New Roman" pitchFamily="18" charset="0"/>
              </a:defRPr>
            </a:lvl6pPr>
            <a:lvl7pPr marL="3047665" indent="-234436" defTabSz="950767" eaLnBrk="0" fontAlgn="base" hangingPunct="0">
              <a:spcBef>
                <a:spcPct val="0"/>
              </a:spcBef>
              <a:spcAft>
                <a:spcPct val="0"/>
              </a:spcAft>
              <a:defRPr sz="2500">
                <a:solidFill>
                  <a:schemeClr val="tx1"/>
                </a:solidFill>
                <a:latin typeface="Times New Roman" pitchFamily="18" charset="0"/>
              </a:defRPr>
            </a:lvl7pPr>
            <a:lvl8pPr marL="3516538" indent="-234436" defTabSz="950767" eaLnBrk="0" fontAlgn="base" hangingPunct="0">
              <a:spcBef>
                <a:spcPct val="0"/>
              </a:spcBef>
              <a:spcAft>
                <a:spcPct val="0"/>
              </a:spcAft>
              <a:defRPr sz="2500">
                <a:solidFill>
                  <a:schemeClr val="tx1"/>
                </a:solidFill>
                <a:latin typeface="Times New Roman" pitchFamily="18" charset="0"/>
              </a:defRPr>
            </a:lvl8pPr>
            <a:lvl9pPr marL="3985409" indent="-234436" defTabSz="950767" eaLnBrk="0" fontAlgn="base" hangingPunct="0">
              <a:spcBef>
                <a:spcPct val="0"/>
              </a:spcBef>
              <a:spcAft>
                <a:spcPct val="0"/>
              </a:spcAft>
              <a:defRPr sz="2500">
                <a:solidFill>
                  <a:schemeClr val="tx1"/>
                </a:solidFill>
                <a:latin typeface="Times New Roman" pitchFamily="18" charset="0"/>
              </a:defRPr>
            </a:lvl9pPr>
          </a:lstStyle>
          <a:p>
            <a:fld id="{E78D7DB3-B7CE-4B66-A02B-088F5D23195B}" type="slidenum">
              <a:rPr lang="en-US" altLang="it-IT" sz="1300"/>
              <a:pPr/>
              <a:t>51</a:t>
            </a:fld>
            <a:endParaRPr lang="en-US" altLang="it-IT" sz="1300" dirty="0"/>
          </a:p>
        </p:txBody>
      </p:sp>
      <p:sp>
        <p:nvSpPr>
          <p:cNvPr id="54275" name="Rectangle 2"/>
          <p:cNvSpPr>
            <a:spLocks noGrp="1" noRot="1" noChangeAspect="1" noChangeArrowheads="1" noTextEdit="1"/>
          </p:cNvSpPr>
          <p:nvPr>
            <p:ph type="sldImg"/>
          </p:nvPr>
        </p:nvSpPr>
        <p:spPr>
          <a:xfrm>
            <a:off x="920750" y="744538"/>
            <a:ext cx="4960938" cy="3722687"/>
          </a:xfrm>
          <a:ln/>
        </p:spPr>
      </p:sp>
      <p:sp>
        <p:nvSpPr>
          <p:cNvPr id="542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it-IT" altLang="it-IT"/>
          </a:p>
        </p:txBody>
      </p:sp>
    </p:spTree>
    <p:extLst>
      <p:ext uri="{BB962C8B-B14F-4D97-AF65-F5344CB8AC3E}">
        <p14:creationId xmlns:p14="http://schemas.microsoft.com/office/powerpoint/2010/main" val="873956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 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685800" y="1844675"/>
            <a:ext cx="7772400" cy="2041525"/>
          </a:xfrm>
          <a:prstGeom prst="rect">
            <a:avLst/>
          </a:prstGeom>
        </p:spPr>
        <p:txBody>
          <a:bodyPr/>
          <a:lstStyle/>
          <a:p>
            <a:r>
              <a:t>Title Text</a:t>
            </a:r>
          </a:p>
        </p:txBody>
      </p:sp>
      <p:sp>
        <p:nvSpPr>
          <p:cNvPr id="13" name="Body Level One…"/>
          <p:cNvSpPr txBox="1">
            <a:spLocks noGrp="1"/>
          </p:cNvSpPr>
          <p:nvPr>
            <p:ph type="body" sz="half"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 Title and 4 Content">
    <p:spTree>
      <p:nvGrpSpPr>
        <p:cNvPr id="1" name=""/>
        <p:cNvGrpSpPr/>
        <p:nvPr/>
      </p:nvGrpSpPr>
      <p:grpSpPr>
        <a:xfrm>
          <a:off x="0" y="0"/>
          <a:ext cx="0" cy="0"/>
          <a:chOff x="0" y="0"/>
          <a:chExt cx="0" cy="0"/>
        </a:xfrm>
      </p:grpSpPr>
      <p:sp>
        <p:nvSpPr>
          <p:cNvPr id="89" name="Title Text"/>
          <p:cNvSpPr txBox="1">
            <a:spLocks noGrp="1"/>
          </p:cNvSpPr>
          <p:nvPr>
            <p:ph type="title"/>
          </p:nvPr>
        </p:nvSpPr>
        <p:spPr>
          <a:prstGeom prst="rect">
            <a:avLst/>
          </a:prstGeom>
        </p:spPr>
        <p:txBody>
          <a:bodyPr/>
          <a:lstStyle/>
          <a:p>
            <a:r>
              <a:t>Title Text</a:t>
            </a:r>
          </a:p>
        </p:txBody>
      </p:sp>
      <p:sp>
        <p:nvSpPr>
          <p:cNvPr id="90" name="Body Level One…"/>
          <p:cNvSpPr txBox="1">
            <a:spLocks noGrp="1"/>
          </p:cNvSpPr>
          <p:nvPr>
            <p:ph type="body" sz="half" idx="1"/>
          </p:nvPr>
        </p:nvSpPr>
        <p:spPr>
          <a:xfrm>
            <a:off x="685800" y="1066800"/>
            <a:ext cx="3810000" cy="42291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 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4"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105"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106"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107"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108"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109"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110" name="Title Text"/>
          <p:cNvSpPr txBox="1">
            <a:spLocks noGrp="1"/>
          </p:cNvSpPr>
          <p:nvPr>
            <p:ph type="title"/>
          </p:nvPr>
        </p:nvSpPr>
        <p:spPr>
          <a:xfrm>
            <a:off x="685800" y="1844675"/>
            <a:ext cx="7772400" cy="2041525"/>
          </a:xfrm>
          <a:prstGeom prst="rect">
            <a:avLst/>
          </a:prstGeom>
        </p:spPr>
        <p:txBody>
          <a:bodyPr/>
          <a:lstStyle>
            <a:lvl1pPr>
              <a:defRPr sz="3200" b="0">
                <a:solidFill>
                  <a:srgbClr val="000000"/>
                </a:solidFill>
                <a:uFill>
                  <a:solidFill>
                    <a:srgbClr val="000000"/>
                  </a:solidFill>
                </a:uFill>
                <a:latin typeface="+mn-lt"/>
                <a:ea typeface="+mn-ea"/>
                <a:cs typeface="+mn-cs"/>
                <a:sym typeface="Arial"/>
              </a:defRPr>
            </a:lvl1pPr>
          </a:lstStyle>
          <a:p>
            <a:r>
              <a:t>Title Text</a:t>
            </a:r>
          </a:p>
        </p:txBody>
      </p:sp>
      <p:sp>
        <p:nvSpPr>
          <p:cNvPr id="111" name="Body Level One…"/>
          <p:cNvSpPr txBox="1">
            <a:spLocks noGrp="1"/>
          </p:cNvSpPr>
          <p:nvPr>
            <p:ph type="body" sz="half" idx="1"/>
          </p:nvPr>
        </p:nvSpPr>
        <p:spPr>
          <a:xfrm>
            <a:off x="1371600" y="3886200"/>
            <a:ext cx="6400800" cy="2971800"/>
          </a:xfrm>
          <a:prstGeom prst="rect">
            <a:avLst/>
          </a:prstGeom>
        </p:spPr>
        <p:txBody>
          <a:bodyPr/>
          <a:lstStyle>
            <a:lvl1pPr marL="0" indent="0" algn="ctr">
              <a:spcBef>
                <a:spcPts val="400"/>
              </a:spcBef>
              <a:buSzTx/>
              <a:buNone/>
              <a:defRPr sz="1800">
                <a:solidFill>
                  <a:srgbClr val="000000"/>
                </a:solidFill>
                <a:uFill>
                  <a:solidFill>
                    <a:srgbClr val="000000"/>
                  </a:solidFill>
                </a:uFill>
                <a:latin typeface="+mn-lt"/>
                <a:ea typeface="+mn-ea"/>
                <a:cs typeface="+mn-cs"/>
                <a:sym typeface="Arial"/>
              </a:defRPr>
            </a:lvl1pPr>
            <a:lvl2pPr marL="0" indent="457200" algn="ctr">
              <a:spcBef>
                <a:spcPts val="400"/>
              </a:spcBef>
              <a:buSzTx/>
              <a:buNone/>
              <a:defRPr sz="1800">
                <a:solidFill>
                  <a:srgbClr val="000000"/>
                </a:solidFill>
                <a:uFill>
                  <a:solidFill>
                    <a:srgbClr val="000000"/>
                  </a:solidFill>
                </a:uFill>
                <a:latin typeface="+mn-lt"/>
                <a:ea typeface="+mn-ea"/>
                <a:cs typeface="+mn-cs"/>
                <a:sym typeface="Arial"/>
              </a:defRPr>
            </a:lvl2pPr>
            <a:lvl3pPr marL="0" indent="914400" algn="ctr">
              <a:spcBef>
                <a:spcPts val="400"/>
              </a:spcBef>
              <a:buSzTx/>
              <a:buNone/>
              <a:defRPr sz="1800">
                <a:solidFill>
                  <a:srgbClr val="000000"/>
                </a:solidFill>
                <a:uFill>
                  <a:solidFill>
                    <a:srgbClr val="000000"/>
                  </a:solidFill>
                </a:uFill>
                <a:latin typeface="+mn-lt"/>
                <a:ea typeface="+mn-ea"/>
                <a:cs typeface="+mn-cs"/>
                <a:sym typeface="Arial"/>
              </a:defRPr>
            </a:lvl3pPr>
            <a:lvl4pPr marL="0" indent="1371600" algn="ctr">
              <a:spcBef>
                <a:spcPts val="400"/>
              </a:spcBef>
              <a:buSzTx/>
              <a:buNone/>
              <a:defRPr sz="1800">
                <a:solidFill>
                  <a:srgbClr val="000000"/>
                </a:solidFill>
                <a:uFill>
                  <a:solidFill>
                    <a:srgbClr val="000000"/>
                  </a:solidFill>
                </a:uFill>
                <a:latin typeface="+mn-lt"/>
                <a:ea typeface="+mn-ea"/>
                <a:cs typeface="+mn-cs"/>
                <a:sym typeface="Arial"/>
              </a:defRPr>
            </a:lvl4pPr>
            <a:lvl5pPr marL="0" indent="1828800" algn="ctr">
              <a:spcBef>
                <a:spcPts val="400"/>
              </a:spcBef>
              <a:buSzTx/>
              <a:buNone/>
              <a:defRPr sz="18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9"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120"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121"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122"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123"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124"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126" name="Title Text"/>
          <p:cNvSpPr txBox="1">
            <a:spLocks noGrp="1"/>
          </p:cNvSpPr>
          <p:nvPr>
            <p:ph type="title"/>
          </p:nvPr>
        </p:nvSpPr>
        <p:spPr>
          <a:xfrm>
            <a:off x="152400" y="0"/>
            <a:ext cx="8991600" cy="762000"/>
          </a:xfrm>
          <a:prstGeom prst="rect">
            <a:avLst/>
          </a:prstGeom>
        </p:spPr>
        <p:txBody>
          <a:bodyPr/>
          <a:lstStyle>
            <a:lvl1pPr>
              <a:defRPr sz="3200" b="0">
                <a:solidFill>
                  <a:srgbClr val="000000"/>
                </a:solidFill>
                <a:uFill>
                  <a:solidFill>
                    <a:srgbClr val="000000"/>
                  </a:solidFill>
                </a:uFill>
                <a:latin typeface="+mn-lt"/>
                <a:ea typeface="+mn-ea"/>
                <a:cs typeface="+mn-cs"/>
                <a:sym typeface="Arial"/>
              </a:defRPr>
            </a:lvl1pPr>
          </a:lstStyle>
          <a:p>
            <a:r>
              <a:t>Title Text</a:t>
            </a:r>
          </a:p>
        </p:txBody>
      </p:sp>
      <p:sp>
        <p:nvSpPr>
          <p:cNvPr id="127" name="Body Level One…"/>
          <p:cNvSpPr txBox="1">
            <a:spLocks noGrp="1"/>
          </p:cNvSpPr>
          <p:nvPr>
            <p:ph type="body" idx="1"/>
          </p:nvPr>
        </p:nvSpPr>
        <p:spPr>
          <a:xfrm>
            <a:off x="457200" y="990600"/>
            <a:ext cx="8229600" cy="5867400"/>
          </a:xfrm>
          <a:prstGeom prst="rect">
            <a:avLst/>
          </a:prstGeom>
        </p:spPr>
        <p:txBody>
          <a:bodyPr/>
          <a:lstStyle>
            <a:lvl1pPr>
              <a:spcBef>
                <a:spcPts val="400"/>
              </a:spcBef>
              <a:defRPr sz="1800">
                <a:solidFill>
                  <a:srgbClr val="000000"/>
                </a:solidFill>
                <a:uFill>
                  <a:solidFill>
                    <a:srgbClr val="000000"/>
                  </a:solidFill>
                </a:uFill>
                <a:latin typeface="+mn-lt"/>
                <a:ea typeface="+mn-ea"/>
                <a:cs typeface="+mn-cs"/>
                <a:sym typeface="Arial"/>
              </a:defRPr>
            </a:lvl1pPr>
            <a:lvl2pPr>
              <a:spcBef>
                <a:spcPts val="400"/>
              </a:spcBef>
              <a:defRPr sz="1800">
                <a:solidFill>
                  <a:srgbClr val="000000"/>
                </a:solidFill>
                <a:uFill>
                  <a:solidFill>
                    <a:srgbClr val="000000"/>
                  </a:solidFill>
                </a:uFill>
                <a:latin typeface="+mn-lt"/>
                <a:ea typeface="+mn-ea"/>
                <a:cs typeface="+mn-cs"/>
                <a:sym typeface="Arial"/>
              </a:defRPr>
            </a:lvl2pPr>
            <a:lvl3pPr>
              <a:spcBef>
                <a:spcPts val="400"/>
              </a:spcBef>
              <a:defRPr sz="1800">
                <a:solidFill>
                  <a:srgbClr val="000000"/>
                </a:solidFill>
                <a:uFill>
                  <a:solidFill>
                    <a:srgbClr val="000000"/>
                  </a:solidFill>
                </a:uFill>
                <a:latin typeface="+mn-lt"/>
                <a:ea typeface="+mn-ea"/>
                <a:cs typeface="+mn-cs"/>
                <a:sym typeface="Arial"/>
              </a:defRPr>
            </a:lvl3pPr>
            <a:lvl4pPr>
              <a:spcBef>
                <a:spcPts val="400"/>
              </a:spcBef>
              <a:defRPr sz="1800">
                <a:solidFill>
                  <a:srgbClr val="000000"/>
                </a:solidFill>
                <a:uFill>
                  <a:solidFill>
                    <a:srgbClr val="000000"/>
                  </a:solidFill>
                </a:uFill>
                <a:latin typeface="+mn-lt"/>
                <a:ea typeface="+mn-ea"/>
                <a:cs typeface="+mn-cs"/>
                <a:sym typeface="Arial"/>
              </a:defRPr>
            </a:lvl4pPr>
            <a:lvl5pPr>
              <a:spcBef>
                <a:spcPts val="400"/>
              </a:spcBef>
              <a:defRPr sz="18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5"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136"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137"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138"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139"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140"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141"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uFill>
                  <a:solidFill>
                    <a:srgbClr val="000000"/>
                  </a:solidFill>
                </a:uFill>
                <a:latin typeface="+mn-lt"/>
                <a:ea typeface="+mn-ea"/>
                <a:cs typeface="+mn-cs"/>
                <a:sym typeface="Arial"/>
              </a:defRPr>
            </a:lvl1pPr>
          </a:lstStyle>
          <a:p>
            <a:r>
              <a:t>Title Text</a:t>
            </a:r>
          </a:p>
        </p:txBody>
      </p:sp>
      <p:sp>
        <p:nvSpPr>
          <p:cNvPr id="142"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None/>
              <a:defRPr sz="2000">
                <a:solidFill>
                  <a:srgbClr val="000000"/>
                </a:solidFill>
                <a:uFill>
                  <a:solidFill>
                    <a:srgbClr val="000000"/>
                  </a:solidFill>
                </a:uFill>
                <a:latin typeface="+mn-lt"/>
                <a:ea typeface="+mn-ea"/>
                <a:cs typeface="+mn-cs"/>
                <a:sym typeface="Arial"/>
              </a:defRPr>
            </a:lvl1pPr>
            <a:lvl2pPr marL="0" indent="457200">
              <a:spcBef>
                <a:spcPts val="400"/>
              </a:spcBef>
              <a:buSzTx/>
              <a:buNone/>
              <a:defRPr sz="2000">
                <a:solidFill>
                  <a:srgbClr val="000000"/>
                </a:solidFill>
                <a:uFill>
                  <a:solidFill>
                    <a:srgbClr val="000000"/>
                  </a:solidFill>
                </a:uFill>
                <a:latin typeface="+mn-lt"/>
                <a:ea typeface="+mn-ea"/>
                <a:cs typeface="+mn-cs"/>
                <a:sym typeface="Arial"/>
              </a:defRPr>
            </a:lvl2pPr>
            <a:lvl3pPr marL="0" indent="914400">
              <a:spcBef>
                <a:spcPts val="400"/>
              </a:spcBef>
              <a:buSzTx/>
              <a:buNone/>
              <a:defRPr sz="2000">
                <a:solidFill>
                  <a:srgbClr val="000000"/>
                </a:solidFill>
                <a:uFill>
                  <a:solidFill>
                    <a:srgbClr val="000000"/>
                  </a:solidFill>
                </a:uFill>
                <a:latin typeface="+mn-lt"/>
                <a:ea typeface="+mn-ea"/>
                <a:cs typeface="+mn-cs"/>
                <a:sym typeface="Arial"/>
              </a:defRPr>
            </a:lvl3pPr>
            <a:lvl4pPr marL="0" indent="1371600">
              <a:spcBef>
                <a:spcPts val="400"/>
              </a:spcBef>
              <a:buSzTx/>
              <a:buNone/>
              <a:defRPr sz="2000">
                <a:solidFill>
                  <a:srgbClr val="000000"/>
                </a:solidFill>
                <a:uFill>
                  <a:solidFill>
                    <a:srgbClr val="000000"/>
                  </a:solidFill>
                </a:uFill>
                <a:latin typeface="+mn-lt"/>
                <a:ea typeface="+mn-ea"/>
                <a:cs typeface="+mn-cs"/>
                <a:sym typeface="Arial"/>
              </a:defRPr>
            </a:lvl4pPr>
            <a:lvl5pPr marL="0" indent="1828800">
              <a:spcBef>
                <a:spcPts val="400"/>
              </a:spcBef>
              <a:buSzTx/>
              <a:buNone/>
              <a:defRPr sz="20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 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0"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151"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152"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153"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154"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155"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156" name="Title Text"/>
          <p:cNvSpPr txBox="1">
            <a:spLocks noGrp="1"/>
          </p:cNvSpPr>
          <p:nvPr>
            <p:ph type="title"/>
          </p:nvPr>
        </p:nvSpPr>
        <p:spPr>
          <a:xfrm>
            <a:off x="152400" y="0"/>
            <a:ext cx="8991600" cy="762000"/>
          </a:xfrm>
          <a:prstGeom prst="rect">
            <a:avLst/>
          </a:prstGeom>
        </p:spPr>
        <p:txBody>
          <a:bodyPr/>
          <a:lstStyle>
            <a:lvl1pPr>
              <a:defRPr sz="3200" b="0">
                <a:solidFill>
                  <a:srgbClr val="000000"/>
                </a:solidFill>
                <a:uFill>
                  <a:solidFill>
                    <a:srgbClr val="000000"/>
                  </a:solidFill>
                </a:uFill>
                <a:latin typeface="+mn-lt"/>
                <a:ea typeface="+mn-ea"/>
                <a:cs typeface="+mn-cs"/>
                <a:sym typeface="Arial"/>
              </a:defRPr>
            </a:lvl1pPr>
          </a:lstStyle>
          <a:p>
            <a:r>
              <a:t>Title Text</a:t>
            </a:r>
          </a:p>
        </p:txBody>
      </p:sp>
      <p:sp>
        <p:nvSpPr>
          <p:cNvPr id="157" name="Body Level One…"/>
          <p:cNvSpPr txBox="1">
            <a:spLocks noGrp="1"/>
          </p:cNvSpPr>
          <p:nvPr>
            <p:ph type="body" sz="half" idx="1"/>
          </p:nvPr>
        </p:nvSpPr>
        <p:spPr>
          <a:xfrm>
            <a:off x="457200" y="990600"/>
            <a:ext cx="4038600" cy="5867400"/>
          </a:xfrm>
          <a:prstGeom prst="rect">
            <a:avLst/>
          </a:prstGeom>
        </p:spPr>
        <p:txBody>
          <a:bodyPr/>
          <a:lstStyle>
            <a:lvl1pPr>
              <a:spcBef>
                <a:spcPts val="600"/>
              </a:spcBef>
              <a:defRPr sz="2800">
                <a:solidFill>
                  <a:srgbClr val="000000"/>
                </a:solidFill>
                <a:uFill>
                  <a:solidFill>
                    <a:srgbClr val="000000"/>
                  </a:solidFill>
                </a:uFill>
                <a:latin typeface="+mn-lt"/>
                <a:ea typeface="+mn-ea"/>
                <a:cs typeface="+mn-cs"/>
                <a:sym typeface="Arial"/>
              </a:defRPr>
            </a:lvl1pPr>
            <a:lvl2pPr marL="790575" indent="-333375">
              <a:spcBef>
                <a:spcPts val="600"/>
              </a:spcBef>
              <a:defRPr sz="2800">
                <a:solidFill>
                  <a:srgbClr val="000000"/>
                </a:solidFill>
                <a:uFill>
                  <a:solidFill>
                    <a:srgbClr val="000000"/>
                  </a:solidFill>
                </a:uFill>
                <a:latin typeface="+mn-lt"/>
                <a:ea typeface="+mn-ea"/>
                <a:cs typeface="+mn-cs"/>
                <a:sym typeface="Arial"/>
              </a:defRPr>
            </a:lvl2pPr>
            <a:lvl3pPr marL="1234439" indent="-320039">
              <a:spcBef>
                <a:spcPts val="600"/>
              </a:spcBef>
              <a:defRPr sz="2800">
                <a:solidFill>
                  <a:srgbClr val="000000"/>
                </a:solidFill>
                <a:uFill>
                  <a:solidFill>
                    <a:srgbClr val="000000"/>
                  </a:solidFill>
                </a:uFill>
                <a:latin typeface="+mn-lt"/>
                <a:ea typeface="+mn-ea"/>
                <a:cs typeface="+mn-cs"/>
                <a:sym typeface="Arial"/>
              </a:defRPr>
            </a:lvl3pPr>
            <a:lvl4pPr marL="1727200" indent="-355600">
              <a:spcBef>
                <a:spcPts val="600"/>
              </a:spcBef>
              <a:defRPr sz="2800">
                <a:solidFill>
                  <a:srgbClr val="000000"/>
                </a:solidFill>
                <a:uFill>
                  <a:solidFill>
                    <a:srgbClr val="000000"/>
                  </a:solidFill>
                </a:uFill>
                <a:latin typeface="+mn-lt"/>
                <a:ea typeface="+mn-ea"/>
                <a:cs typeface="+mn-cs"/>
                <a:sym typeface="Arial"/>
              </a:defRPr>
            </a:lvl4pPr>
            <a:lvl5pPr marL="2184400" indent="-355600">
              <a:spcBef>
                <a:spcPts val="600"/>
              </a:spcBef>
              <a:defRPr sz="28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 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65"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166"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167"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168"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169"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170"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171" name="Title Text"/>
          <p:cNvSpPr txBox="1">
            <a:spLocks noGrp="1"/>
          </p:cNvSpPr>
          <p:nvPr>
            <p:ph type="title"/>
          </p:nvPr>
        </p:nvSpPr>
        <p:spPr>
          <a:xfrm>
            <a:off x="457200" y="256810"/>
            <a:ext cx="8229600" cy="1178656"/>
          </a:xfrm>
          <a:prstGeom prst="rect">
            <a:avLst/>
          </a:prstGeom>
        </p:spPr>
        <p:txBody>
          <a:bodyPr/>
          <a:lstStyle>
            <a:lvl1pPr>
              <a:defRPr sz="3200" b="0">
                <a:solidFill>
                  <a:srgbClr val="000000"/>
                </a:solidFill>
                <a:uFill>
                  <a:solidFill>
                    <a:srgbClr val="000000"/>
                  </a:solidFill>
                </a:uFill>
                <a:latin typeface="+mn-lt"/>
                <a:ea typeface="+mn-ea"/>
                <a:cs typeface="+mn-cs"/>
                <a:sym typeface="Arial"/>
              </a:defRPr>
            </a:lvl1pPr>
          </a:lstStyle>
          <a:p>
            <a:r>
              <a:t>Title Text</a:t>
            </a:r>
          </a:p>
        </p:txBody>
      </p:sp>
      <p:sp>
        <p:nvSpPr>
          <p:cNvPr id="172" name="Body Level One…"/>
          <p:cNvSpPr txBox="1">
            <a:spLocks noGrp="1"/>
          </p:cNvSpPr>
          <p:nvPr>
            <p:ph type="body" sz="quarter" idx="1"/>
          </p:nvPr>
        </p:nvSpPr>
        <p:spPr>
          <a:xfrm>
            <a:off x="457200" y="1435465"/>
            <a:ext cx="4040188" cy="739411"/>
          </a:xfrm>
          <a:prstGeom prst="rect">
            <a:avLst/>
          </a:prstGeom>
        </p:spPr>
        <p:txBody>
          <a:bodyPr anchor="b"/>
          <a:lstStyle>
            <a:lvl1pPr marL="0" indent="0">
              <a:buSzTx/>
              <a:buNone/>
              <a:defRPr b="1">
                <a:solidFill>
                  <a:srgbClr val="000000"/>
                </a:solidFill>
                <a:uFill>
                  <a:solidFill>
                    <a:srgbClr val="000000"/>
                  </a:solidFill>
                </a:uFill>
                <a:latin typeface="+mn-lt"/>
                <a:ea typeface="+mn-ea"/>
                <a:cs typeface="+mn-cs"/>
                <a:sym typeface="Arial"/>
              </a:defRPr>
            </a:lvl1pPr>
            <a:lvl2pPr marL="0" indent="457200">
              <a:buSzTx/>
              <a:buNone/>
              <a:defRPr b="1">
                <a:solidFill>
                  <a:srgbClr val="000000"/>
                </a:solidFill>
                <a:uFill>
                  <a:solidFill>
                    <a:srgbClr val="000000"/>
                  </a:solidFill>
                </a:uFill>
                <a:latin typeface="+mn-lt"/>
                <a:ea typeface="+mn-ea"/>
                <a:cs typeface="+mn-cs"/>
                <a:sym typeface="Arial"/>
              </a:defRPr>
            </a:lvl2pPr>
            <a:lvl3pPr marL="0" indent="914400">
              <a:buSzTx/>
              <a:buNone/>
              <a:defRPr b="1">
                <a:solidFill>
                  <a:srgbClr val="000000"/>
                </a:solidFill>
                <a:uFill>
                  <a:solidFill>
                    <a:srgbClr val="000000"/>
                  </a:solidFill>
                </a:uFill>
                <a:latin typeface="+mn-lt"/>
                <a:ea typeface="+mn-ea"/>
                <a:cs typeface="+mn-cs"/>
                <a:sym typeface="Arial"/>
              </a:defRPr>
            </a:lvl3pPr>
            <a:lvl4pPr marL="0" indent="1371600">
              <a:buSzTx/>
              <a:buNone/>
              <a:defRPr b="1">
                <a:solidFill>
                  <a:srgbClr val="000000"/>
                </a:solidFill>
                <a:uFill>
                  <a:solidFill>
                    <a:srgbClr val="000000"/>
                  </a:solidFill>
                </a:uFill>
                <a:latin typeface="+mn-lt"/>
                <a:ea typeface="+mn-ea"/>
                <a:cs typeface="+mn-cs"/>
                <a:sym typeface="Arial"/>
              </a:defRPr>
            </a:lvl4pPr>
            <a:lvl5pPr marL="0" indent="1828800">
              <a:buSzTx/>
              <a:buNone/>
              <a:defRPr b="1">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 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80"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181"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182"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183"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184"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185"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186" name="Title Text"/>
          <p:cNvSpPr txBox="1">
            <a:spLocks noGrp="1"/>
          </p:cNvSpPr>
          <p:nvPr>
            <p:ph type="title"/>
          </p:nvPr>
        </p:nvSpPr>
        <p:spPr>
          <a:xfrm>
            <a:off x="152400" y="0"/>
            <a:ext cx="8991600" cy="762000"/>
          </a:xfrm>
          <a:prstGeom prst="rect">
            <a:avLst/>
          </a:prstGeom>
        </p:spPr>
        <p:txBody>
          <a:bodyPr/>
          <a:lstStyle>
            <a:lvl1pPr>
              <a:defRPr sz="3200" b="0">
                <a:solidFill>
                  <a:srgbClr val="000000"/>
                </a:solidFill>
                <a:uFill>
                  <a:solidFill>
                    <a:srgbClr val="000000"/>
                  </a:solidFill>
                </a:uFill>
                <a:latin typeface="+mn-lt"/>
                <a:ea typeface="+mn-ea"/>
                <a:cs typeface="+mn-cs"/>
                <a:sym typeface="Arial"/>
              </a:defRPr>
            </a:lvl1pPr>
          </a:lstStyle>
          <a:p>
            <a:r>
              <a:t>Title Text</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 Blank">
    <p:bg>
      <p:bgPr>
        <a:solidFill>
          <a:schemeClr val="accent3">
            <a:lumOff val="44000"/>
          </a:schemeClr>
        </a:solidFill>
        <a:effectLst/>
      </p:bgPr>
    </p:bg>
    <p:spTree>
      <p:nvGrpSpPr>
        <p:cNvPr id="1" name=""/>
        <p:cNvGrpSpPr/>
        <p:nvPr/>
      </p:nvGrpSpPr>
      <p:grpSpPr>
        <a:xfrm>
          <a:off x="0" y="0"/>
          <a:ext cx="0" cy="0"/>
          <a:chOff x="0" y="0"/>
          <a:chExt cx="0" cy="0"/>
        </a:xfrm>
      </p:grpSpPr>
      <p:sp>
        <p:nvSpPr>
          <p:cNvPr id="194"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195"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196"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197"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198"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199"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 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07"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208"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209"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210"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211"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212"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213" name="Title Text"/>
          <p:cNvSpPr txBox="1">
            <a:spLocks noGrp="1"/>
          </p:cNvSpPr>
          <p:nvPr>
            <p:ph type="title"/>
          </p:nvPr>
        </p:nvSpPr>
        <p:spPr>
          <a:xfrm>
            <a:off x="457200" y="0"/>
            <a:ext cx="3008314" cy="1435100"/>
          </a:xfrm>
          <a:prstGeom prst="rect">
            <a:avLst/>
          </a:prstGeom>
        </p:spPr>
        <p:txBody>
          <a:bodyPr anchor="b"/>
          <a:lstStyle>
            <a:lvl1pPr algn="l">
              <a:defRPr sz="2000">
                <a:solidFill>
                  <a:srgbClr val="000000"/>
                </a:solidFill>
                <a:uFill>
                  <a:solidFill>
                    <a:srgbClr val="000000"/>
                  </a:solidFill>
                </a:uFill>
                <a:latin typeface="+mn-lt"/>
                <a:ea typeface="+mn-ea"/>
                <a:cs typeface="+mn-cs"/>
                <a:sym typeface="Arial"/>
              </a:defRPr>
            </a:lvl1pPr>
          </a:lstStyle>
          <a:p>
            <a:r>
              <a:t>Title Text</a:t>
            </a:r>
          </a:p>
        </p:txBody>
      </p:sp>
      <p:sp>
        <p:nvSpPr>
          <p:cNvPr id="214" name="Body Level One…"/>
          <p:cNvSpPr txBox="1">
            <a:spLocks noGrp="1"/>
          </p:cNvSpPr>
          <p:nvPr>
            <p:ph type="body" idx="1"/>
          </p:nvPr>
        </p:nvSpPr>
        <p:spPr>
          <a:xfrm>
            <a:off x="3575050" y="273050"/>
            <a:ext cx="5111750" cy="6584950"/>
          </a:xfrm>
          <a:prstGeom prst="rect">
            <a:avLst/>
          </a:prstGeom>
        </p:spPr>
        <p:txBody>
          <a:bodyPr/>
          <a:lstStyle>
            <a:lvl1pPr>
              <a:spcBef>
                <a:spcPts val="700"/>
              </a:spcBef>
              <a:defRPr sz="3200">
                <a:solidFill>
                  <a:srgbClr val="000000"/>
                </a:solidFill>
                <a:uFill>
                  <a:solidFill>
                    <a:srgbClr val="000000"/>
                  </a:solidFill>
                </a:uFill>
                <a:latin typeface="+mn-lt"/>
                <a:ea typeface="+mn-ea"/>
                <a:cs typeface="+mn-cs"/>
                <a:sym typeface="Arial"/>
              </a:defRPr>
            </a:lvl1pPr>
            <a:lvl2pPr marL="783771" indent="-326571">
              <a:spcBef>
                <a:spcPts val="700"/>
              </a:spcBef>
              <a:defRPr sz="3200">
                <a:solidFill>
                  <a:srgbClr val="000000"/>
                </a:solidFill>
                <a:uFill>
                  <a:solidFill>
                    <a:srgbClr val="000000"/>
                  </a:solidFill>
                </a:uFill>
                <a:latin typeface="+mn-lt"/>
                <a:ea typeface="+mn-ea"/>
                <a:cs typeface="+mn-cs"/>
                <a:sym typeface="Arial"/>
              </a:defRPr>
            </a:lvl2pPr>
            <a:lvl3pPr marL="1219200" indent="-304800">
              <a:spcBef>
                <a:spcPts val="700"/>
              </a:spcBef>
              <a:defRPr sz="3200">
                <a:solidFill>
                  <a:srgbClr val="000000"/>
                </a:solidFill>
                <a:uFill>
                  <a:solidFill>
                    <a:srgbClr val="000000"/>
                  </a:solidFill>
                </a:uFill>
                <a:latin typeface="+mn-lt"/>
                <a:ea typeface="+mn-ea"/>
                <a:cs typeface="+mn-cs"/>
                <a:sym typeface="Arial"/>
              </a:defRPr>
            </a:lvl3pPr>
            <a:lvl4pPr marL="1737360" indent="-365760">
              <a:spcBef>
                <a:spcPts val="700"/>
              </a:spcBef>
              <a:defRPr sz="3200">
                <a:solidFill>
                  <a:srgbClr val="000000"/>
                </a:solidFill>
                <a:uFill>
                  <a:solidFill>
                    <a:srgbClr val="000000"/>
                  </a:solidFill>
                </a:uFill>
                <a:latin typeface="+mn-lt"/>
                <a:ea typeface="+mn-ea"/>
                <a:cs typeface="+mn-cs"/>
                <a:sym typeface="Arial"/>
              </a:defRPr>
            </a:lvl4pPr>
            <a:lvl5pPr marL="2194560" indent="-365760">
              <a:spcBef>
                <a:spcPts val="700"/>
              </a:spcBef>
              <a:defRPr sz="32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 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22"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223"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224"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225"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226"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227"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228"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uFill>
                  <a:solidFill>
                    <a:srgbClr val="000000"/>
                  </a:solidFill>
                </a:uFill>
                <a:latin typeface="+mn-lt"/>
                <a:ea typeface="+mn-ea"/>
                <a:cs typeface="+mn-cs"/>
                <a:sym typeface="Arial"/>
              </a:defRPr>
            </a:lvl1pPr>
          </a:lstStyle>
          <a:p>
            <a:r>
              <a:t>Title Text</a:t>
            </a:r>
          </a:p>
        </p:txBody>
      </p:sp>
      <p:sp>
        <p:nvSpPr>
          <p:cNvPr id="229"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None/>
              <a:defRPr sz="1400">
                <a:solidFill>
                  <a:srgbClr val="000000"/>
                </a:solidFill>
                <a:uFill>
                  <a:solidFill>
                    <a:srgbClr val="000000"/>
                  </a:solidFill>
                </a:uFill>
                <a:latin typeface="+mn-lt"/>
                <a:ea typeface="+mn-ea"/>
                <a:cs typeface="+mn-cs"/>
                <a:sym typeface="Arial"/>
              </a:defRPr>
            </a:lvl1pPr>
            <a:lvl2pPr marL="0" indent="457200">
              <a:spcBef>
                <a:spcPts val="300"/>
              </a:spcBef>
              <a:buSzTx/>
              <a:buNone/>
              <a:defRPr sz="1400">
                <a:solidFill>
                  <a:srgbClr val="000000"/>
                </a:solidFill>
                <a:uFill>
                  <a:solidFill>
                    <a:srgbClr val="000000"/>
                  </a:solidFill>
                </a:uFill>
                <a:latin typeface="+mn-lt"/>
                <a:ea typeface="+mn-ea"/>
                <a:cs typeface="+mn-cs"/>
                <a:sym typeface="Arial"/>
              </a:defRPr>
            </a:lvl2pPr>
            <a:lvl3pPr marL="0" indent="914400">
              <a:spcBef>
                <a:spcPts val="300"/>
              </a:spcBef>
              <a:buSzTx/>
              <a:buNone/>
              <a:defRPr sz="1400">
                <a:solidFill>
                  <a:srgbClr val="000000"/>
                </a:solidFill>
                <a:uFill>
                  <a:solidFill>
                    <a:srgbClr val="000000"/>
                  </a:solidFill>
                </a:uFill>
                <a:latin typeface="+mn-lt"/>
                <a:ea typeface="+mn-ea"/>
                <a:cs typeface="+mn-cs"/>
                <a:sym typeface="Arial"/>
              </a:defRPr>
            </a:lvl3pPr>
            <a:lvl4pPr marL="0" indent="1371600">
              <a:spcBef>
                <a:spcPts val="300"/>
              </a:spcBef>
              <a:buSzTx/>
              <a:buNone/>
              <a:defRPr sz="1400">
                <a:solidFill>
                  <a:srgbClr val="000000"/>
                </a:solidFill>
                <a:uFill>
                  <a:solidFill>
                    <a:srgbClr val="000000"/>
                  </a:solidFill>
                </a:uFill>
                <a:latin typeface="+mn-lt"/>
                <a:ea typeface="+mn-ea"/>
                <a:cs typeface="+mn-cs"/>
                <a:sym typeface="Arial"/>
              </a:defRPr>
            </a:lvl4pPr>
            <a:lvl5pPr marL="0" indent="1828800">
              <a:spcBef>
                <a:spcPts val="300"/>
              </a:spcBef>
              <a:buSzTx/>
              <a:buNone/>
              <a:defRPr sz="14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idx="1" hasCustomPrompt="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a:t>
            </a:r>
            <a:r>
              <a:rPr lang="en-US" dirty="0"/>
              <a:t>e</a:t>
            </a:r>
            <a:endParaRPr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 Title and Vertical Text">
    <p:bg>
      <p:bgPr>
        <a:solidFill>
          <a:schemeClr val="accent3">
            <a:lumOff val="44000"/>
          </a:schemeClr>
        </a:solidFill>
        <a:effectLst/>
      </p:bgPr>
    </p:bg>
    <p:spTree>
      <p:nvGrpSpPr>
        <p:cNvPr id="1" name=""/>
        <p:cNvGrpSpPr/>
        <p:nvPr/>
      </p:nvGrpSpPr>
      <p:grpSpPr>
        <a:xfrm>
          <a:off x="0" y="0"/>
          <a:ext cx="0" cy="0"/>
          <a:chOff x="0" y="0"/>
          <a:chExt cx="0" cy="0"/>
        </a:xfrm>
      </p:grpSpPr>
      <p:sp>
        <p:nvSpPr>
          <p:cNvPr id="237"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238"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239"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240"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241"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242"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243" name="Title Text"/>
          <p:cNvSpPr txBox="1">
            <a:spLocks noGrp="1"/>
          </p:cNvSpPr>
          <p:nvPr>
            <p:ph type="title"/>
          </p:nvPr>
        </p:nvSpPr>
        <p:spPr>
          <a:xfrm>
            <a:off x="152400" y="0"/>
            <a:ext cx="8991600" cy="762000"/>
          </a:xfrm>
          <a:prstGeom prst="rect">
            <a:avLst/>
          </a:prstGeom>
        </p:spPr>
        <p:txBody>
          <a:bodyPr/>
          <a:lstStyle>
            <a:lvl1pPr>
              <a:defRPr sz="3200" b="0">
                <a:solidFill>
                  <a:srgbClr val="000000"/>
                </a:solidFill>
                <a:uFill>
                  <a:solidFill>
                    <a:srgbClr val="000000"/>
                  </a:solidFill>
                </a:uFill>
                <a:latin typeface="+mn-lt"/>
                <a:ea typeface="+mn-ea"/>
                <a:cs typeface="+mn-cs"/>
                <a:sym typeface="Arial"/>
              </a:defRPr>
            </a:lvl1pPr>
          </a:lstStyle>
          <a:p>
            <a:r>
              <a:t>Title Text</a:t>
            </a:r>
          </a:p>
        </p:txBody>
      </p:sp>
      <p:sp>
        <p:nvSpPr>
          <p:cNvPr id="244" name="Body Level One…"/>
          <p:cNvSpPr txBox="1">
            <a:spLocks noGrp="1"/>
          </p:cNvSpPr>
          <p:nvPr>
            <p:ph type="body" idx="1"/>
          </p:nvPr>
        </p:nvSpPr>
        <p:spPr>
          <a:xfrm>
            <a:off x="457200" y="990600"/>
            <a:ext cx="8229600" cy="5867400"/>
          </a:xfrm>
          <a:prstGeom prst="rect">
            <a:avLst/>
          </a:prstGeom>
        </p:spPr>
        <p:txBody>
          <a:bodyPr/>
          <a:lstStyle>
            <a:lvl1pPr>
              <a:spcBef>
                <a:spcPts val="400"/>
              </a:spcBef>
              <a:defRPr sz="1800">
                <a:solidFill>
                  <a:srgbClr val="000000"/>
                </a:solidFill>
                <a:uFill>
                  <a:solidFill>
                    <a:srgbClr val="000000"/>
                  </a:solidFill>
                </a:uFill>
                <a:latin typeface="+mn-lt"/>
                <a:ea typeface="+mn-ea"/>
                <a:cs typeface="+mn-cs"/>
                <a:sym typeface="Arial"/>
              </a:defRPr>
            </a:lvl1pPr>
            <a:lvl2pPr>
              <a:spcBef>
                <a:spcPts val="400"/>
              </a:spcBef>
              <a:defRPr sz="1800">
                <a:solidFill>
                  <a:srgbClr val="000000"/>
                </a:solidFill>
                <a:uFill>
                  <a:solidFill>
                    <a:srgbClr val="000000"/>
                  </a:solidFill>
                </a:uFill>
                <a:latin typeface="+mn-lt"/>
                <a:ea typeface="+mn-ea"/>
                <a:cs typeface="+mn-cs"/>
                <a:sym typeface="Arial"/>
              </a:defRPr>
            </a:lvl2pPr>
            <a:lvl3pPr>
              <a:spcBef>
                <a:spcPts val="400"/>
              </a:spcBef>
              <a:defRPr sz="1800">
                <a:solidFill>
                  <a:srgbClr val="000000"/>
                </a:solidFill>
                <a:uFill>
                  <a:solidFill>
                    <a:srgbClr val="000000"/>
                  </a:solidFill>
                </a:uFill>
                <a:latin typeface="+mn-lt"/>
                <a:ea typeface="+mn-ea"/>
                <a:cs typeface="+mn-cs"/>
                <a:sym typeface="Arial"/>
              </a:defRPr>
            </a:lvl3pPr>
            <a:lvl4pPr>
              <a:spcBef>
                <a:spcPts val="400"/>
              </a:spcBef>
              <a:defRPr sz="1800">
                <a:solidFill>
                  <a:srgbClr val="000000"/>
                </a:solidFill>
                <a:uFill>
                  <a:solidFill>
                    <a:srgbClr val="000000"/>
                  </a:solidFill>
                </a:uFill>
                <a:latin typeface="+mn-lt"/>
                <a:ea typeface="+mn-ea"/>
                <a:cs typeface="+mn-cs"/>
                <a:sym typeface="Arial"/>
              </a:defRPr>
            </a:lvl4pPr>
            <a:lvl5pPr>
              <a:spcBef>
                <a:spcPts val="400"/>
              </a:spcBef>
              <a:defRPr sz="18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 Vertical Title and Text">
    <p:bg>
      <p:bgPr>
        <a:solidFill>
          <a:schemeClr val="accent3">
            <a:lumOff val="44000"/>
          </a:schemeClr>
        </a:solidFill>
        <a:effectLst/>
      </p:bgPr>
    </p:bg>
    <p:spTree>
      <p:nvGrpSpPr>
        <p:cNvPr id="1" name=""/>
        <p:cNvGrpSpPr/>
        <p:nvPr/>
      </p:nvGrpSpPr>
      <p:grpSpPr>
        <a:xfrm>
          <a:off x="0" y="0"/>
          <a:ext cx="0" cy="0"/>
          <a:chOff x="0" y="0"/>
          <a:chExt cx="0" cy="0"/>
        </a:xfrm>
      </p:grpSpPr>
      <p:sp>
        <p:nvSpPr>
          <p:cNvPr id="252"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253"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254"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255"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256"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257"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258" name="Title Text"/>
          <p:cNvSpPr txBox="1">
            <a:spLocks noGrp="1"/>
          </p:cNvSpPr>
          <p:nvPr>
            <p:ph type="title"/>
          </p:nvPr>
        </p:nvSpPr>
        <p:spPr>
          <a:xfrm>
            <a:off x="6896100" y="0"/>
            <a:ext cx="2247900" cy="6248400"/>
          </a:xfrm>
          <a:prstGeom prst="rect">
            <a:avLst/>
          </a:prstGeom>
        </p:spPr>
        <p:txBody>
          <a:bodyPr/>
          <a:lstStyle>
            <a:lvl1pPr>
              <a:defRPr sz="3200" b="0">
                <a:solidFill>
                  <a:srgbClr val="000000"/>
                </a:solidFill>
                <a:uFill>
                  <a:solidFill>
                    <a:srgbClr val="000000"/>
                  </a:solidFill>
                </a:uFill>
                <a:latin typeface="+mn-lt"/>
                <a:ea typeface="+mn-ea"/>
                <a:cs typeface="+mn-cs"/>
                <a:sym typeface="Arial"/>
              </a:defRPr>
            </a:lvl1pPr>
          </a:lstStyle>
          <a:p>
            <a:r>
              <a:t>Title Text</a:t>
            </a:r>
          </a:p>
        </p:txBody>
      </p:sp>
      <p:sp>
        <p:nvSpPr>
          <p:cNvPr id="259" name="Body Level One…"/>
          <p:cNvSpPr txBox="1">
            <a:spLocks noGrp="1"/>
          </p:cNvSpPr>
          <p:nvPr>
            <p:ph type="body" idx="1"/>
          </p:nvPr>
        </p:nvSpPr>
        <p:spPr>
          <a:xfrm>
            <a:off x="152400" y="0"/>
            <a:ext cx="6591300" cy="6858000"/>
          </a:xfrm>
          <a:prstGeom prst="rect">
            <a:avLst/>
          </a:prstGeom>
        </p:spPr>
        <p:txBody>
          <a:bodyPr/>
          <a:lstStyle>
            <a:lvl1pPr>
              <a:spcBef>
                <a:spcPts val="400"/>
              </a:spcBef>
              <a:defRPr sz="1800">
                <a:solidFill>
                  <a:srgbClr val="000000"/>
                </a:solidFill>
                <a:uFill>
                  <a:solidFill>
                    <a:srgbClr val="000000"/>
                  </a:solidFill>
                </a:uFill>
                <a:latin typeface="+mn-lt"/>
                <a:ea typeface="+mn-ea"/>
                <a:cs typeface="+mn-cs"/>
                <a:sym typeface="Arial"/>
              </a:defRPr>
            </a:lvl1pPr>
            <a:lvl2pPr>
              <a:spcBef>
                <a:spcPts val="400"/>
              </a:spcBef>
              <a:defRPr sz="1800">
                <a:solidFill>
                  <a:srgbClr val="000000"/>
                </a:solidFill>
                <a:uFill>
                  <a:solidFill>
                    <a:srgbClr val="000000"/>
                  </a:solidFill>
                </a:uFill>
                <a:latin typeface="+mn-lt"/>
                <a:ea typeface="+mn-ea"/>
                <a:cs typeface="+mn-cs"/>
                <a:sym typeface="Arial"/>
              </a:defRPr>
            </a:lvl2pPr>
            <a:lvl3pPr>
              <a:spcBef>
                <a:spcPts val="400"/>
              </a:spcBef>
              <a:defRPr sz="1800">
                <a:solidFill>
                  <a:srgbClr val="000000"/>
                </a:solidFill>
                <a:uFill>
                  <a:solidFill>
                    <a:srgbClr val="000000"/>
                  </a:solidFill>
                </a:uFill>
                <a:latin typeface="+mn-lt"/>
                <a:ea typeface="+mn-ea"/>
                <a:cs typeface="+mn-cs"/>
                <a:sym typeface="Arial"/>
              </a:defRPr>
            </a:lvl3pPr>
            <a:lvl4pPr>
              <a:spcBef>
                <a:spcPts val="400"/>
              </a:spcBef>
              <a:defRPr sz="1800">
                <a:solidFill>
                  <a:srgbClr val="000000"/>
                </a:solidFill>
                <a:uFill>
                  <a:solidFill>
                    <a:srgbClr val="000000"/>
                  </a:solidFill>
                </a:uFill>
                <a:latin typeface="+mn-lt"/>
                <a:ea typeface="+mn-ea"/>
                <a:cs typeface="+mn-cs"/>
                <a:sym typeface="Arial"/>
              </a:defRPr>
            </a:lvl4pPr>
            <a:lvl5pPr>
              <a:spcBef>
                <a:spcPts val="400"/>
              </a:spcBef>
              <a:defRPr sz="18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fault - 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67"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268"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269"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270"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271"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272"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273" name="Title Text"/>
          <p:cNvSpPr txBox="1">
            <a:spLocks noGrp="1"/>
          </p:cNvSpPr>
          <p:nvPr>
            <p:ph type="title"/>
          </p:nvPr>
        </p:nvSpPr>
        <p:spPr>
          <a:xfrm>
            <a:off x="685800" y="1844675"/>
            <a:ext cx="7772400" cy="2041525"/>
          </a:xfrm>
          <a:prstGeom prst="rect">
            <a:avLst/>
          </a:prstGeom>
        </p:spPr>
        <p:txBody>
          <a:bodyPr/>
          <a:lstStyle>
            <a:lvl1pPr>
              <a:defRPr sz="3200" b="0">
                <a:solidFill>
                  <a:srgbClr val="000000"/>
                </a:solidFill>
                <a:uFill>
                  <a:solidFill>
                    <a:srgbClr val="000000"/>
                  </a:solidFill>
                </a:uFill>
                <a:latin typeface="+mn-lt"/>
                <a:ea typeface="+mn-ea"/>
                <a:cs typeface="+mn-cs"/>
                <a:sym typeface="Arial"/>
              </a:defRPr>
            </a:lvl1pPr>
          </a:lstStyle>
          <a:p>
            <a:r>
              <a:t>Title Text</a:t>
            </a:r>
          </a:p>
        </p:txBody>
      </p:sp>
      <p:sp>
        <p:nvSpPr>
          <p:cNvPr id="274" name="Body Level One…"/>
          <p:cNvSpPr txBox="1">
            <a:spLocks noGrp="1"/>
          </p:cNvSpPr>
          <p:nvPr>
            <p:ph type="body" sz="half" idx="1"/>
          </p:nvPr>
        </p:nvSpPr>
        <p:spPr>
          <a:xfrm>
            <a:off x="1371600" y="3886200"/>
            <a:ext cx="6400800" cy="2971800"/>
          </a:xfrm>
          <a:prstGeom prst="rect">
            <a:avLst/>
          </a:prstGeom>
        </p:spPr>
        <p:txBody>
          <a:bodyPr/>
          <a:lstStyle>
            <a:lvl1pPr marL="0" indent="0" algn="ctr">
              <a:spcBef>
                <a:spcPts val="400"/>
              </a:spcBef>
              <a:buSzTx/>
              <a:buNone/>
              <a:defRPr sz="1800">
                <a:solidFill>
                  <a:srgbClr val="000000"/>
                </a:solidFill>
                <a:uFill>
                  <a:solidFill>
                    <a:srgbClr val="000000"/>
                  </a:solidFill>
                </a:uFill>
                <a:latin typeface="+mn-lt"/>
                <a:ea typeface="+mn-ea"/>
                <a:cs typeface="+mn-cs"/>
                <a:sym typeface="Arial"/>
              </a:defRPr>
            </a:lvl1pPr>
            <a:lvl2pPr marL="0" indent="457200" algn="ctr">
              <a:spcBef>
                <a:spcPts val="400"/>
              </a:spcBef>
              <a:buSzTx/>
              <a:buNone/>
              <a:defRPr sz="1800">
                <a:solidFill>
                  <a:srgbClr val="000000"/>
                </a:solidFill>
                <a:uFill>
                  <a:solidFill>
                    <a:srgbClr val="000000"/>
                  </a:solidFill>
                </a:uFill>
                <a:latin typeface="+mn-lt"/>
                <a:ea typeface="+mn-ea"/>
                <a:cs typeface="+mn-cs"/>
                <a:sym typeface="Arial"/>
              </a:defRPr>
            </a:lvl2pPr>
            <a:lvl3pPr marL="0" indent="914400" algn="ctr">
              <a:spcBef>
                <a:spcPts val="400"/>
              </a:spcBef>
              <a:buSzTx/>
              <a:buNone/>
              <a:defRPr sz="1800">
                <a:solidFill>
                  <a:srgbClr val="000000"/>
                </a:solidFill>
                <a:uFill>
                  <a:solidFill>
                    <a:srgbClr val="000000"/>
                  </a:solidFill>
                </a:uFill>
                <a:latin typeface="+mn-lt"/>
                <a:ea typeface="+mn-ea"/>
                <a:cs typeface="+mn-cs"/>
                <a:sym typeface="Arial"/>
              </a:defRPr>
            </a:lvl3pPr>
            <a:lvl4pPr marL="0" indent="1371600" algn="ctr">
              <a:spcBef>
                <a:spcPts val="400"/>
              </a:spcBef>
              <a:buSzTx/>
              <a:buNone/>
              <a:defRPr sz="1800">
                <a:solidFill>
                  <a:srgbClr val="000000"/>
                </a:solidFill>
                <a:uFill>
                  <a:solidFill>
                    <a:srgbClr val="000000"/>
                  </a:solidFill>
                </a:uFill>
                <a:latin typeface="+mn-lt"/>
                <a:ea typeface="+mn-ea"/>
                <a:cs typeface="+mn-cs"/>
                <a:sym typeface="Arial"/>
              </a:defRPr>
            </a:lvl4pPr>
            <a:lvl5pPr marL="0" indent="1828800" algn="ctr">
              <a:spcBef>
                <a:spcPts val="400"/>
              </a:spcBef>
              <a:buSzTx/>
              <a:buNone/>
              <a:defRPr sz="18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 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82"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283"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284"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285"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286"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287"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288" name="Title Text"/>
          <p:cNvSpPr txBox="1">
            <a:spLocks noGrp="1"/>
          </p:cNvSpPr>
          <p:nvPr>
            <p:ph type="title"/>
          </p:nvPr>
        </p:nvSpPr>
        <p:spPr>
          <a:xfrm>
            <a:off x="152400" y="0"/>
            <a:ext cx="8991600" cy="762000"/>
          </a:xfrm>
          <a:prstGeom prst="rect">
            <a:avLst/>
          </a:prstGeom>
        </p:spPr>
        <p:txBody>
          <a:bodyPr/>
          <a:lstStyle>
            <a:lvl1pPr>
              <a:defRPr sz="3200" b="0">
                <a:solidFill>
                  <a:srgbClr val="000000"/>
                </a:solidFill>
                <a:uFill>
                  <a:solidFill>
                    <a:srgbClr val="000000"/>
                  </a:solidFill>
                </a:uFill>
                <a:latin typeface="+mn-lt"/>
                <a:ea typeface="+mn-ea"/>
                <a:cs typeface="+mn-cs"/>
                <a:sym typeface="Arial"/>
              </a:defRPr>
            </a:lvl1pPr>
          </a:lstStyle>
          <a:p>
            <a:r>
              <a:t>Title Text</a:t>
            </a:r>
          </a:p>
        </p:txBody>
      </p:sp>
      <p:sp>
        <p:nvSpPr>
          <p:cNvPr id="289" name="Body Level One…"/>
          <p:cNvSpPr txBox="1">
            <a:spLocks noGrp="1"/>
          </p:cNvSpPr>
          <p:nvPr>
            <p:ph type="body" idx="1"/>
          </p:nvPr>
        </p:nvSpPr>
        <p:spPr>
          <a:xfrm>
            <a:off x="457200" y="990600"/>
            <a:ext cx="8229600" cy="5867400"/>
          </a:xfrm>
          <a:prstGeom prst="rect">
            <a:avLst/>
          </a:prstGeom>
        </p:spPr>
        <p:txBody>
          <a:bodyPr/>
          <a:lstStyle>
            <a:lvl1pPr>
              <a:spcBef>
                <a:spcPts val="400"/>
              </a:spcBef>
              <a:defRPr sz="1800">
                <a:solidFill>
                  <a:srgbClr val="000000"/>
                </a:solidFill>
                <a:uFill>
                  <a:solidFill>
                    <a:srgbClr val="000000"/>
                  </a:solidFill>
                </a:uFill>
                <a:latin typeface="+mn-lt"/>
                <a:ea typeface="+mn-ea"/>
                <a:cs typeface="+mn-cs"/>
                <a:sym typeface="Arial"/>
              </a:defRPr>
            </a:lvl1pPr>
            <a:lvl2pPr>
              <a:spcBef>
                <a:spcPts val="400"/>
              </a:spcBef>
              <a:defRPr sz="1800">
                <a:solidFill>
                  <a:srgbClr val="000000"/>
                </a:solidFill>
                <a:uFill>
                  <a:solidFill>
                    <a:srgbClr val="000000"/>
                  </a:solidFill>
                </a:uFill>
                <a:latin typeface="+mn-lt"/>
                <a:ea typeface="+mn-ea"/>
                <a:cs typeface="+mn-cs"/>
                <a:sym typeface="Arial"/>
              </a:defRPr>
            </a:lvl2pPr>
            <a:lvl3pPr>
              <a:spcBef>
                <a:spcPts val="400"/>
              </a:spcBef>
              <a:defRPr sz="1800">
                <a:solidFill>
                  <a:srgbClr val="000000"/>
                </a:solidFill>
                <a:uFill>
                  <a:solidFill>
                    <a:srgbClr val="000000"/>
                  </a:solidFill>
                </a:uFill>
                <a:latin typeface="+mn-lt"/>
                <a:ea typeface="+mn-ea"/>
                <a:cs typeface="+mn-cs"/>
                <a:sym typeface="Arial"/>
              </a:defRPr>
            </a:lvl3pPr>
            <a:lvl4pPr>
              <a:spcBef>
                <a:spcPts val="400"/>
              </a:spcBef>
              <a:defRPr sz="1800">
                <a:solidFill>
                  <a:srgbClr val="000000"/>
                </a:solidFill>
                <a:uFill>
                  <a:solidFill>
                    <a:srgbClr val="000000"/>
                  </a:solidFill>
                </a:uFill>
                <a:latin typeface="+mn-lt"/>
                <a:ea typeface="+mn-ea"/>
                <a:cs typeface="+mn-cs"/>
                <a:sym typeface="Arial"/>
              </a:defRPr>
            </a:lvl4pPr>
            <a:lvl5pPr>
              <a:spcBef>
                <a:spcPts val="400"/>
              </a:spcBef>
              <a:defRPr sz="18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 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97"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298"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299"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300"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301"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302"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303"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uFill>
                  <a:solidFill>
                    <a:srgbClr val="000000"/>
                  </a:solidFill>
                </a:uFill>
                <a:latin typeface="+mn-lt"/>
                <a:ea typeface="+mn-ea"/>
                <a:cs typeface="+mn-cs"/>
                <a:sym typeface="Arial"/>
              </a:defRPr>
            </a:lvl1pPr>
          </a:lstStyle>
          <a:p>
            <a:r>
              <a:t>Title Text</a:t>
            </a:r>
          </a:p>
        </p:txBody>
      </p:sp>
      <p:sp>
        <p:nvSpPr>
          <p:cNvPr id="304"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None/>
              <a:defRPr sz="2000">
                <a:solidFill>
                  <a:srgbClr val="000000"/>
                </a:solidFill>
                <a:uFill>
                  <a:solidFill>
                    <a:srgbClr val="000000"/>
                  </a:solidFill>
                </a:uFill>
                <a:latin typeface="+mn-lt"/>
                <a:ea typeface="+mn-ea"/>
                <a:cs typeface="+mn-cs"/>
                <a:sym typeface="Arial"/>
              </a:defRPr>
            </a:lvl1pPr>
            <a:lvl2pPr marL="0" indent="457200">
              <a:spcBef>
                <a:spcPts val="400"/>
              </a:spcBef>
              <a:buSzTx/>
              <a:buNone/>
              <a:defRPr sz="2000">
                <a:solidFill>
                  <a:srgbClr val="000000"/>
                </a:solidFill>
                <a:uFill>
                  <a:solidFill>
                    <a:srgbClr val="000000"/>
                  </a:solidFill>
                </a:uFill>
                <a:latin typeface="+mn-lt"/>
                <a:ea typeface="+mn-ea"/>
                <a:cs typeface="+mn-cs"/>
                <a:sym typeface="Arial"/>
              </a:defRPr>
            </a:lvl2pPr>
            <a:lvl3pPr marL="0" indent="914400">
              <a:spcBef>
                <a:spcPts val="400"/>
              </a:spcBef>
              <a:buSzTx/>
              <a:buNone/>
              <a:defRPr sz="2000">
                <a:solidFill>
                  <a:srgbClr val="000000"/>
                </a:solidFill>
                <a:uFill>
                  <a:solidFill>
                    <a:srgbClr val="000000"/>
                  </a:solidFill>
                </a:uFill>
                <a:latin typeface="+mn-lt"/>
                <a:ea typeface="+mn-ea"/>
                <a:cs typeface="+mn-cs"/>
                <a:sym typeface="Arial"/>
              </a:defRPr>
            </a:lvl3pPr>
            <a:lvl4pPr marL="0" indent="1371600">
              <a:spcBef>
                <a:spcPts val="400"/>
              </a:spcBef>
              <a:buSzTx/>
              <a:buNone/>
              <a:defRPr sz="2000">
                <a:solidFill>
                  <a:srgbClr val="000000"/>
                </a:solidFill>
                <a:uFill>
                  <a:solidFill>
                    <a:srgbClr val="000000"/>
                  </a:solidFill>
                </a:uFill>
                <a:latin typeface="+mn-lt"/>
                <a:ea typeface="+mn-ea"/>
                <a:cs typeface="+mn-cs"/>
                <a:sym typeface="Arial"/>
              </a:defRPr>
            </a:lvl4pPr>
            <a:lvl5pPr marL="0" indent="1828800">
              <a:spcBef>
                <a:spcPts val="400"/>
              </a:spcBef>
              <a:buSzTx/>
              <a:buNone/>
              <a:defRPr sz="20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 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12"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313"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314"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315"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316"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317"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318" name="Title Text"/>
          <p:cNvSpPr txBox="1">
            <a:spLocks noGrp="1"/>
          </p:cNvSpPr>
          <p:nvPr>
            <p:ph type="title"/>
          </p:nvPr>
        </p:nvSpPr>
        <p:spPr>
          <a:xfrm>
            <a:off x="152400" y="0"/>
            <a:ext cx="8991600" cy="762000"/>
          </a:xfrm>
          <a:prstGeom prst="rect">
            <a:avLst/>
          </a:prstGeom>
        </p:spPr>
        <p:txBody>
          <a:bodyPr/>
          <a:lstStyle>
            <a:lvl1pPr>
              <a:defRPr sz="3200" b="0">
                <a:solidFill>
                  <a:srgbClr val="000000"/>
                </a:solidFill>
                <a:uFill>
                  <a:solidFill>
                    <a:srgbClr val="000000"/>
                  </a:solidFill>
                </a:uFill>
                <a:latin typeface="+mn-lt"/>
                <a:ea typeface="+mn-ea"/>
                <a:cs typeface="+mn-cs"/>
                <a:sym typeface="Arial"/>
              </a:defRPr>
            </a:lvl1pPr>
          </a:lstStyle>
          <a:p>
            <a:r>
              <a:t>Title Text</a:t>
            </a:r>
          </a:p>
        </p:txBody>
      </p:sp>
      <p:sp>
        <p:nvSpPr>
          <p:cNvPr id="319" name="Body Level One…"/>
          <p:cNvSpPr txBox="1">
            <a:spLocks noGrp="1"/>
          </p:cNvSpPr>
          <p:nvPr>
            <p:ph type="body" sz="half" idx="1"/>
          </p:nvPr>
        </p:nvSpPr>
        <p:spPr>
          <a:xfrm>
            <a:off x="457200" y="990600"/>
            <a:ext cx="4038600" cy="5867400"/>
          </a:xfrm>
          <a:prstGeom prst="rect">
            <a:avLst/>
          </a:prstGeom>
        </p:spPr>
        <p:txBody>
          <a:bodyPr/>
          <a:lstStyle>
            <a:lvl1pPr>
              <a:spcBef>
                <a:spcPts val="600"/>
              </a:spcBef>
              <a:defRPr sz="2800">
                <a:solidFill>
                  <a:srgbClr val="000000"/>
                </a:solidFill>
                <a:uFill>
                  <a:solidFill>
                    <a:srgbClr val="000000"/>
                  </a:solidFill>
                </a:uFill>
                <a:latin typeface="+mn-lt"/>
                <a:ea typeface="+mn-ea"/>
                <a:cs typeface="+mn-cs"/>
                <a:sym typeface="Arial"/>
              </a:defRPr>
            </a:lvl1pPr>
            <a:lvl2pPr marL="790575" indent="-333375">
              <a:spcBef>
                <a:spcPts val="600"/>
              </a:spcBef>
              <a:defRPr sz="2800">
                <a:solidFill>
                  <a:srgbClr val="000000"/>
                </a:solidFill>
                <a:uFill>
                  <a:solidFill>
                    <a:srgbClr val="000000"/>
                  </a:solidFill>
                </a:uFill>
                <a:latin typeface="+mn-lt"/>
                <a:ea typeface="+mn-ea"/>
                <a:cs typeface="+mn-cs"/>
                <a:sym typeface="Arial"/>
              </a:defRPr>
            </a:lvl2pPr>
            <a:lvl3pPr marL="1234439" indent="-320039">
              <a:spcBef>
                <a:spcPts val="600"/>
              </a:spcBef>
              <a:defRPr sz="2800">
                <a:solidFill>
                  <a:srgbClr val="000000"/>
                </a:solidFill>
                <a:uFill>
                  <a:solidFill>
                    <a:srgbClr val="000000"/>
                  </a:solidFill>
                </a:uFill>
                <a:latin typeface="+mn-lt"/>
                <a:ea typeface="+mn-ea"/>
                <a:cs typeface="+mn-cs"/>
                <a:sym typeface="Arial"/>
              </a:defRPr>
            </a:lvl3pPr>
            <a:lvl4pPr marL="1727200" indent="-355600">
              <a:spcBef>
                <a:spcPts val="600"/>
              </a:spcBef>
              <a:defRPr sz="2800">
                <a:solidFill>
                  <a:srgbClr val="000000"/>
                </a:solidFill>
                <a:uFill>
                  <a:solidFill>
                    <a:srgbClr val="000000"/>
                  </a:solidFill>
                </a:uFill>
                <a:latin typeface="+mn-lt"/>
                <a:ea typeface="+mn-ea"/>
                <a:cs typeface="+mn-cs"/>
                <a:sym typeface="Arial"/>
              </a:defRPr>
            </a:lvl4pPr>
            <a:lvl5pPr marL="2184400" indent="-355600">
              <a:spcBef>
                <a:spcPts val="600"/>
              </a:spcBef>
              <a:defRPr sz="28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 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27"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328"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329"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330"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331"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332"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333" name="Title Text"/>
          <p:cNvSpPr txBox="1">
            <a:spLocks noGrp="1"/>
          </p:cNvSpPr>
          <p:nvPr>
            <p:ph type="title"/>
          </p:nvPr>
        </p:nvSpPr>
        <p:spPr>
          <a:xfrm>
            <a:off x="457200" y="256810"/>
            <a:ext cx="8229600" cy="1178656"/>
          </a:xfrm>
          <a:prstGeom prst="rect">
            <a:avLst/>
          </a:prstGeom>
        </p:spPr>
        <p:txBody>
          <a:bodyPr/>
          <a:lstStyle>
            <a:lvl1pPr>
              <a:defRPr sz="3200" b="0">
                <a:solidFill>
                  <a:srgbClr val="000000"/>
                </a:solidFill>
                <a:uFill>
                  <a:solidFill>
                    <a:srgbClr val="000000"/>
                  </a:solidFill>
                </a:uFill>
                <a:latin typeface="+mn-lt"/>
                <a:ea typeface="+mn-ea"/>
                <a:cs typeface="+mn-cs"/>
                <a:sym typeface="Arial"/>
              </a:defRPr>
            </a:lvl1pPr>
          </a:lstStyle>
          <a:p>
            <a:r>
              <a:t>Title Text</a:t>
            </a:r>
          </a:p>
        </p:txBody>
      </p:sp>
      <p:sp>
        <p:nvSpPr>
          <p:cNvPr id="334" name="Body Level One…"/>
          <p:cNvSpPr txBox="1">
            <a:spLocks noGrp="1"/>
          </p:cNvSpPr>
          <p:nvPr>
            <p:ph type="body" sz="quarter" idx="1"/>
          </p:nvPr>
        </p:nvSpPr>
        <p:spPr>
          <a:xfrm>
            <a:off x="457200" y="1435465"/>
            <a:ext cx="4040188" cy="739411"/>
          </a:xfrm>
          <a:prstGeom prst="rect">
            <a:avLst/>
          </a:prstGeom>
        </p:spPr>
        <p:txBody>
          <a:bodyPr anchor="b"/>
          <a:lstStyle>
            <a:lvl1pPr marL="0" indent="0">
              <a:buSzTx/>
              <a:buNone/>
              <a:defRPr b="1">
                <a:solidFill>
                  <a:srgbClr val="000000"/>
                </a:solidFill>
                <a:uFill>
                  <a:solidFill>
                    <a:srgbClr val="000000"/>
                  </a:solidFill>
                </a:uFill>
                <a:latin typeface="+mn-lt"/>
                <a:ea typeface="+mn-ea"/>
                <a:cs typeface="+mn-cs"/>
                <a:sym typeface="Arial"/>
              </a:defRPr>
            </a:lvl1pPr>
            <a:lvl2pPr marL="0" indent="457200">
              <a:buSzTx/>
              <a:buNone/>
              <a:defRPr b="1">
                <a:solidFill>
                  <a:srgbClr val="000000"/>
                </a:solidFill>
                <a:uFill>
                  <a:solidFill>
                    <a:srgbClr val="000000"/>
                  </a:solidFill>
                </a:uFill>
                <a:latin typeface="+mn-lt"/>
                <a:ea typeface="+mn-ea"/>
                <a:cs typeface="+mn-cs"/>
                <a:sym typeface="Arial"/>
              </a:defRPr>
            </a:lvl2pPr>
            <a:lvl3pPr marL="0" indent="914400">
              <a:buSzTx/>
              <a:buNone/>
              <a:defRPr b="1">
                <a:solidFill>
                  <a:srgbClr val="000000"/>
                </a:solidFill>
                <a:uFill>
                  <a:solidFill>
                    <a:srgbClr val="000000"/>
                  </a:solidFill>
                </a:uFill>
                <a:latin typeface="+mn-lt"/>
                <a:ea typeface="+mn-ea"/>
                <a:cs typeface="+mn-cs"/>
                <a:sym typeface="Arial"/>
              </a:defRPr>
            </a:lvl3pPr>
            <a:lvl4pPr marL="0" indent="1371600">
              <a:buSzTx/>
              <a:buNone/>
              <a:defRPr b="1">
                <a:solidFill>
                  <a:srgbClr val="000000"/>
                </a:solidFill>
                <a:uFill>
                  <a:solidFill>
                    <a:srgbClr val="000000"/>
                  </a:solidFill>
                </a:uFill>
                <a:latin typeface="+mn-lt"/>
                <a:ea typeface="+mn-ea"/>
                <a:cs typeface="+mn-cs"/>
                <a:sym typeface="Arial"/>
              </a:defRPr>
            </a:lvl4pPr>
            <a:lvl5pPr marL="0" indent="1828800">
              <a:buSzTx/>
              <a:buNone/>
              <a:defRPr b="1">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 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42"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343"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344"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345"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346"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347"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348" name="Title Text"/>
          <p:cNvSpPr txBox="1">
            <a:spLocks noGrp="1"/>
          </p:cNvSpPr>
          <p:nvPr>
            <p:ph type="title"/>
          </p:nvPr>
        </p:nvSpPr>
        <p:spPr>
          <a:xfrm>
            <a:off x="152400" y="0"/>
            <a:ext cx="8991600" cy="762000"/>
          </a:xfrm>
          <a:prstGeom prst="rect">
            <a:avLst/>
          </a:prstGeom>
        </p:spPr>
        <p:txBody>
          <a:bodyPr/>
          <a:lstStyle>
            <a:lvl1pPr>
              <a:defRPr sz="3200" b="0">
                <a:solidFill>
                  <a:srgbClr val="000000"/>
                </a:solidFill>
                <a:uFill>
                  <a:solidFill>
                    <a:srgbClr val="000000"/>
                  </a:solidFill>
                </a:uFill>
                <a:latin typeface="+mn-lt"/>
                <a:ea typeface="+mn-ea"/>
                <a:cs typeface="+mn-cs"/>
                <a:sym typeface="Arial"/>
              </a:defRPr>
            </a:lvl1pPr>
          </a:lstStyle>
          <a:p>
            <a:r>
              <a:t>Title Text</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Default - Blank">
    <p:bg>
      <p:bgPr>
        <a:solidFill>
          <a:schemeClr val="accent3">
            <a:lumOff val="44000"/>
          </a:schemeClr>
        </a:solidFill>
        <a:effectLst/>
      </p:bgPr>
    </p:bg>
    <p:spTree>
      <p:nvGrpSpPr>
        <p:cNvPr id="1" name=""/>
        <p:cNvGrpSpPr/>
        <p:nvPr/>
      </p:nvGrpSpPr>
      <p:grpSpPr>
        <a:xfrm>
          <a:off x="0" y="0"/>
          <a:ext cx="0" cy="0"/>
          <a:chOff x="0" y="0"/>
          <a:chExt cx="0" cy="0"/>
        </a:xfrm>
      </p:grpSpPr>
      <p:sp>
        <p:nvSpPr>
          <p:cNvPr id="356"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357"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358"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359"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360"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361"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Default - 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69"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370"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371"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372"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373"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374"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375" name="Title Text"/>
          <p:cNvSpPr txBox="1">
            <a:spLocks noGrp="1"/>
          </p:cNvSpPr>
          <p:nvPr>
            <p:ph type="title"/>
          </p:nvPr>
        </p:nvSpPr>
        <p:spPr>
          <a:xfrm>
            <a:off x="457200" y="0"/>
            <a:ext cx="3008314" cy="1435100"/>
          </a:xfrm>
          <a:prstGeom prst="rect">
            <a:avLst/>
          </a:prstGeom>
        </p:spPr>
        <p:txBody>
          <a:bodyPr anchor="b"/>
          <a:lstStyle>
            <a:lvl1pPr algn="l">
              <a:defRPr sz="2000">
                <a:solidFill>
                  <a:srgbClr val="000000"/>
                </a:solidFill>
                <a:uFill>
                  <a:solidFill>
                    <a:srgbClr val="000000"/>
                  </a:solidFill>
                </a:uFill>
                <a:latin typeface="+mn-lt"/>
                <a:ea typeface="+mn-ea"/>
                <a:cs typeface="+mn-cs"/>
                <a:sym typeface="Arial"/>
              </a:defRPr>
            </a:lvl1pPr>
          </a:lstStyle>
          <a:p>
            <a:r>
              <a:t>Title Text</a:t>
            </a:r>
          </a:p>
        </p:txBody>
      </p:sp>
      <p:sp>
        <p:nvSpPr>
          <p:cNvPr id="376" name="Body Level One…"/>
          <p:cNvSpPr txBox="1">
            <a:spLocks noGrp="1"/>
          </p:cNvSpPr>
          <p:nvPr>
            <p:ph type="body" idx="1"/>
          </p:nvPr>
        </p:nvSpPr>
        <p:spPr>
          <a:xfrm>
            <a:off x="3575050" y="273050"/>
            <a:ext cx="5111750" cy="6584950"/>
          </a:xfrm>
          <a:prstGeom prst="rect">
            <a:avLst/>
          </a:prstGeom>
        </p:spPr>
        <p:txBody>
          <a:bodyPr/>
          <a:lstStyle>
            <a:lvl1pPr>
              <a:spcBef>
                <a:spcPts val="700"/>
              </a:spcBef>
              <a:defRPr sz="3200">
                <a:solidFill>
                  <a:srgbClr val="000000"/>
                </a:solidFill>
                <a:uFill>
                  <a:solidFill>
                    <a:srgbClr val="000000"/>
                  </a:solidFill>
                </a:uFill>
                <a:latin typeface="+mn-lt"/>
                <a:ea typeface="+mn-ea"/>
                <a:cs typeface="+mn-cs"/>
                <a:sym typeface="Arial"/>
              </a:defRPr>
            </a:lvl1pPr>
            <a:lvl2pPr marL="783771" indent="-326571">
              <a:spcBef>
                <a:spcPts val="700"/>
              </a:spcBef>
              <a:defRPr sz="3200">
                <a:solidFill>
                  <a:srgbClr val="000000"/>
                </a:solidFill>
                <a:uFill>
                  <a:solidFill>
                    <a:srgbClr val="000000"/>
                  </a:solidFill>
                </a:uFill>
                <a:latin typeface="+mn-lt"/>
                <a:ea typeface="+mn-ea"/>
                <a:cs typeface="+mn-cs"/>
                <a:sym typeface="Arial"/>
              </a:defRPr>
            </a:lvl2pPr>
            <a:lvl3pPr marL="1219200" indent="-304800">
              <a:spcBef>
                <a:spcPts val="700"/>
              </a:spcBef>
              <a:defRPr sz="3200">
                <a:solidFill>
                  <a:srgbClr val="000000"/>
                </a:solidFill>
                <a:uFill>
                  <a:solidFill>
                    <a:srgbClr val="000000"/>
                  </a:solidFill>
                </a:uFill>
                <a:latin typeface="+mn-lt"/>
                <a:ea typeface="+mn-ea"/>
                <a:cs typeface="+mn-cs"/>
                <a:sym typeface="Arial"/>
              </a:defRPr>
            </a:lvl3pPr>
            <a:lvl4pPr marL="1737360" indent="-365760">
              <a:spcBef>
                <a:spcPts val="700"/>
              </a:spcBef>
              <a:defRPr sz="3200">
                <a:solidFill>
                  <a:srgbClr val="000000"/>
                </a:solidFill>
                <a:uFill>
                  <a:solidFill>
                    <a:srgbClr val="000000"/>
                  </a:solidFill>
                </a:uFill>
                <a:latin typeface="+mn-lt"/>
                <a:ea typeface="+mn-ea"/>
                <a:cs typeface="+mn-cs"/>
                <a:sym typeface="Arial"/>
              </a:defRPr>
            </a:lvl4pPr>
            <a:lvl5pPr marL="2194560" indent="-365760">
              <a:spcBef>
                <a:spcPts val="700"/>
              </a:spcBef>
              <a:defRPr sz="32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Title Only">
    <p:spTree>
      <p:nvGrpSpPr>
        <p:cNvPr id="1" name=""/>
        <p:cNvGrpSpPr/>
        <p:nvPr/>
      </p:nvGrpSpPr>
      <p:grpSpPr>
        <a:xfrm>
          <a:off x="0" y="0"/>
          <a:ext cx="0" cy="0"/>
          <a:chOff x="0" y="0"/>
          <a:chExt cx="0" cy="0"/>
        </a:xfrm>
      </p:grpSpPr>
      <p:sp>
        <p:nvSpPr>
          <p:cNvPr id="30"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Default - 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84"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385"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386"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387"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388"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389"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390"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uFill>
                  <a:solidFill>
                    <a:srgbClr val="000000"/>
                  </a:solidFill>
                </a:uFill>
                <a:latin typeface="+mn-lt"/>
                <a:ea typeface="+mn-ea"/>
                <a:cs typeface="+mn-cs"/>
                <a:sym typeface="Arial"/>
              </a:defRPr>
            </a:lvl1pPr>
          </a:lstStyle>
          <a:p>
            <a:r>
              <a:t>Title Text</a:t>
            </a:r>
          </a:p>
        </p:txBody>
      </p:sp>
      <p:sp>
        <p:nvSpPr>
          <p:cNvPr id="391"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None/>
              <a:defRPr sz="1400">
                <a:solidFill>
                  <a:srgbClr val="000000"/>
                </a:solidFill>
                <a:uFill>
                  <a:solidFill>
                    <a:srgbClr val="000000"/>
                  </a:solidFill>
                </a:uFill>
                <a:latin typeface="+mn-lt"/>
                <a:ea typeface="+mn-ea"/>
                <a:cs typeface="+mn-cs"/>
                <a:sym typeface="Arial"/>
              </a:defRPr>
            </a:lvl1pPr>
            <a:lvl2pPr marL="0" indent="457200">
              <a:spcBef>
                <a:spcPts val="300"/>
              </a:spcBef>
              <a:buSzTx/>
              <a:buNone/>
              <a:defRPr sz="1400">
                <a:solidFill>
                  <a:srgbClr val="000000"/>
                </a:solidFill>
                <a:uFill>
                  <a:solidFill>
                    <a:srgbClr val="000000"/>
                  </a:solidFill>
                </a:uFill>
                <a:latin typeface="+mn-lt"/>
                <a:ea typeface="+mn-ea"/>
                <a:cs typeface="+mn-cs"/>
                <a:sym typeface="Arial"/>
              </a:defRPr>
            </a:lvl2pPr>
            <a:lvl3pPr marL="0" indent="914400">
              <a:spcBef>
                <a:spcPts val="300"/>
              </a:spcBef>
              <a:buSzTx/>
              <a:buNone/>
              <a:defRPr sz="1400">
                <a:solidFill>
                  <a:srgbClr val="000000"/>
                </a:solidFill>
                <a:uFill>
                  <a:solidFill>
                    <a:srgbClr val="000000"/>
                  </a:solidFill>
                </a:uFill>
                <a:latin typeface="+mn-lt"/>
                <a:ea typeface="+mn-ea"/>
                <a:cs typeface="+mn-cs"/>
                <a:sym typeface="Arial"/>
              </a:defRPr>
            </a:lvl3pPr>
            <a:lvl4pPr marL="0" indent="1371600">
              <a:spcBef>
                <a:spcPts val="300"/>
              </a:spcBef>
              <a:buSzTx/>
              <a:buNone/>
              <a:defRPr sz="1400">
                <a:solidFill>
                  <a:srgbClr val="000000"/>
                </a:solidFill>
                <a:uFill>
                  <a:solidFill>
                    <a:srgbClr val="000000"/>
                  </a:solidFill>
                </a:uFill>
                <a:latin typeface="+mn-lt"/>
                <a:ea typeface="+mn-ea"/>
                <a:cs typeface="+mn-cs"/>
                <a:sym typeface="Arial"/>
              </a:defRPr>
            </a:lvl4pPr>
            <a:lvl5pPr marL="0" indent="1828800">
              <a:spcBef>
                <a:spcPts val="300"/>
              </a:spcBef>
              <a:buSzTx/>
              <a:buNone/>
              <a:defRPr sz="14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Default - Title and Vertical Text">
    <p:bg>
      <p:bgPr>
        <a:solidFill>
          <a:schemeClr val="accent3">
            <a:lumOff val="44000"/>
          </a:schemeClr>
        </a:solidFill>
        <a:effectLst/>
      </p:bgPr>
    </p:bg>
    <p:spTree>
      <p:nvGrpSpPr>
        <p:cNvPr id="1" name=""/>
        <p:cNvGrpSpPr/>
        <p:nvPr/>
      </p:nvGrpSpPr>
      <p:grpSpPr>
        <a:xfrm>
          <a:off x="0" y="0"/>
          <a:ext cx="0" cy="0"/>
          <a:chOff x="0" y="0"/>
          <a:chExt cx="0" cy="0"/>
        </a:xfrm>
      </p:grpSpPr>
      <p:sp>
        <p:nvSpPr>
          <p:cNvPr id="399"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400"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401"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402"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403"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404"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405" name="Title Text"/>
          <p:cNvSpPr txBox="1">
            <a:spLocks noGrp="1"/>
          </p:cNvSpPr>
          <p:nvPr>
            <p:ph type="title"/>
          </p:nvPr>
        </p:nvSpPr>
        <p:spPr>
          <a:xfrm>
            <a:off x="152400" y="0"/>
            <a:ext cx="8991600" cy="762000"/>
          </a:xfrm>
          <a:prstGeom prst="rect">
            <a:avLst/>
          </a:prstGeom>
        </p:spPr>
        <p:txBody>
          <a:bodyPr/>
          <a:lstStyle>
            <a:lvl1pPr>
              <a:defRPr sz="3200" b="0">
                <a:solidFill>
                  <a:srgbClr val="000000"/>
                </a:solidFill>
                <a:uFill>
                  <a:solidFill>
                    <a:srgbClr val="000000"/>
                  </a:solidFill>
                </a:uFill>
                <a:latin typeface="+mn-lt"/>
                <a:ea typeface="+mn-ea"/>
                <a:cs typeface="+mn-cs"/>
                <a:sym typeface="Arial"/>
              </a:defRPr>
            </a:lvl1pPr>
          </a:lstStyle>
          <a:p>
            <a:r>
              <a:t>Title Text</a:t>
            </a:r>
          </a:p>
        </p:txBody>
      </p:sp>
      <p:sp>
        <p:nvSpPr>
          <p:cNvPr id="406" name="Body Level One…"/>
          <p:cNvSpPr txBox="1">
            <a:spLocks noGrp="1"/>
          </p:cNvSpPr>
          <p:nvPr>
            <p:ph type="body" idx="1"/>
          </p:nvPr>
        </p:nvSpPr>
        <p:spPr>
          <a:xfrm>
            <a:off x="457200" y="990600"/>
            <a:ext cx="8229600" cy="5867400"/>
          </a:xfrm>
          <a:prstGeom prst="rect">
            <a:avLst/>
          </a:prstGeom>
        </p:spPr>
        <p:txBody>
          <a:bodyPr/>
          <a:lstStyle>
            <a:lvl1pPr>
              <a:spcBef>
                <a:spcPts val="400"/>
              </a:spcBef>
              <a:defRPr sz="1800">
                <a:solidFill>
                  <a:srgbClr val="000000"/>
                </a:solidFill>
                <a:uFill>
                  <a:solidFill>
                    <a:srgbClr val="000000"/>
                  </a:solidFill>
                </a:uFill>
                <a:latin typeface="+mn-lt"/>
                <a:ea typeface="+mn-ea"/>
                <a:cs typeface="+mn-cs"/>
                <a:sym typeface="Arial"/>
              </a:defRPr>
            </a:lvl1pPr>
            <a:lvl2pPr>
              <a:spcBef>
                <a:spcPts val="400"/>
              </a:spcBef>
              <a:defRPr sz="1800">
                <a:solidFill>
                  <a:srgbClr val="000000"/>
                </a:solidFill>
                <a:uFill>
                  <a:solidFill>
                    <a:srgbClr val="000000"/>
                  </a:solidFill>
                </a:uFill>
                <a:latin typeface="+mn-lt"/>
                <a:ea typeface="+mn-ea"/>
                <a:cs typeface="+mn-cs"/>
                <a:sym typeface="Arial"/>
              </a:defRPr>
            </a:lvl2pPr>
            <a:lvl3pPr>
              <a:spcBef>
                <a:spcPts val="400"/>
              </a:spcBef>
              <a:defRPr sz="1800">
                <a:solidFill>
                  <a:srgbClr val="000000"/>
                </a:solidFill>
                <a:uFill>
                  <a:solidFill>
                    <a:srgbClr val="000000"/>
                  </a:solidFill>
                </a:uFill>
                <a:latin typeface="+mn-lt"/>
                <a:ea typeface="+mn-ea"/>
                <a:cs typeface="+mn-cs"/>
                <a:sym typeface="Arial"/>
              </a:defRPr>
            </a:lvl3pPr>
            <a:lvl4pPr>
              <a:spcBef>
                <a:spcPts val="400"/>
              </a:spcBef>
              <a:defRPr sz="1800">
                <a:solidFill>
                  <a:srgbClr val="000000"/>
                </a:solidFill>
                <a:uFill>
                  <a:solidFill>
                    <a:srgbClr val="000000"/>
                  </a:solidFill>
                </a:uFill>
                <a:latin typeface="+mn-lt"/>
                <a:ea typeface="+mn-ea"/>
                <a:cs typeface="+mn-cs"/>
                <a:sym typeface="Arial"/>
              </a:defRPr>
            </a:lvl4pPr>
            <a:lvl5pPr>
              <a:spcBef>
                <a:spcPts val="400"/>
              </a:spcBef>
              <a:defRPr sz="18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Default - Vertical Title and Text">
    <p:bg>
      <p:bgPr>
        <a:solidFill>
          <a:schemeClr val="accent3">
            <a:lumOff val="44000"/>
          </a:schemeClr>
        </a:solidFill>
        <a:effectLst/>
      </p:bgPr>
    </p:bg>
    <p:spTree>
      <p:nvGrpSpPr>
        <p:cNvPr id="1" name=""/>
        <p:cNvGrpSpPr/>
        <p:nvPr/>
      </p:nvGrpSpPr>
      <p:grpSpPr>
        <a:xfrm>
          <a:off x="0" y="0"/>
          <a:ext cx="0" cy="0"/>
          <a:chOff x="0" y="0"/>
          <a:chExt cx="0" cy="0"/>
        </a:xfrm>
      </p:grpSpPr>
      <p:sp>
        <p:nvSpPr>
          <p:cNvPr id="414" name="Thomas Jefferson National Accelerator Facility"/>
          <p:cNvSpPr txBox="1"/>
          <p:nvPr/>
        </p:nvSpPr>
        <p:spPr>
          <a:xfrm>
            <a:off x="3048000" y="6477000"/>
            <a:ext cx="2891542"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Narrow"/>
                <a:ea typeface="Arial Narrow"/>
                <a:cs typeface="Arial Narrow"/>
                <a:sym typeface="Arial Narrow"/>
              </a:defRPr>
            </a:lvl1pPr>
          </a:lstStyle>
          <a:p>
            <a:pPr>
              <a:defRPr sz="2400" b="0">
                <a:latin typeface="Times"/>
                <a:ea typeface="Times"/>
                <a:cs typeface="Times"/>
                <a:sym typeface="Times"/>
              </a:defRPr>
            </a:pPr>
            <a:r>
              <a:rPr sz="1200" b="1">
                <a:latin typeface="Arial Narrow"/>
                <a:ea typeface="Arial Narrow"/>
                <a:cs typeface="Arial Narrow"/>
                <a:sym typeface="Arial Narrow"/>
              </a:rPr>
              <a:t>Thomas Jefferson National Accelerator Facility</a:t>
            </a:r>
          </a:p>
        </p:txBody>
      </p:sp>
      <p:sp>
        <p:nvSpPr>
          <p:cNvPr id="415" name="Line"/>
          <p:cNvSpPr/>
          <p:nvPr/>
        </p:nvSpPr>
        <p:spPr>
          <a:xfrm>
            <a:off x="0" y="9144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sp>
        <p:nvSpPr>
          <p:cNvPr id="416" name="Line"/>
          <p:cNvSpPr/>
          <p:nvPr/>
        </p:nvSpPr>
        <p:spPr>
          <a:xfrm>
            <a:off x="0" y="6400800"/>
            <a:ext cx="9144000" cy="0"/>
          </a:xfrm>
          <a:prstGeom prst="line">
            <a:avLst/>
          </a:prstGeom>
          <a:ln w="63500">
            <a:solidFill>
              <a:srgbClr val="C0C0C0"/>
            </a:solidFill>
          </a:ln>
        </p:spPr>
        <p:txBody>
          <a:bodyPr lIns="45719" rIns="45719"/>
          <a:lstStyle/>
          <a:p>
            <a:pPr defTabSz="457200">
              <a:defRPr sz="1200">
                <a:uFillTx/>
                <a:latin typeface="+mj-lt"/>
                <a:ea typeface="+mj-ea"/>
                <a:cs typeface="+mj-cs"/>
                <a:sym typeface="Helvetica"/>
              </a:defRPr>
            </a:pPr>
            <a:endParaRPr/>
          </a:p>
        </p:txBody>
      </p:sp>
      <p:pic>
        <p:nvPicPr>
          <p:cNvPr id="417" name="JSA logo" descr="JSA logo"/>
          <p:cNvPicPr>
            <a:picLocks noChangeAspect="1"/>
          </p:cNvPicPr>
          <p:nvPr/>
        </p:nvPicPr>
        <p:blipFill>
          <a:blip r:embed="rId2"/>
          <a:stretch>
            <a:fillRect/>
          </a:stretch>
        </p:blipFill>
        <p:spPr>
          <a:xfrm>
            <a:off x="8382000" y="6516688"/>
            <a:ext cx="506413" cy="341313"/>
          </a:xfrm>
          <a:prstGeom prst="rect">
            <a:avLst/>
          </a:prstGeom>
          <a:ln w="12700">
            <a:miter lim="400000"/>
          </a:ln>
        </p:spPr>
      </p:pic>
      <p:pic>
        <p:nvPicPr>
          <p:cNvPr id="418" name="New JLab Logo wo words" descr="New JLab Logo wo words"/>
          <p:cNvPicPr>
            <a:picLocks noChangeAspect="1"/>
          </p:cNvPicPr>
          <p:nvPr/>
        </p:nvPicPr>
        <p:blipFill>
          <a:blip r:embed="rId3"/>
          <a:stretch>
            <a:fillRect/>
          </a:stretch>
        </p:blipFill>
        <p:spPr>
          <a:xfrm>
            <a:off x="152400" y="6475412"/>
            <a:ext cx="1524000" cy="382588"/>
          </a:xfrm>
          <a:prstGeom prst="rect">
            <a:avLst/>
          </a:prstGeom>
          <a:ln w="12700">
            <a:miter lim="400000"/>
          </a:ln>
        </p:spPr>
      </p:pic>
      <p:pic>
        <p:nvPicPr>
          <p:cNvPr id="419" name="final_doe" descr="final_doe"/>
          <p:cNvPicPr>
            <a:picLocks noChangeAspect="1"/>
          </p:cNvPicPr>
          <p:nvPr/>
        </p:nvPicPr>
        <p:blipFill>
          <a:blip r:embed="rId4"/>
          <a:stretch>
            <a:fillRect/>
          </a:stretch>
        </p:blipFill>
        <p:spPr>
          <a:xfrm>
            <a:off x="7924800" y="6465887"/>
            <a:ext cx="392114" cy="392113"/>
          </a:xfrm>
          <a:prstGeom prst="rect">
            <a:avLst/>
          </a:prstGeom>
          <a:ln w="12700">
            <a:miter lim="400000"/>
          </a:ln>
        </p:spPr>
      </p:pic>
      <p:sp>
        <p:nvSpPr>
          <p:cNvPr id="420" name="Title Text"/>
          <p:cNvSpPr txBox="1">
            <a:spLocks noGrp="1"/>
          </p:cNvSpPr>
          <p:nvPr>
            <p:ph type="title"/>
          </p:nvPr>
        </p:nvSpPr>
        <p:spPr>
          <a:xfrm>
            <a:off x="6896100" y="0"/>
            <a:ext cx="2247900" cy="6248400"/>
          </a:xfrm>
          <a:prstGeom prst="rect">
            <a:avLst/>
          </a:prstGeom>
        </p:spPr>
        <p:txBody>
          <a:bodyPr/>
          <a:lstStyle>
            <a:lvl1pPr>
              <a:defRPr sz="3200" b="0">
                <a:solidFill>
                  <a:srgbClr val="000000"/>
                </a:solidFill>
                <a:uFill>
                  <a:solidFill>
                    <a:srgbClr val="000000"/>
                  </a:solidFill>
                </a:uFill>
                <a:latin typeface="+mn-lt"/>
                <a:ea typeface="+mn-ea"/>
                <a:cs typeface="+mn-cs"/>
                <a:sym typeface="Arial"/>
              </a:defRPr>
            </a:lvl1pPr>
          </a:lstStyle>
          <a:p>
            <a:r>
              <a:t>Title Text</a:t>
            </a:r>
          </a:p>
        </p:txBody>
      </p:sp>
      <p:sp>
        <p:nvSpPr>
          <p:cNvPr id="421" name="Body Level One…"/>
          <p:cNvSpPr txBox="1">
            <a:spLocks noGrp="1"/>
          </p:cNvSpPr>
          <p:nvPr>
            <p:ph type="body" idx="1"/>
          </p:nvPr>
        </p:nvSpPr>
        <p:spPr>
          <a:xfrm>
            <a:off x="152400" y="0"/>
            <a:ext cx="6591300" cy="6858000"/>
          </a:xfrm>
          <a:prstGeom prst="rect">
            <a:avLst/>
          </a:prstGeom>
        </p:spPr>
        <p:txBody>
          <a:bodyPr/>
          <a:lstStyle>
            <a:lvl1pPr>
              <a:spcBef>
                <a:spcPts val="400"/>
              </a:spcBef>
              <a:defRPr sz="1800">
                <a:solidFill>
                  <a:srgbClr val="000000"/>
                </a:solidFill>
                <a:uFill>
                  <a:solidFill>
                    <a:srgbClr val="000000"/>
                  </a:solidFill>
                </a:uFill>
                <a:latin typeface="+mn-lt"/>
                <a:ea typeface="+mn-ea"/>
                <a:cs typeface="+mn-cs"/>
                <a:sym typeface="Arial"/>
              </a:defRPr>
            </a:lvl1pPr>
            <a:lvl2pPr>
              <a:spcBef>
                <a:spcPts val="400"/>
              </a:spcBef>
              <a:defRPr sz="1800">
                <a:solidFill>
                  <a:srgbClr val="000000"/>
                </a:solidFill>
                <a:uFill>
                  <a:solidFill>
                    <a:srgbClr val="000000"/>
                  </a:solidFill>
                </a:uFill>
                <a:latin typeface="+mn-lt"/>
                <a:ea typeface="+mn-ea"/>
                <a:cs typeface="+mn-cs"/>
                <a:sym typeface="Arial"/>
              </a:defRPr>
            </a:lvl2pPr>
            <a:lvl3pPr>
              <a:spcBef>
                <a:spcPts val="400"/>
              </a:spcBef>
              <a:defRPr sz="1800">
                <a:solidFill>
                  <a:srgbClr val="000000"/>
                </a:solidFill>
                <a:uFill>
                  <a:solidFill>
                    <a:srgbClr val="000000"/>
                  </a:solidFill>
                </a:uFill>
                <a:latin typeface="+mn-lt"/>
                <a:ea typeface="+mn-ea"/>
                <a:cs typeface="+mn-cs"/>
                <a:sym typeface="Arial"/>
              </a:defRPr>
            </a:lvl3pPr>
            <a:lvl4pPr>
              <a:spcBef>
                <a:spcPts val="400"/>
              </a:spcBef>
              <a:defRPr sz="1800">
                <a:solidFill>
                  <a:srgbClr val="000000"/>
                </a:solidFill>
                <a:uFill>
                  <a:solidFill>
                    <a:srgbClr val="000000"/>
                  </a:solidFill>
                </a:uFill>
                <a:latin typeface="+mn-lt"/>
                <a:ea typeface="+mn-ea"/>
                <a:cs typeface="+mn-cs"/>
                <a:sym typeface="Arial"/>
              </a:defRPr>
            </a:lvl4pPr>
            <a:lvl5pPr>
              <a:spcBef>
                <a:spcPts val="400"/>
              </a:spcBef>
              <a:defRPr sz="18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4588F1-A0BF-E34D-BACA-E28A3E71F57C}" type="datetimeFigureOut">
              <a:rPr lang="en-US" smtClean="0"/>
              <a:t>5/28/20</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p>
        </p:txBody>
      </p:sp>
    </p:spTree>
    <p:extLst>
      <p:ext uri="{BB962C8B-B14F-4D97-AF65-F5344CB8AC3E}">
        <p14:creationId xmlns:p14="http://schemas.microsoft.com/office/powerpoint/2010/main" val="177013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A750E7-BE4D-4B7A-A474-49FBD80A64AD}" type="datetimeFigureOut">
              <a:rPr lang="en-US" smtClean="0"/>
              <a:pPr/>
              <a:t>5/28/20</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Tree>
    <p:extLst>
      <p:ext uri="{BB962C8B-B14F-4D97-AF65-F5344CB8AC3E}">
        <p14:creationId xmlns:p14="http://schemas.microsoft.com/office/powerpoint/2010/main" val="205115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userDrawn="1">
  <p:cSld name="For Pictures, graphs, visuals...">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540178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Date Placeholder 2"/>
          <p:cNvSpPr>
            <a:spLocks noGrp="1"/>
          </p:cNvSpPr>
          <p:nvPr>
            <p:ph type="dt" idx="10"/>
          </p:nvPr>
        </p:nvSpPr>
        <p:spPr>
          <a:xfrm>
            <a:off x="456481" y="6247376"/>
            <a:ext cx="2128320" cy="470930"/>
          </a:xfrm>
        </p:spPr>
        <p:txBody>
          <a:bodyPr/>
          <a:lstStyle>
            <a:lvl1pPr>
              <a:defRPr/>
            </a:lvl1pPr>
          </a:lstStyle>
          <a:p>
            <a:endParaRPr lang="it-IT" altLang="en-US"/>
          </a:p>
        </p:txBody>
      </p:sp>
      <p:sp>
        <p:nvSpPr>
          <p:cNvPr id="4" name="Footer Placeholder 3"/>
          <p:cNvSpPr>
            <a:spLocks noGrp="1"/>
          </p:cNvSpPr>
          <p:nvPr>
            <p:ph type="ftr" idx="11"/>
          </p:nvPr>
        </p:nvSpPr>
        <p:spPr>
          <a:xfrm>
            <a:off x="3127680" y="6247376"/>
            <a:ext cx="2897280" cy="470930"/>
          </a:xfrm>
          <a:prstGeom prst="rect">
            <a:avLst/>
          </a:prstGeom>
        </p:spPr>
        <p:txBody>
          <a:bodyPr/>
          <a:lstStyle>
            <a:lvl1pPr>
              <a:defRPr/>
            </a:lvl1pPr>
          </a:lstStyle>
          <a:p>
            <a:endParaRPr lang="it-IT" altLang="en-US"/>
          </a:p>
        </p:txBody>
      </p:sp>
    </p:spTree>
    <p:extLst>
      <p:ext uri="{BB962C8B-B14F-4D97-AF65-F5344CB8AC3E}">
        <p14:creationId xmlns:p14="http://schemas.microsoft.com/office/powerpoint/2010/main" val="468785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 Content with Caption">
    <p:spTree>
      <p:nvGrpSpPr>
        <p:cNvPr id="1" name=""/>
        <p:cNvGrpSpPr/>
        <p:nvPr/>
      </p:nvGrpSpPr>
      <p:grpSpPr>
        <a:xfrm>
          <a:off x="0" y="0"/>
          <a:ext cx="0" cy="0"/>
          <a:chOff x="0" y="0"/>
          <a:chExt cx="0" cy="0"/>
        </a:xfrm>
      </p:grpSpPr>
      <p:sp>
        <p:nvSpPr>
          <p:cNvPr id="45" name="Title Text"/>
          <p:cNvSpPr txBox="1">
            <a:spLocks noGrp="1"/>
          </p:cNvSpPr>
          <p:nvPr>
            <p:ph type="title"/>
          </p:nvPr>
        </p:nvSpPr>
        <p:spPr>
          <a:xfrm>
            <a:off x="457200" y="0"/>
            <a:ext cx="3008314" cy="1435100"/>
          </a:xfrm>
          <a:prstGeom prst="rect">
            <a:avLst/>
          </a:prstGeom>
        </p:spPr>
        <p:txBody>
          <a:bodyPr anchor="b"/>
          <a:lstStyle>
            <a:lvl1pPr algn="l">
              <a:defRPr sz="2000"/>
            </a:lvl1pPr>
          </a:lstStyle>
          <a:p>
            <a:r>
              <a:t>Title Text</a:t>
            </a:r>
          </a:p>
        </p:txBody>
      </p:sp>
      <p:sp>
        <p:nvSpPr>
          <p:cNvPr id="46" name="Body Level One…"/>
          <p:cNvSpPr txBox="1">
            <a:spLocks noGrp="1"/>
          </p:cNvSpPr>
          <p:nvPr>
            <p:ph type="body" idx="1"/>
          </p:nvPr>
        </p:nvSpPr>
        <p:spPr>
          <a:xfrm>
            <a:off x="3575050" y="273050"/>
            <a:ext cx="5111750" cy="6584950"/>
          </a:xfrm>
          <a:prstGeom prst="rect">
            <a:avLst/>
          </a:prstGeom>
        </p:spPr>
        <p:txBody>
          <a:bodyPr/>
          <a:lstStyle>
            <a:lvl1pPr>
              <a:spcBef>
                <a:spcPts val="700"/>
              </a:spcBef>
              <a:defRPr sz="3200"/>
            </a:lvl1pPr>
            <a:lvl2pPr marL="783771" indent="-326571">
              <a:spcBef>
                <a:spcPts val="700"/>
              </a:spcBef>
              <a:defRPr sz="3200"/>
            </a:lvl2pPr>
            <a:lvl3pPr marL="1219200" indent="-304800">
              <a:spcBef>
                <a:spcPts val="700"/>
              </a:spcBef>
              <a:defRPr sz="3200"/>
            </a:lvl3pPr>
            <a:lvl4pPr marL="1737360" indent="-365760">
              <a:spcBef>
                <a:spcPts val="700"/>
              </a:spcBef>
              <a:defRPr sz="3200"/>
            </a:lvl4pPr>
            <a:lvl5pPr marL="2194560" indent="-365760">
              <a:spcBef>
                <a:spcPts val="700"/>
              </a:spcBef>
              <a:defRPr sz="32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 Picture with Caption">
    <p:spTree>
      <p:nvGrpSpPr>
        <p:cNvPr id="1" name=""/>
        <p:cNvGrpSpPr/>
        <p:nvPr/>
      </p:nvGrpSpPr>
      <p:grpSpPr>
        <a:xfrm>
          <a:off x="0" y="0"/>
          <a:ext cx="0" cy="0"/>
          <a:chOff x="0" y="0"/>
          <a:chExt cx="0" cy="0"/>
        </a:xfrm>
      </p:grpSpPr>
      <p:sp>
        <p:nvSpPr>
          <p:cNvPr id="54"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55"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 Title and Vertical Text">
    <p:spTree>
      <p:nvGrpSpPr>
        <p:cNvPr id="1" name=""/>
        <p:cNvGrpSpPr/>
        <p:nvPr/>
      </p:nvGrpSpPr>
      <p:grpSpPr>
        <a:xfrm>
          <a:off x="0" y="0"/>
          <a:ext cx="0" cy="0"/>
          <a:chOff x="0" y="0"/>
          <a:chExt cx="0" cy="0"/>
        </a:xfrm>
      </p:grpSpPr>
      <p:sp>
        <p:nvSpPr>
          <p:cNvPr id="63" name="Title Text"/>
          <p:cNvSpPr txBox="1">
            <a:spLocks noGrp="1"/>
          </p:cNvSpPr>
          <p:nvPr>
            <p:ph type="title"/>
          </p:nvPr>
        </p:nvSpPr>
        <p:spPr>
          <a:prstGeom prst="rect">
            <a:avLst/>
          </a:prstGeom>
        </p:spPr>
        <p:txBody>
          <a:bodyPr/>
          <a:lstStyle/>
          <a:p>
            <a:r>
              <a:t>Title Text</a:t>
            </a:r>
          </a:p>
        </p:txBody>
      </p:sp>
      <p:sp>
        <p:nvSpPr>
          <p:cNvPr id="6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 Vertical Title and Text">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515100" y="0"/>
            <a:ext cx="1943100" cy="6324600"/>
          </a:xfrm>
          <a:prstGeom prst="rect">
            <a:avLst/>
          </a:prstGeom>
        </p:spPr>
        <p:txBody>
          <a:bodyPr/>
          <a:lstStyle/>
          <a:p>
            <a:r>
              <a:t>Title Text</a:t>
            </a:r>
          </a:p>
        </p:txBody>
      </p:sp>
      <p:sp>
        <p:nvSpPr>
          <p:cNvPr id="73" name="Body Level One…"/>
          <p:cNvSpPr txBox="1">
            <a:spLocks noGrp="1"/>
          </p:cNvSpPr>
          <p:nvPr>
            <p:ph type="body" idx="1"/>
          </p:nvPr>
        </p:nvSpPr>
        <p:spPr>
          <a:xfrm>
            <a:off x="685800" y="76200"/>
            <a:ext cx="5676900" cy="67818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 Content">
    <p:spTree>
      <p:nvGrpSpPr>
        <p:cNvPr id="1" name=""/>
        <p:cNvGrpSpPr/>
        <p:nvPr/>
      </p:nvGrpSpPr>
      <p:grpSpPr>
        <a:xfrm>
          <a:off x="0" y="0"/>
          <a:ext cx="0" cy="0"/>
          <a:chOff x="0" y="0"/>
          <a:chExt cx="0" cy="0"/>
        </a:xfrm>
      </p:grpSpPr>
      <p:sp>
        <p:nvSpPr>
          <p:cNvPr id="81" name="Body Level One…"/>
          <p:cNvSpPr txBox="1">
            <a:spLocks noGrp="1"/>
          </p:cNvSpPr>
          <p:nvPr>
            <p:ph type="body" idx="1"/>
          </p:nvPr>
        </p:nvSpPr>
        <p:spPr>
          <a:xfrm>
            <a:off x="685800" y="76200"/>
            <a:ext cx="7772400" cy="6172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8"/>
          <a:srcRect/>
          <a:stretch>
            <a:fillRect/>
          </a:stretch>
        </a:blip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685800" y="0"/>
            <a:ext cx="7772400"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4" name="Body Level One…"/>
          <p:cNvSpPr txBox="1">
            <a:spLocks noGrp="1"/>
          </p:cNvSpPr>
          <p:nvPr>
            <p:ph type="body" idx="1"/>
          </p:nvPr>
        </p:nvSpPr>
        <p:spPr>
          <a:xfrm>
            <a:off x="685800" y="1066800"/>
            <a:ext cx="7772400" cy="5791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7" name="TextBox 6">
            <a:extLst>
              <a:ext uri="{FF2B5EF4-FFF2-40B4-BE49-F238E27FC236}">
                <a16:creationId xmlns:a16="http://schemas.microsoft.com/office/drawing/2014/main" id="{BE1D65CF-A29A-C546-8F22-136A54854828}"/>
              </a:ext>
            </a:extLst>
          </p:cNvPr>
          <p:cNvSpPr txBox="1"/>
          <p:nvPr userDrawn="1"/>
        </p:nvSpPr>
        <p:spPr>
          <a:xfrm>
            <a:off x="6768966" y="6446874"/>
            <a:ext cx="1181734" cy="338554"/>
          </a:xfrm>
          <a:prstGeom prst="rect">
            <a:avLst/>
          </a:prstGeom>
          <a:noFill/>
        </p:spPr>
        <p:txBody>
          <a:bodyPr wrap="none">
            <a:spAutoFit/>
          </a:bodyPr>
          <a:lstStyle/>
          <a:p>
            <a:pPr>
              <a:defRPr/>
            </a:pPr>
            <a:r>
              <a:rPr lang="en-US" sz="1600" b="1" dirty="0">
                <a:latin typeface="Calibri" charset="0"/>
                <a:ea typeface="ＭＳ Ｐゴシック" charset="-128"/>
              </a:rPr>
              <a:t>Slide </a:t>
            </a:r>
            <a:fld id="{092AD8F0-B353-4A0E-8750-0D35DA9F6D02}" type="slidenum">
              <a:rPr lang="en-US" sz="1600" b="1" smtClean="0">
                <a:latin typeface="Calibri" charset="0"/>
                <a:ea typeface="ＭＳ Ｐゴシック" charset="-128"/>
              </a:rPr>
              <a:pPr>
                <a:defRPr/>
              </a:pPr>
              <a:t>‹#›</a:t>
            </a:fld>
            <a:r>
              <a:rPr lang="en-US" sz="1600" b="1" dirty="0">
                <a:latin typeface="Calibri" charset="0"/>
                <a:ea typeface="ＭＳ Ｐゴシック" charset="-128"/>
              </a:rPr>
              <a:t>/54</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6" r:id="rId35"/>
    <p:sldLayoutId id="2147483687" r:id="rId36"/>
  </p:sldLayoutIdLst>
  <p:transition spd="med"/>
  <p:txStyles>
    <p:titleStyle>
      <a:lvl1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5pPr>
      <a:lvl6pPr marL="0" marR="0" indent="4572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6pPr>
      <a:lvl7pPr marL="0" marR="0" indent="9144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7pPr>
      <a:lvl8pPr marL="0" marR="0" indent="13716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8pPr>
      <a:lvl9pPr marL="0" marR="0" indent="18288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9pPr>
    </p:titleStyle>
    <p:bodyStyle>
      <a:lvl1pPr marL="342900" marR="0" indent="-3429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002060"/>
          </a:solidFill>
          <a:uFill>
            <a:solidFill>
              <a:srgbClr val="002060"/>
            </a:solidFill>
          </a:uFill>
          <a:latin typeface="Calibri"/>
          <a:ea typeface="Calibri"/>
          <a:cs typeface="Calibri"/>
          <a:sym typeface="Calibri"/>
        </a:defRPr>
      </a:lvl1pPr>
      <a:lvl2pPr marL="742950" marR="0" indent="-28575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002060"/>
          </a:solidFill>
          <a:uFill>
            <a:solidFill>
              <a:srgbClr val="002060"/>
            </a:solidFill>
          </a:uFill>
          <a:latin typeface="Calibri"/>
          <a:ea typeface="Calibri"/>
          <a:cs typeface="Calibri"/>
          <a:sym typeface="Calibri"/>
        </a:defRPr>
      </a:lvl2pPr>
      <a:lvl3pPr marL="1143000" marR="0" indent="-2286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002060"/>
          </a:solidFill>
          <a:uFill>
            <a:solidFill>
              <a:srgbClr val="002060"/>
            </a:solidFill>
          </a:uFill>
          <a:latin typeface="Calibri"/>
          <a:ea typeface="Calibri"/>
          <a:cs typeface="Calibri"/>
          <a:sym typeface="Calibri"/>
        </a:defRPr>
      </a:lvl3pPr>
      <a:lvl4pPr marL="1600200" marR="0" indent="-2286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002060"/>
          </a:solidFill>
          <a:uFill>
            <a:solidFill>
              <a:srgbClr val="002060"/>
            </a:solidFill>
          </a:uFill>
          <a:latin typeface="Calibri"/>
          <a:ea typeface="Calibri"/>
          <a:cs typeface="Calibri"/>
          <a:sym typeface="Calibri"/>
        </a:defRPr>
      </a:lvl4pPr>
      <a:lvl5pPr marL="2057400" marR="0" indent="-2286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002060"/>
          </a:solidFill>
          <a:uFill>
            <a:solidFill>
              <a:srgbClr val="002060"/>
            </a:solidFill>
          </a:uFill>
          <a:latin typeface="Calibri"/>
          <a:ea typeface="Calibri"/>
          <a:cs typeface="Calibri"/>
          <a:sym typeface="Calibri"/>
        </a:defRPr>
      </a:lvl5pPr>
      <a:lvl6pPr marL="2514600" marR="0" indent="-2286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002060"/>
          </a:solidFill>
          <a:uFill>
            <a:solidFill>
              <a:srgbClr val="002060"/>
            </a:solidFill>
          </a:uFill>
          <a:latin typeface="Calibri"/>
          <a:ea typeface="Calibri"/>
          <a:cs typeface="Calibri"/>
          <a:sym typeface="Calibri"/>
        </a:defRPr>
      </a:lvl6pPr>
      <a:lvl7pPr marL="2971800" marR="0" indent="-2286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002060"/>
          </a:solidFill>
          <a:uFill>
            <a:solidFill>
              <a:srgbClr val="002060"/>
            </a:solidFill>
          </a:uFill>
          <a:latin typeface="Calibri"/>
          <a:ea typeface="Calibri"/>
          <a:cs typeface="Calibri"/>
          <a:sym typeface="Calibri"/>
        </a:defRPr>
      </a:lvl7pPr>
      <a:lvl8pPr marL="3429000" marR="0" indent="-2286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002060"/>
          </a:solidFill>
          <a:uFill>
            <a:solidFill>
              <a:srgbClr val="002060"/>
            </a:solidFill>
          </a:uFill>
          <a:latin typeface="Calibri"/>
          <a:ea typeface="Calibri"/>
          <a:cs typeface="Calibri"/>
          <a:sym typeface="Calibri"/>
        </a:defRPr>
      </a:lvl8pPr>
      <a:lvl9pPr marL="3886200" marR="0" indent="-2286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002060"/>
          </a:solidFill>
          <a:uFill>
            <a:solidFill>
              <a:srgbClr val="002060"/>
            </a:solidFill>
          </a:uFill>
          <a:latin typeface="Calibri"/>
          <a:ea typeface="Calibri"/>
          <a:cs typeface="Calibri"/>
          <a:sym typeface="Calibri"/>
        </a:defRPr>
      </a:lvl9pPr>
    </p:bodyStyle>
    <p:otherStyle>
      <a:lvl1pPr marL="0" marR="0" indent="0" algn="l"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Times"/>
        </a:defRPr>
      </a:lvl1pPr>
      <a:lvl2pPr marL="0" marR="0" indent="457200" algn="l"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Times"/>
        </a:defRPr>
      </a:lvl2pPr>
      <a:lvl3pPr marL="0" marR="0" indent="914400" algn="l"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Times"/>
        </a:defRPr>
      </a:lvl3pPr>
      <a:lvl4pPr marL="0" marR="0" indent="1371600" algn="l"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Times"/>
        </a:defRPr>
      </a:lvl4pPr>
      <a:lvl5pPr marL="0" marR="0" indent="1828800" algn="l"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Times"/>
        </a:defRPr>
      </a:lvl5pPr>
      <a:lvl6pPr marL="0" marR="0" indent="2286000" algn="l"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Times"/>
        </a:defRPr>
      </a:lvl6pPr>
      <a:lvl7pPr marL="0" marR="0" indent="2743200" algn="l"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Times"/>
        </a:defRPr>
      </a:lvl7pPr>
      <a:lvl8pPr marL="0" marR="0" indent="3200400" algn="l"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Times"/>
        </a:defRPr>
      </a:lvl8pPr>
      <a:lvl9pPr marL="0" marR="0" indent="3657600" algn="l"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
            <a:solidFill>
              <a:srgbClr val="000000"/>
            </a:solidFill>
          </a:uFill>
          <a:latin typeface="+mn-lt"/>
          <a:ea typeface="+mn-ea"/>
          <a:cs typeface="+mn-cs"/>
          <a:sym typeface="Time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 Id="rId1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3.xml"/><Relationship Id="rId1" Type="http://schemas.openxmlformats.org/officeDocument/2006/relationships/vmlDrawing" Target="../drawings/vmlDrawing1.vml"/><Relationship Id="rId5" Type="http://schemas.openxmlformats.org/officeDocument/2006/relationships/image" Target="../media/image34.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5.wmf"/><Relationship Id="rId2" Type="http://schemas.openxmlformats.org/officeDocument/2006/relationships/slideLayout" Target="../slideLayouts/slideLayout3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4.w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xml"/><Relationship Id="rId1" Type="http://schemas.openxmlformats.org/officeDocument/2006/relationships/vmlDrawing" Target="../drawings/vmlDrawing3.vml"/><Relationship Id="rId6" Type="http://schemas.openxmlformats.org/officeDocument/2006/relationships/image" Target="../media/image38.wmf"/><Relationship Id="rId5" Type="http://schemas.openxmlformats.org/officeDocument/2006/relationships/oleObject" Target="../embeddings/oleObject4.bin"/><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4.xm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4" name="Group"/>
          <p:cNvGrpSpPr/>
          <p:nvPr/>
        </p:nvGrpSpPr>
        <p:grpSpPr>
          <a:xfrm>
            <a:off x="0" y="2286000"/>
            <a:ext cx="9144001" cy="3857625"/>
            <a:chOff x="0" y="0"/>
            <a:chExt cx="9144000" cy="3857625"/>
          </a:xfrm>
        </p:grpSpPr>
        <p:sp>
          <p:nvSpPr>
            <p:cNvPr id="432" name="Rectangle"/>
            <p:cNvSpPr/>
            <p:nvPr/>
          </p:nvSpPr>
          <p:spPr>
            <a:xfrm>
              <a:off x="0" y="0"/>
              <a:ext cx="9144000" cy="3857625"/>
            </a:xfrm>
            <a:prstGeom prst="rect">
              <a:avLst/>
            </a:prstGeom>
            <a:solidFill>
              <a:srgbClr val="3A764D"/>
            </a:solidFill>
            <a:ln w="12700" cap="flat">
              <a:noFill/>
              <a:miter lim="400000"/>
            </a:ln>
            <a:effectLst/>
          </p:spPr>
          <p:txBody>
            <a:bodyPr wrap="square" lIns="45719" tIns="45719" rIns="45719" bIns="45719" numCol="1" anchor="t">
              <a:noAutofit/>
            </a:bodyPr>
            <a:lstStyle/>
            <a:p>
              <a:endParaRPr/>
            </a:p>
          </p:txBody>
        </p:sp>
        <p:pic>
          <p:nvPicPr>
            <p:cNvPr id="433" name="image5.png" descr="image5.png"/>
            <p:cNvPicPr>
              <a:picLocks noChangeAspect="1"/>
            </p:cNvPicPr>
            <p:nvPr/>
          </p:nvPicPr>
          <p:blipFill>
            <a:blip r:embed="rId2"/>
            <a:srcRect r="7065"/>
            <a:stretch>
              <a:fillRect/>
            </a:stretch>
          </p:blipFill>
          <p:spPr>
            <a:xfrm>
              <a:off x="0" y="0"/>
              <a:ext cx="9144001" cy="3857625"/>
            </a:xfrm>
            <a:prstGeom prst="rect">
              <a:avLst/>
            </a:prstGeom>
            <a:ln w="12700" cap="flat">
              <a:noFill/>
              <a:miter lim="400000"/>
            </a:ln>
            <a:effectLst/>
          </p:spPr>
        </p:pic>
      </p:grpSp>
      <p:sp>
        <p:nvSpPr>
          <p:cNvPr id="435" name="Gwyn Williams…"/>
          <p:cNvSpPr/>
          <p:nvPr/>
        </p:nvSpPr>
        <p:spPr>
          <a:xfrm>
            <a:off x="0" y="955675"/>
            <a:ext cx="9144000" cy="1505540"/>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lgn="ctr"/>
            <a:r>
              <a:rPr b="1" dirty="0"/>
              <a:t>Gwyn Williams</a:t>
            </a:r>
          </a:p>
          <a:p>
            <a:pPr algn="ctr"/>
            <a:r>
              <a:rPr b="1" dirty="0"/>
              <a:t>Deputy Director for Photon Science</a:t>
            </a:r>
            <a:r>
              <a:rPr lang="en-US" b="1" dirty="0"/>
              <a:t> (retired)</a:t>
            </a:r>
            <a:endParaRPr b="1" dirty="0"/>
          </a:p>
          <a:p>
            <a:pPr algn="ctr"/>
            <a:r>
              <a:rPr b="1" dirty="0"/>
              <a:t>Jefferson Lab</a:t>
            </a:r>
            <a:endParaRPr lang="en-US" b="1" dirty="0"/>
          </a:p>
          <a:p>
            <a:pPr algn="ctr"/>
            <a:r>
              <a:rPr lang="en-US" sz="2000" b="1" dirty="0"/>
              <a:t>With material from DoE-BES, Claudio </a:t>
            </a:r>
            <a:r>
              <a:rPr lang="en-US" sz="2000" b="1" dirty="0" err="1"/>
              <a:t>Masciovecchio</a:t>
            </a:r>
            <a:r>
              <a:rPr lang="en-US" sz="2000" b="1" dirty="0"/>
              <a:t>, Bob Schoenlein</a:t>
            </a:r>
            <a:endParaRPr sz="2000" b="1" dirty="0"/>
          </a:p>
        </p:txBody>
      </p:sp>
      <p:sp>
        <p:nvSpPr>
          <p:cNvPr id="436" name="Applications of Nuclear Physics Accelerators for Photon Science"/>
          <p:cNvSpPr txBox="1">
            <a:spLocks noGrp="1"/>
          </p:cNvSpPr>
          <p:nvPr>
            <p:ph type="title"/>
          </p:nvPr>
        </p:nvSpPr>
        <p:spPr>
          <a:xfrm>
            <a:off x="0" y="26987"/>
            <a:ext cx="9144000" cy="769939"/>
          </a:xfrm>
          <a:prstGeom prst="rect">
            <a:avLst/>
          </a:prstGeom>
          <a:solidFill>
            <a:schemeClr val="accent3">
              <a:lumOff val="44000"/>
            </a:schemeClr>
          </a:solidFill>
        </p:spPr>
        <p:txBody>
          <a:bodyPr>
            <a:normAutofit/>
          </a:bodyPr>
          <a:lstStyle>
            <a:lvl1pPr defTabSz="886968">
              <a:defRPr sz="2716"/>
            </a:lvl1pPr>
          </a:lstStyle>
          <a:p>
            <a:pPr>
              <a:defRPr sz="3492"/>
            </a:pPr>
            <a:r>
              <a:rPr lang="en-US" sz="2716" dirty="0"/>
              <a:t>The Science Motivating a New EUV Light Source at </a:t>
            </a:r>
            <a:r>
              <a:rPr lang="en-US" sz="2716" dirty="0" err="1"/>
              <a:t>JLab</a:t>
            </a:r>
            <a:endParaRPr sz="2716" dirty="0"/>
          </a:p>
        </p:txBody>
      </p:sp>
      <p:sp>
        <p:nvSpPr>
          <p:cNvPr id="437" name="Fall Meeting of the APS Division of Nuclear Physics – October 24, 2013"/>
          <p:cNvSpPr txBox="1"/>
          <p:nvPr/>
        </p:nvSpPr>
        <p:spPr>
          <a:xfrm>
            <a:off x="2304328" y="6054415"/>
            <a:ext cx="428899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800" b="1">
                <a:solidFill>
                  <a:srgbClr val="000090"/>
                </a:solidFill>
                <a:uFill>
                  <a:solidFill>
                    <a:srgbClr val="000090"/>
                  </a:solidFill>
                </a:uFill>
                <a:latin typeface="Calibri"/>
                <a:ea typeface="Calibri"/>
                <a:cs typeface="Calibri"/>
                <a:sym typeface="Calibri"/>
              </a:defRPr>
            </a:lvl1pPr>
          </a:lstStyle>
          <a:p>
            <a:pPr>
              <a:defRPr sz="2400" b="0">
                <a:solidFill>
                  <a:srgbClr val="000000"/>
                </a:solidFill>
                <a:uFill>
                  <a:solidFill>
                    <a:srgbClr val="000000"/>
                  </a:solidFill>
                </a:uFill>
                <a:latin typeface="Times"/>
                <a:ea typeface="Times"/>
                <a:cs typeface="Times"/>
                <a:sym typeface="Times"/>
              </a:defRPr>
            </a:pPr>
            <a:r>
              <a:rPr lang="en-US" sz="1800" b="1" dirty="0">
                <a:solidFill>
                  <a:srgbClr val="000090"/>
                </a:solidFill>
                <a:uFill>
                  <a:solidFill>
                    <a:srgbClr val="000090"/>
                  </a:solidFill>
                </a:uFill>
                <a:latin typeface="Calibri"/>
                <a:ea typeface="Calibri"/>
                <a:cs typeface="Calibri"/>
                <a:sym typeface="Calibri"/>
              </a:rPr>
              <a:t>Accelerator </a:t>
            </a:r>
            <a:r>
              <a:rPr sz="1800" b="1" dirty="0">
                <a:solidFill>
                  <a:srgbClr val="000090"/>
                </a:solidFill>
                <a:uFill>
                  <a:solidFill>
                    <a:srgbClr val="000090"/>
                  </a:solidFill>
                </a:uFill>
                <a:latin typeface="Calibri"/>
                <a:ea typeface="Calibri"/>
                <a:cs typeface="Calibri"/>
                <a:sym typeface="Calibri"/>
              </a:rPr>
              <a:t>Physics </a:t>
            </a:r>
            <a:r>
              <a:rPr lang="en-US" sz="1800" b="1" dirty="0">
                <a:solidFill>
                  <a:srgbClr val="000090"/>
                </a:solidFill>
                <a:uFill>
                  <a:solidFill>
                    <a:srgbClr val="000090"/>
                  </a:solidFill>
                </a:uFill>
                <a:latin typeface="Calibri"/>
                <a:ea typeface="Calibri"/>
                <a:cs typeface="Calibri"/>
                <a:sym typeface="Calibri"/>
              </a:rPr>
              <a:t>Seminar </a:t>
            </a:r>
            <a:r>
              <a:rPr sz="1800" b="1" dirty="0">
                <a:solidFill>
                  <a:srgbClr val="000090"/>
                </a:solidFill>
                <a:uFill>
                  <a:solidFill>
                    <a:srgbClr val="000090"/>
                  </a:solidFill>
                </a:uFill>
                <a:latin typeface="Calibri"/>
                <a:ea typeface="Calibri"/>
                <a:cs typeface="Calibri"/>
                <a:sym typeface="Calibri"/>
              </a:rPr>
              <a:t>– </a:t>
            </a:r>
            <a:r>
              <a:rPr lang="en-US" sz="1800" b="1" dirty="0">
                <a:solidFill>
                  <a:srgbClr val="000090"/>
                </a:solidFill>
                <a:uFill>
                  <a:solidFill>
                    <a:srgbClr val="000090"/>
                  </a:solidFill>
                </a:uFill>
                <a:latin typeface="Calibri"/>
                <a:ea typeface="Calibri"/>
                <a:cs typeface="Calibri"/>
                <a:sym typeface="Calibri"/>
              </a:rPr>
              <a:t>May 28, 2020</a:t>
            </a:r>
            <a:endParaRPr sz="1800" b="1" dirty="0">
              <a:solidFill>
                <a:srgbClr val="000090"/>
              </a:solidFill>
              <a:uFill>
                <a:solidFill>
                  <a:srgbClr val="000090"/>
                </a:solidFill>
              </a:uFill>
              <a:latin typeface="Calibri"/>
              <a:ea typeface="Calibri"/>
              <a:cs typeface="Calibri"/>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Complexity – materials physics 1985 - present"/>
          <p:cNvSpPr txBox="1">
            <a:spLocks noGrp="1"/>
          </p:cNvSpPr>
          <p:nvPr>
            <p:ph type="title"/>
          </p:nvPr>
        </p:nvSpPr>
        <p:spPr>
          <a:xfrm>
            <a:off x="390524" y="0"/>
            <a:ext cx="8164515" cy="736600"/>
          </a:xfrm>
          <a:prstGeom prst="rect">
            <a:avLst/>
          </a:prstGeom>
        </p:spPr>
        <p:txBody>
          <a:bodyPr>
            <a:normAutofit/>
          </a:bodyPr>
          <a:lstStyle>
            <a:lvl1pPr>
              <a:defRPr sz="2400">
                <a:solidFill>
                  <a:srgbClr val="00279F"/>
                </a:solidFill>
                <a:uFill>
                  <a:solidFill>
                    <a:srgbClr val="00279F"/>
                  </a:solidFill>
                </a:uFill>
                <a:latin typeface="+mn-lt"/>
                <a:ea typeface="+mn-ea"/>
                <a:cs typeface="+mn-cs"/>
                <a:sym typeface="Arial"/>
              </a:defRPr>
            </a:lvl1pPr>
          </a:lstStyle>
          <a:p>
            <a:pPr>
              <a:defRPr sz="3600">
                <a:solidFill>
                  <a:srgbClr val="002060"/>
                </a:solidFill>
                <a:uFill>
                  <a:solidFill>
                    <a:srgbClr val="002060"/>
                  </a:solidFill>
                </a:uFill>
                <a:latin typeface="Calibri"/>
                <a:ea typeface="Calibri"/>
                <a:cs typeface="Calibri"/>
                <a:sym typeface="Calibri"/>
              </a:defRPr>
            </a:pPr>
            <a:r>
              <a:rPr sz="2400">
                <a:solidFill>
                  <a:srgbClr val="00279F"/>
                </a:solidFill>
                <a:uFill>
                  <a:solidFill>
                    <a:srgbClr val="00279F"/>
                  </a:solidFill>
                </a:uFill>
                <a:latin typeface="+mn-lt"/>
                <a:ea typeface="+mn-ea"/>
                <a:cs typeface="+mn-cs"/>
                <a:sym typeface="Arial"/>
              </a:rPr>
              <a:t>Complexity – materials physics 1985 - present</a:t>
            </a:r>
          </a:p>
        </p:txBody>
      </p:sp>
      <p:pic>
        <p:nvPicPr>
          <p:cNvPr id="477" name="image11.png" descr="image11.png"/>
          <p:cNvPicPr>
            <a:picLocks noChangeAspect="1"/>
          </p:cNvPicPr>
          <p:nvPr/>
        </p:nvPicPr>
        <p:blipFill>
          <a:blip r:embed="rId2"/>
          <a:stretch>
            <a:fillRect/>
          </a:stretch>
        </p:blipFill>
        <p:spPr>
          <a:xfrm>
            <a:off x="1397000" y="1104900"/>
            <a:ext cx="7126289" cy="48291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12.png" descr="image12.png"/>
          <p:cNvPicPr>
            <a:picLocks noChangeAspect="1"/>
          </p:cNvPicPr>
          <p:nvPr/>
        </p:nvPicPr>
        <p:blipFill>
          <a:blip r:embed="rId2"/>
          <a:stretch>
            <a:fillRect/>
          </a:stretch>
        </p:blipFill>
        <p:spPr>
          <a:xfrm>
            <a:off x="4156075" y="1062037"/>
            <a:ext cx="4641850" cy="4641851"/>
          </a:xfrm>
          <a:prstGeom prst="rect">
            <a:avLst/>
          </a:prstGeom>
          <a:ln w="12700">
            <a:miter lim="400000"/>
          </a:ln>
        </p:spPr>
      </p:pic>
      <p:sp>
        <p:nvSpPr>
          <p:cNvPr id="481" name="Emergent behavior……………."/>
          <p:cNvSpPr txBox="1"/>
          <p:nvPr/>
        </p:nvSpPr>
        <p:spPr>
          <a:xfrm>
            <a:off x="185738" y="203200"/>
            <a:ext cx="8716962" cy="437069"/>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00279F"/>
                </a:solidFill>
                <a:uFill>
                  <a:solidFill>
                    <a:srgbClr val="00279F"/>
                  </a:solidFill>
                </a:uFill>
                <a:latin typeface="+mn-lt"/>
                <a:ea typeface="+mn-ea"/>
                <a:cs typeface="+mn-cs"/>
                <a:sym typeface="Arial"/>
              </a:defRPr>
            </a:lvl1pPr>
          </a:lstStyle>
          <a:p>
            <a:pPr>
              <a:defRPr b="0">
                <a:solidFill>
                  <a:srgbClr val="000000"/>
                </a:solidFill>
                <a:uFill>
                  <a:solidFill>
                    <a:srgbClr val="000000"/>
                  </a:solidFill>
                </a:uFill>
                <a:latin typeface="Times"/>
                <a:ea typeface="Times"/>
                <a:cs typeface="Times"/>
                <a:sym typeface="Times"/>
              </a:defRPr>
            </a:pPr>
            <a:r>
              <a:rPr b="1">
                <a:solidFill>
                  <a:srgbClr val="00279F"/>
                </a:solidFill>
                <a:uFill>
                  <a:solidFill>
                    <a:srgbClr val="00279F"/>
                  </a:solidFill>
                </a:uFill>
                <a:latin typeface="+mn-lt"/>
                <a:ea typeface="+mn-ea"/>
                <a:cs typeface="+mn-cs"/>
                <a:sym typeface="Arial"/>
              </a:rPr>
              <a:t>Emergent behavior…………….</a:t>
            </a:r>
          </a:p>
        </p:txBody>
      </p:sp>
      <p:pic>
        <p:nvPicPr>
          <p:cNvPr id="482" name="image13.png" descr="image13.png"/>
          <p:cNvPicPr>
            <a:picLocks noChangeAspect="1"/>
          </p:cNvPicPr>
          <p:nvPr/>
        </p:nvPicPr>
        <p:blipFill>
          <a:blip r:embed="rId3"/>
          <a:stretch>
            <a:fillRect/>
          </a:stretch>
        </p:blipFill>
        <p:spPr>
          <a:xfrm>
            <a:off x="822325" y="2254250"/>
            <a:ext cx="1314450" cy="1301750"/>
          </a:xfrm>
          <a:prstGeom prst="rect">
            <a:avLst/>
          </a:prstGeom>
          <a:ln w="12700">
            <a:miter lim="400000"/>
          </a:ln>
        </p:spPr>
      </p:pic>
      <p:grpSp>
        <p:nvGrpSpPr>
          <p:cNvPr id="490" name="Group"/>
          <p:cNvGrpSpPr/>
          <p:nvPr/>
        </p:nvGrpSpPr>
        <p:grpSpPr>
          <a:xfrm>
            <a:off x="744538" y="1131887"/>
            <a:ext cx="2774950" cy="4721226"/>
            <a:chOff x="0" y="0"/>
            <a:chExt cx="2774949" cy="4721224"/>
          </a:xfrm>
        </p:grpSpPr>
        <p:pic>
          <p:nvPicPr>
            <p:cNvPr id="483" name="image13.png" descr="image13.png"/>
            <p:cNvPicPr>
              <a:picLocks noChangeAspect="1"/>
            </p:cNvPicPr>
            <p:nvPr/>
          </p:nvPicPr>
          <p:blipFill>
            <a:blip r:embed="rId3"/>
            <a:stretch>
              <a:fillRect/>
            </a:stretch>
          </p:blipFill>
          <p:spPr>
            <a:xfrm>
              <a:off x="99283" y="-1"/>
              <a:ext cx="796163" cy="788740"/>
            </a:xfrm>
            <a:prstGeom prst="rect">
              <a:avLst/>
            </a:prstGeom>
            <a:ln w="12700" cap="flat">
              <a:noFill/>
              <a:miter lim="400000"/>
            </a:ln>
            <a:effectLst/>
          </p:spPr>
        </p:pic>
        <p:pic>
          <p:nvPicPr>
            <p:cNvPr id="484" name="image13.png" descr="image13.png"/>
            <p:cNvPicPr>
              <a:picLocks noChangeAspect="1"/>
            </p:cNvPicPr>
            <p:nvPr/>
          </p:nvPicPr>
          <p:blipFill>
            <a:blip r:embed="rId3"/>
            <a:stretch>
              <a:fillRect/>
            </a:stretch>
          </p:blipFill>
          <p:spPr>
            <a:xfrm>
              <a:off x="23088" y="2671690"/>
              <a:ext cx="796163" cy="788740"/>
            </a:xfrm>
            <a:prstGeom prst="rect">
              <a:avLst/>
            </a:prstGeom>
            <a:ln w="12700" cap="flat">
              <a:noFill/>
              <a:miter lim="400000"/>
            </a:ln>
            <a:effectLst/>
          </p:spPr>
        </p:pic>
        <p:pic>
          <p:nvPicPr>
            <p:cNvPr id="485" name="image13.png" descr="image13.png"/>
            <p:cNvPicPr>
              <a:picLocks noChangeAspect="1"/>
            </p:cNvPicPr>
            <p:nvPr/>
          </p:nvPicPr>
          <p:blipFill>
            <a:blip r:embed="rId3"/>
            <a:stretch>
              <a:fillRect/>
            </a:stretch>
          </p:blipFill>
          <p:spPr>
            <a:xfrm>
              <a:off x="1976478" y="3932486"/>
              <a:ext cx="796163" cy="788739"/>
            </a:xfrm>
            <a:prstGeom prst="rect">
              <a:avLst/>
            </a:prstGeom>
            <a:ln w="12700" cap="flat">
              <a:noFill/>
              <a:miter lim="400000"/>
            </a:ln>
            <a:effectLst/>
          </p:spPr>
        </p:pic>
        <p:pic>
          <p:nvPicPr>
            <p:cNvPr id="486" name="image13.png" descr="image13.png"/>
            <p:cNvPicPr>
              <a:picLocks noChangeAspect="1"/>
            </p:cNvPicPr>
            <p:nvPr/>
          </p:nvPicPr>
          <p:blipFill>
            <a:blip r:embed="rId3"/>
            <a:stretch>
              <a:fillRect/>
            </a:stretch>
          </p:blipFill>
          <p:spPr>
            <a:xfrm>
              <a:off x="1978787" y="2722492"/>
              <a:ext cx="796163" cy="788739"/>
            </a:xfrm>
            <a:prstGeom prst="rect">
              <a:avLst/>
            </a:prstGeom>
            <a:ln w="12700" cap="flat">
              <a:noFill/>
              <a:miter lim="400000"/>
            </a:ln>
            <a:effectLst/>
          </p:spPr>
        </p:pic>
        <p:pic>
          <p:nvPicPr>
            <p:cNvPr id="487" name="image13.png" descr="image13.png"/>
            <p:cNvPicPr>
              <a:picLocks noChangeAspect="1"/>
            </p:cNvPicPr>
            <p:nvPr/>
          </p:nvPicPr>
          <p:blipFill>
            <a:blip r:embed="rId3"/>
            <a:stretch>
              <a:fillRect/>
            </a:stretch>
          </p:blipFill>
          <p:spPr>
            <a:xfrm>
              <a:off x="1958006" y="1385492"/>
              <a:ext cx="796163" cy="788739"/>
            </a:xfrm>
            <a:prstGeom prst="rect">
              <a:avLst/>
            </a:prstGeom>
            <a:ln w="12700" cap="flat">
              <a:noFill/>
              <a:miter lim="400000"/>
            </a:ln>
            <a:effectLst/>
          </p:spPr>
        </p:pic>
        <p:pic>
          <p:nvPicPr>
            <p:cNvPr id="488" name="image13.png" descr="image13.png"/>
            <p:cNvPicPr>
              <a:picLocks noChangeAspect="1"/>
            </p:cNvPicPr>
            <p:nvPr/>
          </p:nvPicPr>
          <p:blipFill>
            <a:blip r:embed="rId3"/>
            <a:stretch>
              <a:fillRect/>
            </a:stretch>
          </p:blipFill>
          <p:spPr>
            <a:xfrm>
              <a:off x="1960316" y="2309"/>
              <a:ext cx="796162" cy="788739"/>
            </a:xfrm>
            <a:prstGeom prst="rect">
              <a:avLst/>
            </a:prstGeom>
            <a:ln w="12700" cap="flat">
              <a:noFill/>
              <a:miter lim="400000"/>
            </a:ln>
            <a:effectLst/>
          </p:spPr>
        </p:pic>
        <p:pic>
          <p:nvPicPr>
            <p:cNvPr id="489" name="image13.png" descr="image13.png"/>
            <p:cNvPicPr>
              <a:picLocks noChangeAspect="1"/>
            </p:cNvPicPr>
            <p:nvPr/>
          </p:nvPicPr>
          <p:blipFill>
            <a:blip r:embed="rId3"/>
            <a:stretch>
              <a:fillRect/>
            </a:stretch>
          </p:blipFill>
          <p:spPr>
            <a:xfrm>
              <a:off x="0" y="3883995"/>
              <a:ext cx="796162" cy="788739"/>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90"/>
                                        </p:tgtEl>
                                        <p:attrNameLst>
                                          <p:attrName>style.visibility</p:attrName>
                                        </p:attrNameLst>
                                      </p:cBhvr>
                                      <p:to>
                                        <p:strVal val="visible"/>
                                      </p:to>
                                    </p:set>
                                    <p:animEffect transition="in" filter="dissolve">
                                      <p:cBhvr>
                                        <p:cTn id="7" dur="2000"/>
                                        <p:tgtEl>
                                          <p:spTgt spid="49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480"/>
                                        </p:tgtEl>
                                        <p:attrNameLst>
                                          <p:attrName>style.visibility</p:attrName>
                                        </p:attrNameLst>
                                      </p:cBhvr>
                                      <p:to>
                                        <p:strVal val="visible"/>
                                      </p:to>
                                    </p:set>
                                    <p:animEffect transition="in" filter="dissolve">
                                      <p:cBhvr>
                                        <p:cTn id="12" dur="2000"/>
                                        <p:tgtEl>
                                          <p:spTgt spid="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2" animBg="1" advAuto="0"/>
      <p:bldP spid="490"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image14.png" descr="image14.png"/>
          <p:cNvPicPr>
            <a:picLocks noChangeAspect="1"/>
          </p:cNvPicPr>
          <p:nvPr/>
        </p:nvPicPr>
        <p:blipFill>
          <a:blip r:embed="rId2"/>
          <a:stretch>
            <a:fillRect/>
          </a:stretch>
        </p:blipFill>
        <p:spPr>
          <a:xfrm>
            <a:off x="4935537" y="900112"/>
            <a:ext cx="3455988" cy="5202239"/>
          </a:xfrm>
          <a:prstGeom prst="rect">
            <a:avLst/>
          </a:prstGeom>
          <a:ln w="12700">
            <a:miter lim="400000"/>
          </a:ln>
        </p:spPr>
      </p:pic>
      <p:pic>
        <p:nvPicPr>
          <p:cNvPr id="494" name="image15.png" descr="image15.png"/>
          <p:cNvPicPr>
            <a:picLocks noChangeAspect="1"/>
          </p:cNvPicPr>
          <p:nvPr/>
        </p:nvPicPr>
        <p:blipFill>
          <a:blip r:embed="rId3"/>
          <a:stretch>
            <a:fillRect/>
          </a:stretch>
        </p:blipFill>
        <p:spPr>
          <a:xfrm>
            <a:off x="1465262" y="2787650"/>
            <a:ext cx="2114551" cy="776288"/>
          </a:xfrm>
          <a:prstGeom prst="rect">
            <a:avLst/>
          </a:prstGeom>
          <a:ln w="12700">
            <a:miter lim="400000"/>
          </a:ln>
        </p:spPr>
      </p:pic>
      <p:sp>
        <p:nvSpPr>
          <p:cNvPr id="495" name="And another……."/>
          <p:cNvSpPr txBox="1"/>
          <p:nvPr/>
        </p:nvSpPr>
        <p:spPr>
          <a:xfrm>
            <a:off x="185738" y="203200"/>
            <a:ext cx="8716962" cy="437069"/>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00279F"/>
                </a:solidFill>
                <a:uFill>
                  <a:solidFill>
                    <a:srgbClr val="00279F"/>
                  </a:solidFill>
                </a:uFill>
                <a:latin typeface="+mn-lt"/>
                <a:ea typeface="+mn-ea"/>
                <a:cs typeface="+mn-cs"/>
                <a:sym typeface="Arial"/>
              </a:defRPr>
            </a:lvl1pPr>
          </a:lstStyle>
          <a:p>
            <a:pPr>
              <a:defRPr b="0">
                <a:solidFill>
                  <a:srgbClr val="000000"/>
                </a:solidFill>
                <a:uFill>
                  <a:solidFill>
                    <a:srgbClr val="000000"/>
                  </a:solidFill>
                </a:uFill>
                <a:latin typeface="Times"/>
                <a:ea typeface="Times"/>
                <a:cs typeface="Times"/>
                <a:sym typeface="Times"/>
              </a:defRPr>
            </a:pPr>
            <a:r>
              <a:rPr b="1">
                <a:solidFill>
                  <a:srgbClr val="00279F"/>
                </a:solidFill>
                <a:uFill>
                  <a:solidFill>
                    <a:srgbClr val="00279F"/>
                  </a:solidFill>
                </a:uFill>
                <a:latin typeface="+mn-lt"/>
                <a:ea typeface="+mn-ea"/>
                <a:cs typeface="+mn-cs"/>
                <a:sym typeface="Arial"/>
              </a:rPr>
              <a:t>And another…….</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93"/>
                                        </p:tgtEl>
                                        <p:attrNameLst>
                                          <p:attrName>style.visibility</p:attrName>
                                        </p:attrNameLst>
                                      </p:cBhvr>
                                      <p:to>
                                        <p:strVal val="visible"/>
                                      </p:to>
                                    </p:set>
                                    <p:animEffect transition="in" filter="dissolve">
                                      <p:cBhvr>
                                        <p:cTn id="7" dur="20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 name="image16.png" descr="image16.png"/>
          <p:cNvPicPr>
            <a:picLocks noChangeAspect="1"/>
          </p:cNvPicPr>
          <p:nvPr/>
        </p:nvPicPr>
        <p:blipFill>
          <a:blip r:embed="rId2"/>
          <a:srcRect l="12012" t="7574" r="56234" b="53363"/>
          <a:stretch>
            <a:fillRect/>
          </a:stretch>
        </p:blipFill>
        <p:spPr>
          <a:xfrm>
            <a:off x="290512" y="879474"/>
            <a:ext cx="3754439" cy="3463926"/>
          </a:xfrm>
          <a:prstGeom prst="rect">
            <a:avLst/>
          </a:prstGeom>
          <a:ln w="12700">
            <a:miter lim="400000"/>
          </a:ln>
        </p:spPr>
      </p:pic>
      <p:sp>
        <p:nvSpPr>
          <p:cNvPr id="499" name="from Marvin Cohen, Physics Today, June 2006, page 48."/>
          <p:cNvSpPr txBox="1"/>
          <p:nvPr/>
        </p:nvSpPr>
        <p:spPr>
          <a:xfrm>
            <a:off x="1779588" y="5854700"/>
            <a:ext cx="6462450" cy="375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solidFill>
                  <a:srgbClr val="0066FF"/>
                </a:solidFill>
                <a:uFill>
                  <a:solidFill>
                    <a:srgbClr val="0066FF"/>
                  </a:solidFill>
                </a:uFill>
                <a:latin typeface="+mn-lt"/>
                <a:ea typeface="+mn-ea"/>
                <a:cs typeface="+mn-cs"/>
                <a:sym typeface="Arial"/>
              </a:defRPr>
            </a:lvl1pPr>
          </a:lstStyle>
          <a:p>
            <a:pPr>
              <a:defRPr sz="2400">
                <a:solidFill>
                  <a:srgbClr val="000000"/>
                </a:solidFill>
                <a:uFill>
                  <a:solidFill>
                    <a:srgbClr val="000000"/>
                  </a:solidFill>
                </a:uFill>
                <a:latin typeface="Times"/>
                <a:ea typeface="Times"/>
                <a:cs typeface="Times"/>
                <a:sym typeface="Times"/>
              </a:defRPr>
            </a:pPr>
            <a:r>
              <a:rPr sz="2000">
                <a:solidFill>
                  <a:srgbClr val="0066FF"/>
                </a:solidFill>
                <a:uFill>
                  <a:solidFill>
                    <a:srgbClr val="0066FF"/>
                  </a:solidFill>
                </a:uFill>
                <a:latin typeface="+mn-lt"/>
                <a:ea typeface="+mn-ea"/>
                <a:cs typeface="+mn-cs"/>
                <a:sym typeface="Arial"/>
              </a:rPr>
              <a:t>from Marvin Cohen, Physics Today, June 2006, page 48.</a:t>
            </a:r>
          </a:p>
        </p:txBody>
      </p:sp>
      <p:sp>
        <p:nvSpPr>
          <p:cNvPr id="500" name="reductionist approach…"/>
          <p:cNvSpPr txBox="1"/>
          <p:nvPr/>
        </p:nvSpPr>
        <p:spPr>
          <a:xfrm>
            <a:off x="387349" y="4430712"/>
            <a:ext cx="2532768" cy="959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sz="2000">
                <a:solidFill>
                  <a:srgbClr val="0066FF"/>
                </a:solidFill>
                <a:uFill>
                  <a:solidFill>
                    <a:srgbClr val="0066FF"/>
                  </a:solidFill>
                </a:uFill>
                <a:latin typeface="+mn-lt"/>
                <a:ea typeface="+mn-ea"/>
                <a:cs typeface="+mn-cs"/>
                <a:sym typeface="Arial"/>
              </a:rPr>
              <a:t>reductionist approach</a:t>
            </a:r>
          </a:p>
          <a:p>
            <a:r>
              <a:rPr sz="2000">
                <a:solidFill>
                  <a:srgbClr val="0066FF"/>
                </a:solidFill>
                <a:uFill>
                  <a:solidFill>
                    <a:srgbClr val="0066FF"/>
                  </a:solidFill>
                </a:uFill>
                <a:latin typeface="+mn-lt"/>
                <a:ea typeface="+mn-ea"/>
                <a:cs typeface="+mn-cs"/>
                <a:sym typeface="Arial"/>
              </a:rPr>
              <a:t> - electrons</a:t>
            </a:r>
          </a:p>
          <a:p>
            <a:r>
              <a:rPr sz="2000">
                <a:solidFill>
                  <a:srgbClr val="0066FF"/>
                </a:solidFill>
                <a:uFill>
                  <a:solidFill>
                    <a:srgbClr val="0066FF"/>
                  </a:solidFill>
                </a:uFill>
                <a:latin typeface="+mn-lt"/>
                <a:ea typeface="+mn-ea"/>
                <a:cs typeface="+mn-cs"/>
                <a:sym typeface="Arial"/>
              </a:rPr>
              <a:t> - nuclei</a:t>
            </a:r>
          </a:p>
        </p:txBody>
      </p:sp>
      <p:sp>
        <p:nvSpPr>
          <p:cNvPr id="501" name="Another way of looking at it……."/>
          <p:cNvSpPr txBox="1"/>
          <p:nvPr/>
        </p:nvSpPr>
        <p:spPr>
          <a:xfrm>
            <a:off x="185738" y="203200"/>
            <a:ext cx="8716962" cy="437069"/>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00279F"/>
                </a:solidFill>
                <a:uFill>
                  <a:solidFill>
                    <a:srgbClr val="00279F"/>
                  </a:solidFill>
                </a:uFill>
                <a:latin typeface="+mn-lt"/>
                <a:ea typeface="+mn-ea"/>
                <a:cs typeface="+mn-cs"/>
                <a:sym typeface="Arial"/>
              </a:defRPr>
            </a:lvl1pPr>
          </a:lstStyle>
          <a:p>
            <a:pPr>
              <a:defRPr b="0">
                <a:solidFill>
                  <a:srgbClr val="000000"/>
                </a:solidFill>
                <a:uFill>
                  <a:solidFill>
                    <a:srgbClr val="000000"/>
                  </a:solidFill>
                </a:uFill>
                <a:latin typeface="Times"/>
                <a:ea typeface="Times"/>
                <a:cs typeface="Times"/>
                <a:sym typeface="Times"/>
              </a:defRPr>
            </a:pPr>
            <a:r>
              <a:rPr b="1">
                <a:solidFill>
                  <a:srgbClr val="00279F"/>
                </a:solidFill>
                <a:uFill>
                  <a:solidFill>
                    <a:srgbClr val="00279F"/>
                  </a:solidFill>
                </a:uFill>
                <a:latin typeface="+mn-lt"/>
                <a:ea typeface="+mn-ea"/>
                <a:cs typeface="+mn-cs"/>
                <a:sym typeface="Arial"/>
              </a:rPr>
              <a:t>Another way of looking at it…….</a:t>
            </a:r>
          </a:p>
        </p:txBody>
      </p:sp>
      <p:grpSp>
        <p:nvGrpSpPr>
          <p:cNvPr id="504" name="Group"/>
          <p:cNvGrpSpPr/>
          <p:nvPr/>
        </p:nvGrpSpPr>
        <p:grpSpPr>
          <a:xfrm>
            <a:off x="290513" y="879474"/>
            <a:ext cx="8786351" cy="4740857"/>
            <a:chOff x="0" y="0"/>
            <a:chExt cx="8786350" cy="4740855"/>
          </a:xfrm>
        </p:grpSpPr>
        <p:sp>
          <p:nvSpPr>
            <p:cNvPr id="502" name="emergence approach, collective excitations…"/>
            <p:cNvSpPr txBox="1"/>
            <p:nvPr/>
          </p:nvSpPr>
          <p:spPr>
            <a:xfrm>
              <a:off x="3614737" y="3489325"/>
              <a:ext cx="5171614" cy="12515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rPr sz="2000">
                  <a:solidFill>
                    <a:srgbClr val="0066FF"/>
                  </a:solidFill>
                  <a:uFill>
                    <a:solidFill>
                      <a:srgbClr val="0066FF"/>
                    </a:solidFill>
                  </a:uFill>
                  <a:latin typeface="+mn-lt"/>
                  <a:ea typeface="+mn-ea"/>
                  <a:cs typeface="+mn-cs"/>
                  <a:sym typeface="Arial"/>
                </a:rPr>
                <a:t>emergence approach, collective excitations</a:t>
              </a:r>
            </a:p>
            <a:p>
              <a:r>
                <a:rPr sz="2000">
                  <a:solidFill>
                    <a:srgbClr val="0066FF"/>
                  </a:solidFill>
                  <a:uFill>
                    <a:solidFill>
                      <a:srgbClr val="0066FF"/>
                    </a:solidFill>
                  </a:uFill>
                  <a:latin typeface="+mn-lt"/>
                  <a:ea typeface="+mn-ea"/>
                  <a:cs typeface="+mn-cs"/>
                  <a:sym typeface="Arial"/>
                </a:rPr>
                <a:t> - phonons,, magnons</a:t>
              </a:r>
            </a:p>
            <a:p>
              <a:r>
                <a:rPr sz="2000">
                  <a:solidFill>
                    <a:srgbClr val="0066FF"/>
                  </a:solidFill>
                  <a:uFill>
                    <a:solidFill>
                      <a:srgbClr val="0066FF"/>
                    </a:solidFill>
                  </a:uFill>
                  <a:latin typeface="+mn-lt"/>
                  <a:ea typeface="+mn-ea"/>
                  <a:cs typeface="+mn-cs"/>
                  <a:sym typeface="Arial"/>
                </a:rPr>
                <a:t> - polarons, plasmons</a:t>
              </a:r>
            </a:p>
            <a:p>
              <a:r>
                <a:rPr sz="2000">
                  <a:solidFill>
                    <a:srgbClr val="0066FF"/>
                  </a:solidFill>
                  <a:uFill>
                    <a:solidFill>
                      <a:srgbClr val="0066FF"/>
                    </a:solidFill>
                  </a:uFill>
                  <a:latin typeface="+mn-lt"/>
                  <a:ea typeface="+mn-ea"/>
                  <a:cs typeface="+mn-cs"/>
                  <a:sym typeface="Arial"/>
                </a:rPr>
                <a:t>                                     (called quasiparticles)</a:t>
              </a:r>
            </a:p>
          </p:txBody>
        </p:sp>
        <p:pic>
          <p:nvPicPr>
            <p:cNvPr id="503" name="image16.png" descr="image16.png"/>
            <p:cNvPicPr>
              <a:picLocks noChangeAspect="1"/>
            </p:cNvPicPr>
            <p:nvPr/>
          </p:nvPicPr>
          <p:blipFill>
            <a:blip r:embed="rId2"/>
            <a:srcRect l="12012" t="7574" r="15056" b="53363"/>
            <a:stretch>
              <a:fillRect/>
            </a:stretch>
          </p:blipFill>
          <p:spPr>
            <a:xfrm>
              <a:off x="0" y="0"/>
              <a:ext cx="8623300" cy="346392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04"/>
                                        </p:tgtEl>
                                        <p:attrNameLst>
                                          <p:attrName>style.visibility</p:attrName>
                                        </p:attrNameLst>
                                      </p:cBhvr>
                                      <p:to>
                                        <p:strVal val="visible"/>
                                      </p:to>
                                    </p:set>
                                    <p:animEffect transition="in" filter="dissolve">
                                      <p:cBhvr>
                                        <p:cTn id="7" dur="500"/>
                                        <p:tgtEl>
                                          <p:spTgt spid="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Introduction"/>
          <p:cNvSpPr txBox="1">
            <a:spLocks noGrp="1"/>
          </p:cNvSpPr>
          <p:nvPr>
            <p:ph type="title"/>
          </p:nvPr>
        </p:nvSpPr>
        <p:spPr>
          <a:xfrm>
            <a:off x="685799" y="88900"/>
            <a:ext cx="7434265" cy="736600"/>
          </a:xfrm>
          <a:prstGeom prst="rect">
            <a:avLst/>
          </a:prstGeom>
        </p:spPr>
        <p:txBody>
          <a:bodyPr>
            <a:normAutofit/>
          </a:bodyPr>
          <a:lstStyle>
            <a:lvl1pPr>
              <a:defRPr sz="2400">
                <a:solidFill>
                  <a:srgbClr val="00279F"/>
                </a:solidFill>
                <a:uFill>
                  <a:solidFill>
                    <a:srgbClr val="00279F"/>
                  </a:solidFill>
                </a:uFill>
                <a:latin typeface="+mn-lt"/>
                <a:ea typeface="+mn-ea"/>
                <a:cs typeface="+mn-cs"/>
                <a:sym typeface="Arial"/>
              </a:defRPr>
            </a:lvl1pPr>
          </a:lstStyle>
          <a:p>
            <a:pPr>
              <a:defRPr sz="3600">
                <a:solidFill>
                  <a:srgbClr val="002060"/>
                </a:solidFill>
                <a:uFill>
                  <a:solidFill>
                    <a:srgbClr val="002060"/>
                  </a:solidFill>
                </a:uFill>
                <a:latin typeface="Calibri"/>
                <a:ea typeface="Calibri"/>
                <a:cs typeface="Calibri"/>
                <a:sym typeface="Calibri"/>
              </a:defRPr>
            </a:pPr>
            <a:r>
              <a:rPr lang="en-US" sz="3200" dirty="0">
                <a:solidFill>
                  <a:srgbClr val="00279F"/>
                </a:solidFill>
                <a:uFill>
                  <a:solidFill>
                    <a:srgbClr val="00279F"/>
                  </a:solidFill>
                </a:uFill>
                <a:latin typeface="+mn-lt"/>
                <a:ea typeface="+mn-ea"/>
                <a:cs typeface="+mn-cs"/>
                <a:sym typeface="Arial"/>
              </a:rPr>
              <a:t>Pump and Probe</a:t>
            </a:r>
            <a:endParaRPr sz="3200" dirty="0">
              <a:solidFill>
                <a:srgbClr val="00279F"/>
              </a:solidFill>
              <a:uFill>
                <a:solidFill>
                  <a:srgbClr val="00279F"/>
                </a:solidFill>
              </a:uFill>
              <a:latin typeface="+mn-lt"/>
              <a:ea typeface="+mn-ea"/>
              <a:cs typeface="+mn-cs"/>
              <a:sym typeface="Arial"/>
            </a:endParaRPr>
          </a:p>
        </p:txBody>
      </p:sp>
      <p:sp>
        <p:nvSpPr>
          <p:cNvPr id="441" name="Since the 1960s, particle accelerators have been used for their synchrotron radiation, with dramatic increases of brightness of photon beams with time.…"/>
          <p:cNvSpPr txBox="1">
            <a:spLocks noGrp="1"/>
          </p:cNvSpPr>
          <p:nvPr>
            <p:ph type="body" idx="1"/>
          </p:nvPr>
        </p:nvSpPr>
        <p:spPr>
          <a:xfrm>
            <a:off x="245629" y="1280247"/>
            <a:ext cx="8732117" cy="1462954"/>
          </a:xfrm>
          <a:prstGeom prst="rect">
            <a:avLst/>
          </a:prstGeom>
        </p:spPr>
        <p:txBody>
          <a:bodyPr>
            <a:normAutofit/>
          </a:bodyPr>
          <a:lstStyle/>
          <a:p>
            <a:pPr marL="0" indent="0">
              <a:lnSpc>
                <a:spcPct val="150000"/>
              </a:lnSpc>
              <a:buClr>
                <a:srgbClr val="0033CC"/>
              </a:buClr>
              <a:buNone/>
              <a:tabLst>
                <a:tab pos="5778500" algn="l"/>
              </a:tabLst>
            </a:pPr>
            <a:r>
              <a:rPr lang="en-US" sz="2800" b="1" dirty="0">
                <a:solidFill>
                  <a:srgbClr val="0033CC"/>
                </a:solidFill>
                <a:uFill>
                  <a:solidFill>
                    <a:srgbClr val="0033CC"/>
                  </a:solidFill>
                </a:uFill>
                <a:latin typeface="+mn-lt"/>
                <a:ea typeface="+mn-ea"/>
                <a:cs typeface="+mn-cs"/>
                <a:sym typeface="Arial"/>
              </a:rPr>
              <a:t>Out of equilibrium dynamics using multi photons</a:t>
            </a:r>
          </a:p>
          <a:p>
            <a:pPr marL="0" indent="0">
              <a:lnSpc>
                <a:spcPct val="150000"/>
              </a:lnSpc>
              <a:buClr>
                <a:srgbClr val="0033CC"/>
              </a:buClr>
              <a:buNone/>
              <a:tabLst>
                <a:tab pos="5778500" algn="l"/>
              </a:tabLst>
            </a:pPr>
            <a:r>
              <a:rPr lang="en-US" sz="2800" b="1" dirty="0">
                <a:solidFill>
                  <a:srgbClr val="0033CC"/>
                </a:solidFill>
                <a:uFill>
                  <a:solidFill>
                    <a:srgbClr val="0033CC"/>
                  </a:solidFill>
                </a:uFill>
                <a:latin typeface="+mn-lt"/>
                <a:ea typeface="+mn-ea"/>
                <a:cs typeface="+mn-cs"/>
                <a:sym typeface="Arial"/>
              </a:rPr>
              <a:t>Scope and scale quite overwhelming…….</a:t>
            </a:r>
            <a:endParaRPr sz="2800" b="1" dirty="0">
              <a:solidFill>
                <a:srgbClr val="0033CC"/>
              </a:solidFill>
              <a:uFill>
                <a:solidFill>
                  <a:srgbClr val="0033CC"/>
                </a:solidFill>
              </a:uFill>
              <a:latin typeface="+mn-lt"/>
              <a:ea typeface="+mn-ea"/>
              <a:cs typeface="+mn-cs"/>
              <a:sym typeface="Arial"/>
            </a:endParaRPr>
          </a:p>
        </p:txBody>
      </p:sp>
    </p:spTree>
    <p:extLst>
      <p:ext uri="{BB962C8B-B14F-4D97-AF65-F5344CB8AC3E}">
        <p14:creationId xmlns:p14="http://schemas.microsoft.com/office/powerpoint/2010/main" val="2525861581"/>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Introduction"/>
          <p:cNvSpPr txBox="1">
            <a:spLocks noGrp="1"/>
          </p:cNvSpPr>
          <p:nvPr>
            <p:ph type="title"/>
          </p:nvPr>
        </p:nvSpPr>
        <p:spPr>
          <a:xfrm>
            <a:off x="685799" y="88900"/>
            <a:ext cx="7434265" cy="736600"/>
          </a:xfrm>
          <a:prstGeom prst="rect">
            <a:avLst/>
          </a:prstGeom>
        </p:spPr>
        <p:txBody>
          <a:bodyPr>
            <a:normAutofit/>
          </a:bodyPr>
          <a:lstStyle>
            <a:lvl1pPr>
              <a:defRPr sz="2400">
                <a:solidFill>
                  <a:srgbClr val="00279F"/>
                </a:solidFill>
                <a:uFill>
                  <a:solidFill>
                    <a:srgbClr val="00279F"/>
                  </a:solidFill>
                </a:uFill>
                <a:latin typeface="+mn-lt"/>
                <a:ea typeface="+mn-ea"/>
                <a:cs typeface="+mn-cs"/>
                <a:sym typeface="Arial"/>
              </a:defRPr>
            </a:lvl1pPr>
          </a:lstStyle>
          <a:p>
            <a:pPr>
              <a:defRPr sz="3600">
                <a:solidFill>
                  <a:srgbClr val="002060"/>
                </a:solidFill>
                <a:uFill>
                  <a:solidFill>
                    <a:srgbClr val="002060"/>
                  </a:solidFill>
                </a:uFill>
                <a:latin typeface="Calibri"/>
                <a:ea typeface="Calibri"/>
                <a:cs typeface="Calibri"/>
                <a:sym typeface="Calibri"/>
              </a:defRPr>
            </a:pPr>
            <a:r>
              <a:rPr lang="en-US" sz="3200" dirty="0">
                <a:solidFill>
                  <a:srgbClr val="00279F"/>
                </a:solidFill>
                <a:uFill>
                  <a:solidFill>
                    <a:srgbClr val="00279F"/>
                  </a:solidFill>
                </a:uFill>
                <a:latin typeface="+mn-lt"/>
                <a:ea typeface="+mn-ea"/>
                <a:cs typeface="+mn-cs"/>
                <a:sym typeface="Arial"/>
              </a:rPr>
              <a:t>Message</a:t>
            </a:r>
            <a:endParaRPr sz="3200" dirty="0">
              <a:solidFill>
                <a:srgbClr val="00279F"/>
              </a:solidFill>
              <a:uFill>
                <a:solidFill>
                  <a:srgbClr val="00279F"/>
                </a:solidFill>
              </a:uFill>
              <a:latin typeface="+mn-lt"/>
              <a:ea typeface="+mn-ea"/>
              <a:cs typeface="+mn-cs"/>
              <a:sym typeface="Arial"/>
            </a:endParaRPr>
          </a:p>
        </p:txBody>
      </p:sp>
      <p:sp>
        <p:nvSpPr>
          <p:cNvPr id="441" name="Since the 1960s, particle accelerators have been used for their synchrotron radiation, with dramatic increases of brightness of photon beams with time.…"/>
          <p:cNvSpPr txBox="1">
            <a:spLocks noGrp="1"/>
          </p:cNvSpPr>
          <p:nvPr>
            <p:ph type="body" idx="1"/>
          </p:nvPr>
        </p:nvSpPr>
        <p:spPr>
          <a:xfrm>
            <a:off x="0" y="1252537"/>
            <a:ext cx="9144000" cy="4346576"/>
          </a:xfrm>
          <a:prstGeom prst="rect">
            <a:avLst/>
          </a:prstGeom>
        </p:spPr>
        <p:txBody>
          <a:bodyPr>
            <a:normAutofit/>
          </a:bodyPr>
          <a:lstStyle/>
          <a:p>
            <a:pPr>
              <a:lnSpc>
                <a:spcPct val="150000"/>
              </a:lnSpc>
              <a:buClr>
                <a:srgbClr val="0033CC"/>
              </a:buClr>
              <a:buFont typeface="Arial"/>
              <a:tabLst>
                <a:tab pos="5778500" algn="l"/>
              </a:tabLst>
            </a:pPr>
            <a:r>
              <a:rPr lang="en-US" b="1" dirty="0">
                <a:solidFill>
                  <a:srgbClr val="0033CC"/>
                </a:solidFill>
                <a:uFill>
                  <a:solidFill>
                    <a:srgbClr val="0033CC"/>
                  </a:solidFill>
                </a:uFill>
                <a:latin typeface="+mn-lt"/>
                <a:ea typeface="+mn-ea"/>
                <a:cs typeface="+mn-cs"/>
                <a:sym typeface="Arial"/>
              </a:rPr>
              <a:t>Dire need for EUV ultrabright, ultrafast light to access bonding and shallow core electrons</a:t>
            </a:r>
          </a:p>
          <a:p>
            <a:pPr marL="0" indent="0">
              <a:lnSpc>
                <a:spcPct val="150000"/>
              </a:lnSpc>
              <a:buClr>
                <a:srgbClr val="0033CC"/>
              </a:buClr>
              <a:buNone/>
              <a:tabLst>
                <a:tab pos="5778500" algn="l"/>
              </a:tabLst>
            </a:pPr>
            <a:r>
              <a:rPr lang="en-US" b="1" dirty="0">
                <a:solidFill>
                  <a:srgbClr val="0033CC"/>
                </a:solidFill>
                <a:uFill>
                  <a:solidFill>
                    <a:srgbClr val="0033CC"/>
                  </a:solidFill>
                </a:uFill>
                <a:latin typeface="+mn-lt"/>
                <a:ea typeface="+mn-ea"/>
                <a:cs typeface="+mn-cs"/>
                <a:sym typeface="Arial"/>
              </a:rPr>
              <a:t>                (10 eV to 900 eV;  100 nm to 1+ nm)</a:t>
            </a:r>
          </a:p>
          <a:p>
            <a:pPr>
              <a:lnSpc>
                <a:spcPct val="150000"/>
              </a:lnSpc>
              <a:buClr>
                <a:srgbClr val="0033CC"/>
              </a:buClr>
              <a:tabLst>
                <a:tab pos="5778500" algn="l"/>
              </a:tabLst>
            </a:pPr>
            <a:r>
              <a:rPr lang="en-US" b="1" dirty="0">
                <a:solidFill>
                  <a:srgbClr val="0033CC"/>
                </a:solidFill>
                <a:uFill>
                  <a:solidFill>
                    <a:srgbClr val="0033CC"/>
                  </a:solidFill>
                </a:uFill>
                <a:latin typeface="+mn-lt"/>
                <a:ea typeface="+mn-ea"/>
                <a:cs typeface="+mn-cs"/>
                <a:sym typeface="Arial"/>
              </a:rPr>
              <a:t>Need an FEL with 1 GeV or few 100 MeV Energy</a:t>
            </a:r>
            <a:endParaRPr b="1" dirty="0">
              <a:solidFill>
                <a:srgbClr val="0033CC"/>
              </a:solidFill>
              <a:uFill>
                <a:solidFill>
                  <a:srgbClr val="0033CC"/>
                </a:solidFill>
              </a:uFill>
              <a:latin typeface="+mn-lt"/>
              <a:ea typeface="+mn-ea"/>
              <a:cs typeface="+mn-cs"/>
              <a:sym typeface="Arial"/>
            </a:endParaRPr>
          </a:p>
          <a:p>
            <a:pPr marL="0" indent="0">
              <a:lnSpc>
                <a:spcPct val="150000"/>
              </a:lnSpc>
              <a:buClr>
                <a:srgbClr val="0033CC"/>
              </a:buClr>
              <a:buNone/>
              <a:tabLst>
                <a:tab pos="5778500" algn="l"/>
              </a:tabLst>
            </a:pPr>
            <a:endParaRPr lang="en-US" sz="900" b="1" dirty="0">
              <a:solidFill>
                <a:srgbClr val="0033CC"/>
              </a:solidFill>
              <a:uFill>
                <a:solidFill>
                  <a:srgbClr val="0033CC"/>
                </a:solidFill>
              </a:uFill>
              <a:latin typeface="+mn-lt"/>
              <a:ea typeface="+mn-ea"/>
              <a:cs typeface="+mn-cs"/>
              <a:sym typeface="Arial"/>
            </a:endParaRPr>
          </a:p>
          <a:p>
            <a:pPr marL="0" indent="0">
              <a:lnSpc>
                <a:spcPct val="150000"/>
              </a:lnSpc>
              <a:buClr>
                <a:srgbClr val="0033CC"/>
              </a:buClr>
              <a:buNone/>
              <a:tabLst>
                <a:tab pos="5778500" algn="l"/>
              </a:tabLst>
            </a:pPr>
            <a:r>
              <a:rPr lang="en-US" b="1" dirty="0">
                <a:solidFill>
                  <a:srgbClr val="0033CC"/>
                </a:solidFill>
                <a:uFill>
                  <a:solidFill>
                    <a:srgbClr val="0033CC"/>
                  </a:solidFill>
                </a:uFill>
                <a:latin typeface="+mn-lt"/>
                <a:ea typeface="+mn-ea"/>
                <a:cs typeface="+mn-cs"/>
                <a:sym typeface="Arial"/>
              </a:rPr>
              <a:t>BUT most XFEL facilities aim for 0.1 nm with multi-GeV beams</a:t>
            </a:r>
          </a:p>
        </p:txBody>
      </p:sp>
    </p:spTree>
    <p:extLst>
      <p:ext uri="{BB962C8B-B14F-4D97-AF65-F5344CB8AC3E}">
        <p14:creationId xmlns:p14="http://schemas.microsoft.com/office/powerpoint/2010/main" val="2500532015"/>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719EA1-3C72-4240-9D09-C5BDCE38E7F5}"/>
              </a:ext>
            </a:extLst>
          </p:cNvPr>
          <p:cNvPicPr>
            <a:picLocks noChangeAspect="1"/>
          </p:cNvPicPr>
          <p:nvPr/>
        </p:nvPicPr>
        <p:blipFill rotWithShape="1">
          <a:blip r:embed="rId3">
            <a:extLst>
              <a:ext uri="{28A0092B-C50C-407E-A947-70E740481C1C}">
                <a14:useLocalDpi xmlns:a14="http://schemas.microsoft.com/office/drawing/2010/main" val="0"/>
              </a:ext>
            </a:extLst>
          </a:blip>
          <a:srcRect l="3106" r="5189" b="1903"/>
          <a:stretch/>
        </p:blipFill>
        <p:spPr>
          <a:xfrm>
            <a:off x="0" y="31589"/>
            <a:ext cx="9144000" cy="6376124"/>
          </a:xfrm>
          <a:prstGeom prst="rect">
            <a:avLst/>
          </a:prstGeom>
        </p:spPr>
      </p:pic>
      <p:sp>
        <p:nvSpPr>
          <p:cNvPr id="2" name="Rectangle 1">
            <a:extLst>
              <a:ext uri="{FF2B5EF4-FFF2-40B4-BE49-F238E27FC236}">
                <a16:creationId xmlns:a16="http://schemas.microsoft.com/office/drawing/2014/main" id="{D4237FB7-67CA-5F44-8539-FDBBA28F6C44}"/>
              </a:ext>
            </a:extLst>
          </p:cNvPr>
          <p:cNvSpPr/>
          <p:nvPr/>
        </p:nvSpPr>
        <p:spPr>
          <a:xfrm>
            <a:off x="3168203" y="624855"/>
            <a:ext cx="2691683" cy="1920240"/>
          </a:xfrm>
          <a:prstGeom prst="rect">
            <a:avLst/>
          </a:prstGeom>
          <a:noFill/>
          <a:ln w="92075"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
                <a:solidFill>
                  <a:srgbClr val="000000"/>
                </a:solidFill>
              </a:uFill>
              <a:latin typeface="Times"/>
              <a:ea typeface="Times"/>
              <a:cs typeface="Times"/>
              <a:sym typeface="Times"/>
            </a:endParaRPr>
          </a:p>
        </p:txBody>
      </p:sp>
      <p:sp>
        <p:nvSpPr>
          <p:cNvPr id="4" name="Photons from Electrons – Universal Law for Coherent Light">
            <a:extLst>
              <a:ext uri="{FF2B5EF4-FFF2-40B4-BE49-F238E27FC236}">
                <a16:creationId xmlns:a16="http://schemas.microsoft.com/office/drawing/2014/main" id="{08A02F28-3E73-9842-834D-12726F279138}"/>
              </a:ext>
            </a:extLst>
          </p:cNvPr>
          <p:cNvSpPr txBox="1"/>
          <p:nvPr/>
        </p:nvSpPr>
        <p:spPr>
          <a:xfrm>
            <a:off x="0" y="6407713"/>
            <a:ext cx="9144000" cy="462305"/>
          </a:xfrm>
          <a:prstGeom prst="rect">
            <a:avLst/>
          </a:prstGeom>
          <a:solidFill>
            <a:schemeClr val="accent3">
              <a:lumOff val="44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037" tIns="46037" rIns="46037" bIns="46037" numCol="1" anchor="ctr">
            <a:spAutoFit/>
          </a:bodyPr>
          <a:lstStyle>
            <a:lvl1pPr algn="ctr">
              <a:defRPr b="1">
                <a:solidFill>
                  <a:srgbClr val="0070C0"/>
                </a:solidFill>
                <a:uFill>
                  <a:solidFill>
                    <a:srgbClr val="0070C0"/>
                  </a:solidFill>
                </a:uFill>
                <a:latin typeface="+mn-lt"/>
                <a:ea typeface="+mn-ea"/>
                <a:cs typeface="+mn-cs"/>
                <a:sym typeface="Arial"/>
              </a:defRPr>
            </a:lvl1pPr>
          </a:lstStyle>
          <a:p>
            <a:pPr>
              <a:defRPr b="0">
                <a:solidFill>
                  <a:srgbClr val="000000"/>
                </a:solidFill>
                <a:uFill>
                  <a:solidFill>
                    <a:srgbClr val="000000"/>
                  </a:solidFill>
                </a:uFill>
                <a:latin typeface="Times"/>
                <a:ea typeface="Times"/>
                <a:cs typeface="Times"/>
                <a:sym typeface="Times"/>
              </a:defRPr>
            </a:pPr>
            <a:r>
              <a:rPr lang="en-US" b="1" dirty="0">
                <a:solidFill>
                  <a:srgbClr val="0070C0"/>
                </a:solidFill>
                <a:uFill>
                  <a:solidFill>
                    <a:srgbClr val="0070C0"/>
                  </a:solidFill>
                </a:uFill>
                <a:latin typeface="+mn-lt"/>
                <a:ea typeface="+mn-ea"/>
                <a:cs typeface="+mn-cs"/>
                <a:sym typeface="Arial"/>
              </a:rPr>
              <a:t>Courtesy of Bob Schoenlein, SLAC</a:t>
            </a:r>
            <a:endParaRPr b="1" dirty="0">
              <a:solidFill>
                <a:srgbClr val="0070C0"/>
              </a:solidFill>
              <a:uFill>
                <a:solidFill>
                  <a:srgbClr val="0070C0"/>
                </a:solidFill>
              </a:uFill>
              <a:latin typeface="+mn-lt"/>
              <a:ea typeface="+mn-ea"/>
              <a:cs typeface="+mn-cs"/>
              <a:sym typeface="Arial"/>
            </a:endParaRPr>
          </a:p>
        </p:txBody>
      </p:sp>
    </p:spTree>
    <p:extLst>
      <p:ext uri="{BB962C8B-B14F-4D97-AF65-F5344CB8AC3E}">
        <p14:creationId xmlns:p14="http://schemas.microsoft.com/office/powerpoint/2010/main" val="309791952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aracteristic time scales of nature">
            <a:extLst>
              <a:ext uri="{FF2B5EF4-FFF2-40B4-BE49-F238E27FC236}">
                <a16:creationId xmlns:a16="http://schemas.microsoft.com/office/drawing/2014/main" id="{286E813E-5FA0-6A4B-BDBD-D9CF15F348F8}"/>
              </a:ext>
            </a:extLst>
          </p:cNvPr>
          <p:cNvSpPr txBox="1">
            <a:spLocks noGrp="1"/>
          </p:cNvSpPr>
          <p:nvPr>
            <p:ph type="title"/>
          </p:nvPr>
        </p:nvSpPr>
        <p:spPr>
          <a:xfrm>
            <a:off x="1571624" y="196850"/>
            <a:ext cx="5586415" cy="457200"/>
          </a:xfrm>
          <a:prstGeom prst="rect">
            <a:avLst/>
          </a:prstGeom>
        </p:spPr>
        <p:txBody>
          <a:bodyPr lIns="46037" tIns="46037" rIns="46037" bIns="46037" anchor="b">
            <a:normAutofit fontScale="90000"/>
          </a:bodyPr>
          <a:lstStyle>
            <a:lvl1pPr algn="l">
              <a:defRPr sz="2400">
                <a:latin typeface="+mn-lt"/>
                <a:ea typeface="+mn-ea"/>
                <a:cs typeface="+mn-cs"/>
                <a:sym typeface="Arial"/>
              </a:defRPr>
            </a:lvl1pPr>
          </a:lstStyle>
          <a:p>
            <a:pPr>
              <a:defRPr sz="3600">
                <a:latin typeface="Calibri"/>
                <a:ea typeface="Calibri"/>
                <a:cs typeface="Calibri"/>
                <a:sym typeface="Calibri"/>
              </a:defRPr>
            </a:pPr>
            <a:r>
              <a:rPr lang="en-US" sz="2400" dirty="0">
                <a:latin typeface="+mn-lt"/>
                <a:ea typeface="+mn-ea"/>
                <a:cs typeface="+mn-cs"/>
                <a:sym typeface="Arial"/>
              </a:rPr>
              <a:t>Science Drivers Continued</a:t>
            </a:r>
            <a:endParaRPr sz="2400" dirty="0">
              <a:latin typeface="+mn-lt"/>
              <a:ea typeface="+mn-ea"/>
              <a:cs typeface="+mn-cs"/>
              <a:sym typeface="Arial"/>
            </a:endParaRPr>
          </a:p>
        </p:txBody>
      </p:sp>
      <p:sp>
        <p:nvSpPr>
          <p:cNvPr id="5" name="Characteristic time scales of nature">
            <a:extLst>
              <a:ext uri="{FF2B5EF4-FFF2-40B4-BE49-F238E27FC236}">
                <a16:creationId xmlns:a16="http://schemas.microsoft.com/office/drawing/2014/main" id="{69C55A20-6594-8647-BF7E-BE020DFC3813}"/>
              </a:ext>
            </a:extLst>
          </p:cNvPr>
          <p:cNvSpPr txBox="1">
            <a:spLocks/>
          </p:cNvSpPr>
          <p:nvPr/>
        </p:nvSpPr>
        <p:spPr>
          <a:xfrm>
            <a:off x="1130526" y="972456"/>
            <a:ext cx="6882947" cy="2559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b">
            <a:normAutofit fontScale="97500"/>
          </a:bodyPr>
          <a:lstStyle>
            <a:lvl1pPr marL="0" marR="0" indent="0" algn="l" defTabSz="914400" rtl="0" latinLnBrk="0">
              <a:lnSpc>
                <a:spcPct val="100000"/>
              </a:lnSpc>
              <a:spcBef>
                <a:spcPts val="0"/>
              </a:spcBef>
              <a:spcAft>
                <a:spcPts val="0"/>
              </a:spcAft>
              <a:buClrTx/>
              <a:buSzTx/>
              <a:buFontTx/>
              <a:buNone/>
              <a:tabLst/>
              <a:defRPr sz="2400" b="1" i="0" u="none" strike="noStrike" cap="none" spc="0" baseline="0">
                <a:ln>
                  <a:noFill/>
                </a:ln>
                <a:solidFill>
                  <a:srgbClr val="002060"/>
                </a:solidFill>
                <a:uFill>
                  <a:solidFill>
                    <a:srgbClr val="002060"/>
                  </a:solidFill>
                </a:uFill>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5pPr>
            <a:lvl6pPr marL="0" marR="0" indent="4572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6pPr>
            <a:lvl7pPr marL="0" marR="0" indent="9144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7pPr>
            <a:lvl8pPr marL="0" marR="0" indent="13716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8pPr>
            <a:lvl9pPr marL="0" marR="0" indent="18288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9pPr>
          </a:lstStyle>
          <a:p>
            <a:pPr marL="342900" indent="-342900" hangingPunct="1">
              <a:buFont typeface="Arial" panose="020B0604020202020204" pitchFamily="34" charset="0"/>
              <a:buChar char="•"/>
              <a:defRPr sz="3600">
                <a:latin typeface="Calibri"/>
                <a:ea typeface="Calibri"/>
                <a:cs typeface="Calibri"/>
                <a:sym typeface="Calibri"/>
              </a:defRPr>
            </a:pPr>
            <a:r>
              <a:rPr lang="en-US" sz="2500" dirty="0"/>
              <a:t>Matter Under Extreme Conditions</a:t>
            </a:r>
          </a:p>
          <a:p>
            <a:pPr hangingPunct="1">
              <a:defRPr sz="3600">
                <a:latin typeface="Calibri"/>
                <a:ea typeface="Calibri"/>
                <a:cs typeface="Calibri"/>
                <a:sym typeface="Calibri"/>
              </a:defRPr>
            </a:pPr>
            <a:r>
              <a:rPr lang="en-US" sz="2500" dirty="0"/>
              <a:t>		Pressure</a:t>
            </a:r>
          </a:p>
          <a:p>
            <a:pPr hangingPunct="1">
              <a:defRPr sz="3600">
                <a:latin typeface="Calibri"/>
                <a:ea typeface="Calibri"/>
                <a:cs typeface="Calibri"/>
                <a:sym typeface="Calibri"/>
              </a:defRPr>
            </a:pPr>
            <a:r>
              <a:rPr lang="en-US" sz="2500" dirty="0"/>
              <a:t>		Temperature</a:t>
            </a:r>
          </a:p>
          <a:p>
            <a:pPr marL="342900" indent="-342900" hangingPunct="1">
              <a:buFont typeface="Arial" panose="020B0604020202020204" pitchFamily="34" charset="0"/>
              <a:buChar char="•"/>
              <a:defRPr sz="3600">
                <a:latin typeface="Calibri"/>
                <a:ea typeface="Calibri"/>
                <a:cs typeface="Calibri"/>
                <a:sym typeface="Calibri"/>
              </a:defRPr>
            </a:pPr>
            <a:r>
              <a:rPr lang="en-US" sz="2500" dirty="0"/>
              <a:t>Nano Materials</a:t>
            </a:r>
          </a:p>
          <a:p>
            <a:pPr marL="342900" indent="-342900" hangingPunct="1">
              <a:buFont typeface="Arial" panose="020B0604020202020204" pitchFamily="34" charset="0"/>
              <a:buChar char="•"/>
              <a:defRPr sz="3600">
                <a:latin typeface="Calibri"/>
                <a:ea typeface="Calibri"/>
                <a:cs typeface="Calibri"/>
                <a:sym typeface="Calibri"/>
              </a:defRPr>
            </a:pPr>
            <a:r>
              <a:rPr lang="en-US" sz="2500" dirty="0"/>
              <a:t>Surfaces of Materials</a:t>
            </a:r>
          </a:p>
          <a:p>
            <a:pPr hangingPunct="1">
              <a:defRPr sz="3600">
                <a:latin typeface="Calibri"/>
                <a:ea typeface="Calibri"/>
                <a:cs typeface="Calibri"/>
                <a:sym typeface="Calibri"/>
              </a:defRPr>
            </a:pPr>
            <a:endParaRPr lang="en-US" dirty="0"/>
          </a:p>
        </p:txBody>
      </p:sp>
      <p:pic>
        <p:nvPicPr>
          <p:cNvPr id="7" name="Picture 6">
            <a:extLst>
              <a:ext uri="{FF2B5EF4-FFF2-40B4-BE49-F238E27FC236}">
                <a16:creationId xmlns:a16="http://schemas.microsoft.com/office/drawing/2014/main" id="{F73B2CF8-10D8-FE4D-AE21-A47DA2DBD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279" y="3249026"/>
            <a:ext cx="6167440" cy="2886887"/>
          </a:xfrm>
          <a:prstGeom prst="rect">
            <a:avLst/>
          </a:prstGeom>
        </p:spPr>
      </p:pic>
    </p:spTree>
    <p:extLst>
      <p:ext uri="{BB962C8B-B14F-4D97-AF65-F5344CB8AC3E}">
        <p14:creationId xmlns:p14="http://schemas.microsoft.com/office/powerpoint/2010/main" val="29043612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 name="image17.png" descr="image17.png"/>
          <p:cNvPicPr>
            <a:picLocks noChangeAspect="1"/>
          </p:cNvPicPr>
          <p:nvPr/>
        </p:nvPicPr>
        <p:blipFill>
          <a:blip r:embed="rId3"/>
          <a:stretch>
            <a:fillRect/>
          </a:stretch>
        </p:blipFill>
        <p:spPr>
          <a:xfrm>
            <a:off x="2679700" y="3733800"/>
            <a:ext cx="863600" cy="914400"/>
          </a:xfrm>
          <a:prstGeom prst="rect">
            <a:avLst/>
          </a:prstGeom>
          <a:ln w="12700">
            <a:miter lim="400000"/>
          </a:ln>
        </p:spPr>
      </p:pic>
      <p:sp>
        <p:nvSpPr>
          <p:cNvPr id="508" name="Characteristic time scales of nature"/>
          <p:cNvSpPr txBox="1">
            <a:spLocks noGrp="1"/>
          </p:cNvSpPr>
          <p:nvPr>
            <p:ph type="title"/>
          </p:nvPr>
        </p:nvSpPr>
        <p:spPr>
          <a:xfrm>
            <a:off x="1422401" y="152399"/>
            <a:ext cx="6716506" cy="457200"/>
          </a:xfrm>
          <a:prstGeom prst="rect">
            <a:avLst/>
          </a:prstGeom>
        </p:spPr>
        <p:txBody>
          <a:bodyPr lIns="46037" tIns="46037" rIns="46037" bIns="46037" anchor="b">
            <a:noAutofit/>
          </a:bodyPr>
          <a:lstStyle>
            <a:lvl1pPr algn="l">
              <a:defRPr sz="2400">
                <a:latin typeface="+mn-lt"/>
                <a:ea typeface="+mn-ea"/>
                <a:cs typeface="+mn-cs"/>
                <a:sym typeface="Arial"/>
              </a:defRPr>
            </a:lvl1pPr>
          </a:lstStyle>
          <a:p>
            <a:pPr>
              <a:defRPr sz="3600">
                <a:latin typeface="Calibri"/>
                <a:ea typeface="Calibri"/>
                <a:cs typeface="Calibri"/>
                <a:sym typeface="Calibri"/>
              </a:defRPr>
            </a:pPr>
            <a:r>
              <a:rPr sz="2800" dirty="0">
                <a:latin typeface="+mn-lt"/>
                <a:ea typeface="+mn-ea"/>
                <a:cs typeface="+mn-cs"/>
                <a:sym typeface="Arial"/>
              </a:rPr>
              <a:t>Characteristic time scales of nature</a:t>
            </a:r>
          </a:p>
        </p:txBody>
      </p:sp>
      <p:pic>
        <p:nvPicPr>
          <p:cNvPr id="509" name="ct" descr="ct"/>
          <p:cNvPicPr>
            <a:picLocks noChangeAspect="1"/>
          </p:cNvPicPr>
          <p:nvPr/>
        </p:nvPicPr>
        <p:blipFill>
          <a:blip r:embed="rId4"/>
          <a:srcRect l="33376" t="14832" r="57703" b="10302"/>
          <a:stretch>
            <a:fillRect/>
          </a:stretch>
        </p:blipFill>
        <p:spPr>
          <a:xfrm>
            <a:off x="2019300" y="838199"/>
            <a:ext cx="647701" cy="5867402"/>
          </a:xfrm>
          <a:prstGeom prst="rect">
            <a:avLst/>
          </a:prstGeom>
          <a:ln w="12700">
            <a:miter lim="400000"/>
          </a:ln>
        </p:spPr>
      </p:pic>
      <p:sp>
        <p:nvSpPr>
          <p:cNvPr id="510" name="1 sec (1 s)…"/>
          <p:cNvSpPr txBox="1"/>
          <p:nvPr/>
        </p:nvSpPr>
        <p:spPr>
          <a:xfrm>
            <a:off x="0" y="1033462"/>
            <a:ext cx="2095500" cy="6009641"/>
          </a:xfrm>
          <a:prstGeom prst="rect">
            <a:avLst/>
          </a:prstGeom>
          <a:solidFill>
            <a:schemeClr val="accent3">
              <a:lumOff val="44000"/>
            </a:schemeClr>
          </a:solidFill>
          <a:ln w="12700">
            <a:miter lim="400000"/>
          </a:ln>
          <a:effectLst>
            <a:outerShdw blurRad="50800" dist="12700" dir="2700000" rotWithShape="0">
              <a:srgbClr val="A6A6A6">
                <a:alpha val="43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spcBef>
                <a:spcPts val="1400"/>
              </a:spcBef>
            </a:pPr>
            <a:r>
              <a:rPr sz="1400" b="1"/>
              <a:t>1 sec (1 s)</a:t>
            </a:r>
          </a:p>
          <a:p>
            <a:pPr algn="r">
              <a:spcBef>
                <a:spcPts val="1400"/>
              </a:spcBef>
            </a:pPr>
            <a:endParaRPr sz="1400" b="1"/>
          </a:p>
          <a:p>
            <a:pPr algn="r">
              <a:spcBef>
                <a:spcPts val="1400"/>
              </a:spcBef>
            </a:pPr>
            <a:r>
              <a:rPr sz="1400" b="1"/>
              <a:t>1 millisecond (10</a:t>
            </a:r>
            <a:r>
              <a:rPr sz="1400" b="1" baseline="29999"/>
              <a:t>-3 </a:t>
            </a:r>
            <a:r>
              <a:rPr sz="1400" b="1"/>
              <a:t>s)</a:t>
            </a:r>
          </a:p>
          <a:p>
            <a:pPr algn="r">
              <a:spcBef>
                <a:spcPts val="1400"/>
              </a:spcBef>
            </a:pPr>
            <a:endParaRPr sz="1400" b="1"/>
          </a:p>
          <a:p>
            <a:pPr algn="r">
              <a:spcBef>
                <a:spcPts val="1400"/>
              </a:spcBef>
            </a:pPr>
            <a:r>
              <a:rPr sz="1400" b="1"/>
              <a:t>1 microsecond (10</a:t>
            </a:r>
            <a:r>
              <a:rPr sz="1400" b="1" baseline="29999"/>
              <a:t>-6 </a:t>
            </a:r>
            <a:r>
              <a:rPr sz="1400" b="1"/>
              <a:t>s)</a:t>
            </a:r>
          </a:p>
          <a:p>
            <a:pPr algn="r">
              <a:spcBef>
                <a:spcPts val="1400"/>
              </a:spcBef>
            </a:pPr>
            <a:endParaRPr sz="1400" b="1"/>
          </a:p>
          <a:p>
            <a:pPr algn="r">
              <a:spcBef>
                <a:spcPts val="1400"/>
              </a:spcBef>
            </a:pPr>
            <a:r>
              <a:rPr sz="1400" b="1"/>
              <a:t>1 nanosecond (10</a:t>
            </a:r>
            <a:r>
              <a:rPr sz="1400" b="1" baseline="29999"/>
              <a:t>-9 </a:t>
            </a:r>
            <a:r>
              <a:rPr sz="1400" b="1"/>
              <a:t>s)</a:t>
            </a:r>
          </a:p>
          <a:p>
            <a:pPr algn="r">
              <a:spcBef>
                <a:spcPts val="1400"/>
              </a:spcBef>
            </a:pPr>
            <a:endParaRPr sz="1400" b="1"/>
          </a:p>
          <a:p>
            <a:pPr algn="r">
              <a:spcBef>
                <a:spcPts val="1400"/>
              </a:spcBef>
            </a:pPr>
            <a:r>
              <a:rPr sz="1400" b="1"/>
              <a:t>1 picosecond (10</a:t>
            </a:r>
            <a:r>
              <a:rPr sz="1400" b="1" baseline="29999"/>
              <a:t>-12 </a:t>
            </a:r>
            <a:r>
              <a:rPr sz="1400" b="1"/>
              <a:t>s)</a:t>
            </a:r>
          </a:p>
          <a:p>
            <a:pPr algn="r">
              <a:spcBef>
                <a:spcPts val="1400"/>
              </a:spcBef>
            </a:pPr>
            <a:endParaRPr sz="1400" b="1"/>
          </a:p>
          <a:p>
            <a:pPr algn="r">
              <a:spcBef>
                <a:spcPts val="1400"/>
              </a:spcBef>
            </a:pPr>
            <a:r>
              <a:rPr sz="1400" b="1"/>
              <a:t>1 femtosecond (10</a:t>
            </a:r>
            <a:r>
              <a:rPr sz="1400" b="1" baseline="29999"/>
              <a:t>-15 </a:t>
            </a:r>
            <a:r>
              <a:rPr sz="1400" b="1"/>
              <a:t>s)</a:t>
            </a:r>
          </a:p>
          <a:p>
            <a:pPr algn="r">
              <a:spcBef>
                <a:spcPts val="1400"/>
              </a:spcBef>
            </a:pPr>
            <a:endParaRPr sz="1400" b="1"/>
          </a:p>
          <a:p>
            <a:pPr algn="r">
              <a:spcBef>
                <a:spcPts val="1400"/>
              </a:spcBef>
            </a:pPr>
            <a:r>
              <a:rPr sz="1400" b="1"/>
              <a:t>1 attosecond (10</a:t>
            </a:r>
            <a:r>
              <a:rPr sz="1400" b="1" baseline="29999"/>
              <a:t>-18 </a:t>
            </a:r>
            <a:r>
              <a:rPr sz="1400" b="1"/>
              <a:t>s)</a:t>
            </a:r>
          </a:p>
          <a:p>
            <a:pPr algn="r">
              <a:spcBef>
                <a:spcPts val="1400"/>
              </a:spcBef>
            </a:pPr>
            <a:endParaRPr sz="1400" b="1"/>
          </a:p>
          <a:p>
            <a:pPr algn="r">
              <a:spcBef>
                <a:spcPts val="1400"/>
              </a:spcBef>
            </a:pPr>
            <a:r>
              <a:rPr sz="1400" b="1">
                <a:solidFill>
                  <a:srgbClr val="262673"/>
                </a:solidFill>
                <a:uFill>
                  <a:solidFill>
                    <a:srgbClr val="262673"/>
                  </a:solidFill>
                </a:uFill>
              </a:rPr>
              <a:t>1 zeptosecond </a:t>
            </a:r>
            <a:r>
              <a:rPr sz="1400" b="1"/>
              <a:t>(10</a:t>
            </a:r>
            <a:r>
              <a:rPr sz="1400" b="1" baseline="29999"/>
              <a:t>-21 </a:t>
            </a:r>
            <a:r>
              <a:rPr sz="1400" b="1"/>
              <a:t>s)</a:t>
            </a:r>
          </a:p>
        </p:txBody>
      </p:sp>
      <p:sp>
        <p:nvSpPr>
          <p:cNvPr id="511" name="Shape"/>
          <p:cNvSpPr/>
          <p:nvPr/>
        </p:nvSpPr>
        <p:spPr>
          <a:xfrm>
            <a:off x="2247690" y="380999"/>
            <a:ext cx="304801" cy="7071219"/>
          </a:xfrm>
          <a:custGeom>
            <a:avLst/>
            <a:gdLst/>
            <a:ahLst/>
            <a:cxnLst>
              <a:cxn ang="0">
                <a:pos x="wd2" y="hd2"/>
              </a:cxn>
              <a:cxn ang="5400000">
                <a:pos x="wd2" y="hd2"/>
              </a:cxn>
              <a:cxn ang="10800000">
                <a:pos x="wd2" y="hd2"/>
              </a:cxn>
              <a:cxn ang="16200000">
                <a:pos x="wd2" y="hd2"/>
              </a:cxn>
            </a:cxnLst>
            <a:rect l="0" t="0" r="r" b="b"/>
            <a:pathLst>
              <a:path w="21600" h="21600" extrusionOk="0">
                <a:moveTo>
                  <a:pt x="0" y="21134"/>
                </a:moveTo>
                <a:lnTo>
                  <a:pt x="5400" y="21134"/>
                </a:lnTo>
                <a:lnTo>
                  <a:pt x="5400" y="0"/>
                </a:lnTo>
                <a:lnTo>
                  <a:pt x="16200" y="0"/>
                </a:lnTo>
                <a:lnTo>
                  <a:pt x="16200" y="21134"/>
                </a:lnTo>
                <a:lnTo>
                  <a:pt x="21600" y="21134"/>
                </a:lnTo>
                <a:lnTo>
                  <a:pt x="10800" y="21600"/>
                </a:lnTo>
                <a:close/>
              </a:path>
            </a:pathLst>
          </a:custGeom>
          <a:gradFill>
            <a:gsLst>
              <a:gs pos="0">
                <a:schemeClr val="accent6"/>
              </a:gs>
              <a:gs pos="21000">
                <a:srgbClr val="FF0000"/>
              </a:gs>
              <a:gs pos="42000">
                <a:schemeClr val="accent1">
                  <a:satOff val="58333"/>
                  <a:lumOff val="10117"/>
                </a:schemeClr>
              </a:gs>
              <a:gs pos="63000">
                <a:srgbClr val="008000"/>
              </a:gs>
              <a:gs pos="81000">
                <a:srgbClr val="666666"/>
              </a:gs>
              <a:gs pos="100000">
                <a:srgbClr val="6E00FF"/>
              </a:gs>
            </a:gsLst>
            <a:lin ang="5159999"/>
          </a:gradFill>
          <a:ln>
            <a:solidFill>
              <a:srgbClr val="B6DCDF"/>
            </a:solidFill>
          </a:ln>
          <a:effectLst>
            <a:outerShdw blurRad="38100" dist="23000" dir="5400000" rotWithShape="0">
              <a:srgbClr val="000000">
                <a:alpha val="35000"/>
              </a:srgbClr>
            </a:outerShdw>
          </a:effectLst>
        </p:spPr>
        <p:txBody>
          <a:bodyPr lIns="45719" rIns="45719" anchor="ctr"/>
          <a:lstStyle/>
          <a:p>
            <a:pPr algn="ctr">
              <a:defRPr>
                <a:solidFill>
                  <a:schemeClr val="accent3">
                    <a:lumOff val="44000"/>
                  </a:schemeClr>
                </a:solidFill>
                <a:uFill>
                  <a:solidFill>
                    <a:schemeClr val="accent3">
                      <a:lumOff val="44000"/>
                    </a:schemeClr>
                  </a:solidFill>
                </a:uFill>
              </a:defRPr>
            </a:pPr>
            <a:endParaRPr/>
          </a:p>
        </p:txBody>
      </p:sp>
      <p:pic>
        <p:nvPicPr>
          <p:cNvPr id="512" name="image19.jpg" descr="image19.jpg"/>
          <p:cNvPicPr>
            <a:picLocks noChangeAspect="1"/>
          </p:cNvPicPr>
          <p:nvPr/>
        </p:nvPicPr>
        <p:blipFill>
          <a:blip r:embed="rId5"/>
          <a:srcRect l="50383" r="33055" b="72739"/>
          <a:stretch>
            <a:fillRect/>
          </a:stretch>
        </p:blipFill>
        <p:spPr>
          <a:xfrm>
            <a:off x="2705099" y="1649413"/>
            <a:ext cx="782639" cy="685801"/>
          </a:xfrm>
          <a:prstGeom prst="rect">
            <a:avLst/>
          </a:prstGeom>
          <a:ln w="12700">
            <a:miter lim="400000"/>
          </a:ln>
        </p:spPr>
      </p:pic>
      <p:grpSp>
        <p:nvGrpSpPr>
          <p:cNvPr id="515" name="Group"/>
          <p:cNvGrpSpPr/>
          <p:nvPr/>
        </p:nvGrpSpPr>
        <p:grpSpPr>
          <a:xfrm>
            <a:off x="2638425" y="4559300"/>
            <a:ext cx="955675" cy="561975"/>
            <a:chOff x="0" y="0"/>
            <a:chExt cx="955675" cy="561975"/>
          </a:xfrm>
        </p:grpSpPr>
        <p:pic>
          <p:nvPicPr>
            <p:cNvPr id="513" name="image20.png" descr="image20.png"/>
            <p:cNvPicPr>
              <a:picLocks noChangeAspect="1"/>
            </p:cNvPicPr>
            <p:nvPr/>
          </p:nvPicPr>
          <p:blipFill>
            <a:blip r:embed="rId6"/>
            <a:srcRect l="13710" t="47504" r="45161" b="34583"/>
            <a:stretch>
              <a:fillRect/>
            </a:stretch>
          </p:blipFill>
          <p:spPr>
            <a:xfrm>
              <a:off x="0" y="0"/>
              <a:ext cx="955675" cy="561975"/>
            </a:xfrm>
            <a:prstGeom prst="rect">
              <a:avLst/>
            </a:prstGeom>
            <a:ln w="12700" cap="flat">
              <a:noFill/>
              <a:miter lim="400000"/>
            </a:ln>
            <a:effectLst/>
          </p:spPr>
        </p:pic>
        <p:sp>
          <p:nvSpPr>
            <p:cNvPr id="514" name="Rectangle"/>
            <p:cNvSpPr/>
            <p:nvPr/>
          </p:nvSpPr>
          <p:spPr>
            <a:xfrm>
              <a:off x="384143" y="0"/>
              <a:ext cx="224865" cy="96825"/>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pic>
        <p:nvPicPr>
          <p:cNvPr id="516" name="image21.png" descr="image21.png"/>
          <p:cNvPicPr>
            <a:picLocks noChangeAspect="1"/>
          </p:cNvPicPr>
          <p:nvPr/>
        </p:nvPicPr>
        <p:blipFill>
          <a:blip r:embed="rId7"/>
          <a:stretch>
            <a:fillRect/>
          </a:stretch>
        </p:blipFill>
        <p:spPr>
          <a:xfrm>
            <a:off x="2716213" y="5946775"/>
            <a:ext cx="762001" cy="530225"/>
          </a:xfrm>
          <a:prstGeom prst="rect">
            <a:avLst/>
          </a:prstGeom>
          <a:ln w="12700">
            <a:miter lim="400000"/>
          </a:ln>
        </p:spPr>
      </p:pic>
      <p:pic>
        <p:nvPicPr>
          <p:cNvPr id="517" name="image22.png" descr="image22.png"/>
          <p:cNvPicPr>
            <a:picLocks noChangeAspect="1"/>
          </p:cNvPicPr>
          <p:nvPr/>
        </p:nvPicPr>
        <p:blipFill>
          <a:blip r:embed="rId8"/>
          <a:stretch>
            <a:fillRect/>
          </a:stretch>
        </p:blipFill>
        <p:spPr>
          <a:xfrm>
            <a:off x="2705100" y="2452688"/>
            <a:ext cx="904875" cy="685801"/>
          </a:xfrm>
          <a:prstGeom prst="rect">
            <a:avLst/>
          </a:prstGeom>
          <a:ln w="12700">
            <a:miter lim="400000"/>
          </a:ln>
        </p:spPr>
      </p:pic>
      <p:pic>
        <p:nvPicPr>
          <p:cNvPr id="518" name="image23.png" descr="image23.png"/>
          <p:cNvPicPr>
            <a:picLocks noChangeAspect="1"/>
          </p:cNvPicPr>
          <p:nvPr/>
        </p:nvPicPr>
        <p:blipFill>
          <a:blip r:embed="rId9"/>
          <a:srcRect t="8492" b="7547"/>
          <a:stretch>
            <a:fillRect/>
          </a:stretch>
        </p:blipFill>
        <p:spPr>
          <a:xfrm>
            <a:off x="2709863" y="3162299"/>
            <a:ext cx="484188" cy="406401"/>
          </a:xfrm>
          <a:prstGeom prst="rect">
            <a:avLst/>
          </a:prstGeom>
          <a:ln w="12700">
            <a:miter lim="400000"/>
          </a:ln>
        </p:spPr>
      </p:pic>
      <p:pic>
        <p:nvPicPr>
          <p:cNvPr id="519" name="image24.png" descr="image24.png"/>
          <p:cNvPicPr>
            <a:picLocks noChangeAspect="1"/>
          </p:cNvPicPr>
          <p:nvPr/>
        </p:nvPicPr>
        <p:blipFill>
          <a:blip r:embed="rId10"/>
          <a:stretch>
            <a:fillRect/>
          </a:stretch>
        </p:blipFill>
        <p:spPr>
          <a:xfrm>
            <a:off x="2705100" y="3492500"/>
            <a:ext cx="1262063" cy="393700"/>
          </a:xfrm>
          <a:prstGeom prst="rect">
            <a:avLst/>
          </a:prstGeom>
          <a:ln w="12700">
            <a:miter lim="400000"/>
          </a:ln>
        </p:spPr>
      </p:pic>
      <p:pic>
        <p:nvPicPr>
          <p:cNvPr id="520" name="image25.png" descr="image25.png"/>
          <p:cNvPicPr>
            <a:picLocks noChangeAspect="1"/>
          </p:cNvPicPr>
          <p:nvPr/>
        </p:nvPicPr>
        <p:blipFill>
          <a:blip r:embed="rId11"/>
          <a:stretch>
            <a:fillRect/>
          </a:stretch>
        </p:blipFill>
        <p:spPr>
          <a:xfrm>
            <a:off x="2733675" y="5121275"/>
            <a:ext cx="809625" cy="822325"/>
          </a:xfrm>
          <a:prstGeom prst="rect">
            <a:avLst/>
          </a:prstGeom>
          <a:ln w="12700">
            <a:miter lim="400000"/>
          </a:ln>
        </p:spPr>
      </p:pic>
      <p:pic>
        <p:nvPicPr>
          <p:cNvPr id="521" name="image26.png" descr="image26.png"/>
          <p:cNvPicPr>
            <a:picLocks noChangeAspect="1"/>
          </p:cNvPicPr>
          <p:nvPr/>
        </p:nvPicPr>
        <p:blipFill>
          <a:blip r:embed="rId12"/>
          <a:srcRect l="3503" t="4289" b="17155"/>
          <a:stretch>
            <a:fillRect/>
          </a:stretch>
        </p:blipFill>
        <p:spPr>
          <a:xfrm>
            <a:off x="3667125" y="2452688"/>
            <a:ext cx="1100139" cy="685801"/>
          </a:xfrm>
          <a:prstGeom prst="rect">
            <a:avLst/>
          </a:prstGeom>
          <a:ln w="12700">
            <a:miter lim="400000"/>
          </a:ln>
        </p:spPr>
      </p:pic>
      <p:pic>
        <p:nvPicPr>
          <p:cNvPr id="522" name="image27.png" descr="image27.png"/>
          <p:cNvPicPr>
            <a:picLocks noChangeAspect="1"/>
          </p:cNvPicPr>
          <p:nvPr/>
        </p:nvPicPr>
        <p:blipFill>
          <a:blip r:embed="rId13"/>
          <a:stretch>
            <a:fillRect/>
          </a:stretch>
        </p:blipFill>
        <p:spPr>
          <a:xfrm>
            <a:off x="2705100" y="876300"/>
            <a:ext cx="754063" cy="679450"/>
          </a:xfrm>
          <a:prstGeom prst="rect">
            <a:avLst/>
          </a:prstGeom>
          <a:ln w="12700">
            <a:miter lim="400000"/>
          </a:ln>
        </p:spPr>
      </p:pic>
      <p:pic>
        <p:nvPicPr>
          <p:cNvPr id="523" name="image28.png" descr="image28.png"/>
          <p:cNvPicPr>
            <a:picLocks noChangeAspect="1"/>
          </p:cNvPicPr>
          <p:nvPr/>
        </p:nvPicPr>
        <p:blipFill>
          <a:blip r:embed="rId14"/>
          <a:srcRect l="4667" r="2669" b="61571"/>
          <a:stretch>
            <a:fillRect/>
          </a:stretch>
        </p:blipFill>
        <p:spPr>
          <a:xfrm>
            <a:off x="3967162" y="3508375"/>
            <a:ext cx="608013" cy="450850"/>
          </a:xfrm>
          <a:prstGeom prst="rect">
            <a:avLst/>
          </a:prstGeom>
          <a:ln w="12700">
            <a:miter lim="400000"/>
          </a:ln>
          <a:effectLst>
            <a:outerShdw blurRad="50800" dist="38100" dir="2700000" rotWithShape="0">
              <a:srgbClr val="000000">
                <a:alpha val="43000"/>
              </a:srgbClr>
            </a:outerShdw>
          </a:effectLst>
        </p:spPr>
      </p:pic>
      <p:sp>
        <p:nvSpPr>
          <p:cNvPr id="524" name="clock tick"/>
          <p:cNvSpPr/>
          <p:nvPr/>
        </p:nvSpPr>
        <p:spPr>
          <a:xfrm>
            <a:off x="3505200" y="1057275"/>
            <a:ext cx="809759" cy="329565"/>
          </a:xfrm>
          <a:prstGeom prst="rect">
            <a:avLst/>
          </a:prstGeom>
          <a:ln>
            <a:solidFill>
              <a:srgbClr val="00009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solidFill>
                  <a:srgbClr val="000090"/>
                </a:solidFill>
                <a:uFill>
                  <a:solidFill>
                    <a:srgbClr val="000090"/>
                  </a:solidFill>
                </a:uFill>
              </a:defRPr>
            </a:lvl1pPr>
          </a:lstStyle>
          <a:p>
            <a:pPr>
              <a:defRPr sz="2400">
                <a:solidFill>
                  <a:srgbClr val="000000"/>
                </a:solidFill>
                <a:uFill>
                  <a:solidFill>
                    <a:srgbClr val="000000"/>
                  </a:solidFill>
                </a:uFill>
              </a:defRPr>
            </a:pPr>
            <a:r>
              <a:rPr sz="1400">
                <a:solidFill>
                  <a:srgbClr val="000090"/>
                </a:solidFill>
                <a:uFill>
                  <a:solidFill>
                    <a:srgbClr val="000090"/>
                  </a:solidFill>
                </a:uFill>
              </a:rPr>
              <a:t>clock tick</a:t>
            </a:r>
          </a:p>
        </p:txBody>
      </p:sp>
      <p:sp>
        <p:nvSpPr>
          <p:cNvPr id="525" name="camera shutter"/>
          <p:cNvSpPr/>
          <p:nvPr/>
        </p:nvSpPr>
        <p:spPr>
          <a:xfrm>
            <a:off x="3543300" y="1825625"/>
            <a:ext cx="1155202" cy="329565"/>
          </a:xfrm>
          <a:prstGeom prst="rect">
            <a:avLst/>
          </a:prstGeom>
          <a:ln>
            <a:solidFill>
              <a:srgbClr val="00009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solidFill>
                  <a:srgbClr val="000090"/>
                </a:solidFill>
                <a:uFill>
                  <a:solidFill>
                    <a:srgbClr val="000090"/>
                  </a:solidFill>
                </a:uFill>
              </a:defRPr>
            </a:lvl1pPr>
          </a:lstStyle>
          <a:p>
            <a:pPr>
              <a:defRPr sz="2400">
                <a:solidFill>
                  <a:srgbClr val="000000"/>
                </a:solidFill>
                <a:uFill>
                  <a:solidFill>
                    <a:srgbClr val="000000"/>
                  </a:solidFill>
                </a:uFill>
              </a:defRPr>
            </a:pPr>
            <a:r>
              <a:rPr sz="1400" dirty="0">
                <a:solidFill>
                  <a:srgbClr val="000090"/>
                </a:solidFill>
                <a:uFill>
                  <a:solidFill>
                    <a:srgbClr val="000090"/>
                  </a:solidFill>
                </a:uFill>
              </a:rPr>
              <a:t>camera shutter</a:t>
            </a:r>
          </a:p>
        </p:txBody>
      </p:sp>
      <p:sp>
        <p:nvSpPr>
          <p:cNvPr id="526" name="camera…"/>
          <p:cNvSpPr/>
          <p:nvPr/>
        </p:nvSpPr>
        <p:spPr>
          <a:xfrm>
            <a:off x="4856162" y="2524125"/>
            <a:ext cx="626838" cy="558165"/>
          </a:xfrm>
          <a:prstGeom prst="rect">
            <a:avLst/>
          </a:prstGeom>
          <a:ln>
            <a:solidFill>
              <a:srgbClr val="00009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sz="1400">
                <a:solidFill>
                  <a:srgbClr val="000090"/>
                </a:solidFill>
                <a:uFill>
                  <a:solidFill>
                    <a:srgbClr val="000090"/>
                  </a:solidFill>
                </a:uFill>
              </a:rPr>
              <a:t>camera</a:t>
            </a:r>
          </a:p>
          <a:p>
            <a:r>
              <a:rPr sz="1400">
                <a:solidFill>
                  <a:srgbClr val="000090"/>
                </a:solidFill>
                <a:uFill>
                  <a:solidFill>
                    <a:srgbClr val="000090"/>
                  </a:solidFill>
                </a:uFill>
              </a:rPr>
              <a:t>flash</a:t>
            </a:r>
          </a:p>
        </p:txBody>
      </p:sp>
      <p:sp>
        <p:nvSpPr>
          <p:cNvPr id="527" name="processor speed…"/>
          <p:cNvSpPr/>
          <p:nvPr/>
        </p:nvSpPr>
        <p:spPr>
          <a:xfrm>
            <a:off x="4664075" y="3338512"/>
            <a:ext cx="1244276" cy="558166"/>
          </a:xfrm>
          <a:prstGeom prst="rect">
            <a:avLst/>
          </a:prstGeom>
          <a:ln>
            <a:solidFill>
              <a:srgbClr val="00009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sz="1400">
                <a:solidFill>
                  <a:srgbClr val="000090"/>
                </a:solidFill>
                <a:uFill>
                  <a:solidFill>
                    <a:srgbClr val="000090"/>
                  </a:solidFill>
                </a:uFill>
              </a:rPr>
              <a:t>processor speed</a:t>
            </a:r>
          </a:p>
          <a:p>
            <a:r>
              <a:rPr sz="1400">
                <a:solidFill>
                  <a:srgbClr val="000090"/>
                </a:solidFill>
                <a:uFill>
                  <a:solidFill>
                    <a:srgbClr val="000090"/>
                  </a:solidFill>
                </a:uFill>
              </a:rPr>
              <a:t>data storage</a:t>
            </a:r>
          </a:p>
        </p:txBody>
      </p:sp>
      <p:sp>
        <p:nvSpPr>
          <p:cNvPr id="528" name="rotations…"/>
          <p:cNvSpPr/>
          <p:nvPr/>
        </p:nvSpPr>
        <p:spPr>
          <a:xfrm>
            <a:off x="3667125" y="4038600"/>
            <a:ext cx="1438275" cy="1015365"/>
          </a:xfrm>
          <a:prstGeom prst="rect">
            <a:avLst/>
          </a:prstGeom>
          <a:ln>
            <a:solidFill>
              <a:srgbClr val="00009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sz="1400">
                <a:solidFill>
                  <a:srgbClr val="000090"/>
                </a:solidFill>
                <a:uFill>
                  <a:solidFill>
                    <a:srgbClr val="000090"/>
                  </a:solidFill>
                </a:uFill>
              </a:rPr>
              <a:t>rotations</a:t>
            </a:r>
          </a:p>
          <a:p>
            <a:r>
              <a:rPr sz="1400">
                <a:solidFill>
                  <a:srgbClr val="000090"/>
                </a:solidFill>
                <a:uFill>
                  <a:solidFill>
                    <a:srgbClr val="000090"/>
                  </a:solidFill>
                </a:uFill>
              </a:rPr>
              <a:t>bond breaking</a:t>
            </a:r>
          </a:p>
          <a:p>
            <a:r>
              <a:rPr sz="1400">
                <a:solidFill>
                  <a:srgbClr val="000090"/>
                </a:solidFill>
                <a:uFill>
                  <a:solidFill>
                    <a:srgbClr val="000090"/>
                  </a:solidFill>
                </a:uFill>
              </a:rPr>
              <a:t>vibrations</a:t>
            </a:r>
          </a:p>
          <a:p>
            <a:r>
              <a:rPr sz="1400">
                <a:solidFill>
                  <a:srgbClr val="000090"/>
                </a:solidFill>
                <a:uFill>
                  <a:solidFill>
                    <a:srgbClr val="000090"/>
                  </a:solidFill>
                </a:uFill>
              </a:rPr>
              <a:t>charge transfer</a:t>
            </a:r>
          </a:p>
        </p:txBody>
      </p:sp>
      <p:sp>
        <p:nvSpPr>
          <p:cNvPr id="529" name="electron motions in atoms, molecules and materials"/>
          <p:cNvSpPr/>
          <p:nvPr/>
        </p:nvSpPr>
        <p:spPr>
          <a:xfrm>
            <a:off x="3581400" y="5572125"/>
            <a:ext cx="1590675" cy="786765"/>
          </a:xfrm>
          <a:prstGeom prst="rect">
            <a:avLst/>
          </a:prstGeom>
          <a:solidFill>
            <a:schemeClr val="accent3">
              <a:lumOff val="44000"/>
            </a:schemeClr>
          </a:solidFill>
          <a:ln>
            <a:solidFill>
              <a:srgbClr val="00009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solidFill>
                  <a:srgbClr val="000090"/>
                </a:solidFill>
                <a:uFill>
                  <a:solidFill>
                    <a:srgbClr val="000090"/>
                  </a:solidFill>
                </a:uFill>
              </a:defRPr>
            </a:lvl1pPr>
          </a:lstStyle>
          <a:p>
            <a:pPr>
              <a:defRPr sz="2400">
                <a:solidFill>
                  <a:srgbClr val="000000"/>
                </a:solidFill>
                <a:uFill>
                  <a:solidFill>
                    <a:srgbClr val="000000"/>
                  </a:solidFill>
                </a:uFill>
              </a:defRPr>
            </a:pPr>
            <a:r>
              <a:rPr sz="1400">
                <a:solidFill>
                  <a:srgbClr val="000090"/>
                </a:solidFill>
                <a:uFill>
                  <a:solidFill>
                    <a:srgbClr val="000090"/>
                  </a:solidFill>
                </a:uFill>
              </a:rPr>
              <a:t>electron motions in atoms, molecules and materials</a:t>
            </a:r>
          </a:p>
        </p:txBody>
      </p:sp>
      <p:sp>
        <p:nvSpPr>
          <p:cNvPr id="530" name="Sub picosecond to attosecond pulses can capture all motion in the natural world, even at the level of electrons"/>
          <p:cNvSpPr/>
          <p:nvPr/>
        </p:nvSpPr>
        <p:spPr>
          <a:xfrm>
            <a:off x="5475287" y="4311650"/>
            <a:ext cx="3465513" cy="1553156"/>
          </a:xfrm>
          <a:prstGeom prst="rect">
            <a:avLst/>
          </a:prstGeom>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148166" indent="-148166">
              <a:spcBef>
                <a:spcPts val="1200"/>
              </a:spcBef>
              <a:buClr>
                <a:srgbClr val="262673"/>
              </a:buClr>
              <a:buSzPct val="100000"/>
              <a:buFont typeface="Arial"/>
              <a:buChar char="•"/>
              <a:defRPr sz="2000">
                <a:solidFill>
                  <a:srgbClr val="262673"/>
                </a:solidFill>
                <a:uFill>
                  <a:solidFill>
                    <a:srgbClr val="262673"/>
                  </a:solidFill>
                </a:uFill>
                <a:latin typeface="+mn-lt"/>
                <a:ea typeface="+mn-ea"/>
                <a:cs typeface="+mn-cs"/>
                <a:sym typeface="Arial"/>
              </a:defRPr>
            </a:lvl1pPr>
          </a:lstStyle>
          <a:p>
            <a:pPr>
              <a:defRPr sz="2400">
                <a:solidFill>
                  <a:srgbClr val="000000"/>
                </a:solidFill>
                <a:uFill>
                  <a:solidFill>
                    <a:srgbClr val="000000"/>
                  </a:solidFill>
                </a:uFill>
                <a:latin typeface="Times"/>
                <a:ea typeface="Times"/>
                <a:cs typeface="Times"/>
                <a:sym typeface="Times"/>
              </a:defRPr>
            </a:pPr>
            <a:r>
              <a:rPr sz="2000">
                <a:solidFill>
                  <a:srgbClr val="262673"/>
                </a:solidFill>
                <a:uFill>
                  <a:solidFill>
                    <a:srgbClr val="262673"/>
                  </a:solidFill>
                </a:uFill>
                <a:latin typeface="+mn-lt"/>
                <a:ea typeface="+mn-ea"/>
                <a:cs typeface="+mn-cs"/>
                <a:sym typeface="Arial"/>
              </a:rPr>
              <a:t>Sub picosecond to attosecond pulses can capture all motion in the natural world, even at the level of electrons</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E6906B-F7DF-A140-92E8-600D7398DF8B}"/>
              </a:ext>
            </a:extLst>
          </p:cNvPr>
          <p:cNvPicPr>
            <a:picLocks noChangeAspect="1"/>
          </p:cNvPicPr>
          <p:nvPr/>
        </p:nvPicPr>
        <p:blipFill rotWithShape="1">
          <a:blip r:embed="rId2">
            <a:extLst>
              <a:ext uri="{28A0092B-C50C-407E-A947-70E740481C1C}">
                <a14:useLocalDpi xmlns:a14="http://schemas.microsoft.com/office/drawing/2010/main" val="0"/>
              </a:ext>
            </a:extLst>
          </a:blip>
          <a:srcRect l="6567" r="5373"/>
          <a:stretch/>
        </p:blipFill>
        <p:spPr>
          <a:xfrm>
            <a:off x="0" y="321908"/>
            <a:ext cx="9084945" cy="5532982"/>
          </a:xfrm>
          <a:prstGeom prst="rect">
            <a:avLst/>
          </a:prstGeom>
        </p:spPr>
      </p:pic>
      <p:sp>
        <p:nvSpPr>
          <p:cNvPr id="6" name="Oval 5">
            <a:extLst>
              <a:ext uri="{FF2B5EF4-FFF2-40B4-BE49-F238E27FC236}">
                <a16:creationId xmlns:a16="http://schemas.microsoft.com/office/drawing/2014/main" id="{390F91F4-6A92-A24B-A76D-3BF4E3FC2E67}"/>
              </a:ext>
            </a:extLst>
          </p:cNvPr>
          <p:cNvSpPr/>
          <p:nvPr/>
        </p:nvSpPr>
        <p:spPr>
          <a:xfrm>
            <a:off x="4722117" y="1091827"/>
            <a:ext cx="1815154" cy="4476466"/>
          </a:xfrm>
          <a:prstGeom prst="ellipse">
            <a:avLst/>
          </a:prstGeom>
          <a:noFill/>
          <a:ln w="6985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
                <a:solidFill>
                  <a:srgbClr val="000000"/>
                </a:solidFill>
              </a:uFill>
              <a:latin typeface="Times"/>
              <a:ea typeface="Times"/>
              <a:cs typeface="Times"/>
              <a:sym typeface="Times"/>
            </a:endParaRPr>
          </a:p>
        </p:txBody>
      </p:sp>
    </p:spTree>
    <p:extLst>
      <p:ext uri="{BB962C8B-B14F-4D97-AF65-F5344CB8AC3E}">
        <p14:creationId xmlns:p14="http://schemas.microsoft.com/office/powerpoint/2010/main" val="222553775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ince the 1960s, particle accelerators have been used for their synchrotron radiation, with dramatic increases of brightness of photon beams with time.…"/>
          <p:cNvSpPr txBox="1">
            <a:spLocks noGrp="1"/>
          </p:cNvSpPr>
          <p:nvPr>
            <p:ph type="body" idx="1"/>
          </p:nvPr>
        </p:nvSpPr>
        <p:spPr>
          <a:xfrm>
            <a:off x="0" y="1289957"/>
            <a:ext cx="9140235" cy="4167415"/>
          </a:xfrm>
          <a:prstGeom prst="rect">
            <a:avLst/>
          </a:prstGeom>
        </p:spPr>
        <p:txBody>
          <a:bodyPr>
            <a:noAutofit/>
          </a:bodyPr>
          <a:lstStyle/>
          <a:p>
            <a:pPr marL="296863" indent="0">
              <a:lnSpc>
                <a:spcPct val="150000"/>
              </a:lnSpc>
              <a:buClr>
                <a:srgbClr val="0033CC"/>
              </a:buClr>
              <a:buNone/>
              <a:tabLst>
                <a:tab pos="5778500" algn="l"/>
              </a:tabLst>
            </a:pPr>
            <a:r>
              <a:rPr lang="en-US" sz="2800" b="1" dirty="0">
                <a:solidFill>
                  <a:srgbClr val="0033CC"/>
                </a:solidFill>
                <a:uFill>
                  <a:solidFill>
                    <a:srgbClr val="0033CC"/>
                  </a:solidFill>
                </a:uFill>
                <a:latin typeface="+mn-lt"/>
                <a:ea typeface="+mn-ea"/>
                <a:cs typeface="+mn-cs"/>
                <a:sym typeface="Arial"/>
              </a:rPr>
              <a:t>Start with a grand overview then get into the weeds</a:t>
            </a:r>
          </a:p>
          <a:p>
            <a:pPr marL="296863" indent="0">
              <a:lnSpc>
                <a:spcPct val="150000"/>
              </a:lnSpc>
              <a:buClr>
                <a:srgbClr val="0033CC"/>
              </a:buClr>
              <a:buNone/>
              <a:tabLst>
                <a:tab pos="5778500" algn="l"/>
              </a:tabLst>
            </a:pPr>
            <a:endParaRPr lang="en-US" sz="2800" b="1" dirty="0">
              <a:solidFill>
                <a:srgbClr val="0033CC"/>
              </a:solidFill>
              <a:uFill>
                <a:solidFill>
                  <a:srgbClr val="0033CC"/>
                </a:solidFill>
              </a:uFill>
              <a:latin typeface="+mn-lt"/>
              <a:ea typeface="+mn-ea"/>
              <a:cs typeface="+mn-cs"/>
              <a:sym typeface="Arial"/>
            </a:endParaRPr>
          </a:p>
          <a:p>
            <a:pPr marL="296863" indent="0">
              <a:lnSpc>
                <a:spcPct val="150000"/>
              </a:lnSpc>
              <a:buClr>
                <a:srgbClr val="0033CC"/>
              </a:buClr>
              <a:buNone/>
              <a:tabLst>
                <a:tab pos="5778500" algn="l"/>
              </a:tabLst>
            </a:pPr>
            <a:r>
              <a:rPr lang="en-US" sz="2800" b="1" dirty="0">
                <a:solidFill>
                  <a:srgbClr val="0033CC"/>
                </a:solidFill>
                <a:uFill>
                  <a:solidFill>
                    <a:srgbClr val="0033CC"/>
                  </a:solidFill>
                </a:uFill>
                <a:latin typeface="+mn-lt"/>
                <a:ea typeface="+mn-ea"/>
                <a:cs typeface="+mn-cs"/>
                <a:sym typeface="Arial"/>
              </a:rPr>
              <a:t>Parallel story of advances in accelerators and of discoveries in science</a:t>
            </a:r>
          </a:p>
        </p:txBody>
      </p:sp>
    </p:spTree>
    <p:extLst>
      <p:ext uri="{BB962C8B-B14F-4D97-AF65-F5344CB8AC3E}">
        <p14:creationId xmlns:p14="http://schemas.microsoft.com/office/powerpoint/2010/main" val="1155749092"/>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ame physics as a cell phone……"/>
          <p:cNvSpPr txBox="1">
            <a:spLocks noGrp="1"/>
          </p:cNvSpPr>
          <p:nvPr>
            <p:ph type="title"/>
          </p:nvPr>
        </p:nvSpPr>
        <p:spPr>
          <a:xfrm>
            <a:off x="0" y="1193800"/>
            <a:ext cx="7434265" cy="736600"/>
          </a:xfrm>
          <a:prstGeom prst="rect">
            <a:avLst/>
          </a:prstGeom>
        </p:spPr>
        <p:txBody>
          <a:bodyPr>
            <a:normAutofit/>
          </a:bodyPr>
          <a:lstStyle>
            <a:lvl1pPr>
              <a:defRPr sz="2400">
                <a:solidFill>
                  <a:srgbClr val="00279F"/>
                </a:solidFill>
                <a:uFill>
                  <a:solidFill>
                    <a:srgbClr val="00279F"/>
                  </a:solidFill>
                </a:uFill>
                <a:latin typeface="+mn-lt"/>
                <a:ea typeface="+mn-ea"/>
                <a:cs typeface="+mn-cs"/>
                <a:sym typeface="Arial"/>
              </a:defRPr>
            </a:lvl1pPr>
          </a:lstStyle>
          <a:p>
            <a:pPr>
              <a:defRPr sz="3600">
                <a:solidFill>
                  <a:srgbClr val="002060"/>
                </a:solidFill>
                <a:uFill>
                  <a:solidFill>
                    <a:srgbClr val="002060"/>
                  </a:solidFill>
                </a:uFill>
                <a:latin typeface="Calibri"/>
                <a:ea typeface="Calibri"/>
                <a:cs typeface="Calibri"/>
                <a:sym typeface="Calibri"/>
              </a:defRPr>
            </a:pPr>
            <a:r>
              <a:rPr sz="2400" dirty="0">
                <a:solidFill>
                  <a:srgbClr val="00279F"/>
                </a:solidFill>
                <a:uFill>
                  <a:solidFill>
                    <a:srgbClr val="00279F"/>
                  </a:solidFill>
                </a:uFill>
                <a:latin typeface="+mn-lt"/>
                <a:ea typeface="+mn-ea"/>
                <a:cs typeface="+mn-cs"/>
                <a:sym typeface="Arial"/>
              </a:rPr>
              <a:t>Same physics as a cell phone……</a:t>
            </a:r>
          </a:p>
        </p:txBody>
      </p:sp>
      <p:pic>
        <p:nvPicPr>
          <p:cNvPr id="626" name="image61.png" descr="image61.png"/>
          <p:cNvPicPr>
            <a:picLocks noChangeAspect="1"/>
          </p:cNvPicPr>
          <p:nvPr/>
        </p:nvPicPr>
        <p:blipFill>
          <a:blip r:embed="rId2"/>
          <a:stretch>
            <a:fillRect/>
          </a:stretch>
        </p:blipFill>
        <p:spPr>
          <a:xfrm>
            <a:off x="6600825" y="920750"/>
            <a:ext cx="2324100" cy="3492500"/>
          </a:xfrm>
          <a:prstGeom prst="rect">
            <a:avLst/>
          </a:prstGeom>
          <a:ln w="12700">
            <a:miter lim="400000"/>
          </a:ln>
        </p:spPr>
      </p:pic>
      <p:sp>
        <p:nvSpPr>
          <p:cNvPr id="627" name="Line"/>
          <p:cNvSpPr/>
          <p:nvPr/>
        </p:nvSpPr>
        <p:spPr>
          <a:xfrm rot="4388344">
            <a:off x="3664481" y="563422"/>
            <a:ext cx="858944" cy="5646739"/>
          </a:xfrm>
          <a:custGeom>
            <a:avLst/>
            <a:gdLst/>
            <a:ahLst/>
            <a:cxnLst>
              <a:cxn ang="0">
                <a:pos x="wd2" y="hd2"/>
              </a:cxn>
              <a:cxn ang="5400000">
                <a:pos x="wd2" y="hd2"/>
              </a:cxn>
              <a:cxn ang="10800000">
                <a:pos x="wd2" y="hd2"/>
              </a:cxn>
              <a:cxn ang="16200000">
                <a:pos x="wd2" y="hd2"/>
              </a:cxn>
            </a:cxnLst>
            <a:rect l="0" t="0" r="r" b="b"/>
            <a:pathLst>
              <a:path w="20432" h="21600" extrusionOk="0">
                <a:moveTo>
                  <a:pt x="11958" y="0"/>
                </a:moveTo>
                <a:cubicBezTo>
                  <a:pt x="5395" y="405"/>
                  <a:pt x="-1153" y="817"/>
                  <a:pt x="172" y="1357"/>
                </a:cubicBezTo>
                <a:cubicBezTo>
                  <a:pt x="1497" y="1897"/>
                  <a:pt x="19846" y="2602"/>
                  <a:pt x="19908" y="3225"/>
                </a:cubicBezTo>
                <a:cubicBezTo>
                  <a:pt x="19969" y="3848"/>
                  <a:pt x="665" y="4470"/>
                  <a:pt x="573" y="5092"/>
                </a:cubicBezTo>
                <a:cubicBezTo>
                  <a:pt x="480" y="5715"/>
                  <a:pt x="19214" y="6330"/>
                  <a:pt x="19384" y="6968"/>
                </a:cubicBezTo>
                <a:cubicBezTo>
                  <a:pt x="19553" y="7605"/>
                  <a:pt x="1528" y="8280"/>
                  <a:pt x="1636" y="8903"/>
                </a:cubicBezTo>
                <a:cubicBezTo>
                  <a:pt x="1743" y="9525"/>
                  <a:pt x="20093" y="10080"/>
                  <a:pt x="20031" y="10702"/>
                </a:cubicBezTo>
                <a:cubicBezTo>
                  <a:pt x="19969" y="11325"/>
                  <a:pt x="1250" y="12000"/>
                  <a:pt x="1235" y="12637"/>
                </a:cubicBezTo>
                <a:cubicBezTo>
                  <a:pt x="1220" y="13275"/>
                  <a:pt x="19954" y="13897"/>
                  <a:pt x="19908" y="14513"/>
                </a:cubicBezTo>
                <a:cubicBezTo>
                  <a:pt x="19862" y="15128"/>
                  <a:pt x="881" y="15690"/>
                  <a:pt x="973" y="16312"/>
                </a:cubicBezTo>
                <a:cubicBezTo>
                  <a:pt x="1066" y="16935"/>
                  <a:pt x="20416" y="17625"/>
                  <a:pt x="20432" y="18247"/>
                </a:cubicBezTo>
                <a:cubicBezTo>
                  <a:pt x="20447" y="18870"/>
                  <a:pt x="2776" y="19500"/>
                  <a:pt x="1096" y="20055"/>
                </a:cubicBezTo>
                <a:cubicBezTo>
                  <a:pt x="-583" y="20610"/>
                  <a:pt x="4886" y="21105"/>
                  <a:pt x="10371" y="21600"/>
                </a:cubicBezTo>
              </a:path>
            </a:pathLst>
          </a:custGeom>
          <a:ln w="63500">
            <a:solidFill>
              <a:srgbClr val="0000FF"/>
            </a:solidFill>
          </a:ln>
        </p:spPr>
        <p:txBody>
          <a:bodyPr lIns="45719" rIns="45719"/>
          <a:lstStyle/>
          <a:p>
            <a:endParaRPr/>
          </a:p>
        </p:txBody>
      </p:sp>
      <p:sp>
        <p:nvSpPr>
          <p:cNvPr id="7" name="Introduction">
            <a:extLst>
              <a:ext uri="{FF2B5EF4-FFF2-40B4-BE49-F238E27FC236}">
                <a16:creationId xmlns:a16="http://schemas.microsoft.com/office/drawing/2014/main" id="{CFEC327D-45F3-494F-87DC-AC142FE01C91}"/>
              </a:ext>
            </a:extLst>
          </p:cNvPr>
          <p:cNvSpPr txBox="1">
            <a:spLocks/>
          </p:cNvSpPr>
          <p:nvPr/>
        </p:nvSpPr>
        <p:spPr>
          <a:xfrm>
            <a:off x="685799" y="88900"/>
            <a:ext cx="7434265"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2400" b="1" i="0" u="none" strike="noStrike" cap="none" spc="0" baseline="0">
                <a:ln>
                  <a:noFill/>
                </a:ln>
                <a:solidFill>
                  <a:srgbClr val="00279F"/>
                </a:solidFill>
                <a:uFill>
                  <a:solidFill>
                    <a:srgbClr val="00279F"/>
                  </a:solidFill>
                </a:uFill>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5pPr>
            <a:lvl6pPr marL="0" marR="0" indent="4572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6pPr>
            <a:lvl7pPr marL="0" marR="0" indent="9144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7pPr>
            <a:lvl8pPr marL="0" marR="0" indent="13716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8pPr>
            <a:lvl9pPr marL="0" marR="0" indent="18288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9pPr>
          </a:lstStyle>
          <a:p>
            <a:pPr hangingPunct="1">
              <a:defRPr sz="3600">
                <a:solidFill>
                  <a:srgbClr val="002060"/>
                </a:solidFill>
                <a:uFill>
                  <a:solidFill>
                    <a:srgbClr val="002060"/>
                  </a:solidFill>
                </a:uFill>
                <a:latin typeface="Calibri"/>
                <a:ea typeface="Calibri"/>
                <a:cs typeface="Calibri"/>
                <a:sym typeface="Calibri"/>
              </a:defRPr>
            </a:pPr>
            <a:r>
              <a:rPr lang="en-US" sz="3600" dirty="0"/>
              <a:t>The Physics made Simple</a:t>
            </a:r>
          </a:p>
        </p:txBody>
      </p:sp>
      <p:pic>
        <p:nvPicPr>
          <p:cNvPr id="3" name="Picture 2">
            <a:extLst>
              <a:ext uri="{FF2B5EF4-FFF2-40B4-BE49-F238E27FC236}">
                <a16:creationId xmlns:a16="http://schemas.microsoft.com/office/drawing/2014/main" id="{3BA55850-9A2C-F14B-884E-62B593A08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84" y="3483587"/>
            <a:ext cx="1688310" cy="23162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Oval 5"/>
          <p:cNvSpPr>
            <a:spLocks noChangeArrowheads="1"/>
          </p:cNvSpPr>
          <p:nvPr/>
        </p:nvSpPr>
        <p:spPr bwMode="auto">
          <a:xfrm>
            <a:off x="2009775" y="1774825"/>
            <a:ext cx="488950" cy="433388"/>
          </a:xfrm>
          <a:prstGeom prst="ellipse">
            <a:avLst/>
          </a:prstGeom>
          <a:solidFill>
            <a:srgbClr val="0000FF"/>
          </a:solidFill>
          <a:ln w="12700">
            <a:solidFill>
              <a:schemeClr val="bg1"/>
            </a:solidFill>
            <a:round/>
            <a:headEnd/>
            <a:tailEnd/>
          </a:ln>
        </p:spPr>
        <p:txBody>
          <a:bodyPr wrap="none" anchor="ctr"/>
          <a:lstStyle/>
          <a:p>
            <a:endParaRPr lang="en-US"/>
          </a:p>
        </p:txBody>
      </p:sp>
      <p:sp>
        <p:nvSpPr>
          <p:cNvPr id="79876" name="AutoShape 6"/>
          <p:cNvSpPr>
            <a:spLocks noChangeArrowheads="1"/>
          </p:cNvSpPr>
          <p:nvPr/>
        </p:nvSpPr>
        <p:spPr bwMode="auto">
          <a:xfrm>
            <a:off x="2079625" y="1028700"/>
            <a:ext cx="349250" cy="620713"/>
          </a:xfrm>
          <a:prstGeom prst="upArrow">
            <a:avLst>
              <a:gd name="adj1" fmla="val 50000"/>
              <a:gd name="adj2" fmla="val 44432"/>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9877" name="AutoShape 7"/>
          <p:cNvSpPr>
            <a:spLocks noChangeArrowheads="1"/>
          </p:cNvSpPr>
          <p:nvPr/>
        </p:nvSpPr>
        <p:spPr bwMode="auto">
          <a:xfrm flipV="1">
            <a:off x="2079625" y="2395538"/>
            <a:ext cx="349250" cy="620712"/>
          </a:xfrm>
          <a:prstGeom prst="upArrow">
            <a:avLst>
              <a:gd name="adj1" fmla="val 50000"/>
              <a:gd name="adj2" fmla="val 44432"/>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9878" name="Freeform 8"/>
          <p:cNvSpPr>
            <a:spLocks noChangeAspect="1"/>
          </p:cNvSpPr>
          <p:nvPr/>
        </p:nvSpPr>
        <p:spPr bwMode="auto">
          <a:xfrm rot="5450966">
            <a:off x="4048919" y="27781"/>
            <a:ext cx="908050" cy="3957638"/>
          </a:xfrm>
          <a:custGeom>
            <a:avLst/>
            <a:gdLst>
              <a:gd name="T0" fmla="*/ 2147483647 w 1402"/>
              <a:gd name="T1" fmla="*/ 0 h 2880"/>
              <a:gd name="T2" fmla="*/ 2147483647 w 1402"/>
              <a:gd name="T3" fmla="*/ 2147483647 h 2880"/>
              <a:gd name="T4" fmla="*/ 2147483647 w 1402"/>
              <a:gd name="T5" fmla="*/ 2147483647 h 2880"/>
              <a:gd name="T6" fmla="*/ 2147483647 w 1402"/>
              <a:gd name="T7" fmla="*/ 2147483647 h 2880"/>
              <a:gd name="T8" fmla="*/ 2147483647 w 1402"/>
              <a:gd name="T9" fmla="*/ 2147483647 h 2880"/>
              <a:gd name="T10" fmla="*/ 2147483647 w 1402"/>
              <a:gd name="T11" fmla="*/ 2147483647 h 2880"/>
              <a:gd name="T12" fmla="*/ 2147483647 w 1402"/>
              <a:gd name="T13" fmla="*/ 2147483647 h 2880"/>
              <a:gd name="T14" fmla="*/ 2147483647 w 1402"/>
              <a:gd name="T15" fmla="*/ 2147483647 h 2880"/>
              <a:gd name="T16" fmla="*/ 2147483647 w 1402"/>
              <a:gd name="T17" fmla="*/ 2147483647 h 2880"/>
              <a:gd name="T18" fmla="*/ 2147483647 w 1402"/>
              <a:gd name="T19" fmla="*/ 2147483647 h 2880"/>
              <a:gd name="T20" fmla="*/ 2147483647 w 1402"/>
              <a:gd name="T21" fmla="*/ 2147483647 h 2880"/>
              <a:gd name="T22" fmla="*/ 2147483647 w 1402"/>
              <a:gd name="T23" fmla="*/ 2147483647 h 2880"/>
              <a:gd name="T24" fmla="*/ 2147483647 w 1402"/>
              <a:gd name="T25" fmla="*/ 2147483647 h 28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2880"/>
              <a:gd name="T41" fmla="*/ 1402 w 1402"/>
              <a:gd name="T42" fmla="*/ 2880 h 28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2880">
                <a:moveTo>
                  <a:pt x="851" y="0"/>
                </a:moveTo>
                <a:cubicBezTo>
                  <a:pt x="425" y="54"/>
                  <a:pt x="0" y="109"/>
                  <a:pt x="86" y="181"/>
                </a:cubicBezTo>
                <a:cubicBezTo>
                  <a:pt x="172" y="253"/>
                  <a:pt x="1363" y="347"/>
                  <a:pt x="1367" y="430"/>
                </a:cubicBezTo>
                <a:cubicBezTo>
                  <a:pt x="1371" y="513"/>
                  <a:pt x="118" y="596"/>
                  <a:pt x="112" y="679"/>
                </a:cubicBezTo>
                <a:cubicBezTo>
                  <a:pt x="106" y="762"/>
                  <a:pt x="1322" y="844"/>
                  <a:pt x="1333" y="929"/>
                </a:cubicBezTo>
                <a:cubicBezTo>
                  <a:pt x="1344" y="1014"/>
                  <a:pt x="174" y="1104"/>
                  <a:pt x="181" y="1187"/>
                </a:cubicBezTo>
                <a:cubicBezTo>
                  <a:pt x="188" y="1270"/>
                  <a:pt x="1379" y="1344"/>
                  <a:pt x="1375" y="1427"/>
                </a:cubicBezTo>
                <a:cubicBezTo>
                  <a:pt x="1371" y="1510"/>
                  <a:pt x="156" y="1600"/>
                  <a:pt x="155" y="1685"/>
                </a:cubicBezTo>
                <a:cubicBezTo>
                  <a:pt x="154" y="1770"/>
                  <a:pt x="1370" y="1853"/>
                  <a:pt x="1367" y="1935"/>
                </a:cubicBezTo>
                <a:cubicBezTo>
                  <a:pt x="1364" y="2017"/>
                  <a:pt x="132" y="2092"/>
                  <a:pt x="138" y="2175"/>
                </a:cubicBezTo>
                <a:cubicBezTo>
                  <a:pt x="144" y="2258"/>
                  <a:pt x="1400" y="2350"/>
                  <a:pt x="1401" y="2433"/>
                </a:cubicBezTo>
                <a:cubicBezTo>
                  <a:pt x="1402" y="2516"/>
                  <a:pt x="255" y="2600"/>
                  <a:pt x="146" y="2674"/>
                </a:cubicBezTo>
                <a:cubicBezTo>
                  <a:pt x="37" y="2748"/>
                  <a:pt x="392" y="2814"/>
                  <a:pt x="748" y="2880"/>
                </a:cubicBezTo>
              </a:path>
            </a:pathLst>
          </a:custGeom>
          <a:noFill/>
          <a:ln w="635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879" name="Line 9"/>
          <p:cNvSpPr>
            <a:spLocks noChangeAspect="1" noChangeShapeType="1"/>
          </p:cNvSpPr>
          <p:nvPr/>
        </p:nvSpPr>
        <p:spPr bwMode="auto">
          <a:xfrm rot="10780409" flipH="1">
            <a:off x="6483350" y="2098675"/>
            <a:ext cx="1736725" cy="0"/>
          </a:xfrm>
          <a:prstGeom prst="line">
            <a:avLst/>
          </a:prstGeom>
          <a:noFill/>
          <a:ln w="6350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9880" name="Text Box 10"/>
          <p:cNvSpPr txBox="1">
            <a:spLocks noChangeArrowheads="1"/>
          </p:cNvSpPr>
          <p:nvPr/>
        </p:nvSpPr>
        <p:spPr bwMode="auto">
          <a:xfrm>
            <a:off x="1220788" y="1587500"/>
            <a:ext cx="617537"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4400">
                <a:solidFill>
                  <a:srgbClr val="0000FF"/>
                </a:solidFill>
                <a:latin typeface="Arial" charset="0"/>
              </a:rPr>
              <a:t>e</a:t>
            </a:r>
            <a:r>
              <a:rPr lang="en-US" sz="4400" baseline="30000">
                <a:solidFill>
                  <a:srgbClr val="0000FF"/>
                </a:solidFill>
                <a:latin typeface="Arial" charset="0"/>
              </a:rPr>
              <a:t>-</a:t>
            </a:r>
          </a:p>
        </p:txBody>
      </p:sp>
      <p:sp>
        <p:nvSpPr>
          <p:cNvPr id="79881" name="Text Box 11"/>
          <p:cNvSpPr txBox="1">
            <a:spLocks noChangeArrowheads="1"/>
          </p:cNvSpPr>
          <p:nvPr/>
        </p:nvSpPr>
        <p:spPr bwMode="auto">
          <a:xfrm>
            <a:off x="6670675" y="1682750"/>
            <a:ext cx="7445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solidFill>
                  <a:srgbClr val="0000FF"/>
                </a:solidFill>
                <a:latin typeface="Arial" charset="0"/>
              </a:rPr>
              <a:t>light</a:t>
            </a:r>
          </a:p>
        </p:txBody>
      </p:sp>
      <p:sp>
        <p:nvSpPr>
          <p:cNvPr id="79882" name="Text Box 16"/>
          <p:cNvSpPr txBox="1">
            <a:spLocks noChangeArrowheads="1"/>
          </p:cNvSpPr>
          <p:nvPr/>
        </p:nvSpPr>
        <p:spPr bwMode="auto">
          <a:xfrm>
            <a:off x="576263" y="2505074"/>
            <a:ext cx="261302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a:solidFill>
                  <a:srgbClr val="0000FF"/>
                </a:solidFill>
                <a:latin typeface="Arial" charset="0"/>
              </a:rPr>
              <a:t>1 electron</a:t>
            </a:r>
          </a:p>
          <a:p>
            <a:pPr eaLnBrk="1" hangingPunct="1"/>
            <a:r>
              <a:rPr lang="en-US" dirty="0">
                <a:solidFill>
                  <a:srgbClr val="0000FF"/>
                </a:solidFill>
                <a:latin typeface="Arial" charset="0"/>
              </a:rPr>
              <a:t>(acceleration is a)</a:t>
            </a:r>
          </a:p>
        </p:txBody>
      </p:sp>
      <p:sp>
        <p:nvSpPr>
          <p:cNvPr id="79883" name="Text Box 10"/>
          <p:cNvSpPr txBox="1">
            <a:spLocks noChangeArrowheads="1"/>
          </p:cNvSpPr>
          <p:nvPr/>
        </p:nvSpPr>
        <p:spPr bwMode="auto">
          <a:xfrm>
            <a:off x="184150" y="3284538"/>
            <a:ext cx="8732838"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a:solidFill>
                  <a:srgbClr val="0000FF"/>
                </a:solidFill>
                <a:latin typeface="Comic Sans MS" charset="0"/>
              </a:rPr>
              <a:t>Asssume that the propagating electric field goes </a:t>
            </a:r>
          </a:p>
          <a:p>
            <a:pPr eaLnBrk="1" hangingPunct="1"/>
            <a:r>
              <a:rPr lang="en-US" sz="2000">
                <a:solidFill>
                  <a:srgbClr val="0000FF"/>
                </a:solidFill>
                <a:latin typeface="Comic Sans MS" charset="0"/>
              </a:rPr>
              <a:t>linearly in the electric charge and the acceleration</a:t>
            </a:r>
          </a:p>
          <a:p>
            <a:pPr eaLnBrk="1" hangingPunct="1"/>
            <a:r>
              <a:rPr lang="en-US" sz="2000">
                <a:solidFill>
                  <a:srgbClr val="0000FF"/>
                </a:solidFill>
                <a:latin typeface="Comic Sans MS" charset="0"/>
              </a:rPr>
              <a:t>                                                     -  so intensity (power) goes like </a:t>
            </a:r>
            <a:r>
              <a:rPr lang="en-US" sz="2800" u="sng">
                <a:solidFill>
                  <a:srgbClr val="0000FF"/>
                </a:solidFill>
                <a:latin typeface="Comic Sans MS" charset="0"/>
              </a:rPr>
              <a:t>e</a:t>
            </a:r>
            <a:r>
              <a:rPr lang="en-US" sz="2800" u="sng" baseline="30000">
                <a:solidFill>
                  <a:srgbClr val="0000FF"/>
                </a:solidFill>
                <a:latin typeface="Comic Sans MS" charset="0"/>
              </a:rPr>
              <a:t>2</a:t>
            </a:r>
            <a:r>
              <a:rPr lang="en-US" sz="2800" u="sng">
                <a:solidFill>
                  <a:srgbClr val="0000FF"/>
                </a:solidFill>
                <a:latin typeface="Comic Sans MS" charset="0"/>
              </a:rPr>
              <a:t>a</a:t>
            </a:r>
            <a:r>
              <a:rPr lang="en-US" sz="2800" u="sng" baseline="30000">
                <a:solidFill>
                  <a:srgbClr val="0000FF"/>
                </a:solidFill>
                <a:latin typeface="Comic Sans MS" charset="0"/>
              </a:rPr>
              <a:t>2</a:t>
            </a:r>
          </a:p>
        </p:txBody>
      </p:sp>
      <p:graphicFrame>
        <p:nvGraphicFramePr>
          <p:cNvPr id="79874" name="Object 2"/>
          <p:cNvGraphicFramePr>
            <a:graphicFrameLocks noChangeAspect="1"/>
          </p:cNvGraphicFramePr>
          <p:nvPr/>
        </p:nvGraphicFramePr>
        <p:xfrm>
          <a:off x="3457575" y="4673600"/>
          <a:ext cx="3797300" cy="1168400"/>
        </p:xfrm>
        <a:graphic>
          <a:graphicData uri="http://schemas.openxmlformats.org/presentationml/2006/ole">
            <mc:AlternateContent xmlns:mc="http://schemas.openxmlformats.org/markup-compatibility/2006">
              <mc:Choice xmlns:v="urn:schemas-microsoft-com:vml" Requires="v">
                <p:oleObj spid="_x0000_s3172" name="Equation" r:id="rId4" imgW="3797280" imgH="1168200" progId="Equation.3">
                  <p:embed/>
                </p:oleObj>
              </mc:Choice>
              <mc:Fallback>
                <p:oleObj name="Equation" r:id="rId4" imgW="3797280" imgH="1168200" progId="Equation.3">
                  <p:embed/>
                  <p:pic>
                    <p:nvPicPr>
                      <p:cNvPr id="7987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7575" y="4673600"/>
                        <a:ext cx="3797300" cy="116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9884" name="Text Box 2"/>
          <p:cNvSpPr txBox="1">
            <a:spLocks noChangeArrowheads="1"/>
          </p:cNvSpPr>
          <p:nvPr/>
        </p:nvSpPr>
        <p:spPr bwMode="auto">
          <a:xfrm>
            <a:off x="741591" y="189102"/>
            <a:ext cx="667362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800" b="1" dirty="0">
                <a:solidFill>
                  <a:srgbClr val="00279F"/>
                </a:solidFill>
                <a:latin typeface="Arial" charset="0"/>
              </a:rPr>
              <a:t>  Wiggle an electron and it radiates…..</a:t>
            </a:r>
          </a:p>
        </p:txBody>
      </p:sp>
      <p:sp>
        <p:nvSpPr>
          <p:cNvPr id="2" name="TextBox 1">
            <a:extLst>
              <a:ext uri="{FF2B5EF4-FFF2-40B4-BE49-F238E27FC236}">
                <a16:creationId xmlns:a16="http://schemas.microsoft.com/office/drawing/2014/main" id="{9D045A9D-7FBE-1448-8C0B-421FC1ECA1B3}"/>
              </a:ext>
            </a:extLst>
          </p:cNvPr>
          <p:cNvSpPr txBox="1"/>
          <p:nvPr/>
        </p:nvSpPr>
        <p:spPr>
          <a:xfrm>
            <a:off x="97738" y="5829110"/>
            <a:ext cx="448616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70C0"/>
                </a:solidFill>
                <a:latin typeface="Chalkboard" panose="03050602040202020205" pitchFamily="66" charset="77"/>
              </a:rPr>
              <a:t>Courtesy of Jack </a:t>
            </a:r>
            <a:r>
              <a:rPr lang="en-US" dirty="0" err="1">
                <a:solidFill>
                  <a:srgbClr val="0070C0"/>
                </a:solidFill>
                <a:latin typeface="Chalkboard" panose="03050602040202020205" pitchFamily="66" charset="77"/>
              </a:rPr>
              <a:t>Kossler</a:t>
            </a:r>
            <a:r>
              <a:rPr lang="en-US" dirty="0">
                <a:solidFill>
                  <a:srgbClr val="0070C0"/>
                </a:solidFill>
                <a:latin typeface="Chalkboard" panose="03050602040202020205" pitchFamily="66" charset="77"/>
              </a:rPr>
              <a:t> W&amp;M</a:t>
            </a:r>
            <a:endParaRPr kumimoji="0" lang="en-US" sz="2400" b="0" i="0" u="none" strike="noStrike" cap="none" spc="0" normalizeH="0" baseline="0" dirty="0">
              <a:ln>
                <a:noFill/>
              </a:ln>
              <a:solidFill>
                <a:srgbClr val="0070C0"/>
              </a:solidFill>
              <a:effectLst/>
              <a:uFill>
                <a:solidFill>
                  <a:srgbClr val="000000"/>
                </a:solidFill>
              </a:uFill>
              <a:latin typeface="Chalkboard" panose="03050602040202020205" pitchFamily="66" charset="77"/>
              <a:sym typeface="Times"/>
            </a:endParaRPr>
          </a:p>
        </p:txBody>
      </p:sp>
      <p:sp>
        <p:nvSpPr>
          <p:cNvPr id="14" name="Same physics as a cell phone……">
            <a:extLst>
              <a:ext uri="{FF2B5EF4-FFF2-40B4-BE49-F238E27FC236}">
                <a16:creationId xmlns:a16="http://schemas.microsoft.com/office/drawing/2014/main" id="{883E63F8-E2BA-874F-9BA8-4770C519BADC}"/>
              </a:ext>
            </a:extLst>
          </p:cNvPr>
          <p:cNvSpPr txBox="1">
            <a:spLocks/>
          </p:cNvSpPr>
          <p:nvPr/>
        </p:nvSpPr>
        <p:spPr>
          <a:xfrm>
            <a:off x="2670175" y="837071"/>
            <a:ext cx="6488761" cy="455611"/>
          </a:xfrm>
          <a:prstGeom prst="rect">
            <a:avLst/>
          </a:prstGeom>
        </p:spPr>
        <p:txBody>
          <a:bodyPr>
            <a:normAutofit fontScale="77500" lnSpcReduction="20000"/>
          </a:bodyPr>
          <a:lstStyle>
            <a:lvl1pPr marL="0" marR="0" indent="0" algn="ctr" defTabSz="914400" rtl="0" latinLnBrk="0">
              <a:lnSpc>
                <a:spcPct val="100000"/>
              </a:lnSpc>
              <a:spcBef>
                <a:spcPts val="0"/>
              </a:spcBef>
              <a:spcAft>
                <a:spcPts val="0"/>
              </a:spcAft>
              <a:buClrTx/>
              <a:buSzTx/>
              <a:buFontTx/>
              <a:buNone/>
              <a:tabLst/>
              <a:defRPr sz="2400" b="1" i="0" u="none" strike="noStrike" cap="none" spc="0" baseline="0">
                <a:ln>
                  <a:noFill/>
                </a:ln>
                <a:solidFill>
                  <a:srgbClr val="00279F"/>
                </a:solidFill>
                <a:uFill>
                  <a:solidFill>
                    <a:srgbClr val="00279F"/>
                  </a:solidFill>
                </a:uFill>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5pPr>
            <a:lvl6pPr marL="0" marR="0" indent="4572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6pPr>
            <a:lvl7pPr marL="0" marR="0" indent="9144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7pPr>
            <a:lvl8pPr marL="0" marR="0" indent="13716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8pPr>
            <a:lvl9pPr marL="0" marR="0" indent="18288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9pPr>
          </a:lstStyle>
          <a:p>
            <a:pPr hangingPunct="1">
              <a:defRPr sz="3600">
                <a:solidFill>
                  <a:srgbClr val="002060"/>
                </a:solidFill>
                <a:uFill>
                  <a:solidFill>
                    <a:srgbClr val="002060"/>
                  </a:solidFill>
                </a:uFill>
                <a:latin typeface="Calibri"/>
                <a:ea typeface="Calibri"/>
                <a:cs typeface="Calibri"/>
                <a:sym typeface="Calibri"/>
              </a:defRPr>
            </a:pPr>
            <a:r>
              <a:rPr lang="en-US" dirty="0">
                <a:solidFill>
                  <a:srgbClr val="0070C0"/>
                </a:solidFill>
              </a:rPr>
              <a:t>accelerated charges = propagating field</a:t>
            </a:r>
          </a:p>
        </p:txBody>
      </p:sp>
    </p:spTree>
    <p:extLst>
      <p:ext uri="{BB962C8B-B14F-4D97-AF65-F5344CB8AC3E}">
        <p14:creationId xmlns:p14="http://schemas.microsoft.com/office/powerpoint/2010/main" val="3601892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Oval 5"/>
          <p:cNvSpPr>
            <a:spLocks noChangeArrowheads="1"/>
          </p:cNvSpPr>
          <p:nvPr/>
        </p:nvSpPr>
        <p:spPr bwMode="auto">
          <a:xfrm>
            <a:off x="2009775" y="1774825"/>
            <a:ext cx="488950" cy="433388"/>
          </a:xfrm>
          <a:prstGeom prst="ellipse">
            <a:avLst/>
          </a:prstGeom>
          <a:solidFill>
            <a:srgbClr val="0000FF"/>
          </a:solidFill>
          <a:ln w="12700">
            <a:solidFill>
              <a:schemeClr val="bg1"/>
            </a:solidFill>
            <a:round/>
            <a:headEnd/>
            <a:tailEnd/>
          </a:ln>
        </p:spPr>
        <p:txBody>
          <a:bodyPr wrap="none" anchor="ctr"/>
          <a:lstStyle/>
          <a:p>
            <a:endParaRPr lang="en-US"/>
          </a:p>
        </p:txBody>
      </p:sp>
      <p:sp>
        <p:nvSpPr>
          <p:cNvPr id="81925" name="AutoShape 6"/>
          <p:cNvSpPr>
            <a:spLocks noChangeArrowheads="1"/>
          </p:cNvSpPr>
          <p:nvPr/>
        </p:nvSpPr>
        <p:spPr bwMode="auto">
          <a:xfrm>
            <a:off x="2079625" y="1028700"/>
            <a:ext cx="349250" cy="620713"/>
          </a:xfrm>
          <a:prstGeom prst="upArrow">
            <a:avLst>
              <a:gd name="adj1" fmla="val 50000"/>
              <a:gd name="adj2" fmla="val 44432"/>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1926" name="AutoShape 7"/>
          <p:cNvSpPr>
            <a:spLocks noChangeArrowheads="1"/>
          </p:cNvSpPr>
          <p:nvPr/>
        </p:nvSpPr>
        <p:spPr bwMode="auto">
          <a:xfrm flipV="1">
            <a:off x="2079625" y="2395538"/>
            <a:ext cx="349250" cy="620712"/>
          </a:xfrm>
          <a:prstGeom prst="upArrow">
            <a:avLst>
              <a:gd name="adj1" fmla="val 50000"/>
              <a:gd name="adj2" fmla="val 44432"/>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1927" name="Freeform 8"/>
          <p:cNvSpPr>
            <a:spLocks noChangeAspect="1"/>
          </p:cNvSpPr>
          <p:nvPr/>
        </p:nvSpPr>
        <p:spPr bwMode="auto">
          <a:xfrm rot="5450966">
            <a:off x="4048919" y="27781"/>
            <a:ext cx="908050" cy="3957638"/>
          </a:xfrm>
          <a:custGeom>
            <a:avLst/>
            <a:gdLst>
              <a:gd name="T0" fmla="*/ 2147483647 w 1402"/>
              <a:gd name="T1" fmla="*/ 0 h 2880"/>
              <a:gd name="T2" fmla="*/ 2147483647 w 1402"/>
              <a:gd name="T3" fmla="*/ 2147483647 h 2880"/>
              <a:gd name="T4" fmla="*/ 2147483647 w 1402"/>
              <a:gd name="T5" fmla="*/ 2147483647 h 2880"/>
              <a:gd name="T6" fmla="*/ 2147483647 w 1402"/>
              <a:gd name="T7" fmla="*/ 2147483647 h 2880"/>
              <a:gd name="T8" fmla="*/ 2147483647 w 1402"/>
              <a:gd name="T9" fmla="*/ 2147483647 h 2880"/>
              <a:gd name="T10" fmla="*/ 2147483647 w 1402"/>
              <a:gd name="T11" fmla="*/ 2147483647 h 2880"/>
              <a:gd name="T12" fmla="*/ 2147483647 w 1402"/>
              <a:gd name="T13" fmla="*/ 2147483647 h 2880"/>
              <a:gd name="T14" fmla="*/ 2147483647 w 1402"/>
              <a:gd name="T15" fmla="*/ 2147483647 h 2880"/>
              <a:gd name="T16" fmla="*/ 2147483647 w 1402"/>
              <a:gd name="T17" fmla="*/ 2147483647 h 2880"/>
              <a:gd name="T18" fmla="*/ 2147483647 w 1402"/>
              <a:gd name="T19" fmla="*/ 2147483647 h 2880"/>
              <a:gd name="T20" fmla="*/ 2147483647 w 1402"/>
              <a:gd name="T21" fmla="*/ 2147483647 h 2880"/>
              <a:gd name="T22" fmla="*/ 2147483647 w 1402"/>
              <a:gd name="T23" fmla="*/ 2147483647 h 2880"/>
              <a:gd name="T24" fmla="*/ 2147483647 w 1402"/>
              <a:gd name="T25" fmla="*/ 2147483647 h 28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2880"/>
              <a:gd name="T41" fmla="*/ 1402 w 1402"/>
              <a:gd name="T42" fmla="*/ 2880 h 28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2880">
                <a:moveTo>
                  <a:pt x="851" y="0"/>
                </a:moveTo>
                <a:cubicBezTo>
                  <a:pt x="425" y="54"/>
                  <a:pt x="0" y="109"/>
                  <a:pt x="86" y="181"/>
                </a:cubicBezTo>
                <a:cubicBezTo>
                  <a:pt x="172" y="253"/>
                  <a:pt x="1363" y="347"/>
                  <a:pt x="1367" y="430"/>
                </a:cubicBezTo>
                <a:cubicBezTo>
                  <a:pt x="1371" y="513"/>
                  <a:pt x="118" y="596"/>
                  <a:pt x="112" y="679"/>
                </a:cubicBezTo>
                <a:cubicBezTo>
                  <a:pt x="106" y="762"/>
                  <a:pt x="1322" y="844"/>
                  <a:pt x="1333" y="929"/>
                </a:cubicBezTo>
                <a:cubicBezTo>
                  <a:pt x="1344" y="1014"/>
                  <a:pt x="174" y="1104"/>
                  <a:pt x="181" y="1187"/>
                </a:cubicBezTo>
                <a:cubicBezTo>
                  <a:pt x="188" y="1270"/>
                  <a:pt x="1379" y="1344"/>
                  <a:pt x="1375" y="1427"/>
                </a:cubicBezTo>
                <a:cubicBezTo>
                  <a:pt x="1371" y="1510"/>
                  <a:pt x="156" y="1600"/>
                  <a:pt x="155" y="1685"/>
                </a:cubicBezTo>
                <a:cubicBezTo>
                  <a:pt x="154" y="1770"/>
                  <a:pt x="1370" y="1853"/>
                  <a:pt x="1367" y="1935"/>
                </a:cubicBezTo>
                <a:cubicBezTo>
                  <a:pt x="1364" y="2017"/>
                  <a:pt x="132" y="2092"/>
                  <a:pt x="138" y="2175"/>
                </a:cubicBezTo>
                <a:cubicBezTo>
                  <a:pt x="144" y="2258"/>
                  <a:pt x="1400" y="2350"/>
                  <a:pt x="1401" y="2433"/>
                </a:cubicBezTo>
                <a:cubicBezTo>
                  <a:pt x="1402" y="2516"/>
                  <a:pt x="255" y="2600"/>
                  <a:pt x="146" y="2674"/>
                </a:cubicBezTo>
                <a:cubicBezTo>
                  <a:pt x="37" y="2748"/>
                  <a:pt x="392" y="2814"/>
                  <a:pt x="748" y="2880"/>
                </a:cubicBezTo>
              </a:path>
            </a:pathLst>
          </a:custGeom>
          <a:noFill/>
          <a:ln w="635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1928" name="Line 9"/>
          <p:cNvSpPr>
            <a:spLocks noChangeAspect="1" noChangeShapeType="1"/>
          </p:cNvSpPr>
          <p:nvPr/>
        </p:nvSpPr>
        <p:spPr bwMode="auto">
          <a:xfrm rot="10780409" flipH="1">
            <a:off x="6483350" y="2098675"/>
            <a:ext cx="1736725" cy="0"/>
          </a:xfrm>
          <a:prstGeom prst="line">
            <a:avLst/>
          </a:prstGeom>
          <a:noFill/>
          <a:ln w="6350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1929" name="Text Box 10"/>
          <p:cNvSpPr txBox="1">
            <a:spLocks noChangeArrowheads="1"/>
          </p:cNvSpPr>
          <p:nvPr/>
        </p:nvSpPr>
        <p:spPr bwMode="auto">
          <a:xfrm>
            <a:off x="1220788" y="1587500"/>
            <a:ext cx="617537"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4400">
                <a:solidFill>
                  <a:srgbClr val="0000FF"/>
                </a:solidFill>
                <a:latin typeface="Arial" charset="0"/>
              </a:rPr>
              <a:t>e</a:t>
            </a:r>
            <a:r>
              <a:rPr lang="en-US" sz="4400" baseline="30000">
                <a:solidFill>
                  <a:srgbClr val="0000FF"/>
                </a:solidFill>
                <a:latin typeface="Arial" charset="0"/>
              </a:rPr>
              <a:t>-</a:t>
            </a:r>
          </a:p>
        </p:txBody>
      </p:sp>
      <p:sp>
        <p:nvSpPr>
          <p:cNvPr id="81930" name="Text Box 11"/>
          <p:cNvSpPr txBox="1">
            <a:spLocks noChangeArrowheads="1"/>
          </p:cNvSpPr>
          <p:nvPr/>
        </p:nvSpPr>
        <p:spPr bwMode="auto">
          <a:xfrm>
            <a:off x="6670675" y="1682750"/>
            <a:ext cx="7445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solidFill>
                  <a:srgbClr val="0000FF"/>
                </a:solidFill>
                <a:latin typeface="Arial" charset="0"/>
              </a:rPr>
              <a:t>light</a:t>
            </a:r>
          </a:p>
        </p:txBody>
      </p:sp>
      <p:sp>
        <p:nvSpPr>
          <p:cNvPr id="81931" name="Text Box 16"/>
          <p:cNvSpPr txBox="1">
            <a:spLocks noChangeArrowheads="1"/>
          </p:cNvSpPr>
          <p:nvPr/>
        </p:nvSpPr>
        <p:spPr bwMode="auto">
          <a:xfrm>
            <a:off x="576263" y="2378075"/>
            <a:ext cx="261302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solidFill>
                  <a:srgbClr val="0000FF"/>
                </a:solidFill>
                <a:latin typeface="Arial" charset="0"/>
              </a:rPr>
              <a:t>1 electron</a:t>
            </a:r>
          </a:p>
          <a:p>
            <a:pPr eaLnBrk="1" hangingPunct="1"/>
            <a:r>
              <a:rPr lang="en-US">
                <a:solidFill>
                  <a:srgbClr val="0000FF"/>
                </a:solidFill>
                <a:latin typeface="Arial" charset="0"/>
              </a:rPr>
              <a:t>(acceleration is a)</a:t>
            </a:r>
          </a:p>
        </p:txBody>
      </p:sp>
      <p:graphicFrame>
        <p:nvGraphicFramePr>
          <p:cNvPr id="81922" name="Object 2"/>
          <p:cNvGraphicFramePr>
            <a:graphicFrameLocks noChangeAspect="1"/>
          </p:cNvGraphicFramePr>
          <p:nvPr/>
        </p:nvGraphicFramePr>
        <p:xfrm>
          <a:off x="3490913" y="2722563"/>
          <a:ext cx="3797300" cy="1168400"/>
        </p:xfrm>
        <a:graphic>
          <a:graphicData uri="http://schemas.openxmlformats.org/presentationml/2006/ole">
            <mc:AlternateContent xmlns:mc="http://schemas.openxmlformats.org/markup-compatibility/2006">
              <mc:Choice xmlns:v="urn:schemas-microsoft-com:vml" Requires="v">
                <p:oleObj spid="_x0000_s4295" name="Equation" r:id="rId4" imgW="3797280" imgH="1168200" progId="Equation.DSMT4">
                  <p:embed/>
                </p:oleObj>
              </mc:Choice>
              <mc:Fallback>
                <p:oleObj name="Equation" r:id="rId4" imgW="3797280" imgH="1168200" progId="Equation.DSMT4">
                  <p:embed/>
                  <p:pic>
                    <p:nvPicPr>
                      <p:cNvPr id="819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913" y="2722563"/>
                        <a:ext cx="3797300" cy="116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 name="Object 3"/>
          <p:cNvGraphicFramePr>
            <a:graphicFrameLocks noChangeAspect="1"/>
          </p:cNvGraphicFramePr>
          <p:nvPr/>
        </p:nvGraphicFramePr>
        <p:xfrm>
          <a:off x="5024438" y="4679950"/>
          <a:ext cx="1854200" cy="660400"/>
        </p:xfrm>
        <a:graphic>
          <a:graphicData uri="http://schemas.openxmlformats.org/presentationml/2006/ole">
            <mc:AlternateContent xmlns:mc="http://schemas.openxmlformats.org/markup-compatibility/2006">
              <mc:Choice xmlns:v="urn:schemas-microsoft-com:vml" Requires="v">
                <p:oleObj spid="_x0000_s4296" name="Equation" r:id="rId6" imgW="1854000" imgH="660240" progId="Equation.3">
                  <p:embed/>
                </p:oleObj>
              </mc:Choice>
              <mc:Fallback>
                <p:oleObj name="Equation" r:id="rId6" imgW="1854000" imgH="660240" progId="Equation.3">
                  <p:embed/>
                  <p:pic>
                    <p:nvPicPr>
                      <p:cNvPr id="1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4438" y="4679950"/>
                        <a:ext cx="1854200" cy="660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 name="Text Box 12"/>
          <p:cNvSpPr txBox="1">
            <a:spLocks noChangeArrowheads="1"/>
          </p:cNvSpPr>
          <p:nvPr/>
        </p:nvSpPr>
        <p:spPr bwMode="auto">
          <a:xfrm>
            <a:off x="1900238" y="3841750"/>
            <a:ext cx="6653212"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solidFill>
                  <a:srgbClr val="0000FF"/>
                </a:solidFill>
                <a:latin typeface="Comic Sans MS" charset="0"/>
              </a:rPr>
              <a:t>Now for an electric charge, force is</a:t>
            </a:r>
          </a:p>
          <a:p>
            <a:pPr eaLnBrk="1" hangingPunct="1"/>
            <a:r>
              <a:rPr lang="en-US">
                <a:solidFill>
                  <a:srgbClr val="0000FF"/>
                </a:solidFill>
                <a:latin typeface="Comic Sans MS" charset="0"/>
              </a:rPr>
              <a:t>e</a:t>
            </a:r>
            <a:r>
              <a:rPr lang="en-US" baseline="30000">
                <a:solidFill>
                  <a:srgbClr val="0000FF"/>
                </a:solidFill>
                <a:latin typeface="Comic Sans MS" charset="0"/>
              </a:rPr>
              <a:t>2</a:t>
            </a:r>
            <a:r>
              <a:rPr lang="en-US">
                <a:solidFill>
                  <a:srgbClr val="0000FF"/>
                </a:solidFill>
                <a:latin typeface="Comic Sans MS" charset="0"/>
              </a:rPr>
              <a:t>/L</a:t>
            </a:r>
            <a:r>
              <a:rPr lang="en-US" baseline="30000">
                <a:solidFill>
                  <a:srgbClr val="0000FF"/>
                </a:solidFill>
                <a:latin typeface="Comic Sans MS" charset="0"/>
              </a:rPr>
              <a:t>2</a:t>
            </a:r>
            <a:r>
              <a:rPr lang="en-US">
                <a:solidFill>
                  <a:srgbClr val="0000FF"/>
                </a:solidFill>
                <a:latin typeface="Comic Sans MS" charset="0"/>
              </a:rPr>
              <a:t>, so we can derive dimensions for e thus:</a:t>
            </a:r>
          </a:p>
        </p:txBody>
      </p:sp>
      <p:sp>
        <p:nvSpPr>
          <p:cNvPr id="16" name="Text Box 13"/>
          <p:cNvSpPr txBox="1">
            <a:spLocks noChangeArrowheads="1"/>
          </p:cNvSpPr>
          <p:nvPr/>
        </p:nvSpPr>
        <p:spPr bwMode="auto">
          <a:xfrm>
            <a:off x="1446213" y="5461000"/>
            <a:ext cx="7267350"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dirty="0">
                <a:solidFill>
                  <a:srgbClr val="0000FF"/>
                </a:solidFill>
                <a:latin typeface="Comic Sans MS" charset="0"/>
              </a:rPr>
              <a:t>So </a:t>
            </a:r>
            <a:r>
              <a:rPr lang="en-US" sz="2800" u="sng" dirty="0">
                <a:solidFill>
                  <a:srgbClr val="0000FF"/>
                </a:solidFill>
                <a:latin typeface="Comic Sans MS" charset="0"/>
              </a:rPr>
              <a:t>e</a:t>
            </a:r>
            <a:r>
              <a:rPr lang="en-US" sz="2800" u="sng" baseline="30000" dirty="0">
                <a:solidFill>
                  <a:srgbClr val="0000FF"/>
                </a:solidFill>
                <a:latin typeface="Comic Sans MS" charset="0"/>
              </a:rPr>
              <a:t>2</a:t>
            </a:r>
            <a:r>
              <a:rPr lang="en-US" sz="2800" u="sng" dirty="0">
                <a:solidFill>
                  <a:srgbClr val="0000FF"/>
                </a:solidFill>
                <a:latin typeface="Comic Sans MS" charset="0"/>
              </a:rPr>
              <a:t>a</a:t>
            </a:r>
            <a:r>
              <a:rPr lang="en-US" sz="2800" u="sng" baseline="30000" dirty="0">
                <a:solidFill>
                  <a:srgbClr val="0000FF"/>
                </a:solidFill>
                <a:latin typeface="Comic Sans MS" charset="0"/>
              </a:rPr>
              <a:t>2</a:t>
            </a:r>
            <a:r>
              <a:rPr lang="en-US" dirty="0">
                <a:solidFill>
                  <a:srgbClr val="0000FF"/>
                </a:solidFill>
                <a:latin typeface="Comic Sans MS" charset="0"/>
              </a:rPr>
              <a:t> has dimensions of ::</a:t>
            </a:r>
            <a:r>
              <a:rPr lang="en-US" dirty="0">
                <a:solidFill>
                  <a:srgbClr val="0000FF"/>
                </a:solidFill>
              </a:rPr>
              <a:t>ML</a:t>
            </a:r>
            <a:r>
              <a:rPr lang="en-US" baseline="30000" dirty="0">
                <a:solidFill>
                  <a:srgbClr val="0000FF"/>
                </a:solidFill>
              </a:rPr>
              <a:t>3</a:t>
            </a:r>
            <a:r>
              <a:rPr lang="en-US" dirty="0">
                <a:solidFill>
                  <a:srgbClr val="0000FF"/>
                </a:solidFill>
              </a:rPr>
              <a:t> T</a:t>
            </a:r>
            <a:r>
              <a:rPr lang="en-US" baseline="30000" dirty="0">
                <a:solidFill>
                  <a:srgbClr val="0000FF"/>
                </a:solidFill>
              </a:rPr>
              <a:t>-2</a:t>
            </a:r>
            <a:r>
              <a:rPr lang="en-US" dirty="0">
                <a:solidFill>
                  <a:srgbClr val="0000FF"/>
                </a:solidFill>
                <a:sym typeface="Symbol" charset="0"/>
              </a:rPr>
              <a:t>×</a:t>
            </a:r>
            <a:r>
              <a:rPr lang="en-US" dirty="0">
                <a:solidFill>
                  <a:srgbClr val="0000FF"/>
                </a:solidFill>
              </a:rPr>
              <a:t>L</a:t>
            </a:r>
            <a:r>
              <a:rPr lang="en-US" baseline="30000" dirty="0">
                <a:solidFill>
                  <a:srgbClr val="0000FF"/>
                </a:solidFill>
              </a:rPr>
              <a:t>2</a:t>
            </a:r>
            <a:r>
              <a:rPr lang="en-US" dirty="0">
                <a:solidFill>
                  <a:srgbClr val="0000FF"/>
                </a:solidFill>
              </a:rPr>
              <a:t>T</a:t>
            </a:r>
            <a:r>
              <a:rPr lang="en-US" baseline="30000" dirty="0">
                <a:solidFill>
                  <a:srgbClr val="0000FF"/>
                </a:solidFill>
              </a:rPr>
              <a:t>-4 </a:t>
            </a:r>
            <a:r>
              <a:rPr lang="en-US" dirty="0">
                <a:solidFill>
                  <a:srgbClr val="0000FF"/>
                </a:solidFill>
              </a:rPr>
              <a:t>= ML</a:t>
            </a:r>
            <a:r>
              <a:rPr lang="en-US" baseline="30000" dirty="0">
                <a:solidFill>
                  <a:srgbClr val="0000FF"/>
                </a:solidFill>
              </a:rPr>
              <a:t>5</a:t>
            </a:r>
            <a:r>
              <a:rPr lang="en-US" dirty="0">
                <a:solidFill>
                  <a:srgbClr val="0000FF"/>
                </a:solidFill>
              </a:rPr>
              <a:t>T</a:t>
            </a:r>
            <a:r>
              <a:rPr lang="en-US" baseline="30000" dirty="0">
                <a:solidFill>
                  <a:srgbClr val="0000FF"/>
                </a:solidFill>
              </a:rPr>
              <a:t>-6</a:t>
            </a:r>
            <a:endParaRPr lang="en-US" dirty="0">
              <a:solidFill>
                <a:srgbClr val="0000FF"/>
              </a:solidFill>
            </a:endParaRPr>
          </a:p>
          <a:p>
            <a:pPr eaLnBrk="1" hangingPunct="1"/>
            <a:r>
              <a:rPr lang="en-US" dirty="0">
                <a:solidFill>
                  <a:srgbClr val="0000FF"/>
                </a:solidFill>
                <a:latin typeface="Comic Sans MS" charset="0"/>
              </a:rPr>
              <a:t>And if we divide by</a:t>
            </a:r>
            <a:r>
              <a:rPr lang="en-US" dirty="0">
                <a:solidFill>
                  <a:srgbClr val="0000FF"/>
                </a:solidFill>
                <a:latin typeface="Times New Roman" charset="0"/>
              </a:rPr>
              <a:t> </a:t>
            </a:r>
            <a:r>
              <a:rPr lang="en-US" sz="2800" u="sng" dirty="0">
                <a:solidFill>
                  <a:srgbClr val="0000FF"/>
                </a:solidFill>
                <a:latin typeface="Times New Roman" charset="0"/>
              </a:rPr>
              <a:t>c</a:t>
            </a:r>
            <a:r>
              <a:rPr lang="en-US" sz="2800" u="sng" baseline="30000" dirty="0">
                <a:solidFill>
                  <a:srgbClr val="0000FF"/>
                </a:solidFill>
                <a:latin typeface="Times New Roman" charset="0"/>
              </a:rPr>
              <a:t>3</a:t>
            </a:r>
            <a:r>
              <a:rPr lang="en-US" dirty="0">
                <a:solidFill>
                  <a:srgbClr val="0000FF"/>
                </a:solidFill>
                <a:latin typeface="Times New Roman" charset="0"/>
              </a:rPr>
              <a:t>, </a:t>
            </a:r>
            <a:r>
              <a:rPr lang="en-US" dirty="0">
                <a:solidFill>
                  <a:srgbClr val="0000FF"/>
                </a:solidFill>
                <a:latin typeface="Comic Sans MS" charset="0"/>
              </a:rPr>
              <a:t>or</a:t>
            </a:r>
            <a:r>
              <a:rPr lang="en-US" dirty="0">
                <a:solidFill>
                  <a:srgbClr val="0000FF"/>
                </a:solidFill>
                <a:latin typeface="Times New Roman" charset="0"/>
              </a:rPr>
              <a:t> L</a:t>
            </a:r>
            <a:r>
              <a:rPr lang="en-US" baseline="30000" dirty="0">
                <a:solidFill>
                  <a:srgbClr val="0000FF"/>
                </a:solidFill>
                <a:latin typeface="Times New Roman" charset="0"/>
              </a:rPr>
              <a:t>3</a:t>
            </a:r>
            <a:r>
              <a:rPr lang="en-US" dirty="0">
                <a:solidFill>
                  <a:srgbClr val="0000FF"/>
                </a:solidFill>
                <a:latin typeface="Times New Roman" charset="0"/>
              </a:rPr>
              <a:t>T</a:t>
            </a:r>
            <a:r>
              <a:rPr lang="en-US" baseline="30000" dirty="0">
                <a:solidFill>
                  <a:srgbClr val="0000FF"/>
                </a:solidFill>
                <a:latin typeface="Times New Roman" charset="0"/>
              </a:rPr>
              <a:t>-3</a:t>
            </a:r>
            <a:r>
              <a:rPr lang="en-US" dirty="0">
                <a:solidFill>
                  <a:srgbClr val="0000FF"/>
                </a:solidFill>
                <a:latin typeface="Times New Roman" charset="0"/>
              </a:rPr>
              <a:t>, </a:t>
            </a:r>
            <a:r>
              <a:rPr lang="en-US" dirty="0">
                <a:solidFill>
                  <a:srgbClr val="0000FF"/>
                </a:solidFill>
                <a:latin typeface="Comic Sans MS" charset="0"/>
              </a:rPr>
              <a:t>we get</a:t>
            </a:r>
            <a:r>
              <a:rPr lang="en-US" dirty="0">
                <a:solidFill>
                  <a:srgbClr val="0000FF"/>
                </a:solidFill>
                <a:latin typeface="Times New Roman" charset="0"/>
              </a:rPr>
              <a:t> ML</a:t>
            </a:r>
            <a:r>
              <a:rPr lang="en-US" baseline="30000" dirty="0">
                <a:solidFill>
                  <a:srgbClr val="0000FF"/>
                </a:solidFill>
                <a:latin typeface="Times New Roman" charset="0"/>
              </a:rPr>
              <a:t>2</a:t>
            </a:r>
            <a:r>
              <a:rPr lang="en-US" dirty="0">
                <a:solidFill>
                  <a:srgbClr val="0000FF"/>
                </a:solidFill>
                <a:latin typeface="Times New Roman" charset="0"/>
              </a:rPr>
              <a:t>T</a:t>
            </a:r>
            <a:r>
              <a:rPr lang="en-US" baseline="30000" dirty="0">
                <a:solidFill>
                  <a:srgbClr val="0000FF"/>
                </a:solidFill>
                <a:latin typeface="Times New Roman" charset="0"/>
              </a:rPr>
              <a:t>-3</a:t>
            </a:r>
            <a:r>
              <a:rPr lang="en-US" dirty="0">
                <a:solidFill>
                  <a:srgbClr val="0000FF"/>
                </a:solidFill>
                <a:latin typeface="Times New Roman" charset="0"/>
              </a:rPr>
              <a:t>.</a:t>
            </a:r>
            <a:endParaRPr lang="en-US" baseline="30000" dirty="0">
              <a:solidFill>
                <a:srgbClr val="0000FF"/>
              </a:solidFill>
              <a:latin typeface="Times New Roman" charset="0"/>
            </a:endParaRPr>
          </a:p>
          <a:p>
            <a:pPr eaLnBrk="1" hangingPunct="1"/>
            <a:endParaRPr lang="en-US" baseline="30000" dirty="0">
              <a:solidFill>
                <a:srgbClr val="0000FF"/>
              </a:solidFill>
              <a:latin typeface="Times New Roman" charset="0"/>
            </a:endParaRPr>
          </a:p>
        </p:txBody>
      </p:sp>
      <p:grpSp>
        <p:nvGrpSpPr>
          <p:cNvPr id="2" name="Group 19"/>
          <p:cNvGrpSpPr>
            <a:grpSpLocks/>
          </p:cNvGrpSpPr>
          <p:nvPr/>
        </p:nvGrpSpPr>
        <p:grpSpPr bwMode="auto">
          <a:xfrm>
            <a:off x="6165850" y="3371850"/>
            <a:ext cx="1779588" cy="2992438"/>
            <a:chOff x="6130636" y="3382818"/>
            <a:chExt cx="1780310" cy="2992583"/>
          </a:xfrm>
        </p:grpSpPr>
        <p:sp>
          <p:nvSpPr>
            <p:cNvPr id="81936" name="Oval 16"/>
            <p:cNvSpPr>
              <a:spLocks noChangeArrowheads="1"/>
            </p:cNvSpPr>
            <p:nvPr/>
          </p:nvSpPr>
          <p:spPr bwMode="auto">
            <a:xfrm>
              <a:off x="6130636" y="3382818"/>
              <a:ext cx="1096819" cy="392546"/>
            </a:xfrm>
            <a:prstGeom prst="ellipse">
              <a:avLst/>
            </a:prstGeom>
            <a:noFill/>
            <a:ln w="508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81937" name="Oval 17"/>
            <p:cNvSpPr>
              <a:spLocks noChangeArrowheads="1"/>
            </p:cNvSpPr>
            <p:nvPr/>
          </p:nvSpPr>
          <p:spPr bwMode="auto">
            <a:xfrm>
              <a:off x="6814127" y="5982855"/>
              <a:ext cx="1096819" cy="392546"/>
            </a:xfrm>
            <a:prstGeom prst="ellipse">
              <a:avLst/>
            </a:prstGeom>
            <a:noFill/>
            <a:ln w="508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grpSp>
      <p:sp>
        <p:nvSpPr>
          <p:cNvPr id="81935" name="Text Box 2"/>
          <p:cNvSpPr txBox="1">
            <a:spLocks noChangeArrowheads="1"/>
          </p:cNvSpPr>
          <p:nvPr/>
        </p:nvSpPr>
        <p:spPr bwMode="auto">
          <a:xfrm>
            <a:off x="714375" y="171450"/>
            <a:ext cx="6965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800" b="1">
                <a:solidFill>
                  <a:srgbClr val="00279F"/>
                </a:solidFill>
                <a:latin typeface="Arial" charset="0"/>
              </a:rPr>
              <a:t>  Wiggle an electron and – it radiates…..</a:t>
            </a:r>
          </a:p>
        </p:txBody>
      </p:sp>
    </p:spTree>
    <p:extLst>
      <p:ext uri="{BB962C8B-B14F-4D97-AF65-F5344CB8AC3E}">
        <p14:creationId xmlns:p14="http://schemas.microsoft.com/office/powerpoint/2010/main" val="2804012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Wiggle an electron and – it radiates….."/>
          <p:cNvSpPr txBox="1"/>
          <p:nvPr/>
        </p:nvSpPr>
        <p:spPr>
          <a:xfrm>
            <a:off x="964392" y="153234"/>
            <a:ext cx="6387324"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00279F"/>
                </a:solidFill>
                <a:uFill>
                  <a:solidFill>
                    <a:srgbClr val="00279F"/>
                  </a:solidFill>
                </a:uFill>
                <a:latin typeface="+mn-lt"/>
                <a:ea typeface="+mn-ea"/>
                <a:cs typeface="+mn-cs"/>
                <a:sym typeface="Arial"/>
              </a:defRPr>
            </a:lvl1pPr>
          </a:lstStyle>
          <a:p>
            <a:pPr>
              <a:defRPr sz="2400" b="0">
                <a:solidFill>
                  <a:srgbClr val="000000"/>
                </a:solidFill>
                <a:uFill>
                  <a:solidFill>
                    <a:srgbClr val="000000"/>
                  </a:solidFill>
                </a:uFill>
                <a:latin typeface="Times"/>
                <a:ea typeface="Times"/>
                <a:cs typeface="Times"/>
                <a:sym typeface="Times"/>
              </a:defRPr>
            </a:pPr>
            <a:r>
              <a:rPr sz="2800" b="1" dirty="0">
                <a:solidFill>
                  <a:srgbClr val="00279F"/>
                </a:solidFill>
                <a:uFill>
                  <a:solidFill>
                    <a:srgbClr val="00279F"/>
                  </a:solidFill>
                </a:uFill>
                <a:latin typeface="+mn-lt"/>
                <a:ea typeface="+mn-ea"/>
                <a:cs typeface="+mn-cs"/>
                <a:sym typeface="Arial"/>
              </a:rPr>
              <a:t>  </a:t>
            </a:r>
            <a:r>
              <a:rPr lang="en-US" sz="2800" b="1" dirty="0">
                <a:solidFill>
                  <a:srgbClr val="00279F"/>
                </a:solidFill>
                <a:uFill>
                  <a:solidFill>
                    <a:srgbClr val="00279F"/>
                  </a:solidFill>
                </a:uFill>
                <a:latin typeface="+mn-lt"/>
                <a:ea typeface="+mn-ea"/>
                <a:cs typeface="+mn-cs"/>
                <a:sym typeface="Arial"/>
              </a:rPr>
              <a:t>Radiation from accelerated charges</a:t>
            </a:r>
            <a:endParaRPr sz="2800" b="1" dirty="0">
              <a:solidFill>
                <a:srgbClr val="00279F"/>
              </a:solidFill>
              <a:uFill>
                <a:solidFill>
                  <a:srgbClr val="00279F"/>
                </a:solidFill>
              </a:uFill>
              <a:latin typeface="+mn-lt"/>
              <a:ea typeface="+mn-ea"/>
              <a:cs typeface="+mn-cs"/>
              <a:sym typeface="Arial"/>
            </a:endParaRPr>
          </a:p>
        </p:txBody>
      </p:sp>
      <p:pic>
        <p:nvPicPr>
          <p:cNvPr id="631" name="image62.pdf" descr="image62.pdf"/>
          <p:cNvPicPr>
            <a:picLocks noChangeAspect="1"/>
          </p:cNvPicPr>
          <p:nvPr/>
        </p:nvPicPr>
        <p:blipFill>
          <a:blip r:embed="rId2"/>
          <a:stretch>
            <a:fillRect/>
          </a:stretch>
        </p:blipFill>
        <p:spPr>
          <a:xfrm>
            <a:off x="1228725" y="4756150"/>
            <a:ext cx="6497638" cy="969963"/>
          </a:xfrm>
          <a:prstGeom prst="rect">
            <a:avLst/>
          </a:prstGeom>
          <a:ln w="12700">
            <a:miter lim="400000"/>
          </a:ln>
        </p:spPr>
      </p:pic>
      <p:sp>
        <p:nvSpPr>
          <p:cNvPr id="632" name="Oval"/>
          <p:cNvSpPr/>
          <p:nvPr/>
        </p:nvSpPr>
        <p:spPr>
          <a:xfrm>
            <a:off x="2009775" y="3241675"/>
            <a:ext cx="488950" cy="433388"/>
          </a:xfrm>
          <a:prstGeom prst="ellipse">
            <a:avLst/>
          </a:prstGeom>
          <a:solidFill>
            <a:srgbClr val="0000FF"/>
          </a:solidFill>
          <a:ln w="12700">
            <a:solidFill>
              <a:schemeClr val="accent3">
                <a:lumOff val="44000"/>
              </a:schemeClr>
            </a:solidFill>
          </a:ln>
        </p:spPr>
        <p:txBody>
          <a:bodyPr lIns="45719" rIns="45719" anchor="ctr"/>
          <a:lstStyle/>
          <a:p>
            <a:endParaRPr/>
          </a:p>
        </p:txBody>
      </p:sp>
      <p:sp>
        <p:nvSpPr>
          <p:cNvPr id="633" name="Shape"/>
          <p:cNvSpPr/>
          <p:nvPr/>
        </p:nvSpPr>
        <p:spPr>
          <a:xfrm>
            <a:off x="2079625" y="2495550"/>
            <a:ext cx="349250" cy="620714"/>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chemeClr val="accent1"/>
          </a:solidFill>
          <a:ln w="12700">
            <a:miter lim="400000"/>
          </a:ln>
        </p:spPr>
        <p:txBody>
          <a:bodyPr lIns="45719" rIns="45719" anchor="ctr"/>
          <a:lstStyle/>
          <a:p>
            <a:endParaRPr/>
          </a:p>
        </p:txBody>
      </p:sp>
      <p:sp>
        <p:nvSpPr>
          <p:cNvPr id="634" name="Shape"/>
          <p:cNvSpPr/>
          <p:nvPr/>
        </p:nvSpPr>
        <p:spPr>
          <a:xfrm flipV="1">
            <a:off x="2079625" y="3862387"/>
            <a:ext cx="349250" cy="620713"/>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chemeClr val="accent1"/>
          </a:solidFill>
          <a:ln w="12700">
            <a:miter lim="400000"/>
          </a:ln>
        </p:spPr>
        <p:txBody>
          <a:bodyPr lIns="45719" rIns="45719" anchor="ctr"/>
          <a:lstStyle/>
          <a:p>
            <a:endParaRPr/>
          </a:p>
        </p:txBody>
      </p:sp>
      <p:sp>
        <p:nvSpPr>
          <p:cNvPr id="635" name="Line"/>
          <p:cNvSpPr/>
          <p:nvPr/>
        </p:nvSpPr>
        <p:spPr>
          <a:xfrm rot="5450966">
            <a:off x="4073118" y="1518534"/>
            <a:ext cx="858944" cy="3957639"/>
          </a:xfrm>
          <a:custGeom>
            <a:avLst/>
            <a:gdLst/>
            <a:ahLst/>
            <a:cxnLst>
              <a:cxn ang="0">
                <a:pos x="wd2" y="hd2"/>
              </a:cxn>
              <a:cxn ang="5400000">
                <a:pos x="wd2" y="hd2"/>
              </a:cxn>
              <a:cxn ang="10800000">
                <a:pos x="wd2" y="hd2"/>
              </a:cxn>
              <a:cxn ang="16200000">
                <a:pos x="wd2" y="hd2"/>
              </a:cxn>
            </a:cxnLst>
            <a:rect l="0" t="0" r="r" b="b"/>
            <a:pathLst>
              <a:path w="20432" h="21600" extrusionOk="0">
                <a:moveTo>
                  <a:pt x="11958" y="0"/>
                </a:moveTo>
                <a:cubicBezTo>
                  <a:pt x="5395" y="405"/>
                  <a:pt x="-1153" y="818"/>
                  <a:pt x="172" y="1358"/>
                </a:cubicBezTo>
                <a:cubicBezTo>
                  <a:pt x="1497" y="1898"/>
                  <a:pt x="19846" y="2603"/>
                  <a:pt x="19908" y="3225"/>
                </a:cubicBezTo>
                <a:cubicBezTo>
                  <a:pt x="19969" y="3848"/>
                  <a:pt x="665" y="4470"/>
                  <a:pt x="573" y="5093"/>
                </a:cubicBezTo>
                <a:cubicBezTo>
                  <a:pt x="480" y="5715"/>
                  <a:pt x="19214" y="6330"/>
                  <a:pt x="19384" y="6968"/>
                </a:cubicBezTo>
                <a:cubicBezTo>
                  <a:pt x="19553" y="7605"/>
                  <a:pt x="1528" y="8280"/>
                  <a:pt x="1636" y="8902"/>
                </a:cubicBezTo>
                <a:cubicBezTo>
                  <a:pt x="1743" y="9525"/>
                  <a:pt x="20093" y="10080"/>
                  <a:pt x="20031" y="10702"/>
                </a:cubicBezTo>
                <a:cubicBezTo>
                  <a:pt x="19969" y="11325"/>
                  <a:pt x="1250" y="12000"/>
                  <a:pt x="1235" y="12637"/>
                </a:cubicBezTo>
                <a:cubicBezTo>
                  <a:pt x="1220" y="13275"/>
                  <a:pt x="19954" y="13898"/>
                  <a:pt x="19908" y="14512"/>
                </a:cubicBezTo>
                <a:cubicBezTo>
                  <a:pt x="19862" y="15128"/>
                  <a:pt x="881" y="15690"/>
                  <a:pt x="973" y="16313"/>
                </a:cubicBezTo>
                <a:cubicBezTo>
                  <a:pt x="1066" y="16935"/>
                  <a:pt x="20416" y="17625"/>
                  <a:pt x="20432" y="18248"/>
                </a:cubicBezTo>
                <a:cubicBezTo>
                  <a:pt x="20447" y="18870"/>
                  <a:pt x="2776" y="19500"/>
                  <a:pt x="1096" y="20055"/>
                </a:cubicBezTo>
                <a:cubicBezTo>
                  <a:pt x="-583" y="20610"/>
                  <a:pt x="4886" y="21105"/>
                  <a:pt x="10371" y="21600"/>
                </a:cubicBezTo>
              </a:path>
            </a:pathLst>
          </a:custGeom>
          <a:ln w="63500">
            <a:solidFill>
              <a:srgbClr val="0000FF"/>
            </a:solidFill>
          </a:ln>
        </p:spPr>
        <p:txBody>
          <a:bodyPr lIns="45719" rIns="45719"/>
          <a:lstStyle/>
          <a:p>
            <a:endParaRPr/>
          </a:p>
        </p:txBody>
      </p:sp>
      <p:sp>
        <p:nvSpPr>
          <p:cNvPr id="636" name="Line"/>
          <p:cNvSpPr/>
          <p:nvPr/>
        </p:nvSpPr>
        <p:spPr>
          <a:xfrm flipV="1">
            <a:off x="6483367" y="3561846"/>
            <a:ext cx="1736698" cy="9898"/>
          </a:xfrm>
          <a:prstGeom prst="line">
            <a:avLst/>
          </a:prstGeom>
          <a:ln w="63500">
            <a:solidFill>
              <a:srgbClr val="0000FF"/>
            </a:solidFill>
            <a:tailEnd type="triangle"/>
          </a:ln>
        </p:spPr>
        <p:txBody>
          <a:bodyPr lIns="45719" rIns="45719"/>
          <a:lstStyle/>
          <a:p>
            <a:pPr defTabSz="457200">
              <a:defRPr sz="1200">
                <a:uFillTx/>
                <a:latin typeface="+mj-lt"/>
                <a:ea typeface="+mj-ea"/>
                <a:cs typeface="+mj-cs"/>
                <a:sym typeface="Helvetica"/>
              </a:defRPr>
            </a:pPr>
            <a:endParaRPr/>
          </a:p>
        </p:txBody>
      </p:sp>
      <p:sp>
        <p:nvSpPr>
          <p:cNvPr id="637" name="e-"/>
          <p:cNvSpPr txBox="1"/>
          <p:nvPr/>
        </p:nvSpPr>
        <p:spPr>
          <a:xfrm>
            <a:off x="1220787" y="3054350"/>
            <a:ext cx="538976" cy="708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sz="4400">
                <a:solidFill>
                  <a:srgbClr val="0000FF"/>
                </a:solidFill>
                <a:uFill>
                  <a:solidFill>
                    <a:srgbClr val="0000FF"/>
                  </a:solidFill>
                </a:uFill>
                <a:latin typeface="+mn-lt"/>
                <a:ea typeface="+mn-ea"/>
                <a:cs typeface="+mn-cs"/>
                <a:sym typeface="Arial"/>
              </a:rPr>
              <a:t>e</a:t>
            </a:r>
            <a:r>
              <a:rPr sz="4400" baseline="29999">
                <a:solidFill>
                  <a:srgbClr val="0000FF"/>
                </a:solidFill>
                <a:uFill>
                  <a:solidFill>
                    <a:srgbClr val="0000FF"/>
                  </a:solidFill>
                </a:uFill>
                <a:latin typeface="+mn-lt"/>
                <a:ea typeface="+mn-ea"/>
                <a:cs typeface="+mn-cs"/>
                <a:sym typeface="Arial"/>
              </a:rPr>
              <a:t>-</a:t>
            </a:r>
          </a:p>
        </p:txBody>
      </p:sp>
      <p:sp>
        <p:nvSpPr>
          <p:cNvPr id="638" name="light"/>
          <p:cNvSpPr txBox="1"/>
          <p:nvPr/>
        </p:nvSpPr>
        <p:spPr>
          <a:xfrm>
            <a:off x="6670675" y="3149600"/>
            <a:ext cx="663288"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FF"/>
                </a:solidFill>
                <a:uFill>
                  <a:solidFill>
                    <a:srgbClr val="0000FF"/>
                  </a:solidFill>
                </a:uFill>
                <a:latin typeface="+mn-lt"/>
                <a:ea typeface="+mn-ea"/>
                <a:cs typeface="+mn-cs"/>
                <a:sym typeface="Arial"/>
              </a:defRPr>
            </a:lvl1pPr>
          </a:lstStyle>
          <a:p>
            <a:pPr>
              <a:defRPr>
                <a:solidFill>
                  <a:srgbClr val="000000"/>
                </a:solidFill>
                <a:uFill>
                  <a:solidFill>
                    <a:srgbClr val="000000"/>
                  </a:solidFill>
                </a:uFill>
                <a:latin typeface="Times"/>
                <a:ea typeface="Times"/>
                <a:cs typeface="Times"/>
                <a:sym typeface="Times"/>
              </a:defRPr>
            </a:pPr>
            <a:r>
              <a:rPr>
                <a:solidFill>
                  <a:srgbClr val="0000FF"/>
                </a:solidFill>
                <a:uFill>
                  <a:solidFill>
                    <a:srgbClr val="0000FF"/>
                  </a:solidFill>
                </a:uFill>
                <a:latin typeface="+mn-lt"/>
                <a:ea typeface="+mn-ea"/>
                <a:cs typeface="+mn-cs"/>
                <a:sym typeface="Arial"/>
              </a:rPr>
              <a:t>light</a:t>
            </a:r>
          </a:p>
        </p:txBody>
      </p:sp>
      <p:sp>
        <p:nvSpPr>
          <p:cNvPr id="639" name="1 electron"/>
          <p:cNvSpPr txBox="1"/>
          <p:nvPr/>
        </p:nvSpPr>
        <p:spPr>
          <a:xfrm>
            <a:off x="576262" y="3844925"/>
            <a:ext cx="1442702"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FF"/>
                </a:solidFill>
                <a:uFill>
                  <a:solidFill>
                    <a:srgbClr val="0000FF"/>
                  </a:solidFill>
                </a:uFill>
                <a:latin typeface="+mn-lt"/>
                <a:ea typeface="+mn-ea"/>
                <a:cs typeface="+mn-cs"/>
                <a:sym typeface="Arial"/>
              </a:defRPr>
            </a:lvl1pPr>
          </a:lstStyle>
          <a:p>
            <a:pPr>
              <a:defRPr>
                <a:solidFill>
                  <a:srgbClr val="000000"/>
                </a:solidFill>
                <a:uFill>
                  <a:solidFill>
                    <a:srgbClr val="000000"/>
                  </a:solidFill>
                </a:uFill>
                <a:latin typeface="Times"/>
                <a:ea typeface="Times"/>
                <a:cs typeface="Times"/>
                <a:sym typeface="Times"/>
              </a:defRPr>
            </a:pPr>
            <a:r>
              <a:rPr>
                <a:solidFill>
                  <a:srgbClr val="0000FF"/>
                </a:solidFill>
                <a:uFill>
                  <a:solidFill>
                    <a:srgbClr val="0000FF"/>
                  </a:solidFill>
                </a:uFill>
                <a:latin typeface="+mn-lt"/>
                <a:ea typeface="+mn-ea"/>
                <a:cs typeface="+mn-cs"/>
                <a:sym typeface="Arial"/>
              </a:rPr>
              <a:t>1 electron</a:t>
            </a:r>
          </a:p>
        </p:txBody>
      </p:sp>
      <p:pic>
        <p:nvPicPr>
          <p:cNvPr id="640" name="image63.png" descr="image63.png"/>
          <p:cNvPicPr>
            <a:picLocks noChangeAspect="1"/>
          </p:cNvPicPr>
          <p:nvPr/>
        </p:nvPicPr>
        <p:blipFill>
          <a:blip r:embed="rId3"/>
          <a:stretch>
            <a:fillRect/>
          </a:stretch>
        </p:blipFill>
        <p:spPr>
          <a:xfrm>
            <a:off x="7285038" y="889000"/>
            <a:ext cx="1608138" cy="2068514"/>
          </a:xfrm>
          <a:prstGeom prst="rect">
            <a:avLst/>
          </a:prstGeom>
          <a:ln w="12700">
            <a:miter lim="400000"/>
          </a:ln>
        </p:spPr>
      </p:pic>
    </p:spTree>
    <p:extLst>
      <p:ext uri="{BB962C8B-B14F-4D97-AF65-F5344CB8AC3E}">
        <p14:creationId xmlns:p14="http://schemas.microsoft.com/office/powerpoint/2010/main" val="127831591"/>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 Box 2"/>
          <p:cNvSpPr txBox="1">
            <a:spLocks noChangeArrowheads="1"/>
          </p:cNvSpPr>
          <p:nvPr/>
        </p:nvSpPr>
        <p:spPr bwMode="auto">
          <a:xfrm>
            <a:off x="714375" y="171450"/>
            <a:ext cx="8120063"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800" b="1">
                <a:solidFill>
                  <a:srgbClr val="00279F"/>
                </a:solidFill>
                <a:latin typeface="Arial" charset="0"/>
              </a:rPr>
              <a:t> But – what if the electron is moving fast???</a:t>
            </a:r>
          </a:p>
          <a:p>
            <a:pPr eaLnBrk="1" hangingPunct="1"/>
            <a:endParaRPr lang="en-US" sz="2800" b="1">
              <a:solidFill>
                <a:srgbClr val="00279F"/>
              </a:solidFill>
              <a:latin typeface="Arial" charset="0"/>
            </a:endParaRPr>
          </a:p>
          <a:p>
            <a:pPr eaLnBrk="1" hangingPunct="1"/>
            <a:r>
              <a:rPr lang="en-US" sz="2800" b="1">
                <a:solidFill>
                  <a:srgbClr val="00279F"/>
                </a:solidFill>
                <a:latin typeface="Arial" charset="0"/>
              </a:rPr>
              <a:t>Really, really fast – close to the speed of light..</a:t>
            </a:r>
          </a:p>
        </p:txBody>
      </p:sp>
      <p:sp>
        <p:nvSpPr>
          <p:cNvPr id="92164" name="Oval 5"/>
          <p:cNvSpPr>
            <a:spLocks noChangeArrowheads="1"/>
          </p:cNvSpPr>
          <p:nvPr/>
        </p:nvSpPr>
        <p:spPr bwMode="auto">
          <a:xfrm>
            <a:off x="2009775" y="2455863"/>
            <a:ext cx="488950" cy="433387"/>
          </a:xfrm>
          <a:prstGeom prst="ellipse">
            <a:avLst/>
          </a:prstGeom>
          <a:solidFill>
            <a:srgbClr val="0000FF"/>
          </a:solidFill>
          <a:ln w="12700">
            <a:solidFill>
              <a:schemeClr val="bg1"/>
            </a:solidFill>
            <a:round/>
            <a:headEnd/>
            <a:tailEnd/>
          </a:ln>
        </p:spPr>
        <p:txBody>
          <a:bodyPr wrap="none" anchor="ctr"/>
          <a:lstStyle/>
          <a:p>
            <a:endParaRPr lang="en-US"/>
          </a:p>
        </p:txBody>
      </p:sp>
      <p:sp>
        <p:nvSpPr>
          <p:cNvPr id="92165" name="AutoShape 6"/>
          <p:cNvSpPr>
            <a:spLocks noChangeArrowheads="1"/>
          </p:cNvSpPr>
          <p:nvPr/>
        </p:nvSpPr>
        <p:spPr bwMode="auto">
          <a:xfrm>
            <a:off x="2079625" y="1709738"/>
            <a:ext cx="349250" cy="620712"/>
          </a:xfrm>
          <a:prstGeom prst="upArrow">
            <a:avLst>
              <a:gd name="adj1" fmla="val 50000"/>
              <a:gd name="adj2" fmla="val 44432"/>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2166" name="AutoShape 7"/>
          <p:cNvSpPr>
            <a:spLocks noChangeArrowheads="1"/>
          </p:cNvSpPr>
          <p:nvPr/>
        </p:nvSpPr>
        <p:spPr bwMode="auto">
          <a:xfrm flipV="1">
            <a:off x="2079625" y="3076575"/>
            <a:ext cx="349250" cy="620713"/>
          </a:xfrm>
          <a:prstGeom prst="upArrow">
            <a:avLst>
              <a:gd name="adj1" fmla="val 50000"/>
              <a:gd name="adj2" fmla="val 44432"/>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2167" name="Freeform 8"/>
          <p:cNvSpPr>
            <a:spLocks noChangeAspect="1"/>
          </p:cNvSpPr>
          <p:nvPr/>
        </p:nvSpPr>
        <p:spPr bwMode="auto">
          <a:xfrm rot="5450966">
            <a:off x="4048919" y="708819"/>
            <a:ext cx="908050" cy="3957638"/>
          </a:xfrm>
          <a:custGeom>
            <a:avLst/>
            <a:gdLst>
              <a:gd name="T0" fmla="*/ 2147483647 w 1402"/>
              <a:gd name="T1" fmla="*/ 0 h 2880"/>
              <a:gd name="T2" fmla="*/ 2147483647 w 1402"/>
              <a:gd name="T3" fmla="*/ 2147483647 h 2880"/>
              <a:gd name="T4" fmla="*/ 2147483647 w 1402"/>
              <a:gd name="T5" fmla="*/ 2147483647 h 2880"/>
              <a:gd name="T6" fmla="*/ 2147483647 w 1402"/>
              <a:gd name="T7" fmla="*/ 2147483647 h 2880"/>
              <a:gd name="T8" fmla="*/ 2147483647 w 1402"/>
              <a:gd name="T9" fmla="*/ 2147483647 h 2880"/>
              <a:gd name="T10" fmla="*/ 2147483647 w 1402"/>
              <a:gd name="T11" fmla="*/ 2147483647 h 2880"/>
              <a:gd name="T12" fmla="*/ 2147483647 w 1402"/>
              <a:gd name="T13" fmla="*/ 2147483647 h 2880"/>
              <a:gd name="T14" fmla="*/ 2147483647 w 1402"/>
              <a:gd name="T15" fmla="*/ 2147483647 h 2880"/>
              <a:gd name="T16" fmla="*/ 2147483647 w 1402"/>
              <a:gd name="T17" fmla="*/ 2147483647 h 2880"/>
              <a:gd name="T18" fmla="*/ 2147483647 w 1402"/>
              <a:gd name="T19" fmla="*/ 2147483647 h 2880"/>
              <a:gd name="T20" fmla="*/ 2147483647 w 1402"/>
              <a:gd name="T21" fmla="*/ 2147483647 h 2880"/>
              <a:gd name="T22" fmla="*/ 2147483647 w 1402"/>
              <a:gd name="T23" fmla="*/ 2147483647 h 2880"/>
              <a:gd name="T24" fmla="*/ 2147483647 w 1402"/>
              <a:gd name="T25" fmla="*/ 2147483647 h 28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2880"/>
              <a:gd name="T41" fmla="*/ 1402 w 1402"/>
              <a:gd name="T42" fmla="*/ 2880 h 28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2880">
                <a:moveTo>
                  <a:pt x="851" y="0"/>
                </a:moveTo>
                <a:cubicBezTo>
                  <a:pt x="425" y="54"/>
                  <a:pt x="0" y="109"/>
                  <a:pt x="86" y="181"/>
                </a:cubicBezTo>
                <a:cubicBezTo>
                  <a:pt x="172" y="253"/>
                  <a:pt x="1363" y="347"/>
                  <a:pt x="1367" y="430"/>
                </a:cubicBezTo>
                <a:cubicBezTo>
                  <a:pt x="1371" y="513"/>
                  <a:pt x="118" y="596"/>
                  <a:pt x="112" y="679"/>
                </a:cubicBezTo>
                <a:cubicBezTo>
                  <a:pt x="106" y="762"/>
                  <a:pt x="1322" y="844"/>
                  <a:pt x="1333" y="929"/>
                </a:cubicBezTo>
                <a:cubicBezTo>
                  <a:pt x="1344" y="1014"/>
                  <a:pt x="174" y="1104"/>
                  <a:pt x="181" y="1187"/>
                </a:cubicBezTo>
                <a:cubicBezTo>
                  <a:pt x="188" y="1270"/>
                  <a:pt x="1379" y="1344"/>
                  <a:pt x="1375" y="1427"/>
                </a:cubicBezTo>
                <a:cubicBezTo>
                  <a:pt x="1371" y="1510"/>
                  <a:pt x="156" y="1600"/>
                  <a:pt x="155" y="1685"/>
                </a:cubicBezTo>
                <a:cubicBezTo>
                  <a:pt x="154" y="1770"/>
                  <a:pt x="1370" y="1853"/>
                  <a:pt x="1367" y="1935"/>
                </a:cubicBezTo>
                <a:cubicBezTo>
                  <a:pt x="1364" y="2017"/>
                  <a:pt x="132" y="2092"/>
                  <a:pt x="138" y="2175"/>
                </a:cubicBezTo>
                <a:cubicBezTo>
                  <a:pt x="144" y="2258"/>
                  <a:pt x="1400" y="2350"/>
                  <a:pt x="1401" y="2433"/>
                </a:cubicBezTo>
                <a:cubicBezTo>
                  <a:pt x="1402" y="2516"/>
                  <a:pt x="255" y="2600"/>
                  <a:pt x="146" y="2674"/>
                </a:cubicBezTo>
                <a:cubicBezTo>
                  <a:pt x="37" y="2748"/>
                  <a:pt x="392" y="2814"/>
                  <a:pt x="748" y="2880"/>
                </a:cubicBezTo>
              </a:path>
            </a:pathLst>
          </a:custGeom>
          <a:noFill/>
          <a:ln w="635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168" name="Line 9"/>
          <p:cNvSpPr>
            <a:spLocks noChangeAspect="1" noChangeShapeType="1"/>
          </p:cNvSpPr>
          <p:nvPr/>
        </p:nvSpPr>
        <p:spPr bwMode="auto">
          <a:xfrm rot="10780409" flipH="1">
            <a:off x="6483350" y="2779713"/>
            <a:ext cx="1736725" cy="0"/>
          </a:xfrm>
          <a:prstGeom prst="line">
            <a:avLst/>
          </a:prstGeom>
          <a:noFill/>
          <a:ln w="6350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2169" name="Text Box 10"/>
          <p:cNvSpPr txBox="1">
            <a:spLocks noChangeArrowheads="1"/>
          </p:cNvSpPr>
          <p:nvPr/>
        </p:nvSpPr>
        <p:spPr bwMode="auto">
          <a:xfrm>
            <a:off x="1220788" y="2268538"/>
            <a:ext cx="617537"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4400">
                <a:solidFill>
                  <a:srgbClr val="0000FF"/>
                </a:solidFill>
                <a:latin typeface="Arial" charset="0"/>
              </a:rPr>
              <a:t>e</a:t>
            </a:r>
            <a:r>
              <a:rPr lang="en-US" sz="4400" baseline="30000">
                <a:solidFill>
                  <a:srgbClr val="0000FF"/>
                </a:solidFill>
                <a:latin typeface="Arial" charset="0"/>
              </a:rPr>
              <a:t>-</a:t>
            </a:r>
          </a:p>
        </p:txBody>
      </p:sp>
      <p:sp>
        <p:nvSpPr>
          <p:cNvPr id="92170" name="Text Box 11"/>
          <p:cNvSpPr txBox="1">
            <a:spLocks noChangeArrowheads="1"/>
          </p:cNvSpPr>
          <p:nvPr/>
        </p:nvSpPr>
        <p:spPr bwMode="auto">
          <a:xfrm>
            <a:off x="6670675" y="2363788"/>
            <a:ext cx="7445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solidFill>
                  <a:srgbClr val="0000FF"/>
                </a:solidFill>
                <a:latin typeface="Arial" charset="0"/>
              </a:rPr>
              <a:t>light</a:t>
            </a:r>
          </a:p>
        </p:txBody>
      </p:sp>
      <p:sp>
        <p:nvSpPr>
          <p:cNvPr id="92171" name="Text Box 16"/>
          <p:cNvSpPr txBox="1">
            <a:spLocks noChangeArrowheads="1"/>
          </p:cNvSpPr>
          <p:nvPr/>
        </p:nvSpPr>
        <p:spPr bwMode="auto">
          <a:xfrm>
            <a:off x="576263" y="3059113"/>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solidFill>
                  <a:srgbClr val="0000FF"/>
                </a:solidFill>
                <a:latin typeface="Arial" charset="0"/>
              </a:rPr>
              <a:t>1 electron</a:t>
            </a:r>
          </a:p>
        </p:txBody>
      </p:sp>
      <p:sp>
        <p:nvSpPr>
          <p:cNvPr id="92172" name="Right Arrow 12"/>
          <p:cNvSpPr>
            <a:spLocks noChangeArrowheads="1"/>
          </p:cNvSpPr>
          <p:nvPr/>
        </p:nvSpPr>
        <p:spPr bwMode="auto">
          <a:xfrm>
            <a:off x="2574925" y="1951038"/>
            <a:ext cx="1824038" cy="254000"/>
          </a:xfrm>
          <a:prstGeom prst="rightArrow">
            <a:avLst>
              <a:gd name="adj1" fmla="val 50000"/>
              <a:gd name="adj2" fmla="val 50003"/>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pic>
        <p:nvPicPr>
          <p:cNvPr id="92173"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141788"/>
            <a:ext cx="2297113" cy="172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74" name="Text Box 7"/>
          <p:cNvSpPr txBox="1">
            <a:spLocks noChangeArrowheads="1"/>
          </p:cNvSpPr>
          <p:nvPr/>
        </p:nvSpPr>
        <p:spPr bwMode="auto">
          <a:xfrm>
            <a:off x="3454400" y="3343277"/>
            <a:ext cx="4429125" cy="193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a:solidFill>
                  <a:srgbClr val="0000FF"/>
                </a:solidFill>
                <a:latin typeface="Comic Sans MS" charset="0"/>
              </a:rPr>
              <a:t>Power is </a:t>
            </a:r>
            <a:r>
              <a:rPr lang="en-US" dirty="0">
                <a:solidFill>
                  <a:srgbClr val="0000FF"/>
                </a:solidFill>
                <a:latin typeface="Times New Roman" charset="0"/>
              </a:rPr>
              <a:t>ML</a:t>
            </a:r>
            <a:r>
              <a:rPr lang="en-US" baseline="30000" dirty="0">
                <a:solidFill>
                  <a:srgbClr val="0000FF"/>
                </a:solidFill>
                <a:latin typeface="Times New Roman" charset="0"/>
              </a:rPr>
              <a:t>2</a:t>
            </a:r>
            <a:r>
              <a:rPr lang="en-US" dirty="0">
                <a:solidFill>
                  <a:srgbClr val="0000FF"/>
                </a:solidFill>
                <a:latin typeface="Times New Roman" charset="0"/>
              </a:rPr>
              <a:t>T</a:t>
            </a:r>
            <a:r>
              <a:rPr lang="en-US" baseline="30000" dirty="0">
                <a:solidFill>
                  <a:srgbClr val="0000FF"/>
                </a:solidFill>
                <a:latin typeface="Times New Roman" charset="0"/>
              </a:rPr>
              <a:t>-3</a:t>
            </a:r>
            <a:endParaRPr lang="en-US" dirty="0">
              <a:solidFill>
                <a:srgbClr val="0000FF"/>
              </a:solidFill>
              <a:latin typeface="Comic Sans MS" charset="0"/>
            </a:endParaRPr>
          </a:p>
          <a:p>
            <a:pPr eaLnBrk="1" hangingPunct="1"/>
            <a:r>
              <a:rPr lang="en-US" dirty="0">
                <a:solidFill>
                  <a:srgbClr val="0000FF"/>
                </a:solidFill>
                <a:latin typeface="Comic Sans MS" charset="0"/>
              </a:rPr>
              <a:t>M goes like gamma</a:t>
            </a:r>
          </a:p>
          <a:p>
            <a:pPr eaLnBrk="1" hangingPunct="1"/>
            <a:r>
              <a:rPr lang="en-US" dirty="0">
                <a:solidFill>
                  <a:srgbClr val="0000FF"/>
                </a:solidFill>
                <a:latin typeface="Comic Sans MS" charset="0"/>
              </a:rPr>
              <a:t>T goes like gamma</a:t>
            </a:r>
          </a:p>
          <a:p>
            <a:pPr eaLnBrk="1" hangingPunct="1"/>
            <a:r>
              <a:rPr lang="en-US" dirty="0">
                <a:solidFill>
                  <a:srgbClr val="0000FF"/>
                </a:solidFill>
                <a:latin typeface="Comic Sans MS" charset="0"/>
              </a:rPr>
              <a:t>L goes like 1/gamma</a:t>
            </a:r>
          </a:p>
          <a:p>
            <a:pPr eaLnBrk="1" hangingPunct="1"/>
            <a:r>
              <a:rPr lang="en-US" dirty="0">
                <a:solidFill>
                  <a:srgbClr val="0000FF"/>
                </a:solidFill>
                <a:latin typeface="Comic Sans MS" charset="0"/>
              </a:rPr>
              <a:t>So the relativistic version is :</a:t>
            </a:r>
            <a:endParaRPr lang="en-US" baseline="30000" dirty="0">
              <a:solidFill>
                <a:srgbClr val="0000FF"/>
              </a:solidFill>
              <a:latin typeface="Times New Roman" charset="0"/>
            </a:endParaRPr>
          </a:p>
        </p:txBody>
      </p:sp>
      <p:graphicFrame>
        <p:nvGraphicFramePr>
          <p:cNvPr id="92162" name="Object 2"/>
          <p:cNvGraphicFramePr>
            <a:graphicFrameLocks noChangeAspect="1"/>
          </p:cNvGraphicFramePr>
          <p:nvPr>
            <p:extLst>
              <p:ext uri="{D42A27DB-BD31-4B8C-83A1-F6EECF244321}">
                <p14:modId xmlns:p14="http://schemas.microsoft.com/office/powerpoint/2010/main" val="3174671797"/>
              </p:ext>
            </p:extLst>
          </p:nvPr>
        </p:nvGraphicFramePr>
        <p:xfrm>
          <a:off x="5264164" y="5283202"/>
          <a:ext cx="2438400" cy="673100"/>
        </p:xfrm>
        <a:graphic>
          <a:graphicData uri="http://schemas.openxmlformats.org/presentationml/2006/ole">
            <mc:AlternateContent xmlns:mc="http://schemas.openxmlformats.org/markup-compatibility/2006">
              <mc:Choice xmlns:v="urn:schemas-microsoft-com:vml" Requires="v">
                <p:oleObj spid="_x0000_s5220" name="Equation" r:id="rId5" imgW="2438280" imgH="672840" progId="Equation.3">
                  <p:embed/>
                </p:oleObj>
              </mc:Choice>
              <mc:Fallback>
                <p:oleObj name="Equation" r:id="rId5" imgW="2438280" imgH="672840" progId="Equation.3">
                  <p:embed/>
                  <p:pic>
                    <p:nvPicPr>
                      <p:cNvPr id="92162"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4164" y="5283202"/>
                        <a:ext cx="2438400" cy="673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 name="where gamma = 1000 or more">
            <a:extLst>
              <a:ext uri="{FF2B5EF4-FFF2-40B4-BE49-F238E27FC236}">
                <a16:creationId xmlns:a16="http://schemas.microsoft.com/office/drawing/2014/main" id="{7CF19F5C-056E-6248-A7E4-407EB748C2B6}"/>
              </a:ext>
            </a:extLst>
          </p:cNvPr>
          <p:cNvSpPr txBox="1"/>
          <p:nvPr/>
        </p:nvSpPr>
        <p:spPr>
          <a:xfrm>
            <a:off x="155456" y="5920662"/>
            <a:ext cx="468653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0000"/>
                </a:solidFill>
                <a:uFill>
                  <a:solidFill>
                    <a:srgbClr val="FF0000"/>
                  </a:solidFill>
                </a:uFill>
                <a:latin typeface="+mn-lt"/>
                <a:ea typeface="+mn-ea"/>
                <a:cs typeface="+mn-cs"/>
                <a:sym typeface="Arial"/>
              </a:defRPr>
            </a:lvl1pPr>
          </a:lstStyle>
          <a:p>
            <a:pPr>
              <a:defRPr>
                <a:solidFill>
                  <a:srgbClr val="000000"/>
                </a:solidFill>
                <a:uFill>
                  <a:solidFill>
                    <a:srgbClr val="000000"/>
                  </a:solidFill>
                </a:uFill>
                <a:latin typeface="Times"/>
                <a:ea typeface="Times"/>
                <a:cs typeface="Times"/>
                <a:sym typeface="Times"/>
              </a:defRPr>
            </a:pPr>
            <a:r>
              <a:rPr dirty="0">
                <a:solidFill>
                  <a:srgbClr val="FF0000"/>
                </a:solidFill>
                <a:uFill>
                  <a:solidFill>
                    <a:srgbClr val="FF0000"/>
                  </a:solidFill>
                </a:uFill>
                <a:latin typeface="+mn-lt"/>
                <a:ea typeface="+mn-ea"/>
                <a:cs typeface="+mn-cs"/>
                <a:sym typeface="Arial"/>
              </a:rPr>
              <a:t>where gamma = 1</a:t>
            </a:r>
            <a:r>
              <a:rPr lang="en-US" dirty="0">
                <a:solidFill>
                  <a:srgbClr val="FF0000"/>
                </a:solidFill>
                <a:uFill>
                  <a:solidFill>
                    <a:srgbClr val="FF0000"/>
                  </a:solidFill>
                </a:uFill>
                <a:latin typeface="+mn-lt"/>
                <a:ea typeface="+mn-ea"/>
                <a:cs typeface="+mn-cs"/>
                <a:sym typeface="Arial"/>
              </a:rPr>
              <a:t>957 x E (GeV)</a:t>
            </a:r>
            <a:endParaRPr dirty="0">
              <a:solidFill>
                <a:srgbClr val="FF0000"/>
              </a:solidFill>
              <a:uFill>
                <a:solidFill>
                  <a:srgbClr val="FF0000"/>
                </a:solidFill>
              </a:uFill>
              <a:latin typeface="+mn-lt"/>
              <a:ea typeface="+mn-ea"/>
              <a:cs typeface="+mn-cs"/>
              <a:sym typeface="Arial"/>
            </a:endParaRPr>
          </a:p>
        </p:txBody>
      </p:sp>
      <p:sp>
        <p:nvSpPr>
          <p:cNvPr id="16" name="Text Box 7">
            <a:extLst>
              <a:ext uri="{FF2B5EF4-FFF2-40B4-BE49-F238E27FC236}">
                <a16:creationId xmlns:a16="http://schemas.microsoft.com/office/drawing/2014/main" id="{5DBD7226-E50D-8449-B87B-002A8CE0A13C}"/>
              </a:ext>
            </a:extLst>
          </p:cNvPr>
          <p:cNvSpPr txBox="1">
            <a:spLocks noChangeArrowheads="1"/>
          </p:cNvSpPr>
          <p:nvPr/>
        </p:nvSpPr>
        <p:spPr bwMode="auto">
          <a:xfrm>
            <a:off x="4828688" y="5934002"/>
            <a:ext cx="43123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a:solidFill>
                  <a:srgbClr val="0000FF"/>
                </a:solidFill>
                <a:latin typeface="Comic Sans MS" charset="0"/>
              </a:rPr>
              <a:t>in the lab frame - Wikipedia</a:t>
            </a:r>
            <a:endParaRPr lang="en-US" baseline="30000" dirty="0">
              <a:solidFill>
                <a:srgbClr val="0000FF"/>
              </a:solidFill>
              <a:latin typeface="Times New Roman" charset="0"/>
            </a:endParaRPr>
          </a:p>
        </p:txBody>
      </p:sp>
    </p:spTree>
    <p:extLst>
      <p:ext uri="{BB962C8B-B14F-4D97-AF65-F5344CB8AC3E}">
        <p14:creationId xmlns:p14="http://schemas.microsoft.com/office/powerpoint/2010/main" val="3100763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Radiation from accelerated electron"/>
          <p:cNvSpPr txBox="1"/>
          <p:nvPr/>
        </p:nvSpPr>
        <p:spPr>
          <a:xfrm>
            <a:off x="968374" y="171450"/>
            <a:ext cx="6151251" cy="486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00279F"/>
                </a:solidFill>
                <a:uFill>
                  <a:solidFill>
                    <a:srgbClr val="00279F"/>
                  </a:solidFill>
                </a:uFill>
                <a:latin typeface="+mn-lt"/>
                <a:ea typeface="+mn-ea"/>
                <a:cs typeface="+mn-cs"/>
                <a:sym typeface="Arial"/>
              </a:defRPr>
            </a:lvl1pPr>
          </a:lstStyle>
          <a:p>
            <a:pPr>
              <a:defRPr sz="2400" b="0">
                <a:solidFill>
                  <a:srgbClr val="000000"/>
                </a:solidFill>
                <a:uFill>
                  <a:solidFill>
                    <a:srgbClr val="000000"/>
                  </a:solidFill>
                </a:uFill>
                <a:latin typeface="Times"/>
                <a:ea typeface="Times"/>
                <a:cs typeface="Times"/>
                <a:sym typeface="Times"/>
              </a:defRPr>
            </a:pPr>
            <a:r>
              <a:rPr sz="2800" b="1">
                <a:solidFill>
                  <a:srgbClr val="00279F"/>
                </a:solidFill>
                <a:uFill>
                  <a:solidFill>
                    <a:srgbClr val="00279F"/>
                  </a:solidFill>
                </a:uFill>
                <a:latin typeface="+mn-lt"/>
                <a:ea typeface="+mn-ea"/>
                <a:cs typeface="+mn-cs"/>
                <a:sym typeface="Arial"/>
              </a:rPr>
              <a:t>Radiation from accelerated electron</a:t>
            </a:r>
          </a:p>
        </p:txBody>
      </p:sp>
      <p:pic>
        <p:nvPicPr>
          <p:cNvPr id="653" name="image66.pdf" descr="image66.pdf"/>
          <p:cNvPicPr>
            <a:picLocks noChangeAspect="1"/>
          </p:cNvPicPr>
          <p:nvPr/>
        </p:nvPicPr>
        <p:blipFill>
          <a:blip r:embed="rId2"/>
          <a:stretch>
            <a:fillRect/>
          </a:stretch>
        </p:blipFill>
        <p:spPr>
          <a:xfrm>
            <a:off x="669925" y="4733925"/>
            <a:ext cx="7616825" cy="1017588"/>
          </a:xfrm>
          <a:prstGeom prst="rect">
            <a:avLst/>
          </a:prstGeom>
          <a:ln w="12700">
            <a:miter lim="400000"/>
          </a:ln>
        </p:spPr>
      </p:pic>
      <p:sp>
        <p:nvSpPr>
          <p:cNvPr id="654" name="Oval"/>
          <p:cNvSpPr/>
          <p:nvPr/>
        </p:nvSpPr>
        <p:spPr>
          <a:xfrm>
            <a:off x="2009775" y="2998788"/>
            <a:ext cx="488950" cy="433389"/>
          </a:xfrm>
          <a:prstGeom prst="ellipse">
            <a:avLst/>
          </a:prstGeom>
          <a:solidFill>
            <a:srgbClr val="0000FF"/>
          </a:solidFill>
          <a:ln w="12700">
            <a:solidFill>
              <a:schemeClr val="accent3">
                <a:lumOff val="44000"/>
              </a:schemeClr>
            </a:solidFill>
          </a:ln>
        </p:spPr>
        <p:txBody>
          <a:bodyPr lIns="45719" rIns="45719" anchor="ctr"/>
          <a:lstStyle/>
          <a:p>
            <a:endParaRPr/>
          </a:p>
        </p:txBody>
      </p:sp>
      <p:sp>
        <p:nvSpPr>
          <p:cNvPr id="655" name="Shape"/>
          <p:cNvSpPr/>
          <p:nvPr/>
        </p:nvSpPr>
        <p:spPr>
          <a:xfrm>
            <a:off x="2079625" y="2252663"/>
            <a:ext cx="349250" cy="620713"/>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chemeClr val="accent1"/>
          </a:solidFill>
          <a:ln w="12700">
            <a:miter lim="400000"/>
          </a:ln>
        </p:spPr>
        <p:txBody>
          <a:bodyPr lIns="45719" rIns="45719" anchor="ctr"/>
          <a:lstStyle/>
          <a:p>
            <a:endParaRPr/>
          </a:p>
        </p:txBody>
      </p:sp>
      <p:sp>
        <p:nvSpPr>
          <p:cNvPr id="656" name="Shape"/>
          <p:cNvSpPr/>
          <p:nvPr/>
        </p:nvSpPr>
        <p:spPr>
          <a:xfrm flipV="1">
            <a:off x="2079625" y="3619500"/>
            <a:ext cx="349250" cy="620714"/>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chemeClr val="accent1"/>
          </a:solidFill>
          <a:ln w="12700">
            <a:miter lim="400000"/>
          </a:ln>
        </p:spPr>
        <p:txBody>
          <a:bodyPr lIns="45719" rIns="45719" anchor="ctr"/>
          <a:lstStyle/>
          <a:p>
            <a:endParaRPr/>
          </a:p>
        </p:txBody>
      </p:sp>
      <p:sp>
        <p:nvSpPr>
          <p:cNvPr id="657" name="Line"/>
          <p:cNvSpPr/>
          <p:nvPr/>
        </p:nvSpPr>
        <p:spPr>
          <a:xfrm rot="5450966">
            <a:off x="4073118" y="1275647"/>
            <a:ext cx="858944" cy="3957639"/>
          </a:xfrm>
          <a:custGeom>
            <a:avLst/>
            <a:gdLst/>
            <a:ahLst/>
            <a:cxnLst>
              <a:cxn ang="0">
                <a:pos x="wd2" y="hd2"/>
              </a:cxn>
              <a:cxn ang="5400000">
                <a:pos x="wd2" y="hd2"/>
              </a:cxn>
              <a:cxn ang="10800000">
                <a:pos x="wd2" y="hd2"/>
              </a:cxn>
              <a:cxn ang="16200000">
                <a:pos x="wd2" y="hd2"/>
              </a:cxn>
            </a:cxnLst>
            <a:rect l="0" t="0" r="r" b="b"/>
            <a:pathLst>
              <a:path w="20432" h="21600" extrusionOk="0">
                <a:moveTo>
                  <a:pt x="11958" y="0"/>
                </a:moveTo>
                <a:cubicBezTo>
                  <a:pt x="5395" y="405"/>
                  <a:pt x="-1153" y="818"/>
                  <a:pt x="172" y="1358"/>
                </a:cubicBezTo>
                <a:cubicBezTo>
                  <a:pt x="1497" y="1898"/>
                  <a:pt x="19846" y="2603"/>
                  <a:pt x="19908" y="3225"/>
                </a:cubicBezTo>
                <a:cubicBezTo>
                  <a:pt x="19969" y="3848"/>
                  <a:pt x="665" y="4470"/>
                  <a:pt x="573" y="5093"/>
                </a:cubicBezTo>
                <a:cubicBezTo>
                  <a:pt x="480" y="5715"/>
                  <a:pt x="19214" y="6330"/>
                  <a:pt x="19384" y="6968"/>
                </a:cubicBezTo>
                <a:cubicBezTo>
                  <a:pt x="19553" y="7605"/>
                  <a:pt x="1528" y="8280"/>
                  <a:pt x="1636" y="8902"/>
                </a:cubicBezTo>
                <a:cubicBezTo>
                  <a:pt x="1743" y="9525"/>
                  <a:pt x="20093" y="10080"/>
                  <a:pt x="20031" y="10702"/>
                </a:cubicBezTo>
                <a:cubicBezTo>
                  <a:pt x="19969" y="11325"/>
                  <a:pt x="1250" y="12000"/>
                  <a:pt x="1235" y="12637"/>
                </a:cubicBezTo>
                <a:cubicBezTo>
                  <a:pt x="1220" y="13275"/>
                  <a:pt x="19954" y="13898"/>
                  <a:pt x="19908" y="14512"/>
                </a:cubicBezTo>
                <a:cubicBezTo>
                  <a:pt x="19862" y="15128"/>
                  <a:pt x="881" y="15690"/>
                  <a:pt x="973" y="16313"/>
                </a:cubicBezTo>
                <a:cubicBezTo>
                  <a:pt x="1066" y="16935"/>
                  <a:pt x="20416" y="17625"/>
                  <a:pt x="20432" y="18248"/>
                </a:cubicBezTo>
                <a:cubicBezTo>
                  <a:pt x="20447" y="18870"/>
                  <a:pt x="2776" y="19500"/>
                  <a:pt x="1096" y="20055"/>
                </a:cubicBezTo>
                <a:cubicBezTo>
                  <a:pt x="-583" y="20610"/>
                  <a:pt x="4886" y="21105"/>
                  <a:pt x="10371" y="21600"/>
                </a:cubicBezTo>
              </a:path>
            </a:pathLst>
          </a:custGeom>
          <a:ln w="63500">
            <a:solidFill>
              <a:srgbClr val="0000FF"/>
            </a:solidFill>
          </a:ln>
        </p:spPr>
        <p:txBody>
          <a:bodyPr lIns="45719" rIns="45719"/>
          <a:lstStyle/>
          <a:p>
            <a:endParaRPr/>
          </a:p>
        </p:txBody>
      </p:sp>
      <p:sp>
        <p:nvSpPr>
          <p:cNvPr id="658" name="Line"/>
          <p:cNvSpPr/>
          <p:nvPr/>
        </p:nvSpPr>
        <p:spPr>
          <a:xfrm flipV="1">
            <a:off x="6483367" y="3318959"/>
            <a:ext cx="1736698" cy="9898"/>
          </a:xfrm>
          <a:prstGeom prst="line">
            <a:avLst/>
          </a:prstGeom>
          <a:ln w="63500">
            <a:solidFill>
              <a:srgbClr val="0000FF"/>
            </a:solidFill>
            <a:tailEnd type="triangle"/>
          </a:ln>
        </p:spPr>
        <p:txBody>
          <a:bodyPr lIns="45719" rIns="45719"/>
          <a:lstStyle/>
          <a:p>
            <a:pPr defTabSz="457200">
              <a:defRPr sz="1200">
                <a:uFillTx/>
                <a:latin typeface="+mj-lt"/>
                <a:ea typeface="+mj-ea"/>
                <a:cs typeface="+mj-cs"/>
                <a:sym typeface="Helvetica"/>
              </a:defRPr>
            </a:pPr>
            <a:endParaRPr/>
          </a:p>
        </p:txBody>
      </p:sp>
      <p:sp>
        <p:nvSpPr>
          <p:cNvPr id="659" name="e-"/>
          <p:cNvSpPr txBox="1"/>
          <p:nvPr/>
        </p:nvSpPr>
        <p:spPr>
          <a:xfrm>
            <a:off x="1220787" y="2811463"/>
            <a:ext cx="538976" cy="708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sz="4400">
                <a:solidFill>
                  <a:srgbClr val="0000FF"/>
                </a:solidFill>
                <a:uFill>
                  <a:solidFill>
                    <a:srgbClr val="0000FF"/>
                  </a:solidFill>
                </a:uFill>
                <a:latin typeface="+mn-lt"/>
                <a:ea typeface="+mn-ea"/>
                <a:cs typeface="+mn-cs"/>
                <a:sym typeface="Arial"/>
              </a:rPr>
              <a:t>e</a:t>
            </a:r>
            <a:r>
              <a:rPr sz="4400" baseline="29999">
                <a:solidFill>
                  <a:srgbClr val="0000FF"/>
                </a:solidFill>
                <a:uFill>
                  <a:solidFill>
                    <a:srgbClr val="0000FF"/>
                  </a:solidFill>
                </a:uFill>
                <a:latin typeface="+mn-lt"/>
                <a:ea typeface="+mn-ea"/>
                <a:cs typeface="+mn-cs"/>
                <a:sym typeface="Arial"/>
              </a:rPr>
              <a:t>-</a:t>
            </a:r>
          </a:p>
        </p:txBody>
      </p:sp>
      <p:sp>
        <p:nvSpPr>
          <p:cNvPr id="660" name="light"/>
          <p:cNvSpPr txBox="1"/>
          <p:nvPr/>
        </p:nvSpPr>
        <p:spPr>
          <a:xfrm>
            <a:off x="6670675" y="2906713"/>
            <a:ext cx="663288"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FF"/>
                </a:solidFill>
                <a:uFill>
                  <a:solidFill>
                    <a:srgbClr val="0000FF"/>
                  </a:solidFill>
                </a:uFill>
                <a:latin typeface="+mn-lt"/>
                <a:ea typeface="+mn-ea"/>
                <a:cs typeface="+mn-cs"/>
                <a:sym typeface="Arial"/>
              </a:defRPr>
            </a:lvl1pPr>
          </a:lstStyle>
          <a:p>
            <a:pPr>
              <a:defRPr>
                <a:solidFill>
                  <a:srgbClr val="000000"/>
                </a:solidFill>
                <a:uFill>
                  <a:solidFill>
                    <a:srgbClr val="000000"/>
                  </a:solidFill>
                </a:uFill>
                <a:latin typeface="Times"/>
                <a:ea typeface="Times"/>
                <a:cs typeface="Times"/>
                <a:sym typeface="Times"/>
              </a:defRPr>
            </a:pPr>
            <a:r>
              <a:rPr>
                <a:solidFill>
                  <a:srgbClr val="0000FF"/>
                </a:solidFill>
                <a:uFill>
                  <a:solidFill>
                    <a:srgbClr val="0000FF"/>
                  </a:solidFill>
                </a:uFill>
                <a:latin typeface="+mn-lt"/>
                <a:ea typeface="+mn-ea"/>
                <a:cs typeface="+mn-cs"/>
                <a:sym typeface="Arial"/>
              </a:rPr>
              <a:t>light</a:t>
            </a:r>
          </a:p>
        </p:txBody>
      </p:sp>
      <p:sp>
        <p:nvSpPr>
          <p:cNvPr id="661" name="1 electron"/>
          <p:cNvSpPr txBox="1"/>
          <p:nvPr/>
        </p:nvSpPr>
        <p:spPr>
          <a:xfrm>
            <a:off x="576262" y="3602037"/>
            <a:ext cx="1442702" cy="43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FF"/>
                </a:solidFill>
                <a:uFill>
                  <a:solidFill>
                    <a:srgbClr val="0000FF"/>
                  </a:solidFill>
                </a:uFill>
                <a:latin typeface="+mn-lt"/>
                <a:ea typeface="+mn-ea"/>
                <a:cs typeface="+mn-cs"/>
                <a:sym typeface="Arial"/>
              </a:defRPr>
            </a:lvl1pPr>
          </a:lstStyle>
          <a:p>
            <a:pPr>
              <a:defRPr>
                <a:solidFill>
                  <a:srgbClr val="000000"/>
                </a:solidFill>
                <a:uFill>
                  <a:solidFill>
                    <a:srgbClr val="000000"/>
                  </a:solidFill>
                </a:uFill>
                <a:latin typeface="Times"/>
                <a:ea typeface="Times"/>
                <a:cs typeface="Times"/>
                <a:sym typeface="Times"/>
              </a:defRPr>
            </a:pPr>
            <a:r>
              <a:rPr>
                <a:solidFill>
                  <a:srgbClr val="0000FF"/>
                </a:solidFill>
                <a:uFill>
                  <a:solidFill>
                    <a:srgbClr val="0000FF"/>
                  </a:solidFill>
                </a:uFill>
                <a:latin typeface="+mn-lt"/>
                <a:ea typeface="+mn-ea"/>
                <a:cs typeface="+mn-cs"/>
                <a:sym typeface="Arial"/>
              </a:rPr>
              <a:t>1 electron</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 name="image67.pdf" descr="image67.pdf"/>
          <p:cNvPicPr>
            <a:picLocks noChangeAspect="1"/>
          </p:cNvPicPr>
          <p:nvPr/>
        </p:nvPicPr>
        <p:blipFill>
          <a:blip r:embed="rId2"/>
          <a:stretch>
            <a:fillRect/>
          </a:stretch>
        </p:blipFill>
        <p:spPr>
          <a:xfrm>
            <a:off x="411162" y="4672012"/>
            <a:ext cx="8134351" cy="1141413"/>
          </a:xfrm>
          <a:prstGeom prst="rect">
            <a:avLst/>
          </a:prstGeom>
          <a:ln w="12700">
            <a:miter lim="400000"/>
          </a:ln>
        </p:spPr>
      </p:pic>
      <p:sp>
        <p:nvSpPr>
          <p:cNvPr id="665" name="Shape"/>
          <p:cNvSpPr/>
          <p:nvPr/>
        </p:nvSpPr>
        <p:spPr>
          <a:xfrm>
            <a:off x="2079625" y="2252663"/>
            <a:ext cx="349250" cy="620713"/>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chemeClr val="accent1"/>
          </a:solidFill>
          <a:ln w="12700">
            <a:miter lim="400000"/>
          </a:ln>
        </p:spPr>
        <p:txBody>
          <a:bodyPr lIns="45719" rIns="45719" anchor="ctr"/>
          <a:lstStyle/>
          <a:p>
            <a:endParaRPr/>
          </a:p>
        </p:txBody>
      </p:sp>
      <p:sp>
        <p:nvSpPr>
          <p:cNvPr id="666" name="Shape"/>
          <p:cNvSpPr/>
          <p:nvPr/>
        </p:nvSpPr>
        <p:spPr>
          <a:xfrm flipV="1">
            <a:off x="2079625" y="3619500"/>
            <a:ext cx="349250" cy="620714"/>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chemeClr val="accent1"/>
          </a:solidFill>
          <a:ln w="12700">
            <a:miter lim="400000"/>
          </a:ln>
        </p:spPr>
        <p:txBody>
          <a:bodyPr lIns="45719" rIns="45719" anchor="ctr"/>
          <a:lstStyle/>
          <a:p>
            <a:endParaRPr/>
          </a:p>
        </p:txBody>
      </p:sp>
      <p:grpSp>
        <p:nvGrpSpPr>
          <p:cNvPr id="669" name="Group"/>
          <p:cNvGrpSpPr/>
          <p:nvPr/>
        </p:nvGrpSpPr>
        <p:grpSpPr>
          <a:xfrm>
            <a:off x="2009774" y="2794913"/>
            <a:ext cx="4478578" cy="917520"/>
            <a:chOff x="0" y="0"/>
            <a:chExt cx="4478576" cy="917519"/>
          </a:xfrm>
        </p:grpSpPr>
        <p:sp>
          <p:nvSpPr>
            <p:cNvPr id="667" name="Oval"/>
            <p:cNvSpPr/>
            <p:nvPr/>
          </p:nvSpPr>
          <p:spPr>
            <a:xfrm>
              <a:off x="0" y="203875"/>
              <a:ext cx="488950" cy="433389"/>
            </a:xfrm>
            <a:prstGeom prst="ellipse">
              <a:avLst/>
            </a:prstGeom>
            <a:solidFill>
              <a:srgbClr val="0000FF"/>
            </a:solidFill>
            <a:ln w="12700" cap="flat">
              <a:solidFill>
                <a:schemeClr val="accent3">
                  <a:lumOff val="44000"/>
                </a:schemeClr>
              </a:solidFill>
              <a:prstDash val="solid"/>
              <a:round/>
            </a:ln>
            <a:effectLst/>
          </p:spPr>
          <p:txBody>
            <a:bodyPr wrap="square" lIns="45719" tIns="45719" rIns="45719" bIns="45719" numCol="1" anchor="ctr">
              <a:noAutofit/>
            </a:bodyPr>
            <a:lstStyle/>
            <a:p>
              <a:endParaRPr/>
            </a:p>
          </p:txBody>
        </p:sp>
        <p:sp>
          <p:nvSpPr>
            <p:cNvPr id="668" name="Line"/>
            <p:cNvSpPr/>
            <p:nvPr/>
          </p:nvSpPr>
          <p:spPr>
            <a:xfrm rot="5450966">
              <a:off x="2064136" y="-1520059"/>
              <a:ext cx="858944" cy="3957639"/>
            </a:xfrm>
            <a:custGeom>
              <a:avLst/>
              <a:gdLst/>
              <a:ahLst/>
              <a:cxnLst>
                <a:cxn ang="0">
                  <a:pos x="wd2" y="hd2"/>
                </a:cxn>
                <a:cxn ang="5400000">
                  <a:pos x="wd2" y="hd2"/>
                </a:cxn>
                <a:cxn ang="10800000">
                  <a:pos x="wd2" y="hd2"/>
                </a:cxn>
                <a:cxn ang="16200000">
                  <a:pos x="wd2" y="hd2"/>
                </a:cxn>
              </a:cxnLst>
              <a:rect l="0" t="0" r="r" b="b"/>
              <a:pathLst>
                <a:path w="20432" h="21600" extrusionOk="0">
                  <a:moveTo>
                    <a:pt x="11958" y="0"/>
                  </a:moveTo>
                  <a:cubicBezTo>
                    <a:pt x="5395" y="405"/>
                    <a:pt x="-1153" y="818"/>
                    <a:pt x="172" y="1358"/>
                  </a:cubicBezTo>
                  <a:cubicBezTo>
                    <a:pt x="1497" y="1898"/>
                    <a:pt x="19846" y="2603"/>
                    <a:pt x="19908" y="3225"/>
                  </a:cubicBezTo>
                  <a:cubicBezTo>
                    <a:pt x="19969" y="3848"/>
                    <a:pt x="665" y="4470"/>
                    <a:pt x="573" y="5093"/>
                  </a:cubicBezTo>
                  <a:cubicBezTo>
                    <a:pt x="480" y="5715"/>
                    <a:pt x="19214" y="6330"/>
                    <a:pt x="19384" y="6968"/>
                  </a:cubicBezTo>
                  <a:cubicBezTo>
                    <a:pt x="19553" y="7605"/>
                    <a:pt x="1528" y="8280"/>
                    <a:pt x="1636" y="8902"/>
                  </a:cubicBezTo>
                  <a:cubicBezTo>
                    <a:pt x="1743" y="9525"/>
                    <a:pt x="20093" y="10080"/>
                    <a:pt x="20031" y="10702"/>
                  </a:cubicBezTo>
                  <a:cubicBezTo>
                    <a:pt x="19969" y="11325"/>
                    <a:pt x="1250" y="12000"/>
                    <a:pt x="1235" y="12637"/>
                  </a:cubicBezTo>
                  <a:cubicBezTo>
                    <a:pt x="1220" y="13275"/>
                    <a:pt x="19954" y="13898"/>
                    <a:pt x="19908" y="14512"/>
                  </a:cubicBezTo>
                  <a:cubicBezTo>
                    <a:pt x="19862" y="15128"/>
                    <a:pt x="881" y="15690"/>
                    <a:pt x="973" y="16313"/>
                  </a:cubicBezTo>
                  <a:cubicBezTo>
                    <a:pt x="1066" y="16935"/>
                    <a:pt x="20416" y="17625"/>
                    <a:pt x="20432" y="18248"/>
                  </a:cubicBezTo>
                  <a:cubicBezTo>
                    <a:pt x="20447" y="18870"/>
                    <a:pt x="2776" y="19500"/>
                    <a:pt x="1096" y="20055"/>
                  </a:cubicBezTo>
                  <a:cubicBezTo>
                    <a:pt x="-583" y="20610"/>
                    <a:pt x="4886" y="21105"/>
                    <a:pt x="10371" y="21600"/>
                  </a:cubicBezTo>
                </a:path>
              </a:pathLst>
            </a:custGeom>
            <a:noFill/>
            <a:ln w="63500" cap="flat">
              <a:solidFill>
                <a:srgbClr val="0000FF"/>
              </a:solidFill>
              <a:prstDash val="solid"/>
              <a:round/>
            </a:ln>
            <a:effectLst/>
          </p:spPr>
          <p:txBody>
            <a:bodyPr wrap="square" lIns="45719" tIns="45719" rIns="45719" bIns="45719" numCol="1" anchor="t">
              <a:noAutofit/>
            </a:bodyPr>
            <a:lstStyle/>
            <a:p>
              <a:endParaRPr/>
            </a:p>
          </p:txBody>
        </p:sp>
      </p:grpSp>
      <p:sp>
        <p:nvSpPr>
          <p:cNvPr id="670" name="Line"/>
          <p:cNvSpPr/>
          <p:nvPr/>
        </p:nvSpPr>
        <p:spPr>
          <a:xfrm flipV="1">
            <a:off x="6646881" y="3387221"/>
            <a:ext cx="1736698" cy="9898"/>
          </a:xfrm>
          <a:prstGeom prst="line">
            <a:avLst/>
          </a:prstGeom>
          <a:ln w="63500">
            <a:solidFill>
              <a:srgbClr val="0000FF"/>
            </a:solidFill>
            <a:tailEnd type="triangle"/>
          </a:ln>
        </p:spPr>
        <p:txBody>
          <a:bodyPr lIns="45719" rIns="45719"/>
          <a:lstStyle/>
          <a:p>
            <a:pPr defTabSz="457200">
              <a:defRPr sz="1200">
                <a:uFillTx/>
                <a:latin typeface="+mj-lt"/>
                <a:ea typeface="+mj-ea"/>
                <a:cs typeface="+mj-cs"/>
                <a:sym typeface="Helvetica"/>
              </a:defRPr>
            </a:pPr>
            <a:endParaRPr/>
          </a:p>
        </p:txBody>
      </p:sp>
      <p:sp>
        <p:nvSpPr>
          <p:cNvPr id="671" name="2e-"/>
          <p:cNvSpPr txBox="1"/>
          <p:nvPr/>
        </p:nvSpPr>
        <p:spPr>
          <a:xfrm>
            <a:off x="1006475" y="2811463"/>
            <a:ext cx="849753" cy="708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sz="4400">
                <a:solidFill>
                  <a:srgbClr val="0000FF"/>
                </a:solidFill>
                <a:uFill>
                  <a:solidFill>
                    <a:srgbClr val="0000FF"/>
                  </a:solidFill>
                </a:uFill>
                <a:latin typeface="+mn-lt"/>
                <a:ea typeface="+mn-ea"/>
                <a:cs typeface="+mn-cs"/>
                <a:sym typeface="Arial"/>
              </a:rPr>
              <a:t>2e</a:t>
            </a:r>
            <a:r>
              <a:rPr sz="4400" baseline="29999">
                <a:solidFill>
                  <a:srgbClr val="0000FF"/>
                </a:solidFill>
                <a:uFill>
                  <a:solidFill>
                    <a:srgbClr val="0000FF"/>
                  </a:solidFill>
                </a:uFill>
                <a:latin typeface="+mn-lt"/>
                <a:ea typeface="+mn-ea"/>
                <a:cs typeface="+mn-cs"/>
                <a:sym typeface="Arial"/>
              </a:rPr>
              <a:t>-</a:t>
            </a:r>
          </a:p>
        </p:txBody>
      </p:sp>
      <p:sp>
        <p:nvSpPr>
          <p:cNvPr id="672" name="light"/>
          <p:cNvSpPr txBox="1"/>
          <p:nvPr/>
        </p:nvSpPr>
        <p:spPr>
          <a:xfrm>
            <a:off x="6972300" y="2906713"/>
            <a:ext cx="663288"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FF"/>
                </a:solidFill>
                <a:uFill>
                  <a:solidFill>
                    <a:srgbClr val="0000FF"/>
                  </a:solidFill>
                </a:uFill>
                <a:latin typeface="+mn-lt"/>
                <a:ea typeface="+mn-ea"/>
                <a:cs typeface="+mn-cs"/>
                <a:sym typeface="Arial"/>
              </a:defRPr>
            </a:lvl1pPr>
          </a:lstStyle>
          <a:p>
            <a:pPr>
              <a:defRPr>
                <a:solidFill>
                  <a:srgbClr val="000000"/>
                </a:solidFill>
                <a:uFill>
                  <a:solidFill>
                    <a:srgbClr val="000000"/>
                  </a:solidFill>
                </a:uFill>
                <a:latin typeface="Times"/>
                <a:ea typeface="Times"/>
                <a:cs typeface="Times"/>
                <a:sym typeface="Times"/>
              </a:defRPr>
            </a:pPr>
            <a:r>
              <a:rPr>
                <a:solidFill>
                  <a:srgbClr val="0000FF"/>
                </a:solidFill>
                <a:uFill>
                  <a:solidFill>
                    <a:srgbClr val="0000FF"/>
                  </a:solidFill>
                </a:uFill>
                <a:latin typeface="+mn-lt"/>
                <a:ea typeface="+mn-ea"/>
                <a:cs typeface="+mn-cs"/>
                <a:sym typeface="Arial"/>
              </a:rPr>
              <a:t>light</a:t>
            </a:r>
          </a:p>
        </p:txBody>
      </p:sp>
      <p:grpSp>
        <p:nvGrpSpPr>
          <p:cNvPr id="675" name="Group"/>
          <p:cNvGrpSpPr/>
          <p:nvPr/>
        </p:nvGrpSpPr>
        <p:grpSpPr>
          <a:xfrm>
            <a:off x="2233613" y="2947313"/>
            <a:ext cx="4478576" cy="917520"/>
            <a:chOff x="0" y="0"/>
            <a:chExt cx="4478575" cy="917519"/>
          </a:xfrm>
        </p:grpSpPr>
        <p:sp>
          <p:nvSpPr>
            <p:cNvPr id="673" name="Oval"/>
            <p:cNvSpPr/>
            <p:nvPr/>
          </p:nvSpPr>
          <p:spPr>
            <a:xfrm>
              <a:off x="0" y="203875"/>
              <a:ext cx="488950" cy="433389"/>
            </a:xfrm>
            <a:prstGeom prst="ellipse">
              <a:avLst/>
            </a:prstGeom>
            <a:solidFill>
              <a:srgbClr val="0000FF"/>
            </a:solidFill>
            <a:ln w="12700" cap="flat">
              <a:solidFill>
                <a:schemeClr val="accent3">
                  <a:lumOff val="44000"/>
                </a:schemeClr>
              </a:solidFill>
              <a:prstDash val="solid"/>
              <a:round/>
            </a:ln>
            <a:effectLst/>
          </p:spPr>
          <p:txBody>
            <a:bodyPr wrap="square" lIns="45719" tIns="45719" rIns="45719" bIns="45719" numCol="1" anchor="ctr">
              <a:noAutofit/>
            </a:bodyPr>
            <a:lstStyle/>
            <a:p>
              <a:endParaRPr/>
            </a:p>
          </p:txBody>
        </p:sp>
        <p:sp>
          <p:nvSpPr>
            <p:cNvPr id="674" name="Line"/>
            <p:cNvSpPr/>
            <p:nvPr/>
          </p:nvSpPr>
          <p:spPr>
            <a:xfrm rot="5450966">
              <a:off x="2064136" y="-1520059"/>
              <a:ext cx="858944" cy="3957638"/>
            </a:xfrm>
            <a:custGeom>
              <a:avLst/>
              <a:gdLst/>
              <a:ahLst/>
              <a:cxnLst>
                <a:cxn ang="0">
                  <a:pos x="wd2" y="hd2"/>
                </a:cxn>
                <a:cxn ang="5400000">
                  <a:pos x="wd2" y="hd2"/>
                </a:cxn>
                <a:cxn ang="10800000">
                  <a:pos x="wd2" y="hd2"/>
                </a:cxn>
                <a:cxn ang="16200000">
                  <a:pos x="wd2" y="hd2"/>
                </a:cxn>
              </a:cxnLst>
              <a:rect l="0" t="0" r="r" b="b"/>
              <a:pathLst>
                <a:path w="20432" h="21600" extrusionOk="0">
                  <a:moveTo>
                    <a:pt x="11958" y="0"/>
                  </a:moveTo>
                  <a:cubicBezTo>
                    <a:pt x="5395" y="405"/>
                    <a:pt x="-1153" y="818"/>
                    <a:pt x="172" y="1358"/>
                  </a:cubicBezTo>
                  <a:cubicBezTo>
                    <a:pt x="1497" y="1898"/>
                    <a:pt x="19846" y="2603"/>
                    <a:pt x="19908" y="3225"/>
                  </a:cubicBezTo>
                  <a:cubicBezTo>
                    <a:pt x="19969" y="3848"/>
                    <a:pt x="665" y="4470"/>
                    <a:pt x="573" y="5093"/>
                  </a:cubicBezTo>
                  <a:cubicBezTo>
                    <a:pt x="480" y="5715"/>
                    <a:pt x="19214" y="6330"/>
                    <a:pt x="19384" y="6968"/>
                  </a:cubicBezTo>
                  <a:cubicBezTo>
                    <a:pt x="19553" y="7605"/>
                    <a:pt x="1528" y="8280"/>
                    <a:pt x="1636" y="8903"/>
                  </a:cubicBezTo>
                  <a:cubicBezTo>
                    <a:pt x="1743" y="9525"/>
                    <a:pt x="20093" y="10080"/>
                    <a:pt x="20031" y="10703"/>
                  </a:cubicBezTo>
                  <a:cubicBezTo>
                    <a:pt x="19969" y="11325"/>
                    <a:pt x="1250" y="12000"/>
                    <a:pt x="1235" y="12637"/>
                  </a:cubicBezTo>
                  <a:cubicBezTo>
                    <a:pt x="1220" y="13275"/>
                    <a:pt x="19954" y="13898"/>
                    <a:pt x="19908" y="14512"/>
                  </a:cubicBezTo>
                  <a:cubicBezTo>
                    <a:pt x="19862" y="15128"/>
                    <a:pt x="881" y="15690"/>
                    <a:pt x="973" y="16312"/>
                  </a:cubicBezTo>
                  <a:cubicBezTo>
                    <a:pt x="1066" y="16935"/>
                    <a:pt x="20416" y="17625"/>
                    <a:pt x="20432" y="18248"/>
                  </a:cubicBezTo>
                  <a:cubicBezTo>
                    <a:pt x="20447" y="18870"/>
                    <a:pt x="2776" y="19500"/>
                    <a:pt x="1096" y="20055"/>
                  </a:cubicBezTo>
                  <a:cubicBezTo>
                    <a:pt x="-583" y="20610"/>
                    <a:pt x="4886" y="21105"/>
                    <a:pt x="10371" y="21600"/>
                  </a:cubicBezTo>
                </a:path>
              </a:pathLst>
            </a:custGeom>
            <a:noFill/>
            <a:ln w="63500" cap="flat">
              <a:solidFill>
                <a:srgbClr val="0000FF"/>
              </a:solidFill>
              <a:prstDash val="solid"/>
              <a:round/>
            </a:ln>
            <a:effectLst/>
          </p:spPr>
          <p:txBody>
            <a:bodyPr wrap="square" lIns="45719" tIns="45719" rIns="45719" bIns="45719" numCol="1" anchor="t">
              <a:noAutofit/>
            </a:bodyPr>
            <a:lstStyle/>
            <a:p>
              <a:endParaRPr/>
            </a:p>
          </p:txBody>
        </p:sp>
      </p:grpSp>
      <p:sp>
        <p:nvSpPr>
          <p:cNvPr id="676" name="2 electrons"/>
          <p:cNvSpPr txBox="1"/>
          <p:nvPr/>
        </p:nvSpPr>
        <p:spPr>
          <a:xfrm>
            <a:off x="576262" y="3602037"/>
            <a:ext cx="1595102" cy="43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FF"/>
                </a:solidFill>
                <a:uFill>
                  <a:solidFill>
                    <a:srgbClr val="0000FF"/>
                  </a:solidFill>
                </a:uFill>
                <a:latin typeface="+mn-lt"/>
                <a:ea typeface="+mn-ea"/>
                <a:cs typeface="+mn-cs"/>
                <a:sym typeface="Arial"/>
              </a:defRPr>
            </a:lvl1pPr>
          </a:lstStyle>
          <a:p>
            <a:pPr>
              <a:defRPr>
                <a:solidFill>
                  <a:srgbClr val="000000"/>
                </a:solidFill>
                <a:uFill>
                  <a:solidFill>
                    <a:srgbClr val="000000"/>
                  </a:solidFill>
                </a:uFill>
                <a:latin typeface="Times"/>
                <a:ea typeface="Times"/>
                <a:cs typeface="Times"/>
                <a:sym typeface="Times"/>
              </a:defRPr>
            </a:pPr>
            <a:r>
              <a:rPr>
                <a:solidFill>
                  <a:srgbClr val="0000FF"/>
                </a:solidFill>
                <a:uFill>
                  <a:solidFill>
                    <a:srgbClr val="0000FF"/>
                  </a:solidFill>
                </a:uFill>
                <a:latin typeface="+mn-lt"/>
                <a:ea typeface="+mn-ea"/>
                <a:cs typeface="+mn-cs"/>
                <a:sym typeface="Arial"/>
              </a:rPr>
              <a:t>2 electrons</a:t>
            </a:r>
          </a:p>
        </p:txBody>
      </p:sp>
      <p:sp>
        <p:nvSpPr>
          <p:cNvPr id="677" name="Oval"/>
          <p:cNvSpPr/>
          <p:nvPr/>
        </p:nvSpPr>
        <p:spPr>
          <a:xfrm>
            <a:off x="819150" y="2906713"/>
            <a:ext cx="709615" cy="600077"/>
          </a:xfrm>
          <a:prstGeom prst="ellipse">
            <a:avLst/>
          </a:prstGeom>
          <a:ln w="38100">
            <a:solidFill>
              <a:srgbClr val="FF0000"/>
            </a:solidFill>
          </a:ln>
        </p:spPr>
        <p:txBody>
          <a:bodyPr lIns="45719" rIns="45719" anchor="ctr"/>
          <a:lstStyle/>
          <a:p>
            <a:endParaRPr/>
          </a:p>
        </p:txBody>
      </p:sp>
      <p:sp>
        <p:nvSpPr>
          <p:cNvPr id="678" name="Oval"/>
          <p:cNvSpPr/>
          <p:nvPr/>
        </p:nvSpPr>
        <p:spPr>
          <a:xfrm>
            <a:off x="3906837" y="4900612"/>
            <a:ext cx="709613" cy="600077"/>
          </a:xfrm>
          <a:prstGeom prst="ellipse">
            <a:avLst/>
          </a:prstGeom>
          <a:ln w="38100">
            <a:solidFill>
              <a:srgbClr val="FF0000"/>
            </a:solidFill>
          </a:ln>
        </p:spPr>
        <p:txBody>
          <a:bodyPr lIns="45719" rIns="45719" anchor="ctr"/>
          <a:lstStyle/>
          <a:p>
            <a:endParaRPr/>
          </a:p>
        </p:txBody>
      </p:sp>
      <p:sp>
        <p:nvSpPr>
          <p:cNvPr id="679" name="Line"/>
          <p:cNvSpPr/>
          <p:nvPr/>
        </p:nvSpPr>
        <p:spPr>
          <a:xfrm>
            <a:off x="1433512" y="3398838"/>
            <a:ext cx="2551114" cy="1568450"/>
          </a:xfrm>
          <a:prstGeom prst="line">
            <a:avLst/>
          </a:prstGeom>
          <a:ln w="38100">
            <a:solidFill>
              <a:srgbClr val="FF0000"/>
            </a:solidFill>
          </a:ln>
        </p:spPr>
        <p:txBody>
          <a:bodyPr lIns="45719" rIns="45719"/>
          <a:lstStyle/>
          <a:p>
            <a:pPr defTabSz="457200">
              <a:defRPr sz="1200">
                <a:uFillTx/>
                <a:latin typeface="+mj-lt"/>
                <a:ea typeface="+mj-ea"/>
                <a:cs typeface="+mj-cs"/>
                <a:sym typeface="Helvetica"/>
              </a:defRPr>
            </a:pPr>
            <a:endParaRPr/>
          </a:p>
        </p:txBody>
      </p:sp>
      <p:sp>
        <p:nvSpPr>
          <p:cNvPr id="680" name="Radiation from accelerated electrons"/>
          <p:cNvSpPr txBox="1"/>
          <p:nvPr/>
        </p:nvSpPr>
        <p:spPr>
          <a:xfrm>
            <a:off x="968374" y="171450"/>
            <a:ext cx="6349019" cy="486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00279F"/>
                </a:solidFill>
                <a:uFill>
                  <a:solidFill>
                    <a:srgbClr val="00279F"/>
                  </a:solidFill>
                </a:uFill>
                <a:latin typeface="+mn-lt"/>
                <a:ea typeface="+mn-ea"/>
                <a:cs typeface="+mn-cs"/>
                <a:sym typeface="Arial"/>
              </a:defRPr>
            </a:lvl1pPr>
          </a:lstStyle>
          <a:p>
            <a:pPr>
              <a:defRPr sz="2400" b="0">
                <a:solidFill>
                  <a:srgbClr val="000000"/>
                </a:solidFill>
                <a:uFill>
                  <a:solidFill>
                    <a:srgbClr val="000000"/>
                  </a:solidFill>
                </a:uFill>
                <a:latin typeface="Times"/>
                <a:ea typeface="Times"/>
                <a:cs typeface="Times"/>
                <a:sym typeface="Times"/>
              </a:defRPr>
            </a:pPr>
            <a:r>
              <a:rPr sz="2800" b="1">
                <a:solidFill>
                  <a:srgbClr val="00279F"/>
                </a:solidFill>
                <a:uFill>
                  <a:solidFill>
                    <a:srgbClr val="00279F"/>
                  </a:solidFill>
                </a:uFill>
                <a:latin typeface="+mn-lt"/>
                <a:ea typeface="+mn-ea"/>
                <a:cs typeface="+mn-cs"/>
                <a:sym typeface="Arial"/>
              </a:rPr>
              <a:t>Radiation from accelerated electrons</a:t>
            </a:r>
          </a:p>
        </p:txBody>
      </p:sp>
    </p:spTree>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3" name="image68.pdf" descr="image68.pdf"/>
          <p:cNvPicPr>
            <a:picLocks noChangeAspect="1"/>
          </p:cNvPicPr>
          <p:nvPr/>
        </p:nvPicPr>
        <p:blipFill>
          <a:blip r:embed="rId2"/>
          <a:stretch>
            <a:fillRect/>
          </a:stretch>
        </p:blipFill>
        <p:spPr>
          <a:xfrm>
            <a:off x="423862" y="4672012"/>
            <a:ext cx="8107363" cy="1141413"/>
          </a:xfrm>
          <a:prstGeom prst="rect">
            <a:avLst/>
          </a:prstGeom>
          <a:ln w="12700">
            <a:miter lim="400000"/>
          </a:ln>
        </p:spPr>
      </p:pic>
      <p:sp>
        <p:nvSpPr>
          <p:cNvPr id="684" name="Shape"/>
          <p:cNvSpPr/>
          <p:nvPr/>
        </p:nvSpPr>
        <p:spPr>
          <a:xfrm>
            <a:off x="2079625" y="2252663"/>
            <a:ext cx="349250" cy="620713"/>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chemeClr val="accent1"/>
          </a:solidFill>
          <a:ln w="12700">
            <a:miter lim="400000"/>
          </a:ln>
        </p:spPr>
        <p:txBody>
          <a:bodyPr lIns="45719" rIns="45719" anchor="ctr"/>
          <a:lstStyle/>
          <a:p>
            <a:endParaRPr/>
          </a:p>
        </p:txBody>
      </p:sp>
      <p:sp>
        <p:nvSpPr>
          <p:cNvPr id="685" name="Shape"/>
          <p:cNvSpPr/>
          <p:nvPr/>
        </p:nvSpPr>
        <p:spPr>
          <a:xfrm flipV="1">
            <a:off x="2079625" y="3619500"/>
            <a:ext cx="349250" cy="620714"/>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chemeClr val="accent1"/>
          </a:solidFill>
          <a:ln w="12700">
            <a:miter lim="400000"/>
          </a:ln>
        </p:spPr>
        <p:txBody>
          <a:bodyPr lIns="45719" rIns="45719" anchor="ctr"/>
          <a:lstStyle/>
          <a:p>
            <a:endParaRPr/>
          </a:p>
        </p:txBody>
      </p:sp>
      <p:grpSp>
        <p:nvGrpSpPr>
          <p:cNvPr id="688" name="Group"/>
          <p:cNvGrpSpPr/>
          <p:nvPr/>
        </p:nvGrpSpPr>
        <p:grpSpPr>
          <a:xfrm>
            <a:off x="2009774" y="2794913"/>
            <a:ext cx="4478578" cy="917520"/>
            <a:chOff x="0" y="0"/>
            <a:chExt cx="4478576" cy="917519"/>
          </a:xfrm>
        </p:grpSpPr>
        <p:sp>
          <p:nvSpPr>
            <p:cNvPr id="686" name="Oval"/>
            <p:cNvSpPr/>
            <p:nvPr/>
          </p:nvSpPr>
          <p:spPr>
            <a:xfrm>
              <a:off x="0" y="203875"/>
              <a:ext cx="488950" cy="433389"/>
            </a:xfrm>
            <a:prstGeom prst="ellipse">
              <a:avLst/>
            </a:prstGeom>
            <a:solidFill>
              <a:srgbClr val="0000FF"/>
            </a:solidFill>
            <a:ln w="12700" cap="flat">
              <a:solidFill>
                <a:schemeClr val="accent3">
                  <a:lumOff val="44000"/>
                </a:schemeClr>
              </a:solidFill>
              <a:prstDash val="solid"/>
              <a:round/>
            </a:ln>
            <a:effectLst/>
          </p:spPr>
          <p:txBody>
            <a:bodyPr wrap="square" lIns="45719" tIns="45719" rIns="45719" bIns="45719" numCol="1" anchor="ctr">
              <a:noAutofit/>
            </a:bodyPr>
            <a:lstStyle/>
            <a:p>
              <a:endParaRPr/>
            </a:p>
          </p:txBody>
        </p:sp>
        <p:sp>
          <p:nvSpPr>
            <p:cNvPr id="687" name="Line"/>
            <p:cNvSpPr/>
            <p:nvPr/>
          </p:nvSpPr>
          <p:spPr>
            <a:xfrm rot="5450966">
              <a:off x="2064136" y="-1520059"/>
              <a:ext cx="858944" cy="3957639"/>
            </a:xfrm>
            <a:custGeom>
              <a:avLst/>
              <a:gdLst/>
              <a:ahLst/>
              <a:cxnLst>
                <a:cxn ang="0">
                  <a:pos x="wd2" y="hd2"/>
                </a:cxn>
                <a:cxn ang="5400000">
                  <a:pos x="wd2" y="hd2"/>
                </a:cxn>
                <a:cxn ang="10800000">
                  <a:pos x="wd2" y="hd2"/>
                </a:cxn>
                <a:cxn ang="16200000">
                  <a:pos x="wd2" y="hd2"/>
                </a:cxn>
              </a:cxnLst>
              <a:rect l="0" t="0" r="r" b="b"/>
              <a:pathLst>
                <a:path w="20432" h="21600" extrusionOk="0">
                  <a:moveTo>
                    <a:pt x="11958" y="0"/>
                  </a:moveTo>
                  <a:cubicBezTo>
                    <a:pt x="5395" y="405"/>
                    <a:pt x="-1153" y="818"/>
                    <a:pt x="172" y="1358"/>
                  </a:cubicBezTo>
                  <a:cubicBezTo>
                    <a:pt x="1497" y="1898"/>
                    <a:pt x="19846" y="2603"/>
                    <a:pt x="19908" y="3225"/>
                  </a:cubicBezTo>
                  <a:cubicBezTo>
                    <a:pt x="19969" y="3848"/>
                    <a:pt x="665" y="4470"/>
                    <a:pt x="573" y="5093"/>
                  </a:cubicBezTo>
                  <a:cubicBezTo>
                    <a:pt x="480" y="5715"/>
                    <a:pt x="19214" y="6330"/>
                    <a:pt x="19384" y="6968"/>
                  </a:cubicBezTo>
                  <a:cubicBezTo>
                    <a:pt x="19553" y="7605"/>
                    <a:pt x="1528" y="8280"/>
                    <a:pt x="1636" y="8902"/>
                  </a:cubicBezTo>
                  <a:cubicBezTo>
                    <a:pt x="1743" y="9525"/>
                    <a:pt x="20093" y="10080"/>
                    <a:pt x="20031" y="10702"/>
                  </a:cubicBezTo>
                  <a:cubicBezTo>
                    <a:pt x="19969" y="11325"/>
                    <a:pt x="1250" y="12000"/>
                    <a:pt x="1235" y="12637"/>
                  </a:cubicBezTo>
                  <a:cubicBezTo>
                    <a:pt x="1220" y="13275"/>
                    <a:pt x="19954" y="13898"/>
                    <a:pt x="19908" y="14512"/>
                  </a:cubicBezTo>
                  <a:cubicBezTo>
                    <a:pt x="19862" y="15128"/>
                    <a:pt x="881" y="15690"/>
                    <a:pt x="973" y="16313"/>
                  </a:cubicBezTo>
                  <a:cubicBezTo>
                    <a:pt x="1066" y="16935"/>
                    <a:pt x="20416" y="17625"/>
                    <a:pt x="20432" y="18248"/>
                  </a:cubicBezTo>
                  <a:cubicBezTo>
                    <a:pt x="20447" y="18870"/>
                    <a:pt x="2776" y="19500"/>
                    <a:pt x="1096" y="20055"/>
                  </a:cubicBezTo>
                  <a:cubicBezTo>
                    <a:pt x="-583" y="20610"/>
                    <a:pt x="4886" y="21105"/>
                    <a:pt x="10371" y="21600"/>
                  </a:cubicBezTo>
                </a:path>
              </a:pathLst>
            </a:custGeom>
            <a:noFill/>
            <a:ln w="63500" cap="flat">
              <a:solidFill>
                <a:srgbClr val="0000FF"/>
              </a:solidFill>
              <a:prstDash val="solid"/>
              <a:round/>
            </a:ln>
            <a:effectLst/>
          </p:spPr>
          <p:txBody>
            <a:bodyPr wrap="square" lIns="45719" tIns="45719" rIns="45719" bIns="45719" numCol="1" anchor="t">
              <a:noAutofit/>
            </a:bodyPr>
            <a:lstStyle/>
            <a:p>
              <a:endParaRPr/>
            </a:p>
          </p:txBody>
        </p:sp>
      </p:grpSp>
      <p:sp>
        <p:nvSpPr>
          <p:cNvPr id="689" name="Line"/>
          <p:cNvSpPr/>
          <p:nvPr/>
        </p:nvSpPr>
        <p:spPr>
          <a:xfrm flipV="1">
            <a:off x="6518292" y="3387221"/>
            <a:ext cx="1736698" cy="9898"/>
          </a:xfrm>
          <a:prstGeom prst="line">
            <a:avLst/>
          </a:prstGeom>
          <a:ln w="63500">
            <a:solidFill>
              <a:srgbClr val="0000FF"/>
            </a:solidFill>
            <a:tailEnd type="triangle"/>
          </a:ln>
        </p:spPr>
        <p:txBody>
          <a:bodyPr lIns="45719" rIns="45719"/>
          <a:lstStyle/>
          <a:p>
            <a:pPr defTabSz="457200">
              <a:defRPr sz="1200">
                <a:uFillTx/>
                <a:latin typeface="+mj-lt"/>
                <a:ea typeface="+mj-ea"/>
                <a:cs typeface="+mj-cs"/>
                <a:sym typeface="Helvetica"/>
              </a:defRPr>
            </a:pPr>
            <a:endParaRPr/>
          </a:p>
        </p:txBody>
      </p:sp>
      <p:sp>
        <p:nvSpPr>
          <p:cNvPr id="690" name="2e-"/>
          <p:cNvSpPr txBox="1"/>
          <p:nvPr/>
        </p:nvSpPr>
        <p:spPr>
          <a:xfrm>
            <a:off x="1006475" y="2811463"/>
            <a:ext cx="849753" cy="708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sz="4400">
                <a:solidFill>
                  <a:srgbClr val="0000FF"/>
                </a:solidFill>
                <a:uFill>
                  <a:solidFill>
                    <a:srgbClr val="0000FF"/>
                  </a:solidFill>
                </a:uFill>
                <a:latin typeface="+mn-lt"/>
                <a:ea typeface="+mn-ea"/>
                <a:cs typeface="+mn-cs"/>
                <a:sym typeface="Arial"/>
              </a:rPr>
              <a:t>2e</a:t>
            </a:r>
            <a:r>
              <a:rPr sz="4400" baseline="29999">
                <a:solidFill>
                  <a:srgbClr val="0000FF"/>
                </a:solidFill>
                <a:uFill>
                  <a:solidFill>
                    <a:srgbClr val="0000FF"/>
                  </a:solidFill>
                </a:uFill>
                <a:latin typeface="+mn-lt"/>
                <a:ea typeface="+mn-ea"/>
                <a:cs typeface="+mn-cs"/>
                <a:sym typeface="Arial"/>
              </a:rPr>
              <a:t>-</a:t>
            </a:r>
          </a:p>
        </p:txBody>
      </p:sp>
      <p:sp>
        <p:nvSpPr>
          <p:cNvPr id="691" name="light"/>
          <p:cNvSpPr txBox="1"/>
          <p:nvPr/>
        </p:nvSpPr>
        <p:spPr>
          <a:xfrm>
            <a:off x="6972300" y="2906713"/>
            <a:ext cx="663288"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FF"/>
                </a:solidFill>
                <a:uFill>
                  <a:solidFill>
                    <a:srgbClr val="0000FF"/>
                  </a:solidFill>
                </a:uFill>
                <a:latin typeface="+mn-lt"/>
                <a:ea typeface="+mn-ea"/>
                <a:cs typeface="+mn-cs"/>
                <a:sym typeface="Arial"/>
              </a:defRPr>
            </a:lvl1pPr>
          </a:lstStyle>
          <a:p>
            <a:pPr>
              <a:defRPr>
                <a:solidFill>
                  <a:srgbClr val="000000"/>
                </a:solidFill>
                <a:uFill>
                  <a:solidFill>
                    <a:srgbClr val="000000"/>
                  </a:solidFill>
                </a:uFill>
                <a:latin typeface="Times"/>
                <a:ea typeface="Times"/>
                <a:cs typeface="Times"/>
                <a:sym typeface="Times"/>
              </a:defRPr>
            </a:pPr>
            <a:r>
              <a:rPr>
                <a:solidFill>
                  <a:srgbClr val="0000FF"/>
                </a:solidFill>
                <a:uFill>
                  <a:solidFill>
                    <a:srgbClr val="0000FF"/>
                  </a:solidFill>
                </a:uFill>
                <a:latin typeface="+mn-lt"/>
                <a:ea typeface="+mn-ea"/>
                <a:cs typeface="+mn-cs"/>
                <a:sym typeface="Arial"/>
              </a:rPr>
              <a:t>light</a:t>
            </a:r>
          </a:p>
        </p:txBody>
      </p:sp>
      <p:grpSp>
        <p:nvGrpSpPr>
          <p:cNvPr id="694" name="Group"/>
          <p:cNvGrpSpPr/>
          <p:nvPr/>
        </p:nvGrpSpPr>
        <p:grpSpPr>
          <a:xfrm>
            <a:off x="2019299" y="2947313"/>
            <a:ext cx="4478578" cy="917520"/>
            <a:chOff x="0" y="0"/>
            <a:chExt cx="4478576" cy="917519"/>
          </a:xfrm>
        </p:grpSpPr>
        <p:sp>
          <p:nvSpPr>
            <p:cNvPr id="692" name="Oval"/>
            <p:cNvSpPr/>
            <p:nvPr/>
          </p:nvSpPr>
          <p:spPr>
            <a:xfrm>
              <a:off x="0" y="203875"/>
              <a:ext cx="488950" cy="433389"/>
            </a:xfrm>
            <a:prstGeom prst="ellipse">
              <a:avLst/>
            </a:prstGeom>
            <a:solidFill>
              <a:srgbClr val="0000FF"/>
            </a:solidFill>
            <a:ln w="12700" cap="flat">
              <a:solidFill>
                <a:schemeClr val="accent3">
                  <a:lumOff val="44000"/>
                </a:schemeClr>
              </a:solidFill>
              <a:prstDash val="solid"/>
              <a:round/>
            </a:ln>
            <a:effectLst/>
          </p:spPr>
          <p:txBody>
            <a:bodyPr wrap="square" lIns="45719" tIns="45719" rIns="45719" bIns="45719" numCol="1" anchor="ctr">
              <a:noAutofit/>
            </a:bodyPr>
            <a:lstStyle/>
            <a:p>
              <a:endParaRPr/>
            </a:p>
          </p:txBody>
        </p:sp>
        <p:sp>
          <p:nvSpPr>
            <p:cNvPr id="693" name="Line"/>
            <p:cNvSpPr/>
            <p:nvPr/>
          </p:nvSpPr>
          <p:spPr>
            <a:xfrm rot="5450966">
              <a:off x="2064136" y="-1520059"/>
              <a:ext cx="858944" cy="3957639"/>
            </a:xfrm>
            <a:custGeom>
              <a:avLst/>
              <a:gdLst/>
              <a:ahLst/>
              <a:cxnLst>
                <a:cxn ang="0">
                  <a:pos x="wd2" y="hd2"/>
                </a:cxn>
                <a:cxn ang="5400000">
                  <a:pos x="wd2" y="hd2"/>
                </a:cxn>
                <a:cxn ang="10800000">
                  <a:pos x="wd2" y="hd2"/>
                </a:cxn>
                <a:cxn ang="16200000">
                  <a:pos x="wd2" y="hd2"/>
                </a:cxn>
              </a:cxnLst>
              <a:rect l="0" t="0" r="r" b="b"/>
              <a:pathLst>
                <a:path w="20432" h="21600" extrusionOk="0">
                  <a:moveTo>
                    <a:pt x="11958" y="0"/>
                  </a:moveTo>
                  <a:cubicBezTo>
                    <a:pt x="5395" y="405"/>
                    <a:pt x="-1153" y="818"/>
                    <a:pt x="172" y="1358"/>
                  </a:cubicBezTo>
                  <a:cubicBezTo>
                    <a:pt x="1497" y="1898"/>
                    <a:pt x="19846" y="2603"/>
                    <a:pt x="19908" y="3225"/>
                  </a:cubicBezTo>
                  <a:cubicBezTo>
                    <a:pt x="19969" y="3848"/>
                    <a:pt x="665" y="4470"/>
                    <a:pt x="573" y="5093"/>
                  </a:cubicBezTo>
                  <a:cubicBezTo>
                    <a:pt x="480" y="5715"/>
                    <a:pt x="19214" y="6330"/>
                    <a:pt x="19384" y="6968"/>
                  </a:cubicBezTo>
                  <a:cubicBezTo>
                    <a:pt x="19553" y="7605"/>
                    <a:pt x="1528" y="8280"/>
                    <a:pt x="1636" y="8902"/>
                  </a:cubicBezTo>
                  <a:cubicBezTo>
                    <a:pt x="1743" y="9525"/>
                    <a:pt x="20093" y="10080"/>
                    <a:pt x="20031" y="10702"/>
                  </a:cubicBezTo>
                  <a:cubicBezTo>
                    <a:pt x="19969" y="11325"/>
                    <a:pt x="1250" y="12000"/>
                    <a:pt x="1235" y="12637"/>
                  </a:cubicBezTo>
                  <a:cubicBezTo>
                    <a:pt x="1220" y="13275"/>
                    <a:pt x="19954" y="13898"/>
                    <a:pt x="19908" y="14512"/>
                  </a:cubicBezTo>
                  <a:cubicBezTo>
                    <a:pt x="19862" y="15128"/>
                    <a:pt x="881" y="15690"/>
                    <a:pt x="973" y="16313"/>
                  </a:cubicBezTo>
                  <a:cubicBezTo>
                    <a:pt x="1066" y="16935"/>
                    <a:pt x="20416" y="17625"/>
                    <a:pt x="20432" y="18248"/>
                  </a:cubicBezTo>
                  <a:cubicBezTo>
                    <a:pt x="20447" y="18870"/>
                    <a:pt x="2776" y="19500"/>
                    <a:pt x="1096" y="20055"/>
                  </a:cubicBezTo>
                  <a:cubicBezTo>
                    <a:pt x="-583" y="20610"/>
                    <a:pt x="4886" y="21105"/>
                    <a:pt x="10371" y="21600"/>
                  </a:cubicBezTo>
                </a:path>
              </a:pathLst>
            </a:custGeom>
            <a:noFill/>
            <a:ln w="63500" cap="flat">
              <a:solidFill>
                <a:srgbClr val="0000FF"/>
              </a:solidFill>
              <a:prstDash val="solid"/>
              <a:round/>
            </a:ln>
            <a:effectLst/>
          </p:spPr>
          <p:txBody>
            <a:bodyPr wrap="square" lIns="45719" tIns="45719" rIns="45719" bIns="45719" numCol="1" anchor="t">
              <a:noAutofit/>
            </a:bodyPr>
            <a:lstStyle/>
            <a:p>
              <a:endParaRPr/>
            </a:p>
          </p:txBody>
        </p:sp>
      </p:grpSp>
      <p:sp>
        <p:nvSpPr>
          <p:cNvPr id="695" name="2 electrons"/>
          <p:cNvSpPr txBox="1"/>
          <p:nvPr/>
        </p:nvSpPr>
        <p:spPr>
          <a:xfrm>
            <a:off x="576262" y="3602037"/>
            <a:ext cx="1595102" cy="43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FF"/>
                </a:solidFill>
                <a:uFill>
                  <a:solidFill>
                    <a:srgbClr val="0000FF"/>
                  </a:solidFill>
                </a:uFill>
                <a:latin typeface="+mn-lt"/>
                <a:ea typeface="+mn-ea"/>
                <a:cs typeface="+mn-cs"/>
                <a:sym typeface="Arial"/>
              </a:defRPr>
            </a:lvl1pPr>
          </a:lstStyle>
          <a:p>
            <a:pPr>
              <a:defRPr>
                <a:solidFill>
                  <a:srgbClr val="000000"/>
                </a:solidFill>
                <a:uFill>
                  <a:solidFill>
                    <a:srgbClr val="000000"/>
                  </a:solidFill>
                </a:uFill>
                <a:latin typeface="Times"/>
                <a:ea typeface="Times"/>
                <a:cs typeface="Times"/>
                <a:sym typeface="Times"/>
              </a:defRPr>
            </a:pPr>
            <a:r>
              <a:rPr>
                <a:solidFill>
                  <a:srgbClr val="0000FF"/>
                </a:solidFill>
                <a:uFill>
                  <a:solidFill>
                    <a:srgbClr val="0000FF"/>
                  </a:solidFill>
                </a:uFill>
                <a:latin typeface="+mn-lt"/>
                <a:ea typeface="+mn-ea"/>
                <a:cs typeface="+mn-cs"/>
                <a:sym typeface="Arial"/>
              </a:rPr>
              <a:t>2 electrons</a:t>
            </a:r>
          </a:p>
        </p:txBody>
      </p:sp>
      <p:sp>
        <p:nvSpPr>
          <p:cNvPr id="696" name="Oval"/>
          <p:cNvSpPr/>
          <p:nvPr/>
        </p:nvSpPr>
        <p:spPr>
          <a:xfrm>
            <a:off x="819150" y="2906713"/>
            <a:ext cx="709615" cy="600077"/>
          </a:xfrm>
          <a:prstGeom prst="ellipse">
            <a:avLst/>
          </a:prstGeom>
          <a:ln w="38100">
            <a:solidFill>
              <a:srgbClr val="FF0000"/>
            </a:solidFill>
          </a:ln>
        </p:spPr>
        <p:txBody>
          <a:bodyPr lIns="45719" rIns="45719" anchor="ctr"/>
          <a:lstStyle/>
          <a:p>
            <a:endParaRPr/>
          </a:p>
        </p:txBody>
      </p:sp>
      <p:sp>
        <p:nvSpPr>
          <p:cNvPr id="697" name="Oval"/>
          <p:cNvSpPr/>
          <p:nvPr/>
        </p:nvSpPr>
        <p:spPr>
          <a:xfrm>
            <a:off x="4821237" y="4654550"/>
            <a:ext cx="709613" cy="600077"/>
          </a:xfrm>
          <a:prstGeom prst="ellipse">
            <a:avLst/>
          </a:prstGeom>
          <a:ln w="38100">
            <a:solidFill>
              <a:srgbClr val="FF0000"/>
            </a:solidFill>
          </a:ln>
        </p:spPr>
        <p:txBody>
          <a:bodyPr lIns="45719" rIns="45719" anchor="ctr"/>
          <a:lstStyle/>
          <a:p>
            <a:endParaRPr/>
          </a:p>
        </p:txBody>
      </p:sp>
      <p:sp>
        <p:nvSpPr>
          <p:cNvPr id="698" name="Line"/>
          <p:cNvSpPr/>
          <p:nvPr/>
        </p:nvSpPr>
        <p:spPr>
          <a:xfrm>
            <a:off x="1433513" y="3398837"/>
            <a:ext cx="3479801" cy="1309688"/>
          </a:xfrm>
          <a:prstGeom prst="line">
            <a:avLst/>
          </a:prstGeom>
          <a:ln w="38100">
            <a:solidFill>
              <a:srgbClr val="FF0000"/>
            </a:solidFill>
          </a:ln>
        </p:spPr>
        <p:txBody>
          <a:bodyPr lIns="45719" rIns="45719"/>
          <a:lstStyle/>
          <a:p>
            <a:pPr defTabSz="457200">
              <a:defRPr sz="1200">
                <a:uFillTx/>
                <a:latin typeface="+mj-lt"/>
                <a:ea typeface="+mj-ea"/>
                <a:cs typeface="+mj-cs"/>
                <a:sym typeface="Helvetica"/>
              </a:defRPr>
            </a:pPr>
            <a:endParaRPr/>
          </a:p>
        </p:txBody>
      </p:sp>
      <p:sp>
        <p:nvSpPr>
          <p:cNvPr id="699" name="So 2 electrons give 4 times the power of 1 electron"/>
          <p:cNvSpPr txBox="1"/>
          <p:nvPr/>
        </p:nvSpPr>
        <p:spPr>
          <a:xfrm>
            <a:off x="1216025" y="5867400"/>
            <a:ext cx="6948895"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chemeClr val="accent2"/>
                </a:solidFill>
                <a:uFill>
                  <a:solidFill>
                    <a:schemeClr val="accent2"/>
                  </a:solidFill>
                </a:uFill>
                <a:latin typeface="+mn-lt"/>
                <a:ea typeface="+mn-ea"/>
                <a:cs typeface="+mn-cs"/>
                <a:sym typeface="Arial"/>
              </a:defRPr>
            </a:lvl1pPr>
          </a:lstStyle>
          <a:p>
            <a:pPr>
              <a:defRPr>
                <a:solidFill>
                  <a:srgbClr val="000000"/>
                </a:solidFill>
                <a:uFill>
                  <a:solidFill>
                    <a:srgbClr val="000000"/>
                  </a:solidFill>
                </a:uFill>
                <a:latin typeface="Times"/>
                <a:ea typeface="Times"/>
                <a:cs typeface="Times"/>
                <a:sym typeface="Times"/>
              </a:defRPr>
            </a:pPr>
            <a:r>
              <a:rPr>
                <a:solidFill>
                  <a:schemeClr val="accent2"/>
                </a:solidFill>
                <a:uFill>
                  <a:solidFill>
                    <a:schemeClr val="accent2"/>
                  </a:solidFill>
                </a:uFill>
                <a:latin typeface="+mn-lt"/>
                <a:ea typeface="+mn-ea"/>
                <a:cs typeface="+mn-cs"/>
                <a:sym typeface="Arial"/>
              </a:rPr>
              <a:t>So 2 electrons give 4 times the power of 1 electron</a:t>
            </a:r>
          </a:p>
        </p:txBody>
      </p:sp>
      <p:sp>
        <p:nvSpPr>
          <p:cNvPr id="700" name="………aka longitudinal coherence"/>
          <p:cNvSpPr txBox="1"/>
          <p:nvPr/>
        </p:nvSpPr>
        <p:spPr>
          <a:xfrm>
            <a:off x="857250" y="1335087"/>
            <a:ext cx="4302136"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90"/>
                </a:solidFill>
                <a:uFill>
                  <a:solidFill>
                    <a:srgbClr val="000090"/>
                  </a:solidFill>
                </a:uFill>
              </a:defRPr>
            </a:lvl1pPr>
          </a:lstStyle>
          <a:p>
            <a:pPr>
              <a:defRPr>
                <a:solidFill>
                  <a:srgbClr val="000000"/>
                </a:solidFill>
                <a:uFill>
                  <a:solidFill>
                    <a:srgbClr val="000000"/>
                  </a:solidFill>
                </a:uFill>
              </a:defRPr>
            </a:pPr>
            <a:r>
              <a:rPr>
                <a:solidFill>
                  <a:srgbClr val="000090"/>
                </a:solidFill>
                <a:uFill>
                  <a:solidFill>
                    <a:srgbClr val="000090"/>
                  </a:solidFill>
                </a:uFill>
              </a:rPr>
              <a:t>………aka longitudinal coherence</a:t>
            </a:r>
          </a:p>
        </p:txBody>
      </p:sp>
      <p:sp>
        <p:nvSpPr>
          <p:cNvPr id="701" name="Radiation from accelerated electrons"/>
          <p:cNvSpPr txBox="1"/>
          <p:nvPr/>
        </p:nvSpPr>
        <p:spPr>
          <a:xfrm>
            <a:off x="968374" y="171450"/>
            <a:ext cx="6349019" cy="486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00279F"/>
                </a:solidFill>
                <a:uFill>
                  <a:solidFill>
                    <a:srgbClr val="00279F"/>
                  </a:solidFill>
                </a:uFill>
                <a:latin typeface="+mn-lt"/>
                <a:ea typeface="+mn-ea"/>
                <a:cs typeface="+mn-cs"/>
                <a:sym typeface="Arial"/>
              </a:defRPr>
            </a:lvl1pPr>
          </a:lstStyle>
          <a:p>
            <a:pPr>
              <a:defRPr sz="2400" b="0">
                <a:solidFill>
                  <a:srgbClr val="000000"/>
                </a:solidFill>
                <a:uFill>
                  <a:solidFill>
                    <a:srgbClr val="000000"/>
                  </a:solidFill>
                </a:uFill>
                <a:latin typeface="Times"/>
                <a:ea typeface="Times"/>
                <a:cs typeface="Times"/>
                <a:sym typeface="Times"/>
              </a:defRPr>
            </a:pPr>
            <a:r>
              <a:rPr sz="2800" b="1">
                <a:solidFill>
                  <a:srgbClr val="00279F"/>
                </a:solidFill>
                <a:uFill>
                  <a:solidFill>
                    <a:srgbClr val="00279F"/>
                  </a:solidFill>
                </a:uFill>
                <a:latin typeface="+mn-lt"/>
                <a:ea typeface="+mn-ea"/>
                <a:cs typeface="+mn-cs"/>
                <a:sym typeface="Arial"/>
              </a:rPr>
              <a:t>Radiation from accelerated electrons</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 name="image69.pdf" descr="image69.pdf"/>
          <p:cNvPicPr>
            <a:picLocks noChangeAspect="1"/>
          </p:cNvPicPr>
          <p:nvPr/>
        </p:nvPicPr>
        <p:blipFill>
          <a:blip r:embed="rId2"/>
          <a:stretch>
            <a:fillRect/>
          </a:stretch>
        </p:blipFill>
        <p:spPr>
          <a:xfrm>
            <a:off x="341313" y="4672012"/>
            <a:ext cx="8272462" cy="1141413"/>
          </a:xfrm>
          <a:prstGeom prst="rect">
            <a:avLst/>
          </a:prstGeom>
          <a:ln w="12700">
            <a:miter lim="400000"/>
          </a:ln>
        </p:spPr>
      </p:pic>
      <p:sp>
        <p:nvSpPr>
          <p:cNvPr id="705" name="Shape"/>
          <p:cNvSpPr/>
          <p:nvPr/>
        </p:nvSpPr>
        <p:spPr>
          <a:xfrm>
            <a:off x="2079625" y="2252663"/>
            <a:ext cx="349250" cy="620713"/>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chemeClr val="accent1"/>
          </a:solidFill>
          <a:ln w="12700">
            <a:miter lim="400000"/>
          </a:ln>
        </p:spPr>
        <p:txBody>
          <a:bodyPr lIns="45719" rIns="45719" anchor="ctr"/>
          <a:lstStyle/>
          <a:p>
            <a:endParaRPr/>
          </a:p>
        </p:txBody>
      </p:sp>
      <p:sp>
        <p:nvSpPr>
          <p:cNvPr id="706" name="Shape"/>
          <p:cNvSpPr/>
          <p:nvPr/>
        </p:nvSpPr>
        <p:spPr>
          <a:xfrm flipV="1">
            <a:off x="2079625" y="3619500"/>
            <a:ext cx="349250" cy="620714"/>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chemeClr val="accent1"/>
          </a:solidFill>
          <a:ln w="12700">
            <a:miter lim="400000"/>
          </a:ln>
        </p:spPr>
        <p:txBody>
          <a:bodyPr lIns="45719" rIns="45719" anchor="ctr"/>
          <a:lstStyle/>
          <a:p>
            <a:endParaRPr/>
          </a:p>
        </p:txBody>
      </p:sp>
      <p:grpSp>
        <p:nvGrpSpPr>
          <p:cNvPr id="709" name="Group"/>
          <p:cNvGrpSpPr/>
          <p:nvPr/>
        </p:nvGrpSpPr>
        <p:grpSpPr>
          <a:xfrm>
            <a:off x="2009774" y="2794913"/>
            <a:ext cx="4478578" cy="917520"/>
            <a:chOff x="0" y="0"/>
            <a:chExt cx="4478576" cy="917519"/>
          </a:xfrm>
        </p:grpSpPr>
        <p:sp>
          <p:nvSpPr>
            <p:cNvPr id="707" name="Oval"/>
            <p:cNvSpPr/>
            <p:nvPr/>
          </p:nvSpPr>
          <p:spPr>
            <a:xfrm>
              <a:off x="0" y="203875"/>
              <a:ext cx="488950" cy="433389"/>
            </a:xfrm>
            <a:prstGeom prst="ellipse">
              <a:avLst/>
            </a:prstGeom>
            <a:solidFill>
              <a:srgbClr val="0000FF"/>
            </a:solidFill>
            <a:ln w="12700" cap="flat">
              <a:solidFill>
                <a:schemeClr val="accent3">
                  <a:lumOff val="44000"/>
                </a:schemeClr>
              </a:solidFill>
              <a:prstDash val="solid"/>
              <a:round/>
            </a:ln>
            <a:effectLst/>
          </p:spPr>
          <p:txBody>
            <a:bodyPr wrap="square" lIns="45719" tIns="45719" rIns="45719" bIns="45719" numCol="1" anchor="ctr">
              <a:noAutofit/>
            </a:bodyPr>
            <a:lstStyle/>
            <a:p>
              <a:endParaRPr/>
            </a:p>
          </p:txBody>
        </p:sp>
        <p:sp>
          <p:nvSpPr>
            <p:cNvPr id="708" name="Line"/>
            <p:cNvSpPr/>
            <p:nvPr/>
          </p:nvSpPr>
          <p:spPr>
            <a:xfrm rot="5450966">
              <a:off x="2064136" y="-1520059"/>
              <a:ext cx="858944" cy="3957639"/>
            </a:xfrm>
            <a:custGeom>
              <a:avLst/>
              <a:gdLst/>
              <a:ahLst/>
              <a:cxnLst>
                <a:cxn ang="0">
                  <a:pos x="wd2" y="hd2"/>
                </a:cxn>
                <a:cxn ang="5400000">
                  <a:pos x="wd2" y="hd2"/>
                </a:cxn>
                <a:cxn ang="10800000">
                  <a:pos x="wd2" y="hd2"/>
                </a:cxn>
                <a:cxn ang="16200000">
                  <a:pos x="wd2" y="hd2"/>
                </a:cxn>
              </a:cxnLst>
              <a:rect l="0" t="0" r="r" b="b"/>
              <a:pathLst>
                <a:path w="20432" h="21600" extrusionOk="0">
                  <a:moveTo>
                    <a:pt x="11958" y="0"/>
                  </a:moveTo>
                  <a:cubicBezTo>
                    <a:pt x="5395" y="405"/>
                    <a:pt x="-1153" y="818"/>
                    <a:pt x="172" y="1358"/>
                  </a:cubicBezTo>
                  <a:cubicBezTo>
                    <a:pt x="1497" y="1898"/>
                    <a:pt x="19846" y="2603"/>
                    <a:pt x="19908" y="3225"/>
                  </a:cubicBezTo>
                  <a:cubicBezTo>
                    <a:pt x="19969" y="3848"/>
                    <a:pt x="665" y="4470"/>
                    <a:pt x="573" y="5093"/>
                  </a:cubicBezTo>
                  <a:cubicBezTo>
                    <a:pt x="480" y="5715"/>
                    <a:pt x="19214" y="6330"/>
                    <a:pt x="19384" y="6968"/>
                  </a:cubicBezTo>
                  <a:cubicBezTo>
                    <a:pt x="19553" y="7605"/>
                    <a:pt x="1528" y="8280"/>
                    <a:pt x="1636" y="8902"/>
                  </a:cubicBezTo>
                  <a:cubicBezTo>
                    <a:pt x="1743" y="9525"/>
                    <a:pt x="20093" y="10080"/>
                    <a:pt x="20031" y="10702"/>
                  </a:cubicBezTo>
                  <a:cubicBezTo>
                    <a:pt x="19969" y="11325"/>
                    <a:pt x="1250" y="12000"/>
                    <a:pt x="1235" y="12637"/>
                  </a:cubicBezTo>
                  <a:cubicBezTo>
                    <a:pt x="1220" y="13275"/>
                    <a:pt x="19954" y="13898"/>
                    <a:pt x="19908" y="14512"/>
                  </a:cubicBezTo>
                  <a:cubicBezTo>
                    <a:pt x="19862" y="15128"/>
                    <a:pt x="881" y="15690"/>
                    <a:pt x="973" y="16313"/>
                  </a:cubicBezTo>
                  <a:cubicBezTo>
                    <a:pt x="1066" y="16935"/>
                    <a:pt x="20416" y="17625"/>
                    <a:pt x="20432" y="18248"/>
                  </a:cubicBezTo>
                  <a:cubicBezTo>
                    <a:pt x="20447" y="18870"/>
                    <a:pt x="2776" y="19500"/>
                    <a:pt x="1096" y="20055"/>
                  </a:cubicBezTo>
                  <a:cubicBezTo>
                    <a:pt x="-583" y="20610"/>
                    <a:pt x="4886" y="21105"/>
                    <a:pt x="10371" y="21600"/>
                  </a:cubicBezTo>
                </a:path>
              </a:pathLst>
            </a:custGeom>
            <a:noFill/>
            <a:ln w="63500" cap="flat">
              <a:solidFill>
                <a:srgbClr val="0000FF"/>
              </a:solidFill>
              <a:prstDash val="solid"/>
              <a:round/>
            </a:ln>
            <a:effectLst/>
          </p:spPr>
          <p:txBody>
            <a:bodyPr wrap="square" lIns="45719" tIns="45719" rIns="45719" bIns="45719" numCol="1" anchor="t">
              <a:noAutofit/>
            </a:bodyPr>
            <a:lstStyle/>
            <a:p>
              <a:endParaRPr/>
            </a:p>
          </p:txBody>
        </p:sp>
      </p:grpSp>
      <p:sp>
        <p:nvSpPr>
          <p:cNvPr id="710" name="Line"/>
          <p:cNvSpPr/>
          <p:nvPr/>
        </p:nvSpPr>
        <p:spPr>
          <a:xfrm flipV="1">
            <a:off x="6518292" y="3387221"/>
            <a:ext cx="1736698" cy="9898"/>
          </a:xfrm>
          <a:prstGeom prst="line">
            <a:avLst/>
          </a:prstGeom>
          <a:ln w="63500">
            <a:solidFill>
              <a:srgbClr val="0000FF"/>
            </a:solidFill>
            <a:tailEnd type="triangle"/>
          </a:ln>
        </p:spPr>
        <p:txBody>
          <a:bodyPr lIns="45719" rIns="45719"/>
          <a:lstStyle/>
          <a:p>
            <a:pPr defTabSz="457200">
              <a:defRPr sz="1200">
                <a:uFillTx/>
                <a:latin typeface="+mj-lt"/>
                <a:ea typeface="+mj-ea"/>
                <a:cs typeface="+mj-cs"/>
                <a:sym typeface="Helvetica"/>
              </a:defRPr>
            </a:pPr>
            <a:endParaRPr/>
          </a:p>
        </p:txBody>
      </p:sp>
      <p:sp>
        <p:nvSpPr>
          <p:cNvPr id="711" name="Ne-"/>
          <p:cNvSpPr txBox="1"/>
          <p:nvPr/>
        </p:nvSpPr>
        <p:spPr>
          <a:xfrm>
            <a:off x="1006475" y="2811463"/>
            <a:ext cx="942522" cy="708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sz="4400">
                <a:solidFill>
                  <a:srgbClr val="0000FF"/>
                </a:solidFill>
                <a:uFill>
                  <a:solidFill>
                    <a:srgbClr val="0000FF"/>
                  </a:solidFill>
                </a:uFill>
                <a:latin typeface="+mn-lt"/>
                <a:ea typeface="+mn-ea"/>
                <a:cs typeface="+mn-cs"/>
                <a:sym typeface="Arial"/>
              </a:rPr>
              <a:t>Ne</a:t>
            </a:r>
            <a:r>
              <a:rPr sz="4400" baseline="29999">
                <a:solidFill>
                  <a:srgbClr val="0000FF"/>
                </a:solidFill>
                <a:uFill>
                  <a:solidFill>
                    <a:srgbClr val="0000FF"/>
                  </a:solidFill>
                </a:uFill>
                <a:latin typeface="+mn-lt"/>
                <a:ea typeface="+mn-ea"/>
                <a:cs typeface="+mn-cs"/>
                <a:sym typeface="Arial"/>
              </a:rPr>
              <a:t>-</a:t>
            </a:r>
          </a:p>
        </p:txBody>
      </p:sp>
      <p:sp>
        <p:nvSpPr>
          <p:cNvPr id="712" name="light"/>
          <p:cNvSpPr txBox="1"/>
          <p:nvPr/>
        </p:nvSpPr>
        <p:spPr>
          <a:xfrm>
            <a:off x="6972300" y="2906713"/>
            <a:ext cx="663288"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FF"/>
                </a:solidFill>
                <a:uFill>
                  <a:solidFill>
                    <a:srgbClr val="0000FF"/>
                  </a:solidFill>
                </a:uFill>
                <a:latin typeface="+mn-lt"/>
                <a:ea typeface="+mn-ea"/>
                <a:cs typeface="+mn-cs"/>
                <a:sym typeface="Arial"/>
              </a:defRPr>
            </a:lvl1pPr>
          </a:lstStyle>
          <a:p>
            <a:pPr>
              <a:defRPr>
                <a:solidFill>
                  <a:srgbClr val="000000"/>
                </a:solidFill>
                <a:uFill>
                  <a:solidFill>
                    <a:srgbClr val="000000"/>
                  </a:solidFill>
                </a:uFill>
                <a:latin typeface="Times"/>
                <a:ea typeface="Times"/>
                <a:cs typeface="Times"/>
                <a:sym typeface="Times"/>
              </a:defRPr>
            </a:pPr>
            <a:r>
              <a:rPr>
                <a:solidFill>
                  <a:srgbClr val="0000FF"/>
                </a:solidFill>
                <a:uFill>
                  <a:solidFill>
                    <a:srgbClr val="0000FF"/>
                  </a:solidFill>
                </a:uFill>
                <a:latin typeface="+mn-lt"/>
                <a:ea typeface="+mn-ea"/>
                <a:cs typeface="+mn-cs"/>
                <a:sym typeface="Arial"/>
              </a:rPr>
              <a:t>light</a:t>
            </a:r>
          </a:p>
        </p:txBody>
      </p:sp>
      <p:grpSp>
        <p:nvGrpSpPr>
          <p:cNvPr id="715" name="Group"/>
          <p:cNvGrpSpPr/>
          <p:nvPr/>
        </p:nvGrpSpPr>
        <p:grpSpPr>
          <a:xfrm>
            <a:off x="2019299" y="2947313"/>
            <a:ext cx="4478578" cy="917520"/>
            <a:chOff x="0" y="0"/>
            <a:chExt cx="4478576" cy="917519"/>
          </a:xfrm>
        </p:grpSpPr>
        <p:sp>
          <p:nvSpPr>
            <p:cNvPr id="713" name="Oval"/>
            <p:cNvSpPr/>
            <p:nvPr/>
          </p:nvSpPr>
          <p:spPr>
            <a:xfrm>
              <a:off x="0" y="203875"/>
              <a:ext cx="488950" cy="433389"/>
            </a:xfrm>
            <a:prstGeom prst="ellipse">
              <a:avLst/>
            </a:prstGeom>
            <a:solidFill>
              <a:srgbClr val="0000FF"/>
            </a:solidFill>
            <a:ln w="12700" cap="flat">
              <a:solidFill>
                <a:schemeClr val="accent3">
                  <a:lumOff val="44000"/>
                </a:schemeClr>
              </a:solidFill>
              <a:prstDash val="solid"/>
              <a:round/>
            </a:ln>
            <a:effectLst/>
          </p:spPr>
          <p:txBody>
            <a:bodyPr wrap="square" lIns="45719" tIns="45719" rIns="45719" bIns="45719" numCol="1" anchor="ctr">
              <a:noAutofit/>
            </a:bodyPr>
            <a:lstStyle/>
            <a:p>
              <a:endParaRPr/>
            </a:p>
          </p:txBody>
        </p:sp>
        <p:sp>
          <p:nvSpPr>
            <p:cNvPr id="714" name="Line"/>
            <p:cNvSpPr/>
            <p:nvPr/>
          </p:nvSpPr>
          <p:spPr>
            <a:xfrm rot="5450966">
              <a:off x="2064136" y="-1520059"/>
              <a:ext cx="858944" cy="3957639"/>
            </a:xfrm>
            <a:custGeom>
              <a:avLst/>
              <a:gdLst/>
              <a:ahLst/>
              <a:cxnLst>
                <a:cxn ang="0">
                  <a:pos x="wd2" y="hd2"/>
                </a:cxn>
                <a:cxn ang="5400000">
                  <a:pos x="wd2" y="hd2"/>
                </a:cxn>
                <a:cxn ang="10800000">
                  <a:pos x="wd2" y="hd2"/>
                </a:cxn>
                <a:cxn ang="16200000">
                  <a:pos x="wd2" y="hd2"/>
                </a:cxn>
              </a:cxnLst>
              <a:rect l="0" t="0" r="r" b="b"/>
              <a:pathLst>
                <a:path w="20432" h="21600" extrusionOk="0">
                  <a:moveTo>
                    <a:pt x="11958" y="0"/>
                  </a:moveTo>
                  <a:cubicBezTo>
                    <a:pt x="5395" y="405"/>
                    <a:pt x="-1153" y="818"/>
                    <a:pt x="172" y="1358"/>
                  </a:cubicBezTo>
                  <a:cubicBezTo>
                    <a:pt x="1497" y="1898"/>
                    <a:pt x="19846" y="2603"/>
                    <a:pt x="19908" y="3225"/>
                  </a:cubicBezTo>
                  <a:cubicBezTo>
                    <a:pt x="19969" y="3848"/>
                    <a:pt x="665" y="4470"/>
                    <a:pt x="573" y="5093"/>
                  </a:cubicBezTo>
                  <a:cubicBezTo>
                    <a:pt x="480" y="5715"/>
                    <a:pt x="19214" y="6330"/>
                    <a:pt x="19384" y="6968"/>
                  </a:cubicBezTo>
                  <a:cubicBezTo>
                    <a:pt x="19553" y="7605"/>
                    <a:pt x="1528" y="8280"/>
                    <a:pt x="1636" y="8902"/>
                  </a:cubicBezTo>
                  <a:cubicBezTo>
                    <a:pt x="1743" y="9525"/>
                    <a:pt x="20093" y="10080"/>
                    <a:pt x="20031" y="10702"/>
                  </a:cubicBezTo>
                  <a:cubicBezTo>
                    <a:pt x="19969" y="11325"/>
                    <a:pt x="1250" y="12000"/>
                    <a:pt x="1235" y="12637"/>
                  </a:cubicBezTo>
                  <a:cubicBezTo>
                    <a:pt x="1220" y="13275"/>
                    <a:pt x="19954" y="13898"/>
                    <a:pt x="19908" y="14512"/>
                  </a:cubicBezTo>
                  <a:cubicBezTo>
                    <a:pt x="19862" y="15128"/>
                    <a:pt x="881" y="15690"/>
                    <a:pt x="973" y="16313"/>
                  </a:cubicBezTo>
                  <a:cubicBezTo>
                    <a:pt x="1066" y="16935"/>
                    <a:pt x="20416" y="17625"/>
                    <a:pt x="20432" y="18248"/>
                  </a:cubicBezTo>
                  <a:cubicBezTo>
                    <a:pt x="20447" y="18870"/>
                    <a:pt x="2776" y="19500"/>
                    <a:pt x="1096" y="20055"/>
                  </a:cubicBezTo>
                  <a:cubicBezTo>
                    <a:pt x="-583" y="20610"/>
                    <a:pt x="4886" y="21105"/>
                    <a:pt x="10371" y="21600"/>
                  </a:cubicBezTo>
                </a:path>
              </a:pathLst>
            </a:custGeom>
            <a:noFill/>
            <a:ln w="63500" cap="flat">
              <a:solidFill>
                <a:srgbClr val="0000FF"/>
              </a:solidFill>
              <a:prstDash val="solid"/>
              <a:round/>
            </a:ln>
            <a:effectLst/>
          </p:spPr>
          <p:txBody>
            <a:bodyPr wrap="square" lIns="45719" tIns="45719" rIns="45719" bIns="45719" numCol="1" anchor="t">
              <a:noAutofit/>
            </a:bodyPr>
            <a:lstStyle/>
            <a:p>
              <a:endParaRPr/>
            </a:p>
          </p:txBody>
        </p:sp>
      </p:grpSp>
      <p:sp>
        <p:nvSpPr>
          <p:cNvPr id="716" name="2 electrons"/>
          <p:cNvSpPr txBox="1"/>
          <p:nvPr/>
        </p:nvSpPr>
        <p:spPr>
          <a:xfrm>
            <a:off x="576262" y="3602037"/>
            <a:ext cx="1595102" cy="43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FF"/>
                </a:solidFill>
                <a:uFill>
                  <a:solidFill>
                    <a:srgbClr val="0000FF"/>
                  </a:solidFill>
                </a:uFill>
                <a:latin typeface="+mn-lt"/>
                <a:ea typeface="+mn-ea"/>
                <a:cs typeface="+mn-cs"/>
                <a:sym typeface="Arial"/>
              </a:defRPr>
            </a:lvl1pPr>
          </a:lstStyle>
          <a:p>
            <a:pPr>
              <a:defRPr>
                <a:solidFill>
                  <a:srgbClr val="000000"/>
                </a:solidFill>
                <a:uFill>
                  <a:solidFill>
                    <a:srgbClr val="000000"/>
                  </a:solidFill>
                </a:uFill>
                <a:latin typeface="Times"/>
                <a:ea typeface="Times"/>
                <a:cs typeface="Times"/>
                <a:sym typeface="Times"/>
              </a:defRPr>
            </a:pPr>
            <a:r>
              <a:rPr>
                <a:solidFill>
                  <a:srgbClr val="0000FF"/>
                </a:solidFill>
                <a:uFill>
                  <a:solidFill>
                    <a:srgbClr val="0000FF"/>
                  </a:solidFill>
                </a:uFill>
                <a:latin typeface="+mn-lt"/>
                <a:ea typeface="+mn-ea"/>
                <a:cs typeface="+mn-cs"/>
                <a:sym typeface="Arial"/>
              </a:rPr>
              <a:t>2 electrons</a:t>
            </a:r>
          </a:p>
        </p:txBody>
      </p:sp>
      <p:sp>
        <p:nvSpPr>
          <p:cNvPr id="717" name="Oval"/>
          <p:cNvSpPr/>
          <p:nvPr/>
        </p:nvSpPr>
        <p:spPr>
          <a:xfrm>
            <a:off x="819150" y="2906713"/>
            <a:ext cx="709615" cy="600077"/>
          </a:xfrm>
          <a:prstGeom prst="ellipse">
            <a:avLst/>
          </a:prstGeom>
          <a:ln w="38100">
            <a:solidFill>
              <a:srgbClr val="FF0000"/>
            </a:solidFill>
          </a:ln>
        </p:spPr>
        <p:txBody>
          <a:bodyPr lIns="45719" rIns="45719" anchor="ctr"/>
          <a:lstStyle/>
          <a:p>
            <a:endParaRPr/>
          </a:p>
        </p:txBody>
      </p:sp>
      <p:sp>
        <p:nvSpPr>
          <p:cNvPr id="718" name="Oval"/>
          <p:cNvSpPr/>
          <p:nvPr/>
        </p:nvSpPr>
        <p:spPr>
          <a:xfrm>
            <a:off x="4821237" y="4654550"/>
            <a:ext cx="709613" cy="600077"/>
          </a:xfrm>
          <a:prstGeom prst="ellipse">
            <a:avLst/>
          </a:prstGeom>
          <a:ln w="38100">
            <a:solidFill>
              <a:srgbClr val="FF0000"/>
            </a:solidFill>
          </a:ln>
        </p:spPr>
        <p:txBody>
          <a:bodyPr lIns="45719" rIns="45719" anchor="ctr"/>
          <a:lstStyle/>
          <a:p>
            <a:endParaRPr/>
          </a:p>
        </p:txBody>
      </p:sp>
      <p:sp>
        <p:nvSpPr>
          <p:cNvPr id="719" name="Line"/>
          <p:cNvSpPr/>
          <p:nvPr/>
        </p:nvSpPr>
        <p:spPr>
          <a:xfrm>
            <a:off x="1433513" y="3398837"/>
            <a:ext cx="3479801" cy="1309688"/>
          </a:xfrm>
          <a:prstGeom prst="line">
            <a:avLst/>
          </a:prstGeom>
          <a:ln w="38100">
            <a:solidFill>
              <a:srgbClr val="FF0000"/>
            </a:solidFill>
          </a:ln>
        </p:spPr>
        <p:txBody>
          <a:bodyPr lIns="45719" rIns="45719"/>
          <a:lstStyle/>
          <a:p>
            <a:pPr defTabSz="457200">
              <a:defRPr sz="1200">
                <a:uFillTx/>
                <a:latin typeface="+mj-lt"/>
                <a:ea typeface="+mj-ea"/>
                <a:cs typeface="+mj-cs"/>
                <a:sym typeface="Helvetica"/>
              </a:defRPr>
            </a:pPr>
            <a:endParaRPr/>
          </a:p>
        </p:txBody>
      </p:sp>
      <p:sp>
        <p:nvSpPr>
          <p:cNvPr id="720" name="So N electrons give N2 times the power of 1 electron"/>
          <p:cNvSpPr txBox="1"/>
          <p:nvPr/>
        </p:nvSpPr>
        <p:spPr>
          <a:xfrm>
            <a:off x="688975" y="5840412"/>
            <a:ext cx="7163108" cy="43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a:solidFill>
                  <a:schemeClr val="accent2"/>
                </a:solidFill>
                <a:uFill>
                  <a:solidFill>
                    <a:schemeClr val="accent2"/>
                  </a:solidFill>
                </a:uFill>
                <a:latin typeface="+mn-lt"/>
                <a:ea typeface="+mn-ea"/>
                <a:cs typeface="+mn-cs"/>
                <a:sym typeface="Arial"/>
              </a:rPr>
              <a:t>So N electrons give N</a:t>
            </a:r>
            <a:r>
              <a:rPr baseline="29999">
                <a:solidFill>
                  <a:schemeClr val="accent2"/>
                </a:solidFill>
                <a:uFill>
                  <a:solidFill>
                    <a:schemeClr val="accent2"/>
                  </a:solidFill>
                </a:uFill>
                <a:latin typeface="+mn-lt"/>
                <a:ea typeface="+mn-ea"/>
                <a:cs typeface="+mn-cs"/>
                <a:sym typeface="Arial"/>
              </a:rPr>
              <a:t>2</a:t>
            </a:r>
            <a:r>
              <a:rPr>
                <a:solidFill>
                  <a:schemeClr val="accent2"/>
                </a:solidFill>
                <a:uFill>
                  <a:solidFill>
                    <a:schemeClr val="accent2"/>
                  </a:solidFill>
                </a:uFill>
                <a:latin typeface="+mn-lt"/>
                <a:ea typeface="+mn-ea"/>
                <a:cs typeface="+mn-cs"/>
                <a:sym typeface="Arial"/>
              </a:rPr>
              <a:t> times the power of 1 electron</a:t>
            </a:r>
          </a:p>
        </p:txBody>
      </p:sp>
      <p:sp>
        <p:nvSpPr>
          <p:cNvPr id="721" name="Radiation from accelerated electrons"/>
          <p:cNvSpPr txBox="1"/>
          <p:nvPr/>
        </p:nvSpPr>
        <p:spPr>
          <a:xfrm>
            <a:off x="968374" y="171450"/>
            <a:ext cx="6349019" cy="486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00279F"/>
                </a:solidFill>
                <a:uFill>
                  <a:solidFill>
                    <a:srgbClr val="00279F"/>
                  </a:solidFill>
                </a:uFill>
                <a:latin typeface="+mn-lt"/>
                <a:ea typeface="+mn-ea"/>
                <a:cs typeface="+mn-cs"/>
                <a:sym typeface="Arial"/>
              </a:defRPr>
            </a:lvl1pPr>
          </a:lstStyle>
          <a:p>
            <a:pPr>
              <a:defRPr sz="2400" b="0">
                <a:solidFill>
                  <a:srgbClr val="000000"/>
                </a:solidFill>
                <a:uFill>
                  <a:solidFill>
                    <a:srgbClr val="000000"/>
                  </a:solidFill>
                </a:uFill>
                <a:latin typeface="Times"/>
                <a:ea typeface="Times"/>
                <a:cs typeface="Times"/>
                <a:sym typeface="Times"/>
              </a:defRPr>
            </a:pPr>
            <a:r>
              <a:rPr sz="2800" b="1" dirty="0">
                <a:solidFill>
                  <a:srgbClr val="00279F"/>
                </a:solidFill>
                <a:uFill>
                  <a:solidFill>
                    <a:srgbClr val="00279F"/>
                  </a:solidFill>
                </a:uFill>
                <a:latin typeface="+mn-lt"/>
                <a:ea typeface="+mn-ea"/>
                <a:cs typeface="+mn-cs"/>
                <a:sym typeface="Arial"/>
              </a:rPr>
              <a:t>Radiation from accelerated electrons</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 name="Group"/>
          <p:cNvGrpSpPr/>
          <p:nvPr/>
        </p:nvGrpSpPr>
        <p:grpSpPr>
          <a:xfrm>
            <a:off x="855663" y="2116138"/>
            <a:ext cx="6772370" cy="2351487"/>
            <a:chOff x="0" y="0"/>
            <a:chExt cx="6772369" cy="2351486"/>
          </a:xfrm>
        </p:grpSpPr>
        <p:sp>
          <p:nvSpPr>
            <p:cNvPr id="724" name="Gain = 108 for coherence"/>
            <p:cNvSpPr txBox="1"/>
            <p:nvPr/>
          </p:nvSpPr>
          <p:spPr>
            <a:xfrm>
              <a:off x="66976" y="1556255"/>
              <a:ext cx="6681310" cy="79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rPr sz="4400" b="1">
                  <a:solidFill>
                    <a:srgbClr val="008000"/>
                  </a:solidFill>
                  <a:uFill>
                    <a:solidFill>
                      <a:srgbClr val="008000"/>
                    </a:solidFill>
                  </a:uFill>
                  <a:latin typeface="Chalkboard"/>
                  <a:ea typeface="Chalkboard"/>
                  <a:cs typeface="Chalkboard"/>
                  <a:sym typeface="Chalkboard"/>
                </a:rPr>
                <a:t>Gain = 10</a:t>
              </a:r>
              <a:r>
                <a:rPr sz="4400" b="1" baseline="29999">
                  <a:solidFill>
                    <a:srgbClr val="008000"/>
                  </a:solidFill>
                  <a:uFill>
                    <a:solidFill>
                      <a:srgbClr val="008000"/>
                    </a:solidFill>
                  </a:uFill>
                  <a:latin typeface="Chalkboard"/>
                  <a:ea typeface="Chalkboard"/>
                  <a:cs typeface="Chalkboard"/>
                  <a:sym typeface="Chalkboard"/>
                </a:rPr>
                <a:t>8</a:t>
              </a:r>
              <a:r>
                <a:rPr sz="4400" b="1">
                  <a:solidFill>
                    <a:srgbClr val="008000"/>
                  </a:solidFill>
                  <a:uFill>
                    <a:solidFill>
                      <a:srgbClr val="008000"/>
                    </a:solidFill>
                  </a:uFill>
                  <a:latin typeface="Chalkboard"/>
                  <a:ea typeface="Chalkboard"/>
                  <a:cs typeface="Chalkboard"/>
                  <a:sym typeface="Chalkboard"/>
                </a:rPr>
                <a:t> for coherence</a:t>
              </a:r>
            </a:p>
          </p:txBody>
        </p:sp>
        <p:sp>
          <p:nvSpPr>
            <p:cNvPr id="725" name="Gain = 10004 for relativity"/>
            <p:cNvSpPr txBox="1"/>
            <p:nvPr/>
          </p:nvSpPr>
          <p:spPr>
            <a:xfrm>
              <a:off x="11547" y="773508"/>
              <a:ext cx="6760822" cy="76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rPr sz="4400" b="1" dirty="0">
                  <a:solidFill>
                    <a:srgbClr val="008000"/>
                  </a:solidFill>
                  <a:uFill>
                    <a:solidFill>
                      <a:srgbClr val="008000"/>
                    </a:solidFill>
                  </a:uFill>
                  <a:latin typeface="Chalkboard"/>
                  <a:ea typeface="Chalkboard"/>
                  <a:cs typeface="Chalkboard"/>
                  <a:sym typeface="Chalkboard"/>
                </a:rPr>
                <a:t>Gain = </a:t>
              </a:r>
              <a:r>
                <a:rPr lang="en-US" sz="4400" b="1" dirty="0">
                  <a:solidFill>
                    <a:srgbClr val="008000"/>
                  </a:solidFill>
                  <a:uFill>
                    <a:solidFill>
                      <a:srgbClr val="008000"/>
                    </a:solidFill>
                  </a:uFill>
                  <a:latin typeface="Chalkboard"/>
                  <a:ea typeface="Chalkboard"/>
                  <a:cs typeface="Chalkboard"/>
                  <a:sym typeface="Chalkboard"/>
                </a:rPr>
                <a:t>10</a:t>
              </a:r>
              <a:r>
                <a:rPr lang="en-US" sz="4400" b="1" baseline="29999" dirty="0">
                  <a:solidFill>
                    <a:srgbClr val="008000"/>
                  </a:solidFill>
                  <a:uFill>
                    <a:solidFill>
                      <a:srgbClr val="008000"/>
                    </a:solidFill>
                  </a:uFill>
                  <a:latin typeface="Chalkboard"/>
                  <a:ea typeface="Chalkboard"/>
                  <a:cs typeface="Chalkboard"/>
                  <a:sym typeface="Chalkboard"/>
                </a:rPr>
                <a:t>12</a:t>
              </a:r>
              <a:r>
                <a:rPr sz="4400" b="1" dirty="0">
                  <a:solidFill>
                    <a:srgbClr val="008000"/>
                  </a:solidFill>
                  <a:uFill>
                    <a:solidFill>
                      <a:srgbClr val="008000"/>
                    </a:solidFill>
                  </a:uFill>
                  <a:latin typeface="Chalkboard"/>
                  <a:ea typeface="Chalkboard"/>
                  <a:cs typeface="Chalkboard"/>
                  <a:sym typeface="Chalkboard"/>
                </a:rPr>
                <a:t> for relativity</a:t>
              </a:r>
            </a:p>
          </p:txBody>
        </p:sp>
        <p:sp>
          <p:nvSpPr>
            <p:cNvPr id="726" name="To recap….."/>
            <p:cNvSpPr txBox="1"/>
            <p:nvPr/>
          </p:nvSpPr>
          <p:spPr>
            <a:xfrm>
              <a:off x="0" y="0"/>
              <a:ext cx="2142572" cy="76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4400" b="1">
                  <a:solidFill>
                    <a:srgbClr val="008000"/>
                  </a:solidFill>
                  <a:uFill>
                    <a:solidFill>
                      <a:srgbClr val="008000"/>
                    </a:solidFill>
                  </a:uFill>
                  <a:latin typeface="Chalkboard"/>
                  <a:ea typeface="Chalkboard"/>
                  <a:cs typeface="Chalkboard"/>
                  <a:sym typeface="Chalkboard"/>
                </a:defRPr>
              </a:lvl1pPr>
            </a:lstStyle>
            <a:p>
              <a:pPr>
                <a:defRPr sz="2400" b="0">
                  <a:solidFill>
                    <a:srgbClr val="000000"/>
                  </a:solidFill>
                  <a:uFill>
                    <a:solidFill>
                      <a:srgbClr val="000000"/>
                    </a:solidFill>
                  </a:uFill>
                  <a:latin typeface="Times"/>
                  <a:ea typeface="Times"/>
                  <a:cs typeface="Times"/>
                  <a:sym typeface="Times"/>
                </a:defRPr>
              </a:pPr>
              <a:r>
                <a:rPr lang="en-US" sz="4400" b="1" dirty="0">
                  <a:solidFill>
                    <a:srgbClr val="008000"/>
                  </a:solidFill>
                  <a:uFill>
                    <a:solidFill>
                      <a:srgbClr val="008000"/>
                    </a:solidFill>
                  </a:uFill>
                  <a:latin typeface="Chalkboard"/>
                  <a:ea typeface="Chalkboard"/>
                  <a:cs typeface="Chalkboard"/>
                  <a:sym typeface="Chalkboard"/>
                </a:rPr>
                <a:t>Thus</a:t>
              </a:r>
              <a:r>
                <a:rPr sz="4400" b="1" dirty="0">
                  <a:solidFill>
                    <a:srgbClr val="008000"/>
                  </a:solidFill>
                  <a:uFill>
                    <a:solidFill>
                      <a:srgbClr val="008000"/>
                    </a:solidFill>
                  </a:uFill>
                  <a:latin typeface="Chalkboard"/>
                  <a:ea typeface="Chalkboard"/>
                  <a:cs typeface="Chalkboard"/>
                  <a:sym typeface="Chalkboard"/>
                </a:rPr>
                <a:t>…..</a:t>
              </a:r>
            </a:p>
          </p:txBody>
        </p:sp>
      </p:gr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521789-0F74-534B-981F-DA625E0F2676}"/>
              </a:ext>
            </a:extLst>
          </p:cNvPr>
          <p:cNvPicPr>
            <a:picLocks noChangeAspect="1"/>
          </p:cNvPicPr>
          <p:nvPr/>
        </p:nvPicPr>
        <p:blipFill>
          <a:blip r:embed="rId2"/>
          <a:stretch>
            <a:fillRect/>
          </a:stretch>
        </p:blipFill>
        <p:spPr>
          <a:xfrm>
            <a:off x="29496" y="58992"/>
            <a:ext cx="4730721" cy="6209071"/>
          </a:xfrm>
          <a:prstGeom prst="rect">
            <a:avLst/>
          </a:prstGeom>
        </p:spPr>
      </p:pic>
      <p:sp>
        <p:nvSpPr>
          <p:cNvPr id="7" name="Introduction">
            <a:extLst>
              <a:ext uri="{FF2B5EF4-FFF2-40B4-BE49-F238E27FC236}">
                <a16:creationId xmlns:a16="http://schemas.microsoft.com/office/drawing/2014/main" id="{D16C8CDE-2D79-964C-9026-60B163F49E27}"/>
              </a:ext>
            </a:extLst>
          </p:cNvPr>
          <p:cNvSpPr txBox="1">
            <a:spLocks noGrp="1"/>
          </p:cNvSpPr>
          <p:nvPr>
            <p:ph type="title"/>
          </p:nvPr>
        </p:nvSpPr>
        <p:spPr>
          <a:xfrm>
            <a:off x="5277136" y="1917700"/>
            <a:ext cx="3400580" cy="736600"/>
          </a:xfrm>
          <a:prstGeom prst="rect">
            <a:avLst/>
          </a:prstGeom>
        </p:spPr>
        <p:txBody>
          <a:bodyPr>
            <a:normAutofit/>
          </a:bodyPr>
          <a:lstStyle>
            <a:lvl1pPr>
              <a:defRPr sz="2400">
                <a:solidFill>
                  <a:srgbClr val="00279F"/>
                </a:solidFill>
                <a:uFill>
                  <a:solidFill>
                    <a:srgbClr val="00279F"/>
                  </a:solidFill>
                </a:uFill>
                <a:latin typeface="+mn-lt"/>
                <a:ea typeface="+mn-ea"/>
                <a:cs typeface="+mn-cs"/>
                <a:sym typeface="Arial"/>
              </a:defRPr>
            </a:lvl1pPr>
          </a:lstStyle>
          <a:p>
            <a:pPr>
              <a:defRPr sz="3600">
                <a:solidFill>
                  <a:srgbClr val="002060"/>
                </a:solidFill>
                <a:uFill>
                  <a:solidFill>
                    <a:srgbClr val="002060"/>
                  </a:solidFill>
                </a:uFill>
                <a:latin typeface="Calibri"/>
                <a:ea typeface="Calibri"/>
                <a:cs typeface="Calibri"/>
                <a:sym typeface="Calibri"/>
              </a:defRPr>
            </a:pPr>
            <a:r>
              <a:rPr lang="en-US" sz="3600" dirty="0">
                <a:solidFill>
                  <a:srgbClr val="00279F"/>
                </a:solidFill>
                <a:uFill>
                  <a:solidFill>
                    <a:srgbClr val="00279F"/>
                  </a:solidFill>
                </a:uFill>
                <a:latin typeface="+mn-lt"/>
                <a:ea typeface="+mn-ea"/>
                <a:cs typeface="+mn-cs"/>
                <a:sym typeface="Arial"/>
              </a:rPr>
              <a:t>April 2020</a:t>
            </a:r>
            <a:endParaRPr sz="3600" dirty="0">
              <a:solidFill>
                <a:srgbClr val="00279F"/>
              </a:solidFill>
              <a:uFill>
                <a:solidFill>
                  <a:srgbClr val="00279F"/>
                </a:solidFill>
              </a:uFill>
              <a:latin typeface="+mn-lt"/>
              <a:ea typeface="+mn-ea"/>
              <a:cs typeface="+mn-cs"/>
              <a:sym typeface="Arial"/>
            </a:endParaRPr>
          </a:p>
        </p:txBody>
      </p:sp>
      <p:sp>
        <p:nvSpPr>
          <p:cNvPr id="8" name="Oval 7">
            <a:extLst>
              <a:ext uri="{FF2B5EF4-FFF2-40B4-BE49-F238E27FC236}">
                <a16:creationId xmlns:a16="http://schemas.microsoft.com/office/drawing/2014/main" id="{462AB17C-6250-2143-8495-8259294F2DB1}"/>
              </a:ext>
            </a:extLst>
          </p:cNvPr>
          <p:cNvSpPr/>
          <p:nvPr/>
        </p:nvSpPr>
        <p:spPr>
          <a:xfrm rot="5400000">
            <a:off x="3679794" y="4070147"/>
            <a:ext cx="736602" cy="2743200"/>
          </a:xfrm>
          <a:prstGeom prst="ellipse">
            <a:avLst/>
          </a:prstGeom>
          <a:noFill/>
          <a:ln w="6985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
                <a:solidFill>
                  <a:srgbClr val="000000"/>
                </a:solidFill>
              </a:uFill>
              <a:latin typeface="Times"/>
              <a:ea typeface="Times"/>
              <a:cs typeface="Times"/>
              <a:sym typeface="Times"/>
            </a:endParaRPr>
          </a:p>
        </p:txBody>
      </p:sp>
      <p:sp>
        <p:nvSpPr>
          <p:cNvPr id="9" name="Right Arrow 8">
            <a:extLst>
              <a:ext uri="{FF2B5EF4-FFF2-40B4-BE49-F238E27FC236}">
                <a16:creationId xmlns:a16="http://schemas.microsoft.com/office/drawing/2014/main" id="{3C39C596-8084-E741-B9CC-CD7C0A2BE9D6}"/>
              </a:ext>
            </a:extLst>
          </p:cNvPr>
          <p:cNvSpPr/>
          <p:nvPr/>
        </p:nvSpPr>
        <p:spPr>
          <a:xfrm rot="7426198">
            <a:off x="4827396" y="3480415"/>
            <a:ext cx="1993819" cy="766916"/>
          </a:xfrm>
          <a:prstGeom prst="rightArrow">
            <a:avLst/>
          </a:prstGeom>
          <a:solidFill>
            <a:schemeClr val="accent2">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
                <a:solidFill>
                  <a:srgbClr val="000000"/>
                </a:solidFill>
              </a:uFill>
              <a:latin typeface="Times"/>
              <a:ea typeface="Times"/>
              <a:cs typeface="Times"/>
              <a:sym typeface="Times"/>
            </a:endParaRPr>
          </a:p>
        </p:txBody>
      </p:sp>
    </p:spTree>
    <p:extLst>
      <p:ext uri="{BB962C8B-B14F-4D97-AF65-F5344CB8AC3E}">
        <p14:creationId xmlns:p14="http://schemas.microsoft.com/office/powerpoint/2010/main" val="246352942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6F043E-6E8A-A946-874E-2B4F77A77F2E}"/>
              </a:ext>
            </a:extLst>
          </p:cNvPr>
          <p:cNvPicPr>
            <a:picLocks noChangeAspect="1"/>
          </p:cNvPicPr>
          <p:nvPr/>
        </p:nvPicPr>
        <p:blipFill>
          <a:blip r:embed="rId2"/>
          <a:stretch>
            <a:fillRect/>
          </a:stretch>
        </p:blipFill>
        <p:spPr>
          <a:xfrm>
            <a:off x="113890" y="184352"/>
            <a:ext cx="1778000" cy="2311400"/>
          </a:xfrm>
          <a:prstGeom prst="rect">
            <a:avLst/>
          </a:prstGeom>
        </p:spPr>
      </p:pic>
      <p:pic>
        <p:nvPicPr>
          <p:cNvPr id="6" name="Picture 5">
            <a:extLst>
              <a:ext uri="{FF2B5EF4-FFF2-40B4-BE49-F238E27FC236}">
                <a16:creationId xmlns:a16="http://schemas.microsoft.com/office/drawing/2014/main" id="{380B9D31-9148-ED40-8B62-FF91955F3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963" y="1769764"/>
            <a:ext cx="7770147" cy="4336068"/>
          </a:xfrm>
          <a:prstGeom prst="rect">
            <a:avLst/>
          </a:prstGeom>
        </p:spPr>
      </p:pic>
      <p:sp>
        <p:nvSpPr>
          <p:cNvPr id="7" name="Radiation from accelerated electrons">
            <a:extLst>
              <a:ext uri="{FF2B5EF4-FFF2-40B4-BE49-F238E27FC236}">
                <a16:creationId xmlns:a16="http://schemas.microsoft.com/office/drawing/2014/main" id="{A77BEEAB-9D96-FE4F-8EE6-5D7A95E25976}"/>
              </a:ext>
            </a:extLst>
          </p:cNvPr>
          <p:cNvSpPr txBox="1"/>
          <p:nvPr/>
        </p:nvSpPr>
        <p:spPr>
          <a:xfrm>
            <a:off x="1684190" y="5844222"/>
            <a:ext cx="734592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00279F"/>
                </a:solidFill>
                <a:uFill>
                  <a:solidFill>
                    <a:srgbClr val="00279F"/>
                  </a:solidFill>
                </a:uFill>
                <a:latin typeface="+mn-lt"/>
                <a:ea typeface="+mn-ea"/>
                <a:cs typeface="+mn-cs"/>
                <a:sym typeface="Arial"/>
              </a:defRPr>
            </a:lvl1pPr>
          </a:lstStyle>
          <a:p>
            <a:pPr>
              <a:defRPr sz="2400" b="0">
                <a:solidFill>
                  <a:srgbClr val="000000"/>
                </a:solidFill>
                <a:uFill>
                  <a:solidFill>
                    <a:srgbClr val="000000"/>
                  </a:solidFill>
                </a:uFill>
                <a:latin typeface="Times"/>
                <a:ea typeface="Times"/>
                <a:cs typeface="Times"/>
                <a:sym typeface="Times"/>
              </a:defRPr>
            </a:pPr>
            <a:r>
              <a:rPr lang="en-US" sz="2800" b="1" dirty="0">
                <a:solidFill>
                  <a:srgbClr val="00279F"/>
                </a:solidFill>
                <a:uFill>
                  <a:solidFill>
                    <a:srgbClr val="00279F"/>
                  </a:solidFill>
                </a:uFill>
                <a:latin typeface="+mn-lt"/>
                <a:ea typeface="+mn-ea"/>
                <a:cs typeface="+mn-cs"/>
                <a:sym typeface="Arial"/>
              </a:rPr>
              <a:t>from Jackson “Classical Electrodynamics </a:t>
            </a:r>
            <a:endParaRPr sz="2800" b="1" dirty="0">
              <a:solidFill>
                <a:srgbClr val="00279F"/>
              </a:solidFill>
              <a:uFill>
                <a:solidFill>
                  <a:srgbClr val="00279F"/>
                </a:solidFill>
              </a:uFill>
              <a:latin typeface="+mn-lt"/>
              <a:ea typeface="+mn-ea"/>
              <a:cs typeface="+mn-cs"/>
              <a:sym typeface="Arial"/>
            </a:endParaRPr>
          </a:p>
        </p:txBody>
      </p:sp>
    </p:spTree>
    <p:extLst>
      <p:ext uri="{BB962C8B-B14F-4D97-AF65-F5344CB8AC3E}">
        <p14:creationId xmlns:p14="http://schemas.microsoft.com/office/powerpoint/2010/main" val="15888514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8" name="Group"/>
          <p:cNvGrpSpPr/>
          <p:nvPr/>
        </p:nvGrpSpPr>
        <p:grpSpPr>
          <a:xfrm>
            <a:off x="1893888" y="5292725"/>
            <a:ext cx="4813300" cy="734006"/>
            <a:chOff x="0" y="0"/>
            <a:chExt cx="4813299" cy="734005"/>
          </a:xfrm>
        </p:grpSpPr>
        <p:sp>
          <p:nvSpPr>
            <p:cNvPr id="826" name="Photons/sec = 7.8 × 1014 × BW(%) × I(A)"/>
            <p:cNvSpPr txBox="1"/>
            <p:nvPr/>
          </p:nvSpPr>
          <p:spPr>
            <a:xfrm>
              <a:off x="30162" y="66675"/>
              <a:ext cx="4783138" cy="667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r>
                <a:rPr sz="2000">
                  <a:solidFill>
                    <a:srgbClr val="0033CC"/>
                  </a:solidFill>
                  <a:uFill>
                    <a:solidFill>
                      <a:srgbClr val="0033CC"/>
                    </a:solidFill>
                  </a:uFill>
                  <a:latin typeface="+mn-lt"/>
                  <a:ea typeface="+mn-ea"/>
                  <a:cs typeface="+mn-cs"/>
                  <a:sym typeface="Arial"/>
                </a:rPr>
                <a:t>Photons/sec = 7.8 × 10</a:t>
              </a:r>
              <a:r>
                <a:rPr sz="2000" baseline="29999">
                  <a:solidFill>
                    <a:srgbClr val="0033CC"/>
                  </a:solidFill>
                  <a:uFill>
                    <a:solidFill>
                      <a:srgbClr val="0033CC"/>
                    </a:solidFill>
                  </a:uFill>
                  <a:latin typeface="+mn-lt"/>
                  <a:ea typeface="+mn-ea"/>
                  <a:cs typeface="+mn-cs"/>
                  <a:sym typeface="Arial"/>
                </a:rPr>
                <a:t>14 </a:t>
              </a:r>
              <a:r>
                <a:rPr sz="2000">
                  <a:solidFill>
                    <a:srgbClr val="0033CC"/>
                  </a:solidFill>
                  <a:uFill>
                    <a:solidFill>
                      <a:srgbClr val="0033CC"/>
                    </a:solidFill>
                  </a:uFill>
                  <a:latin typeface="+mn-lt"/>
                  <a:ea typeface="+mn-ea"/>
                  <a:cs typeface="+mn-cs"/>
                  <a:sym typeface="Arial"/>
                </a:rPr>
                <a:t>× BW(%) × I(A)</a:t>
              </a:r>
              <a:endParaRPr sz="2000" baseline="29999">
                <a:solidFill>
                  <a:srgbClr val="0033CC"/>
                </a:solidFill>
                <a:uFill>
                  <a:solidFill>
                    <a:srgbClr val="0033CC"/>
                  </a:solidFill>
                </a:uFill>
                <a:latin typeface="+mn-lt"/>
                <a:ea typeface="+mn-ea"/>
                <a:cs typeface="+mn-cs"/>
                <a:sym typeface="Arial"/>
              </a:endParaRPr>
            </a:p>
          </p:txBody>
        </p:sp>
        <p:sp>
          <p:nvSpPr>
            <p:cNvPr id="827" name="Rectangle"/>
            <p:cNvSpPr/>
            <p:nvPr/>
          </p:nvSpPr>
          <p:spPr>
            <a:xfrm>
              <a:off x="0" y="0"/>
              <a:ext cx="4764088" cy="581025"/>
            </a:xfrm>
            <a:prstGeom prst="rect">
              <a:avLst/>
            </a:prstGeom>
            <a:noFill/>
            <a:ln w="50800" cap="flat">
              <a:solidFill>
                <a:srgbClr val="0033CC"/>
              </a:solidFill>
              <a:prstDash val="solid"/>
              <a:miter lim="800000"/>
            </a:ln>
            <a:effectLst/>
          </p:spPr>
          <p:txBody>
            <a:bodyPr wrap="square" lIns="45719" tIns="45719" rIns="45719" bIns="45719" numCol="1" anchor="ctr">
              <a:noAutofit/>
            </a:bodyPr>
            <a:lstStyle/>
            <a:p>
              <a:endParaRPr/>
            </a:p>
          </p:txBody>
        </p:sp>
      </p:grpSp>
      <p:grpSp>
        <p:nvGrpSpPr>
          <p:cNvPr id="831" name="Group"/>
          <p:cNvGrpSpPr/>
          <p:nvPr/>
        </p:nvGrpSpPr>
        <p:grpSpPr>
          <a:xfrm>
            <a:off x="0" y="228600"/>
            <a:ext cx="9144000" cy="457200"/>
            <a:chOff x="0" y="0"/>
            <a:chExt cx="9144000" cy="457200"/>
          </a:xfrm>
        </p:grpSpPr>
        <p:sp>
          <p:nvSpPr>
            <p:cNvPr id="829" name="Rectangle"/>
            <p:cNvSpPr/>
            <p:nvPr/>
          </p:nvSpPr>
          <p:spPr>
            <a:xfrm>
              <a:off x="0" y="0"/>
              <a:ext cx="9144000" cy="457200"/>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endParaRPr/>
            </a:p>
          </p:txBody>
        </p:sp>
        <p:sp>
          <p:nvSpPr>
            <p:cNvPr id="830" name="Photons from Electrons – Universal Law for Coherent Light"/>
            <p:cNvSpPr txBox="1"/>
            <p:nvPr/>
          </p:nvSpPr>
          <p:spPr>
            <a:xfrm>
              <a:off x="0" y="9747"/>
              <a:ext cx="9144000" cy="4377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037" tIns="46037" rIns="46037" bIns="46037" numCol="1" anchor="ctr">
              <a:spAutoFit/>
            </a:bodyPr>
            <a:lstStyle>
              <a:lvl1pPr algn="ctr">
                <a:defRPr b="1">
                  <a:solidFill>
                    <a:srgbClr val="0070C0"/>
                  </a:solidFill>
                  <a:uFill>
                    <a:solidFill>
                      <a:srgbClr val="0070C0"/>
                    </a:solidFill>
                  </a:uFill>
                  <a:latin typeface="+mn-lt"/>
                  <a:ea typeface="+mn-ea"/>
                  <a:cs typeface="+mn-cs"/>
                  <a:sym typeface="Arial"/>
                </a:defRPr>
              </a:lvl1pPr>
            </a:lstStyle>
            <a:p>
              <a:pPr>
                <a:defRPr b="0">
                  <a:solidFill>
                    <a:srgbClr val="000000"/>
                  </a:solidFill>
                  <a:uFill>
                    <a:solidFill>
                      <a:srgbClr val="000000"/>
                    </a:solidFill>
                  </a:uFill>
                  <a:latin typeface="Times"/>
                  <a:ea typeface="Times"/>
                  <a:cs typeface="Times"/>
                  <a:sym typeface="Times"/>
                </a:defRPr>
              </a:pPr>
              <a:r>
                <a:rPr b="1" dirty="0">
                  <a:solidFill>
                    <a:srgbClr val="0070C0"/>
                  </a:solidFill>
                  <a:uFill>
                    <a:solidFill>
                      <a:srgbClr val="0070C0"/>
                    </a:solidFill>
                  </a:uFill>
                  <a:latin typeface="+mn-lt"/>
                  <a:ea typeface="+mn-ea"/>
                  <a:cs typeface="+mn-cs"/>
                  <a:sym typeface="Arial"/>
                </a:rPr>
                <a:t>Photons from Electrons – Universal Law for Coherent Light</a:t>
              </a:r>
            </a:p>
          </p:txBody>
        </p:sp>
      </p:grpSp>
      <p:pic>
        <p:nvPicPr>
          <p:cNvPr id="832" name="Screen shot 2011-11-14 at 8.23.44 AM.png" descr="Screen shot 2011-11-14 at 8.23.44 AM.png"/>
          <p:cNvPicPr>
            <a:picLocks noChangeAspect="1"/>
          </p:cNvPicPr>
          <p:nvPr/>
        </p:nvPicPr>
        <p:blipFill>
          <a:blip r:embed="rId2"/>
          <a:srcRect l="6943" t="4839" b="41479"/>
          <a:stretch>
            <a:fillRect/>
          </a:stretch>
        </p:blipFill>
        <p:spPr>
          <a:xfrm>
            <a:off x="173037" y="888999"/>
            <a:ext cx="8509001" cy="2401890"/>
          </a:xfrm>
          <a:prstGeom prst="rect">
            <a:avLst/>
          </a:prstGeom>
          <a:ln w="12700">
            <a:miter lim="400000"/>
          </a:ln>
        </p:spPr>
      </p:pic>
      <p:sp>
        <p:nvSpPr>
          <p:cNvPr id="833" name="“We derive the remarkable result that the emitted flux is independent of the photon energy, electron beam energy or bending radius….”  and “the brightness is identical for all machines, provided the electron beam energy is high enough”"/>
          <p:cNvSpPr txBox="1"/>
          <p:nvPr/>
        </p:nvSpPr>
        <p:spPr>
          <a:xfrm>
            <a:off x="496887" y="3382962"/>
            <a:ext cx="8404226" cy="156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“We derive the remarkable result that the emitted flux is independent of the photon energy, electron beam energy or bending radius….”  and “the brightness is identical for all machines, provided the electron beam energy is high enough”</a:t>
            </a:r>
          </a:p>
        </p:txBody>
      </p:sp>
    </p:spTree>
    <p:extLst>
      <p:ext uri="{BB962C8B-B14F-4D97-AF65-F5344CB8AC3E}">
        <p14:creationId xmlns:p14="http://schemas.microsoft.com/office/powerpoint/2010/main" val="162073437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lide Number"/>
          <p:cNvSpPr txBox="1">
            <a:spLocks noGrp="1"/>
          </p:cNvSpPr>
          <p:nvPr>
            <p:ph type="sldNum" sz="quarter" idx="4294967295"/>
          </p:nvPr>
        </p:nvSpPr>
        <p:spPr>
          <a:xfrm>
            <a:off x="6900863" y="6396037"/>
            <a:ext cx="1184941" cy="3327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rmAutofit lnSpcReduction="10000"/>
          </a:bodyPr>
          <a:lstStyle>
            <a:lvl1pPr>
              <a:defRPr sz="1600" b="1">
                <a:latin typeface="Calibri"/>
                <a:ea typeface="Calibri"/>
                <a:cs typeface="Calibri"/>
                <a:sym typeface="Calibri"/>
              </a:defRPr>
            </a:lvl1pPr>
          </a:lstStyle>
          <a:p>
            <a:pPr>
              <a:defRPr sz="2400" b="0">
                <a:latin typeface="Times"/>
                <a:ea typeface="Times"/>
                <a:cs typeface="Times"/>
                <a:sym typeface="Times"/>
              </a:defRPr>
            </a:pPr>
            <a:fld id="{86CB4B4D-7CA3-9044-876B-883B54F8677D}" type="slidenum">
              <a:rPr sz="1600" b="1">
                <a:latin typeface="Calibri"/>
                <a:ea typeface="Calibri"/>
                <a:cs typeface="Calibri"/>
                <a:sym typeface="Calibri"/>
              </a:rPr>
              <a:t>32</a:t>
            </a:fld>
            <a:endParaRPr sz="1600" b="1">
              <a:latin typeface="Calibri"/>
              <a:ea typeface="Calibri"/>
              <a:cs typeface="Calibri"/>
              <a:sym typeface="Calibri"/>
            </a:endParaRPr>
          </a:p>
        </p:txBody>
      </p:sp>
      <p:pic>
        <p:nvPicPr>
          <p:cNvPr id="444" name="Screen shot 2011-09-26 at 11.58.07 AM.png" descr="Screen shot 2011-09-26 at 11.58.07 AM.png"/>
          <p:cNvPicPr>
            <a:picLocks noChangeAspect="1"/>
          </p:cNvPicPr>
          <p:nvPr/>
        </p:nvPicPr>
        <p:blipFill>
          <a:blip r:embed="rId2"/>
          <a:stretch>
            <a:fillRect/>
          </a:stretch>
        </p:blipFill>
        <p:spPr>
          <a:xfrm>
            <a:off x="0" y="3175"/>
            <a:ext cx="9144000" cy="6851650"/>
          </a:xfrm>
          <a:prstGeom prst="rect">
            <a:avLst/>
          </a:prstGeom>
          <a:ln w="12700">
            <a:miter lim="400000"/>
          </a:ln>
        </p:spPr>
      </p:pic>
      <p:sp>
        <p:nvSpPr>
          <p:cNvPr id="4" name="Introduction">
            <a:extLst>
              <a:ext uri="{FF2B5EF4-FFF2-40B4-BE49-F238E27FC236}">
                <a16:creationId xmlns:a16="http://schemas.microsoft.com/office/drawing/2014/main" id="{07B36BC7-96ED-6046-93CE-B9D4B4C85864}"/>
              </a:ext>
            </a:extLst>
          </p:cNvPr>
          <p:cNvSpPr txBox="1">
            <a:spLocks/>
          </p:cNvSpPr>
          <p:nvPr/>
        </p:nvSpPr>
        <p:spPr>
          <a:xfrm>
            <a:off x="1" y="36232"/>
            <a:ext cx="9144000" cy="645693"/>
          </a:xfrm>
          <a:prstGeom prst="rect">
            <a:avLst/>
          </a:prstGeom>
          <a:solidFill>
            <a:schemeClr val="accent3">
              <a:lumOff val="44000"/>
            </a:schemeClr>
          </a:solidFill>
        </p:spPr>
        <p:txBody>
          <a:bodyPr>
            <a:normAutofit/>
          </a:bodyPr>
          <a:lstStyle>
            <a:lvl1pPr marL="0" marR="0" indent="0" algn="ctr" defTabSz="914400" rtl="0" latinLnBrk="0">
              <a:lnSpc>
                <a:spcPct val="100000"/>
              </a:lnSpc>
              <a:spcBef>
                <a:spcPts val="0"/>
              </a:spcBef>
              <a:spcAft>
                <a:spcPts val="0"/>
              </a:spcAft>
              <a:buClrTx/>
              <a:buSzTx/>
              <a:buFontTx/>
              <a:buNone/>
              <a:tabLst/>
              <a:defRPr sz="2400" b="1" i="0" u="none" strike="noStrike" cap="none" spc="0" baseline="0">
                <a:ln>
                  <a:noFill/>
                </a:ln>
                <a:solidFill>
                  <a:srgbClr val="00279F"/>
                </a:solidFill>
                <a:uFill>
                  <a:solidFill>
                    <a:srgbClr val="00279F"/>
                  </a:solidFill>
                </a:uFill>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5pPr>
            <a:lvl6pPr marL="0" marR="0" indent="4572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6pPr>
            <a:lvl7pPr marL="0" marR="0" indent="9144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7pPr>
            <a:lvl8pPr marL="0" marR="0" indent="13716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8pPr>
            <a:lvl9pPr marL="0" marR="0" indent="18288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9pPr>
          </a:lstStyle>
          <a:p>
            <a:pPr hangingPunct="1">
              <a:defRPr sz="3600">
                <a:solidFill>
                  <a:srgbClr val="002060"/>
                </a:solidFill>
                <a:uFill>
                  <a:solidFill>
                    <a:srgbClr val="002060"/>
                  </a:solidFill>
                </a:uFill>
                <a:latin typeface="Calibri"/>
                <a:ea typeface="Calibri"/>
                <a:cs typeface="Calibri"/>
                <a:sym typeface="Calibri"/>
              </a:defRPr>
            </a:pPr>
            <a:r>
              <a:rPr lang="en-US" sz="3200" dirty="0"/>
              <a:t>Recap on Brightness Increase for Photon Sources</a:t>
            </a:r>
          </a:p>
        </p:txBody>
      </p:sp>
    </p:spTree>
    <p:extLst>
      <p:ext uri="{BB962C8B-B14F-4D97-AF65-F5344CB8AC3E}">
        <p14:creationId xmlns:p14="http://schemas.microsoft.com/office/powerpoint/2010/main" val="335391827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Slide Number"/>
          <p:cNvSpPr txBox="1">
            <a:spLocks noGrp="1"/>
          </p:cNvSpPr>
          <p:nvPr>
            <p:ph type="sldNum" sz="quarter" idx="4294967295"/>
          </p:nvPr>
        </p:nvSpPr>
        <p:spPr>
          <a:xfrm>
            <a:off x="6900863" y="6396037"/>
            <a:ext cx="1184941" cy="3327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rmAutofit lnSpcReduction="10000"/>
          </a:bodyPr>
          <a:lstStyle>
            <a:lvl1pPr>
              <a:defRPr sz="1600" b="1">
                <a:latin typeface="Calibri"/>
                <a:ea typeface="Calibri"/>
                <a:cs typeface="Calibri"/>
                <a:sym typeface="Calibri"/>
              </a:defRPr>
            </a:lvl1pPr>
          </a:lstStyle>
          <a:p>
            <a:pPr>
              <a:defRPr sz="2400" b="0">
                <a:latin typeface="Times"/>
                <a:ea typeface="Times"/>
                <a:cs typeface="Times"/>
                <a:sym typeface="Times"/>
              </a:defRPr>
            </a:pPr>
            <a:fld id="{86CB4B4D-7CA3-9044-876B-883B54F8677D}" type="slidenum">
              <a:rPr sz="1600" b="1">
                <a:latin typeface="Calibri"/>
                <a:ea typeface="Calibri"/>
                <a:cs typeface="Calibri"/>
                <a:sym typeface="Calibri"/>
              </a:rPr>
              <a:t>33</a:t>
            </a:fld>
            <a:endParaRPr sz="1600" b="1">
              <a:latin typeface="Calibri"/>
              <a:ea typeface="Calibri"/>
              <a:cs typeface="Calibri"/>
              <a:sym typeface="Calibri"/>
            </a:endParaRPr>
          </a:p>
        </p:txBody>
      </p:sp>
      <p:grpSp>
        <p:nvGrpSpPr>
          <p:cNvPr id="809" name="8777A40.jpg"/>
          <p:cNvGrpSpPr/>
          <p:nvPr/>
        </p:nvGrpSpPr>
        <p:grpSpPr>
          <a:xfrm>
            <a:off x="1295400" y="865187"/>
            <a:ext cx="6324600" cy="5784851"/>
            <a:chOff x="0" y="0"/>
            <a:chExt cx="6324600" cy="5784850"/>
          </a:xfrm>
        </p:grpSpPr>
        <p:sp>
          <p:nvSpPr>
            <p:cNvPr id="807" name="Rectangle"/>
            <p:cNvSpPr/>
            <p:nvPr/>
          </p:nvSpPr>
          <p:spPr>
            <a:xfrm>
              <a:off x="0" y="0"/>
              <a:ext cx="6324600" cy="5784850"/>
            </a:xfrm>
            <a:prstGeom prst="rect">
              <a:avLst/>
            </a:pr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pic>
          <p:nvPicPr>
            <p:cNvPr id="808" name="image79.png" descr="image79.png"/>
            <p:cNvPicPr>
              <a:picLocks noChangeAspect="1"/>
            </p:cNvPicPr>
            <p:nvPr/>
          </p:nvPicPr>
          <p:blipFill>
            <a:blip r:embed="rId2"/>
            <a:stretch>
              <a:fillRect/>
            </a:stretch>
          </p:blipFill>
          <p:spPr>
            <a:xfrm>
              <a:off x="0" y="0"/>
              <a:ext cx="6324600" cy="5784850"/>
            </a:xfrm>
            <a:prstGeom prst="rect">
              <a:avLst/>
            </a:prstGeom>
            <a:ln w="12700" cap="flat">
              <a:noFill/>
              <a:miter lim="400000"/>
            </a:ln>
            <a:effectLst/>
          </p:spPr>
        </p:pic>
      </p:grpSp>
      <p:sp>
        <p:nvSpPr>
          <p:cNvPr id="810" name="ANL-08/39…"/>
          <p:cNvSpPr txBox="1"/>
          <p:nvPr/>
        </p:nvSpPr>
        <p:spPr>
          <a:xfrm>
            <a:off x="2209800" y="1143000"/>
            <a:ext cx="1524000" cy="751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defTabSz="457200"/>
            <a:r>
              <a:rPr sz="1100" b="1"/>
              <a:t>ANL-08/39</a:t>
            </a:r>
          </a:p>
          <a:p>
            <a:pPr algn="r" defTabSz="457200"/>
            <a:r>
              <a:rPr sz="1100" b="1"/>
              <a:t>BNL-81895-2008</a:t>
            </a:r>
          </a:p>
          <a:p>
            <a:pPr algn="r" defTabSz="457200"/>
            <a:r>
              <a:rPr sz="1100" b="1"/>
              <a:t>LBNL-1090E-2009</a:t>
            </a:r>
          </a:p>
          <a:p>
            <a:pPr algn="r" defTabSz="457200"/>
            <a:r>
              <a:rPr sz="1100" b="1"/>
              <a:t>SLAC-R-917</a:t>
            </a:r>
          </a:p>
        </p:txBody>
      </p:sp>
      <p:sp>
        <p:nvSpPr>
          <p:cNvPr id="811" name="Oval"/>
          <p:cNvSpPr/>
          <p:nvPr/>
        </p:nvSpPr>
        <p:spPr>
          <a:xfrm rot="9298823">
            <a:off x="4232274" y="3824287"/>
            <a:ext cx="1930401" cy="898527"/>
          </a:xfrm>
          <a:prstGeom prst="ellipse">
            <a:avLst/>
          </a:prstGeom>
          <a:ln w="22225">
            <a:solidFill>
              <a:srgbClr val="000000"/>
            </a:solidFill>
          </a:ln>
        </p:spPr>
        <p:txBody>
          <a:bodyPr lIns="45719" rIns="45719"/>
          <a:lstStyle/>
          <a:p>
            <a:endParaRPr/>
          </a:p>
        </p:txBody>
      </p:sp>
      <p:sp>
        <p:nvSpPr>
          <p:cNvPr id="812" name="Oval"/>
          <p:cNvSpPr/>
          <p:nvPr/>
        </p:nvSpPr>
        <p:spPr>
          <a:xfrm rot="5400000">
            <a:off x="2137782" y="2370715"/>
            <a:ext cx="2120901" cy="2129269"/>
          </a:xfrm>
          <a:prstGeom prst="ellipse">
            <a:avLst/>
          </a:prstGeom>
          <a:ln w="22225">
            <a:solidFill>
              <a:srgbClr val="000000"/>
            </a:solidFill>
          </a:ln>
        </p:spPr>
        <p:txBody>
          <a:bodyPr lIns="45719" rIns="45719"/>
          <a:lstStyle/>
          <a:p>
            <a:endParaRPr/>
          </a:p>
        </p:txBody>
      </p:sp>
      <p:sp>
        <p:nvSpPr>
          <p:cNvPr id="813" name="JLAB…"/>
          <p:cNvSpPr txBox="1"/>
          <p:nvPr/>
        </p:nvSpPr>
        <p:spPr>
          <a:xfrm>
            <a:off x="2266830" y="3133725"/>
            <a:ext cx="1527019"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r>
              <a:rPr dirty="0"/>
              <a:t>JLAB</a:t>
            </a:r>
          </a:p>
          <a:p>
            <a:pPr algn="ctr"/>
            <a:r>
              <a:rPr lang="en-US" dirty="0"/>
              <a:t>opportunity</a:t>
            </a:r>
            <a:endParaRPr dirty="0"/>
          </a:p>
        </p:txBody>
      </p:sp>
      <p:sp>
        <p:nvSpPr>
          <p:cNvPr id="814" name="LCLS"/>
          <p:cNvSpPr txBox="1"/>
          <p:nvPr/>
        </p:nvSpPr>
        <p:spPr>
          <a:xfrm rot="20099799">
            <a:off x="4630041" y="4067034"/>
            <a:ext cx="849323"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LCLS</a:t>
            </a:r>
          </a:p>
        </p:txBody>
      </p:sp>
      <p:sp>
        <p:nvSpPr>
          <p:cNvPr id="817" name="Oval"/>
          <p:cNvSpPr/>
          <p:nvPr/>
        </p:nvSpPr>
        <p:spPr>
          <a:xfrm rot="5400000">
            <a:off x="3731059" y="2259013"/>
            <a:ext cx="2362201" cy="2244726"/>
          </a:xfrm>
          <a:prstGeom prst="ellipse">
            <a:avLst/>
          </a:prstGeom>
          <a:ln w="22225">
            <a:solidFill>
              <a:srgbClr val="000000"/>
            </a:solidFill>
          </a:ln>
        </p:spPr>
        <p:txBody>
          <a:bodyPr lIns="45719" rIns="45719"/>
          <a:lstStyle/>
          <a:p>
            <a:endParaRPr/>
          </a:p>
        </p:txBody>
      </p:sp>
      <p:sp>
        <p:nvSpPr>
          <p:cNvPr id="818" name="NGLS"/>
          <p:cNvSpPr txBox="1"/>
          <p:nvPr/>
        </p:nvSpPr>
        <p:spPr>
          <a:xfrm>
            <a:off x="4457700" y="3074731"/>
            <a:ext cx="112626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lang="en-US" dirty="0"/>
              <a:t>LCLS II</a:t>
            </a:r>
            <a:endParaRPr dirty="0"/>
          </a:p>
        </p:txBody>
      </p:sp>
      <p:sp>
        <p:nvSpPr>
          <p:cNvPr id="819" name="Oval"/>
          <p:cNvSpPr/>
          <p:nvPr/>
        </p:nvSpPr>
        <p:spPr>
          <a:xfrm rot="8905131">
            <a:off x="2591172" y="5555172"/>
            <a:ext cx="2220923" cy="476571"/>
          </a:xfrm>
          <a:prstGeom prst="ellipse">
            <a:avLst/>
          </a:prstGeom>
          <a:ln w="22225">
            <a:solidFill>
              <a:srgbClr val="000000"/>
            </a:solidFill>
          </a:ln>
        </p:spPr>
        <p:txBody>
          <a:bodyPr lIns="45719" rIns="45719"/>
          <a:lstStyle/>
          <a:p>
            <a:endParaRPr/>
          </a:p>
        </p:txBody>
      </p:sp>
      <p:sp>
        <p:nvSpPr>
          <p:cNvPr id="820" name="FLASH"/>
          <p:cNvSpPr txBox="1"/>
          <p:nvPr/>
        </p:nvSpPr>
        <p:spPr>
          <a:xfrm rot="19473697">
            <a:off x="2872682" y="5603914"/>
            <a:ext cx="159274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800"/>
            </a:lvl1pPr>
          </a:lstStyle>
          <a:p>
            <a:pPr>
              <a:defRPr sz="2400"/>
            </a:pPr>
            <a:r>
              <a:rPr sz="1800" dirty="0"/>
              <a:t>FLASH</a:t>
            </a:r>
            <a:r>
              <a:rPr lang="en-US" sz="1800" dirty="0"/>
              <a:t>/FERMI</a:t>
            </a:r>
            <a:endParaRPr sz="1800" dirty="0"/>
          </a:p>
        </p:txBody>
      </p:sp>
      <p:sp>
        <p:nvSpPr>
          <p:cNvPr id="823" name="Average Brightness Landscape for Light Sources"/>
          <p:cNvSpPr txBox="1"/>
          <p:nvPr/>
        </p:nvSpPr>
        <p:spPr>
          <a:xfrm>
            <a:off x="498474" y="122778"/>
            <a:ext cx="8164515"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b="1">
                <a:solidFill>
                  <a:srgbClr val="00279F"/>
                </a:solidFill>
                <a:uFill>
                  <a:solidFill>
                    <a:srgbClr val="00279F"/>
                  </a:solidFill>
                </a:uFill>
                <a:latin typeface="+mn-lt"/>
                <a:ea typeface="+mn-ea"/>
                <a:cs typeface="+mn-cs"/>
                <a:sym typeface="Arial"/>
              </a:defRPr>
            </a:lvl1pPr>
          </a:lstStyle>
          <a:p>
            <a:pPr>
              <a:defRPr b="0">
                <a:solidFill>
                  <a:srgbClr val="000000"/>
                </a:solidFill>
                <a:uFill>
                  <a:solidFill>
                    <a:srgbClr val="000000"/>
                  </a:solidFill>
                </a:uFill>
                <a:latin typeface="Times"/>
                <a:ea typeface="Times"/>
                <a:cs typeface="Times"/>
                <a:sym typeface="Times"/>
              </a:defRPr>
            </a:pPr>
            <a:r>
              <a:rPr b="1">
                <a:solidFill>
                  <a:srgbClr val="00279F"/>
                </a:solidFill>
                <a:uFill>
                  <a:solidFill>
                    <a:srgbClr val="00279F"/>
                  </a:solidFill>
                </a:uFill>
                <a:latin typeface="+mn-lt"/>
                <a:ea typeface="+mn-ea"/>
                <a:cs typeface="+mn-cs"/>
                <a:sym typeface="Arial"/>
              </a:rPr>
              <a:t>Average Brightness Landscape for Light Sources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Introduction"/>
          <p:cNvSpPr txBox="1">
            <a:spLocks noGrp="1"/>
          </p:cNvSpPr>
          <p:nvPr>
            <p:ph type="title"/>
          </p:nvPr>
        </p:nvSpPr>
        <p:spPr>
          <a:xfrm>
            <a:off x="685799" y="88900"/>
            <a:ext cx="7434265" cy="736600"/>
          </a:xfrm>
          <a:prstGeom prst="rect">
            <a:avLst/>
          </a:prstGeom>
        </p:spPr>
        <p:txBody>
          <a:bodyPr>
            <a:normAutofit/>
          </a:bodyPr>
          <a:lstStyle>
            <a:lvl1pPr>
              <a:defRPr sz="2400">
                <a:solidFill>
                  <a:srgbClr val="00279F"/>
                </a:solidFill>
                <a:uFill>
                  <a:solidFill>
                    <a:srgbClr val="00279F"/>
                  </a:solidFill>
                </a:uFill>
                <a:latin typeface="+mn-lt"/>
                <a:ea typeface="+mn-ea"/>
                <a:cs typeface="+mn-cs"/>
                <a:sym typeface="Arial"/>
              </a:defRPr>
            </a:lvl1pPr>
          </a:lstStyle>
          <a:p>
            <a:pPr>
              <a:defRPr sz="3600">
                <a:solidFill>
                  <a:srgbClr val="002060"/>
                </a:solidFill>
                <a:uFill>
                  <a:solidFill>
                    <a:srgbClr val="002060"/>
                  </a:solidFill>
                </a:uFill>
                <a:latin typeface="Calibri"/>
                <a:ea typeface="Calibri"/>
                <a:cs typeface="Calibri"/>
                <a:sym typeface="Calibri"/>
              </a:defRPr>
            </a:pPr>
            <a:r>
              <a:rPr lang="en-US" sz="2400" dirty="0">
                <a:solidFill>
                  <a:srgbClr val="00279F"/>
                </a:solidFill>
                <a:uFill>
                  <a:solidFill>
                    <a:srgbClr val="00279F"/>
                  </a:solidFill>
                </a:uFill>
                <a:latin typeface="+mn-lt"/>
                <a:ea typeface="+mn-ea"/>
                <a:cs typeface="+mn-cs"/>
                <a:sym typeface="Arial"/>
              </a:rPr>
              <a:t>Overview</a:t>
            </a:r>
            <a:endParaRPr sz="2400" dirty="0">
              <a:solidFill>
                <a:srgbClr val="00279F"/>
              </a:solidFill>
              <a:uFill>
                <a:solidFill>
                  <a:srgbClr val="00279F"/>
                </a:solidFill>
              </a:uFill>
              <a:latin typeface="+mn-lt"/>
              <a:ea typeface="+mn-ea"/>
              <a:cs typeface="+mn-cs"/>
              <a:sym typeface="Arial"/>
            </a:endParaRPr>
          </a:p>
        </p:txBody>
      </p:sp>
      <p:sp>
        <p:nvSpPr>
          <p:cNvPr id="441" name="Since the 1960s, particle accelerators have been used for their synchrotron radiation, with dramatic increases of brightness of photon beams with time.…"/>
          <p:cNvSpPr txBox="1">
            <a:spLocks noGrp="1"/>
          </p:cNvSpPr>
          <p:nvPr>
            <p:ph type="body" idx="1"/>
          </p:nvPr>
        </p:nvSpPr>
        <p:spPr>
          <a:xfrm>
            <a:off x="124691" y="2069519"/>
            <a:ext cx="8853054" cy="2718962"/>
          </a:xfrm>
          <a:prstGeom prst="rect">
            <a:avLst/>
          </a:prstGeom>
        </p:spPr>
        <p:txBody>
          <a:bodyPr>
            <a:normAutofit/>
          </a:bodyPr>
          <a:lstStyle/>
          <a:p>
            <a:pPr marL="917575" indent="-684213">
              <a:lnSpc>
                <a:spcPct val="150000"/>
              </a:lnSpc>
              <a:buClr>
                <a:srgbClr val="0033CC"/>
              </a:buClr>
              <a:buNone/>
              <a:tabLst>
                <a:tab pos="5778500" algn="l"/>
              </a:tabLst>
            </a:pPr>
            <a:r>
              <a:rPr lang="en-US" sz="3600" b="1" dirty="0">
                <a:solidFill>
                  <a:srgbClr val="0033CC"/>
                </a:solidFill>
                <a:uFill>
                  <a:solidFill>
                    <a:srgbClr val="0033CC"/>
                  </a:solidFill>
                </a:uFill>
                <a:latin typeface="+mn-lt"/>
                <a:ea typeface="+mn-ea"/>
                <a:cs typeface="+mn-cs"/>
                <a:sym typeface="Arial"/>
              </a:rPr>
              <a:t>So WHY build these?</a:t>
            </a:r>
          </a:p>
          <a:p>
            <a:pPr marL="635000" indent="-290513">
              <a:lnSpc>
                <a:spcPct val="150000"/>
              </a:lnSpc>
              <a:buClr>
                <a:srgbClr val="0033CC"/>
              </a:buClr>
              <a:buNone/>
              <a:tabLst>
                <a:tab pos="5778500" algn="l"/>
              </a:tabLst>
            </a:pPr>
            <a:r>
              <a:rPr lang="en-US" sz="3600" b="1" dirty="0">
                <a:solidFill>
                  <a:srgbClr val="0033CC"/>
                </a:solidFill>
                <a:uFill>
                  <a:solidFill>
                    <a:srgbClr val="0033CC"/>
                  </a:solidFill>
                </a:uFill>
                <a:latin typeface="+mn-lt"/>
                <a:ea typeface="+mn-ea"/>
                <a:cs typeface="+mn-cs"/>
                <a:sym typeface="Arial"/>
              </a:rPr>
              <a:t>        </a:t>
            </a:r>
            <a:r>
              <a:rPr lang="en-US" b="1" dirty="0">
                <a:solidFill>
                  <a:srgbClr val="0033CC"/>
                </a:solidFill>
                <a:uFill>
                  <a:solidFill>
                    <a:srgbClr val="0033CC"/>
                  </a:solidFill>
                </a:uFill>
                <a:latin typeface="+mn-lt"/>
                <a:ea typeface="+mn-ea"/>
                <a:cs typeface="+mn-cs"/>
                <a:sym typeface="Arial"/>
              </a:rPr>
              <a:t>- what are some specific examples of the science?</a:t>
            </a:r>
          </a:p>
        </p:txBody>
      </p:sp>
    </p:spTree>
    <p:extLst>
      <p:ext uri="{BB962C8B-B14F-4D97-AF65-F5344CB8AC3E}">
        <p14:creationId xmlns:p14="http://schemas.microsoft.com/office/powerpoint/2010/main" val="708416061"/>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EECC9B-82AF-AE4C-AEF6-C4E3C20FB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0440"/>
            <a:ext cx="9144000" cy="5768761"/>
          </a:xfrm>
          <a:prstGeom prst="rect">
            <a:avLst/>
          </a:prstGeom>
        </p:spPr>
      </p:pic>
      <p:sp>
        <p:nvSpPr>
          <p:cNvPr id="3" name="Photons from Electrons – Universal Law for Coherent Light">
            <a:extLst>
              <a:ext uri="{FF2B5EF4-FFF2-40B4-BE49-F238E27FC236}">
                <a16:creationId xmlns:a16="http://schemas.microsoft.com/office/drawing/2014/main" id="{F7880AB2-B63A-F94D-9A11-CC798EE7C273}"/>
              </a:ext>
            </a:extLst>
          </p:cNvPr>
          <p:cNvSpPr txBox="1"/>
          <p:nvPr/>
        </p:nvSpPr>
        <p:spPr>
          <a:xfrm>
            <a:off x="0" y="6407713"/>
            <a:ext cx="9144000" cy="462305"/>
          </a:xfrm>
          <a:prstGeom prst="rect">
            <a:avLst/>
          </a:prstGeom>
          <a:solidFill>
            <a:schemeClr val="accent3">
              <a:lumOff val="44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037" tIns="46037" rIns="46037" bIns="46037" numCol="1" anchor="ctr">
            <a:spAutoFit/>
          </a:bodyPr>
          <a:lstStyle>
            <a:lvl1pPr algn="ctr">
              <a:defRPr b="1">
                <a:solidFill>
                  <a:srgbClr val="0070C0"/>
                </a:solidFill>
                <a:uFill>
                  <a:solidFill>
                    <a:srgbClr val="0070C0"/>
                  </a:solidFill>
                </a:uFill>
                <a:latin typeface="+mn-lt"/>
                <a:ea typeface="+mn-ea"/>
                <a:cs typeface="+mn-cs"/>
                <a:sym typeface="Arial"/>
              </a:defRPr>
            </a:lvl1pPr>
          </a:lstStyle>
          <a:p>
            <a:pPr>
              <a:defRPr b="0">
                <a:solidFill>
                  <a:srgbClr val="000000"/>
                </a:solidFill>
                <a:uFill>
                  <a:solidFill>
                    <a:srgbClr val="000000"/>
                  </a:solidFill>
                </a:uFill>
                <a:latin typeface="Times"/>
                <a:ea typeface="Times"/>
                <a:cs typeface="Times"/>
                <a:sym typeface="Times"/>
              </a:defRPr>
            </a:pPr>
            <a:r>
              <a:rPr lang="en-US" b="1" dirty="0">
                <a:solidFill>
                  <a:srgbClr val="0070C0"/>
                </a:solidFill>
                <a:uFill>
                  <a:solidFill>
                    <a:srgbClr val="0070C0"/>
                  </a:solidFill>
                </a:uFill>
                <a:latin typeface="+mn-lt"/>
                <a:ea typeface="+mn-ea"/>
                <a:cs typeface="+mn-cs"/>
                <a:sym typeface="Arial"/>
              </a:rPr>
              <a:t>Courtesy of Bob Schoenlein, SLAC</a:t>
            </a:r>
            <a:endParaRPr b="1" dirty="0">
              <a:solidFill>
                <a:srgbClr val="0070C0"/>
              </a:solidFill>
              <a:uFill>
                <a:solidFill>
                  <a:srgbClr val="0070C0"/>
                </a:solidFill>
              </a:uFill>
              <a:latin typeface="+mn-lt"/>
              <a:ea typeface="+mn-ea"/>
              <a:cs typeface="+mn-cs"/>
              <a:sym typeface="Arial"/>
            </a:endParaRPr>
          </a:p>
        </p:txBody>
      </p:sp>
    </p:spTree>
    <p:extLst>
      <p:ext uri="{BB962C8B-B14F-4D97-AF65-F5344CB8AC3E}">
        <p14:creationId xmlns:p14="http://schemas.microsoft.com/office/powerpoint/2010/main" val="324938765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16"/>
          <p:cNvPicPr>
            <a:picLocks noChangeAspect="1"/>
          </p:cNvPicPr>
          <p:nvPr/>
        </p:nvPicPr>
        <p:blipFill>
          <a:blip r:embed="rId2"/>
          <a:stretch/>
        </p:blipFill>
        <p:spPr bwMode="auto">
          <a:xfrm>
            <a:off x="324473" y="1579771"/>
            <a:ext cx="3192342" cy="2770398"/>
          </a:xfrm>
          <a:prstGeom prst="rect">
            <a:avLst/>
          </a:prstGeom>
        </p:spPr>
      </p:pic>
      <p:sp>
        <p:nvSpPr>
          <p:cNvPr id="6" name="Title 1"/>
          <p:cNvSpPr>
            <a:spLocks noGrp="1"/>
          </p:cNvSpPr>
          <p:nvPr>
            <p:ph type="title" idx="4294967295"/>
          </p:nvPr>
        </p:nvSpPr>
        <p:spPr bwMode="auto">
          <a:xfrm>
            <a:off x="141237" y="0"/>
            <a:ext cx="8851900" cy="736600"/>
          </a:xfrm>
        </p:spPr>
        <p:txBody>
          <a:bodyPr>
            <a:noAutofit/>
          </a:bodyPr>
          <a:lstStyle/>
          <a:p>
            <a:pPr>
              <a:defRPr/>
            </a:pPr>
            <a:r>
              <a:rPr lang="en-US"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LDM beamline @ FERMI - Molecular and cluster dynamics</a:t>
            </a:r>
            <a:br>
              <a:rPr lang="en-US"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from </a:t>
            </a:r>
            <a:r>
              <a:rPr lang="en-US" sz="2400" dirty="0"/>
              <a:t>Claudio </a:t>
            </a:r>
            <a:r>
              <a:rPr lang="en-US" sz="2400" dirty="0" err="1"/>
              <a:t>Masciovecchio</a:t>
            </a:r>
            <a:endParaRPr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Rectangle 15"/>
          <p:cNvSpPr/>
          <p:nvPr/>
        </p:nvSpPr>
        <p:spPr bwMode="auto">
          <a:xfrm>
            <a:off x="1012990" y="4907490"/>
            <a:ext cx="7108395" cy="1007057"/>
          </a:xfrm>
          <a:prstGeom prst="rect">
            <a:avLst/>
          </a:prstGeom>
          <a:solidFill>
            <a:schemeClr val="bg1">
              <a:lumMod val="65000"/>
            </a:schemeClr>
          </a:solidFill>
        </p:spPr>
        <p:txBody>
          <a:bodyPr wrap="square" lIns="82917" tIns="41459" rIns="82917" bIns="41459">
            <a:spAutoFit/>
          </a:bodyPr>
          <a:lstStyle/>
          <a:p>
            <a:pPr>
              <a:defRPr/>
            </a:pPr>
            <a:r>
              <a:rPr lang="en-US" sz="2000" dirty="0">
                <a:solidFill>
                  <a:prstClr val="black"/>
                </a:solidFill>
                <a:latin typeface="Arial"/>
              </a:rPr>
              <a:t>S. Pathak et al., Tracking the Ultraviolet Photochemistry of </a:t>
            </a:r>
            <a:r>
              <a:rPr lang="en-US" sz="2000" dirty="0" err="1">
                <a:solidFill>
                  <a:prstClr val="black"/>
                </a:solidFill>
                <a:latin typeface="Arial"/>
              </a:rPr>
              <a:t>Thiophenone</a:t>
            </a:r>
            <a:r>
              <a:rPr lang="en-US" sz="2000" dirty="0">
                <a:solidFill>
                  <a:prstClr val="black"/>
                </a:solidFill>
                <a:latin typeface="Arial"/>
              </a:rPr>
              <a:t> During and Beyond the Initial Ultrafast Ring Opening arXiv:1912.00531</a:t>
            </a:r>
          </a:p>
        </p:txBody>
      </p:sp>
      <p:grpSp>
        <p:nvGrpSpPr>
          <p:cNvPr id="33" name="Group 19">
            <a:extLst>
              <a:ext uri="{FF2B5EF4-FFF2-40B4-BE49-F238E27FC236}">
                <a16:creationId xmlns:a16="http://schemas.microsoft.com/office/drawing/2014/main" id="{784F7D98-819F-594D-8FA0-78C42DAF0E06}"/>
              </a:ext>
            </a:extLst>
          </p:cNvPr>
          <p:cNvGrpSpPr/>
          <p:nvPr/>
        </p:nvGrpSpPr>
        <p:grpSpPr bwMode="auto">
          <a:xfrm>
            <a:off x="4013292" y="1633251"/>
            <a:ext cx="4461204" cy="2874547"/>
            <a:chOff x="5115991" y="1061563"/>
            <a:chExt cx="4964634" cy="3102636"/>
          </a:xfrm>
        </p:grpSpPr>
        <p:pic>
          <p:nvPicPr>
            <p:cNvPr id="34" name="Picture 1" descr="page6image384">
              <a:extLst>
                <a:ext uri="{FF2B5EF4-FFF2-40B4-BE49-F238E27FC236}">
                  <a16:creationId xmlns:a16="http://schemas.microsoft.com/office/drawing/2014/main" id="{CBDA8884-DC6F-1C43-A83C-7205D329CBDF}"/>
                </a:ext>
              </a:extLst>
            </p:cNvPr>
            <p:cNvPicPr>
              <a:picLocks noChangeAspect="1" noChangeArrowheads="1"/>
            </p:cNvPicPr>
            <p:nvPr/>
          </p:nvPicPr>
          <p:blipFill>
            <a:blip r:embed="rId3"/>
            <a:srcRect b="58795"/>
            <a:stretch/>
          </p:blipFill>
          <p:spPr bwMode="auto">
            <a:xfrm>
              <a:off x="5115991" y="1061563"/>
              <a:ext cx="4964634" cy="2772726"/>
            </a:xfrm>
            <a:prstGeom prst="rect">
              <a:avLst/>
            </a:prstGeom>
            <a:noFill/>
          </p:spPr>
        </p:pic>
        <p:sp>
          <p:nvSpPr>
            <p:cNvPr id="35" name="TextBox 18">
              <a:extLst>
                <a:ext uri="{FF2B5EF4-FFF2-40B4-BE49-F238E27FC236}">
                  <a16:creationId xmlns:a16="http://schemas.microsoft.com/office/drawing/2014/main" id="{862B51E2-CEF9-2948-B420-F0AD1066E970}"/>
                </a:ext>
              </a:extLst>
            </p:cNvPr>
            <p:cNvSpPr>
              <a:spLocks/>
            </p:cNvSpPr>
            <p:nvPr/>
          </p:nvSpPr>
          <p:spPr bwMode="auto">
            <a:xfrm>
              <a:off x="5787457" y="3794642"/>
              <a:ext cx="3900210" cy="369557"/>
            </a:xfrm>
            <a:prstGeom prst="rect">
              <a:avLst/>
            </a:prstGeom>
            <a:solidFill>
              <a:schemeClr val="bg1"/>
            </a:solidFill>
          </p:spPr>
          <p:txBody>
            <a:bodyPr wrap="none" lIns="0" tIns="0" rIns="0" bIns="0" rtlCol="0">
              <a:spAutoFit/>
            </a:bodyPr>
            <a:lstStyle/>
            <a:p>
              <a:pPr>
                <a:defRPr/>
              </a:pPr>
              <a:r>
                <a:rPr lang="en-US" sz="1089"/>
                <a:t>               -0.5                  0                    0.5                  1              </a:t>
              </a:r>
              <a:endParaRPr sz="1814"/>
            </a:p>
            <a:p>
              <a:pPr>
                <a:defRPr/>
              </a:pPr>
              <a:r>
                <a:rPr lang="en-US" sz="1089"/>
                <a:t>                                            delay [ps]</a:t>
              </a:r>
              <a:endParaRPr sz="1814"/>
            </a:p>
          </p:txBody>
        </p:sp>
      </p:grpSp>
    </p:spTree>
    <p:extLst>
      <p:ext uri="{BB962C8B-B14F-4D97-AF65-F5344CB8AC3E}">
        <p14:creationId xmlns:p14="http://schemas.microsoft.com/office/powerpoint/2010/main" val="3224444213"/>
      </p:ext>
    </p:extLst>
  </p:cSld>
  <p:clrMapOvr>
    <a:masterClrMapping/>
  </p:clrMapOvr>
  <mc:AlternateContent xmlns:mc="http://schemas.openxmlformats.org/markup-compatibility/2006" xmlns:p14="http://schemas.microsoft.com/office/powerpoint/2010/main">
    <mc:Choice Requires="p14">
      <p:transition>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5" descr="C:\Users\marianovella\AppData\Local\Microsoft\Windows\Temporary Internet Files\Content.Word\Fig2-electronspectraColorsMarkers-annotated.png">
            <a:extLst>
              <a:ext uri="{FF2B5EF4-FFF2-40B4-BE49-F238E27FC236}">
                <a16:creationId xmlns:a16="http://schemas.microsoft.com/office/drawing/2014/main" id="{44B8477B-DC79-564B-9340-718F2897BF58}"/>
              </a:ext>
            </a:extLst>
          </p:cNvPr>
          <p:cNvPicPr>
            <a:picLocks noChangeAspect="1"/>
          </p:cNvPicPr>
          <p:nvPr/>
        </p:nvPicPr>
        <p:blipFill>
          <a:blip r:embed="rId2"/>
          <a:srcRect l="-29443" r="-18119"/>
          <a:stretch/>
        </p:blipFill>
        <p:spPr bwMode="auto">
          <a:xfrm>
            <a:off x="971709" y="910174"/>
            <a:ext cx="7200581" cy="4360326"/>
          </a:xfrm>
          <a:prstGeom prst="rect">
            <a:avLst/>
          </a:prstGeom>
          <a:solidFill>
            <a:schemeClr val="bg1"/>
          </a:solidFill>
          <a:ln>
            <a:noFill/>
          </a:ln>
          <a:effectLst>
            <a:outerShdw blurRad="292100" dist="139700" dir="2700000" algn="tl" rotWithShape="0">
              <a:srgbClr val="333333">
                <a:alpha val="65000"/>
              </a:srgbClr>
            </a:outerShdw>
          </a:effectLst>
        </p:spPr>
      </p:pic>
      <p:sp>
        <p:nvSpPr>
          <p:cNvPr id="11" name="Rectangle 3">
            <a:extLst>
              <a:ext uri="{FF2B5EF4-FFF2-40B4-BE49-F238E27FC236}">
                <a16:creationId xmlns:a16="http://schemas.microsoft.com/office/drawing/2014/main" id="{E0A9B995-3162-B840-9A63-446CB387BBC3}"/>
              </a:ext>
            </a:extLst>
          </p:cNvPr>
          <p:cNvSpPr/>
          <p:nvPr/>
        </p:nvSpPr>
        <p:spPr bwMode="auto">
          <a:xfrm>
            <a:off x="1320800" y="5648140"/>
            <a:ext cx="7099299" cy="699281"/>
          </a:xfrm>
          <a:prstGeom prst="rect">
            <a:avLst/>
          </a:prstGeom>
          <a:noFill/>
        </p:spPr>
        <p:txBody>
          <a:bodyPr wrap="square" lIns="82917" tIns="41459" rIns="82917" bIns="41459">
            <a:spAutoFit/>
          </a:bodyPr>
          <a:lstStyle/>
          <a:p>
            <a:pPr lvl="0">
              <a:defRPr/>
            </a:pPr>
            <a:r>
              <a:rPr lang="en-US" sz="2000" dirty="0">
                <a:solidFill>
                  <a:prstClr val="black"/>
                </a:solidFill>
                <a:latin typeface="Arial"/>
              </a:rPr>
              <a:t>R. Squibb et al., </a:t>
            </a:r>
            <a:r>
              <a:rPr lang="en-US" sz="2000" dirty="0" err="1">
                <a:solidFill>
                  <a:prstClr val="black"/>
                </a:solidFill>
                <a:latin typeface="Arial"/>
              </a:rPr>
              <a:t>Acetylacetone</a:t>
            </a:r>
            <a:r>
              <a:rPr lang="en-US" sz="2000" dirty="0">
                <a:solidFill>
                  <a:prstClr val="black"/>
                </a:solidFill>
                <a:latin typeface="Arial"/>
              </a:rPr>
              <a:t> photo-dynamics at a seeded free-electron laser </a:t>
            </a:r>
            <a:r>
              <a:rPr lang="en-US" sz="2000" i="1" dirty="0">
                <a:solidFill>
                  <a:prstClr val="black"/>
                </a:solidFill>
                <a:latin typeface="Arial"/>
              </a:rPr>
              <a:t>Nature </a:t>
            </a:r>
            <a:r>
              <a:rPr lang="en-US" sz="2000" i="1" dirty="0" err="1">
                <a:solidFill>
                  <a:prstClr val="black"/>
                </a:solidFill>
                <a:latin typeface="Arial"/>
              </a:rPr>
              <a:t>Commun</a:t>
            </a:r>
            <a:r>
              <a:rPr lang="en-US" sz="2000" dirty="0">
                <a:solidFill>
                  <a:prstClr val="black"/>
                </a:solidFill>
                <a:latin typeface="Arial"/>
              </a:rPr>
              <a:t>. 9, 63 (2018) </a:t>
            </a:r>
            <a:endParaRPr sz="2000" dirty="0"/>
          </a:p>
        </p:txBody>
      </p:sp>
      <p:sp>
        <p:nvSpPr>
          <p:cNvPr id="12" name="Title 1">
            <a:extLst>
              <a:ext uri="{FF2B5EF4-FFF2-40B4-BE49-F238E27FC236}">
                <a16:creationId xmlns:a16="http://schemas.microsoft.com/office/drawing/2014/main" id="{6BD1B84D-4700-2440-A7E8-123398D35595}"/>
              </a:ext>
            </a:extLst>
          </p:cNvPr>
          <p:cNvSpPr txBox="1">
            <a:spLocks/>
          </p:cNvSpPr>
          <p:nvPr/>
        </p:nvSpPr>
        <p:spPr bwMode="auto">
          <a:xfrm>
            <a:off x="141237" y="0"/>
            <a:ext cx="8851900"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Autofit/>
          </a:bodyPr>
          <a:lstStyle>
            <a:lvl1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5pPr>
            <a:lvl6pPr marL="0" marR="0" indent="4572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6pPr>
            <a:lvl7pPr marL="0" marR="0" indent="9144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7pPr>
            <a:lvl8pPr marL="0" marR="0" indent="13716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8pPr>
            <a:lvl9pPr marL="0" marR="0" indent="18288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9pPr>
          </a:lstStyle>
          <a:p>
            <a:pPr hangingPunct="1">
              <a:defRPr/>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LDM beamline @ FERMI - Molecular and cluster dynamics</a:t>
            </a:r>
            <a:b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from </a:t>
            </a:r>
            <a:r>
              <a:rPr lang="en-US" sz="2400" dirty="0"/>
              <a:t>Claudio </a:t>
            </a:r>
            <a:r>
              <a:rPr lang="en-US" sz="2400" dirty="0" err="1"/>
              <a:t>Masciovecchio</a:t>
            </a:r>
            <a:endPar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516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34925" y="963613"/>
            <a:ext cx="6372225" cy="2465387"/>
          </a:xfrm>
          <a:prstGeom prst="rect">
            <a:avLst/>
          </a:prstGeom>
          <a:noFill/>
          <a:ln w="9525">
            <a:noFill/>
            <a:miter lim="800000"/>
            <a:headEnd/>
            <a:tailEnd/>
          </a:ln>
        </p:spPr>
      </p:pic>
      <p:pic>
        <p:nvPicPr>
          <p:cNvPr id="37891" name="Picture 2"/>
          <p:cNvPicPr>
            <a:picLocks noChangeAspect="1" noChangeArrowheads="1"/>
          </p:cNvPicPr>
          <p:nvPr/>
        </p:nvPicPr>
        <p:blipFill>
          <a:blip r:embed="rId3" cstate="print"/>
          <a:srcRect/>
          <a:stretch>
            <a:fillRect/>
          </a:stretch>
        </p:blipFill>
        <p:spPr bwMode="auto">
          <a:xfrm>
            <a:off x="5580063" y="1944688"/>
            <a:ext cx="3421062" cy="1555750"/>
          </a:xfrm>
          <a:prstGeom prst="rect">
            <a:avLst/>
          </a:prstGeom>
          <a:noFill/>
          <a:ln w="9525">
            <a:noFill/>
            <a:miter lim="800000"/>
            <a:headEnd/>
            <a:tailEnd/>
          </a:ln>
        </p:spPr>
      </p:pic>
      <p:grpSp>
        <p:nvGrpSpPr>
          <p:cNvPr id="2" name="Group 4"/>
          <p:cNvGrpSpPr>
            <a:grpSpLocks/>
          </p:cNvGrpSpPr>
          <p:nvPr/>
        </p:nvGrpSpPr>
        <p:grpSpPr bwMode="auto">
          <a:xfrm>
            <a:off x="476250" y="3635375"/>
            <a:ext cx="8272463" cy="2910446"/>
            <a:chOff x="149671" y="4566739"/>
            <a:chExt cx="8272492" cy="2909991"/>
          </a:xfrm>
        </p:grpSpPr>
        <p:pic>
          <p:nvPicPr>
            <p:cNvPr id="37896" name="Picture 3"/>
            <p:cNvPicPr>
              <a:picLocks noChangeAspect="1" noChangeArrowheads="1"/>
            </p:cNvPicPr>
            <p:nvPr/>
          </p:nvPicPr>
          <p:blipFill>
            <a:blip r:embed="rId4" cstate="print"/>
            <a:srcRect/>
            <a:stretch>
              <a:fillRect/>
            </a:stretch>
          </p:blipFill>
          <p:spPr bwMode="auto">
            <a:xfrm>
              <a:off x="149671" y="4826741"/>
              <a:ext cx="7704856" cy="2384451"/>
            </a:xfrm>
            <a:prstGeom prst="rect">
              <a:avLst/>
            </a:prstGeom>
            <a:noFill/>
            <a:ln w="9525">
              <a:noFill/>
              <a:miter lim="800000"/>
              <a:headEnd/>
              <a:tailEnd/>
            </a:ln>
          </p:spPr>
        </p:pic>
        <p:sp>
          <p:nvSpPr>
            <p:cNvPr id="37897" name="Rectangle 6"/>
            <p:cNvSpPr>
              <a:spLocks noChangeArrowheads="1"/>
            </p:cNvSpPr>
            <p:nvPr/>
          </p:nvSpPr>
          <p:spPr bwMode="auto">
            <a:xfrm>
              <a:off x="203321" y="7169001"/>
              <a:ext cx="5697811" cy="307729"/>
            </a:xfrm>
            <a:prstGeom prst="rect">
              <a:avLst/>
            </a:prstGeom>
            <a:solidFill>
              <a:schemeClr val="bg1"/>
            </a:solidFill>
            <a:ln w="9525">
              <a:noFill/>
              <a:miter lim="800000"/>
              <a:headEnd/>
              <a:tailEnd/>
            </a:ln>
          </p:spPr>
          <p:txBody>
            <a:bodyPr>
              <a:spAutoFit/>
            </a:bodyPr>
            <a:lstStyle/>
            <a:p>
              <a:pPr eaLnBrk="1" hangingPunct="1"/>
              <a:r>
                <a:rPr lang="it-IT" altLang="it-IT" sz="1400" b="0" i="1" dirty="0">
                  <a:cs typeface="Arial" pitchFamily="34" charset="0"/>
                </a:rPr>
                <a:t>C. von Korff Schmising et al, PRL (2014) </a:t>
              </a:r>
            </a:p>
          </p:txBody>
        </p:sp>
        <p:sp>
          <p:nvSpPr>
            <p:cNvPr id="8" name="Rectangle 7"/>
            <p:cNvSpPr/>
            <p:nvPr/>
          </p:nvSpPr>
          <p:spPr>
            <a:xfrm>
              <a:off x="248096" y="4566739"/>
              <a:ext cx="8174067" cy="369830"/>
            </a:xfrm>
            <a:prstGeom prst="rect">
              <a:avLst/>
            </a:prstGeom>
            <a:solidFill>
              <a:schemeClr val="bg1"/>
            </a:solidFill>
          </p:spPr>
          <p:txBody>
            <a:bodyPr>
              <a:spAutoFit/>
            </a:bodyPr>
            <a:lstStyle/>
            <a:p>
              <a:pPr>
                <a:defRPr/>
              </a:pPr>
              <a:r>
                <a:rPr lang="it-IT" sz="1800" b="1" dirty="0"/>
                <a:t>Controlling </a:t>
              </a:r>
              <a:r>
                <a:rPr lang="it-IT" sz="1800" b="1" dirty="0">
                  <a:solidFill>
                    <a:srgbClr val="FF0000"/>
                  </a:solidFill>
                  <a:effectLst>
                    <a:outerShdw blurRad="38100" dist="38100" dir="2700000" algn="tl">
                      <a:srgbClr val="000000">
                        <a:alpha val="43137"/>
                      </a:srgbClr>
                    </a:outerShdw>
                  </a:effectLst>
                </a:rPr>
                <a:t>ultrafast demagnetization </a:t>
              </a:r>
              <a:r>
                <a:rPr lang="it-IT" sz="1800" b="1" dirty="0"/>
                <a:t>using localized optical excitation</a:t>
              </a:r>
              <a:endParaRPr lang="it-IT" sz="1800" dirty="0"/>
            </a:p>
          </p:txBody>
        </p:sp>
      </p:grpSp>
      <p:sp>
        <p:nvSpPr>
          <p:cNvPr id="37895" name="Rectangle 1"/>
          <p:cNvSpPr>
            <a:spLocks noChangeArrowheads="1"/>
          </p:cNvSpPr>
          <p:nvPr/>
        </p:nvSpPr>
        <p:spPr bwMode="auto">
          <a:xfrm>
            <a:off x="7816850" y="3429000"/>
            <a:ext cx="1158875" cy="400050"/>
          </a:xfrm>
          <a:prstGeom prst="rect">
            <a:avLst/>
          </a:prstGeom>
          <a:noFill/>
          <a:ln w="9525">
            <a:noFill/>
            <a:miter lim="800000"/>
            <a:headEnd/>
            <a:tailEnd/>
          </a:ln>
        </p:spPr>
        <p:txBody>
          <a:bodyPr wrap="none">
            <a:spAutoFit/>
          </a:bodyPr>
          <a:lstStyle/>
          <a:p>
            <a:r>
              <a:rPr lang="en-US" altLang="en-US" sz="1800" dirty="0"/>
              <a:t>Co/Pt</a:t>
            </a:r>
            <a:r>
              <a:rPr lang="en-US" altLang="en-US" sz="2000" dirty="0"/>
              <a:t> ML</a:t>
            </a:r>
          </a:p>
        </p:txBody>
      </p:sp>
      <p:sp>
        <p:nvSpPr>
          <p:cNvPr id="11" name="Title 1"/>
          <p:cNvSpPr>
            <a:spLocks noGrp="1"/>
          </p:cNvSpPr>
          <p:nvPr>
            <p:ph type="title" idx="4294967295"/>
          </p:nvPr>
        </p:nvSpPr>
        <p:spPr bwMode="auto">
          <a:xfrm>
            <a:off x="971600" y="36116"/>
            <a:ext cx="7204656" cy="712718"/>
          </a:xfrm>
          <a:prstGeom prst="rect">
            <a:avLst/>
          </a:prstGeom>
          <a:noFill/>
          <a:ln>
            <a:miter lim="800000"/>
            <a:headEnd/>
            <a:tailEnd/>
          </a:ln>
        </p:spPr>
        <p:txBody>
          <a:bodyPr vert="horz" wrap="square" lIns="82945" tIns="41473" rIns="82945" bIns="41473" numCol="1" anchorCtr="0" compatLnSpc="1">
            <a:prstTxWarp prst="textNoShape">
              <a:avLst/>
            </a:prstTxWarp>
          </a:bodyPr>
          <a:lstStyle/>
          <a:p>
            <a:r>
              <a:rPr lang="en-US" sz="2000" b="1" i="1" dirty="0">
                <a:effectLst>
                  <a:outerShdw blurRad="38100" dist="38100" dir="2700000" algn="tl">
                    <a:srgbClr val="000000">
                      <a:alpha val="43137"/>
                    </a:srgbClr>
                  </a:outerShdw>
                </a:effectLst>
                <a:latin typeface="Arial" pitchFamily="34" charset="0"/>
                <a:cs typeface="Arial" pitchFamily="34" charset="0"/>
              </a:rPr>
              <a:t>DIPROI beamline</a:t>
            </a:r>
            <a:r>
              <a:rPr lang="en-US"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FERMI – Ultrafast Magnetic Dynamics</a:t>
            </a:r>
            <a:br>
              <a:rPr lang="en-US"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from </a:t>
            </a:r>
            <a:r>
              <a:rPr lang="en-US" sz="2000" dirty="0"/>
              <a:t>Claudio </a:t>
            </a:r>
            <a:r>
              <a:rPr lang="en-US" sz="2000" dirty="0" err="1"/>
              <a:t>Masciovecchio</a:t>
            </a:r>
            <a:endParaRPr lang="en-US" sz="2000" b="1" i="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765601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Text Box 12"/>
          <p:cNvSpPr txBox="1">
            <a:spLocks noChangeArrowheads="1"/>
          </p:cNvSpPr>
          <p:nvPr/>
        </p:nvSpPr>
        <p:spPr bwMode="auto">
          <a:xfrm>
            <a:off x="60560" y="4559020"/>
            <a:ext cx="4438650" cy="2248180"/>
          </a:xfrm>
          <a:prstGeom prst="rect">
            <a:avLst/>
          </a:prstGeom>
          <a:solidFill>
            <a:schemeClr val="bg1">
              <a:lumMod val="65000"/>
            </a:schemeClr>
          </a:solidFill>
          <a:ln>
            <a:noFill/>
          </a:ln>
          <a:effectLst/>
        </p:spPr>
        <p:txBody>
          <a:bodyPr lIns="81638" tIns="52108" rIns="81638" bIns="40819"/>
          <a:lstStyle>
            <a:lvl1pPr marL="215900" indent="-21590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cs typeface="Noto Sans CJK SC Regular" charset="0"/>
              </a:defRPr>
            </a:lvl9pPr>
          </a:lstStyle>
          <a:p>
            <a:r>
              <a:rPr lang="it-IT" altLang="en-US" sz="1600" dirty="0"/>
              <a:t>High energy density </a:t>
            </a:r>
            <a:r>
              <a:rPr lang="it-IT" altLang="en-US" sz="1600" dirty="0" err="1"/>
              <a:t>matter</a:t>
            </a:r>
            <a:r>
              <a:rPr lang="it-IT" altLang="en-US" sz="1600" dirty="0"/>
              <a:t> </a:t>
            </a:r>
            <a:r>
              <a:rPr lang="it-IT" altLang="en-US" sz="1600" dirty="0" err="1"/>
              <a:t>dynamics</a:t>
            </a:r>
            <a:endParaRPr lang="it-IT" altLang="en-US" sz="1600" dirty="0"/>
          </a:p>
          <a:p>
            <a:r>
              <a:rPr lang="it-IT" altLang="en-US" sz="1600" dirty="0"/>
              <a:t>Time-resolved techniques: XAS, supercontinuum spectroscopy, Thomson scattering, VIS and IR reflectivity (pump-probe mode).</a:t>
            </a:r>
          </a:p>
          <a:p>
            <a:pPr>
              <a:buSzPct val="45000"/>
              <a:buFont typeface="Wingdings" panose="05000000000000000000" pitchFamily="2" charset="2"/>
              <a:buChar char=""/>
            </a:pPr>
            <a:r>
              <a:rPr lang="it-IT" altLang="en-US" sz="1600" dirty="0"/>
              <a:t>E. Principi et al., submitted to PRL (2020)</a:t>
            </a:r>
          </a:p>
          <a:p>
            <a:pPr>
              <a:buSzPct val="45000"/>
              <a:buFont typeface="Wingdings" panose="05000000000000000000" pitchFamily="2" charset="2"/>
              <a:buChar char=""/>
            </a:pPr>
            <a:r>
              <a:rPr lang="it-IT" altLang="en-US" sz="1600" dirty="0"/>
              <a:t>C. Fasolato et al. Accepted PRL (April 2020)</a:t>
            </a:r>
          </a:p>
          <a:p>
            <a:pPr>
              <a:buSzPct val="45000"/>
              <a:buFont typeface="Wingdings" panose="05000000000000000000" pitchFamily="2" charset="2"/>
              <a:buChar char=""/>
            </a:pPr>
            <a:r>
              <a:rPr lang="it-IT" altLang="en-US" sz="1600" dirty="0"/>
              <a:t>E. Principi et al. PRB 97, 174107 (2018)</a:t>
            </a:r>
          </a:p>
          <a:p>
            <a:pPr>
              <a:buSzPct val="45000"/>
              <a:buFont typeface="Wingdings" panose="05000000000000000000" pitchFamily="2" charset="2"/>
              <a:buChar char=""/>
            </a:pPr>
            <a:r>
              <a:rPr lang="it-IT" altLang="en-US" sz="1600" dirty="0"/>
              <a:t>F. Bisio et al. PRB 96, 081119 (2017) </a:t>
            </a:r>
          </a:p>
          <a:p>
            <a:pPr>
              <a:buSzPct val="45000"/>
              <a:buFont typeface="Wingdings" panose="05000000000000000000" pitchFamily="2" charset="2"/>
              <a:buNone/>
            </a:pPr>
            <a:endParaRPr lang="it-IT" altLang="en-US" sz="1600" dirty="0"/>
          </a:p>
          <a:p>
            <a:pPr>
              <a:buClrTx/>
              <a:buSzTx/>
              <a:buFontTx/>
              <a:buNone/>
            </a:pPr>
            <a:endParaRPr lang="it-IT" altLang="en-US" sz="1600" dirty="0"/>
          </a:p>
        </p:txBody>
      </p:sp>
      <p:grpSp>
        <p:nvGrpSpPr>
          <p:cNvPr id="3085" name="Group 13"/>
          <p:cNvGrpSpPr>
            <a:grpSpLocks/>
          </p:cNvGrpSpPr>
          <p:nvPr/>
        </p:nvGrpSpPr>
        <p:grpSpPr bwMode="auto">
          <a:xfrm>
            <a:off x="417395" y="855744"/>
            <a:ext cx="3781660" cy="3320460"/>
            <a:chOff x="3583" y="1179"/>
            <a:chExt cx="2584" cy="2192"/>
          </a:xfrm>
        </p:grpSpPr>
        <p:pic>
          <p:nvPicPr>
            <p:cNvPr id="308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3" y="1179"/>
              <a:ext cx="2584" cy="21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7" name="Text Box 15"/>
            <p:cNvSpPr txBox="1">
              <a:spLocks noChangeArrowheads="1"/>
            </p:cNvSpPr>
            <p:nvPr/>
          </p:nvSpPr>
          <p:spPr bwMode="auto">
            <a:xfrm>
              <a:off x="5128" y="2375"/>
              <a:ext cx="927" cy="414"/>
            </a:xfrm>
            <a:prstGeom prst="rect">
              <a:avLst/>
            </a:prstGeom>
            <a:solidFill>
              <a:srgbClr val="FFFF00">
                <a:alpha val="50000"/>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2108" rIns="81638" bIns="40819"/>
            <a:lstStyle>
              <a:lvl1pPr>
                <a:tabLst>
                  <a:tab pos="449263" algn="l"/>
                  <a:tab pos="898525" algn="l"/>
                </a:tabLst>
                <a:defRPr>
                  <a:solidFill>
                    <a:srgbClr val="000000"/>
                  </a:solidFill>
                  <a:latin typeface="Arial" panose="020B0604020202020204" pitchFamily="34" charset="0"/>
                  <a:cs typeface="Noto Sans CJK SC Regular" charset="0"/>
                </a:defRPr>
              </a:lvl1pPr>
              <a:lvl2pPr>
                <a:tabLst>
                  <a:tab pos="449263" algn="l"/>
                  <a:tab pos="898525" algn="l"/>
                </a:tabLst>
                <a:defRPr>
                  <a:solidFill>
                    <a:srgbClr val="000000"/>
                  </a:solidFill>
                  <a:latin typeface="Arial" panose="020B0604020202020204" pitchFamily="34" charset="0"/>
                  <a:cs typeface="Noto Sans CJK SC Regular" charset="0"/>
                </a:defRPr>
              </a:lvl2pPr>
              <a:lvl3pPr>
                <a:tabLst>
                  <a:tab pos="449263" algn="l"/>
                  <a:tab pos="898525" algn="l"/>
                </a:tabLst>
                <a:defRPr>
                  <a:solidFill>
                    <a:srgbClr val="000000"/>
                  </a:solidFill>
                  <a:latin typeface="Arial" panose="020B0604020202020204" pitchFamily="34" charset="0"/>
                  <a:cs typeface="Noto Sans CJK SC Regular" charset="0"/>
                </a:defRPr>
              </a:lvl3pPr>
              <a:lvl4pPr>
                <a:tabLst>
                  <a:tab pos="449263" algn="l"/>
                  <a:tab pos="898525" algn="l"/>
                </a:tabLst>
                <a:defRPr>
                  <a:solidFill>
                    <a:srgbClr val="000000"/>
                  </a:solidFill>
                  <a:latin typeface="Arial" panose="020B0604020202020204" pitchFamily="34" charset="0"/>
                  <a:cs typeface="Noto Sans CJK SC Regular" charset="0"/>
                </a:defRPr>
              </a:lvl4pPr>
              <a:lvl5pPr>
                <a:tabLst>
                  <a:tab pos="449263" algn="l"/>
                  <a:tab pos="898525"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cs typeface="Noto Sans CJK SC Regular" charset="0"/>
                </a:defRPr>
              </a:lvl9pPr>
            </a:lstStyle>
            <a:p>
              <a:r>
                <a:rPr lang="it-IT" altLang="en-US" sz="1600" dirty="0" err="1"/>
                <a:t>Ultrafast</a:t>
              </a:r>
              <a:r>
                <a:rPr lang="it-IT" altLang="en-US" sz="1600" dirty="0"/>
                <a:t> </a:t>
              </a:r>
              <a:r>
                <a:rPr lang="it-IT" altLang="en-US" sz="1600" dirty="0" err="1"/>
                <a:t>melting</a:t>
              </a:r>
              <a:r>
                <a:rPr lang="it-IT" altLang="en-US" sz="1600" dirty="0"/>
                <a:t> of C</a:t>
              </a:r>
            </a:p>
          </p:txBody>
        </p:sp>
      </p:grpSp>
      <p:sp>
        <p:nvSpPr>
          <p:cNvPr id="21" name="Text Box 1"/>
          <p:cNvSpPr txBox="1">
            <a:spLocks noChangeArrowheads="1"/>
          </p:cNvSpPr>
          <p:nvPr/>
        </p:nvSpPr>
        <p:spPr bwMode="auto">
          <a:xfrm>
            <a:off x="4853710" y="4582926"/>
            <a:ext cx="4180320" cy="1291212"/>
          </a:xfrm>
          <a:prstGeom prst="rect">
            <a:avLst/>
          </a:prstGeom>
          <a:solidFill>
            <a:schemeClr val="bg1">
              <a:lumMod val="65000"/>
            </a:schemeClr>
          </a:solidFill>
          <a:ln>
            <a:noFill/>
          </a:ln>
          <a:effectLst/>
        </p:spPr>
        <p:txBody>
          <a:bodyPr lIns="81638" tIns="52108" rIns="81638" bIns="40819"/>
          <a:lstStyle>
            <a:lvl1pPr marL="215900" indent="-21590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cs typeface="Noto Sans CJK SC Regular" charset="0"/>
              </a:defRPr>
            </a:lvl9pPr>
          </a:lstStyle>
          <a:p>
            <a:r>
              <a:rPr lang="it-IT" altLang="en-US" sz="1600" dirty="0"/>
              <a:t>Nonlinear interaction EUV-radiation/matter</a:t>
            </a:r>
          </a:p>
          <a:p>
            <a:r>
              <a:rPr lang="it-IT" altLang="en-US" sz="1600" dirty="0"/>
              <a:t>Technique: XAS</a:t>
            </a:r>
          </a:p>
          <a:p>
            <a:pPr>
              <a:buSzPct val="45000"/>
              <a:buFont typeface="Wingdings" panose="05000000000000000000" pitchFamily="2" charset="2"/>
              <a:buChar char=""/>
            </a:pPr>
            <a:r>
              <a:rPr lang="it-IT" altLang="en-US" sz="1600" dirty="0"/>
              <a:t>R. Lam et al. PRL 120, 023901 (2018)</a:t>
            </a:r>
          </a:p>
          <a:p>
            <a:pPr>
              <a:buSzPct val="45000"/>
              <a:buFont typeface="Wingdings" panose="05000000000000000000" pitchFamily="2" charset="2"/>
              <a:buChar char=""/>
            </a:pPr>
            <a:r>
              <a:rPr lang="it-IT" altLang="en-US" sz="1600" dirty="0"/>
              <a:t>S. L. Raj et al., in preparation (2020)</a:t>
            </a:r>
          </a:p>
          <a:p>
            <a:pPr>
              <a:buSzPct val="45000"/>
              <a:buFont typeface="Wingdings" panose="05000000000000000000" pitchFamily="2" charset="2"/>
              <a:buChar char=""/>
            </a:pPr>
            <a:r>
              <a:rPr lang="it-IT" altLang="en-US" sz="1600" dirty="0"/>
              <a:t>C. Ferrante et al., in preparation (2020)</a:t>
            </a:r>
          </a:p>
        </p:txBody>
      </p:sp>
      <p:grpSp>
        <p:nvGrpSpPr>
          <p:cNvPr id="22" name="Group 2"/>
          <p:cNvGrpSpPr>
            <a:grpSpLocks/>
          </p:cNvGrpSpPr>
          <p:nvPr/>
        </p:nvGrpSpPr>
        <p:grpSpPr bwMode="auto">
          <a:xfrm>
            <a:off x="4527550" y="1346200"/>
            <a:ext cx="4438650" cy="2468720"/>
            <a:chOff x="181" y="181"/>
            <a:chExt cx="2834" cy="1450"/>
          </a:xfrm>
        </p:grpSpPr>
        <p:pic>
          <p:nvPicPr>
            <p:cNvPr id="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 y="181"/>
              <a:ext cx="2788" cy="1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 name="Text Box 4"/>
            <p:cNvSpPr txBox="1">
              <a:spLocks noChangeArrowheads="1"/>
            </p:cNvSpPr>
            <p:nvPr/>
          </p:nvSpPr>
          <p:spPr bwMode="auto">
            <a:xfrm>
              <a:off x="1406" y="214"/>
              <a:ext cx="815" cy="556"/>
            </a:xfrm>
            <a:prstGeom prst="rect">
              <a:avLst/>
            </a:prstGeom>
            <a:solidFill>
              <a:srgbClr val="FFFF00">
                <a:alpha val="50000"/>
              </a:srgbClr>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2108" rIns="81638" bIns="40819"/>
            <a:lstStyle>
              <a:lvl1pPr>
                <a:tabLst>
                  <a:tab pos="449263" algn="l"/>
                  <a:tab pos="898525" algn="l"/>
                </a:tabLst>
                <a:defRPr>
                  <a:solidFill>
                    <a:srgbClr val="000000"/>
                  </a:solidFill>
                  <a:latin typeface="Arial" panose="020B0604020202020204" pitchFamily="34" charset="0"/>
                  <a:cs typeface="Noto Sans CJK SC Regular" charset="0"/>
                </a:defRPr>
              </a:lvl1pPr>
              <a:lvl2pPr>
                <a:tabLst>
                  <a:tab pos="449263" algn="l"/>
                  <a:tab pos="898525" algn="l"/>
                </a:tabLst>
                <a:defRPr>
                  <a:solidFill>
                    <a:srgbClr val="000000"/>
                  </a:solidFill>
                  <a:latin typeface="Arial" panose="020B0604020202020204" pitchFamily="34" charset="0"/>
                  <a:cs typeface="Noto Sans CJK SC Regular" charset="0"/>
                </a:defRPr>
              </a:lvl2pPr>
              <a:lvl3pPr>
                <a:tabLst>
                  <a:tab pos="449263" algn="l"/>
                  <a:tab pos="898525" algn="l"/>
                </a:tabLst>
                <a:defRPr>
                  <a:solidFill>
                    <a:srgbClr val="000000"/>
                  </a:solidFill>
                  <a:latin typeface="Arial" panose="020B0604020202020204" pitchFamily="34" charset="0"/>
                  <a:cs typeface="Noto Sans CJK SC Regular" charset="0"/>
                </a:defRPr>
              </a:lvl3pPr>
              <a:lvl4pPr>
                <a:tabLst>
                  <a:tab pos="449263" algn="l"/>
                  <a:tab pos="898525" algn="l"/>
                </a:tabLst>
                <a:defRPr>
                  <a:solidFill>
                    <a:srgbClr val="000000"/>
                  </a:solidFill>
                  <a:latin typeface="Arial" panose="020B0604020202020204" pitchFamily="34" charset="0"/>
                  <a:cs typeface="Noto Sans CJK SC Regular" charset="0"/>
                </a:defRPr>
              </a:lvl4pPr>
              <a:lvl5pPr>
                <a:tabLst>
                  <a:tab pos="449263" algn="l"/>
                  <a:tab pos="898525"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cs typeface="Noto Sans CJK SC Regular" charset="0"/>
                </a:defRPr>
              </a:lvl9pPr>
            </a:lstStyle>
            <a:p>
              <a:r>
                <a:rPr lang="it-IT" altLang="en-US" sz="1200" dirty="0"/>
                <a:t>2nd harmonic generation from a carbon foil</a:t>
              </a:r>
            </a:p>
          </p:txBody>
        </p:sp>
        <p:sp>
          <p:nvSpPr>
            <p:cNvPr id="25" name="Text Box 5"/>
            <p:cNvSpPr txBox="1">
              <a:spLocks noChangeArrowheads="1"/>
            </p:cNvSpPr>
            <p:nvPr/>
          </p:nvSpPr>
          <p:spPr bwMode="auto">
            <a:xfrm>
              <a:off x="2563" y="771"/>
              <a:ext cx="453" cy="163"/>
            </a:xfrm>
            <a:prstGeom prst="rect">
              <a:avLst/>
            </a:prstGeom>
            <a:solidFill>
              <a:srgbClr val="FFFF00">
                <a:alpha val="50000"/>
              </a:srgbClr>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0496" rIns="81638" bIns="40819"/>
            <a:lstStyle>
              <a:lvl1pPr>
                <a:tabLst>
                  <a:tab pos="449263" algn="l"/>
                </a:tabLst>
                <a:defRPr>
                  <a:solidFill>
                    <a:srgbClr val="000000"/>
                  </a:solidFill>
                  <a:latin typeface="Arial" panose="020B0604020202020204" pitchFamily="34" charset="0"/>
                  <a:cs typeface="Noto Sans CJK SC Regular" charset="0"/>
                </a:defRPr>
              </a:lvl1pPr>
              <a:lvl2pPr>
                <a:tabLst>
                  <a:tab pos="449263" algn="l"/>
                </a:tabLst>
                <a:defRPr>
                  <a:solidFill>
                    <a:srgbClr val="000000"/>
                  </a:solidFill>
                  <a:latin typeface="Arial" panose="020B0604020202020204" pitchFamily="34" charset="0"/>
                  <a:cs typeface="Noto Sans CJK SC Regular" charset="0"/>
                </a:defRPr>
              </a:lvl2pPr>
              <a:lvl3pPr>
                <a:tabLst>
                  <a:tab pos="449263" algn="l"/>
                </a:tabLst>
                <a:defRPr>
                  <a:solidFill>
                    <a:srgbClr val="000000"/>
                  </a:solidFill>
                  <a:latin typeface="Arial" panose="020B0604020202020204" pitchFamily="34" charset="0"/>
                  <a:cs typeface="Noto Sans CJK SC Regular" charset="0"/>
                </a:defRPr>
              </a:lvl3pPr>
              <a:lvl4pPr>
                <a:tabLst>
                  <a:tab pos="449263" algn="l"/>
                </a:tabLst>
                <a:defRPr>
                  <a:solidFill>
                    <a:srgbClr val="000000"/>
                  </a:solidFill>
                  <a:latin typeface="Arial" panose="020B0604020202020204" pitchFamily="34" charset="0"/>
                  <a:cs typeface="Noto Sans CJK SC Regular" charset="0"/>
                </a:defRPr>
              </a:lvl4pPr>
              <a:lvl5pPr>
                <a:tabLst>
                  <a:tab pos="4492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cs typeface="Noto Sans CJK SC Regular" charset="0"/>
                </a:defRPr>
              </a:lvl9pPr>
            </a:lstStyle>
            <a:p>
              <a:r>
                <a:rPr lang="it-IT" altLang="en-US" sz="1089"/>
                <a:t>300 eV</a:t>
              </a:r>
            </a:p>
          </p:txBody>
        </p:sp>
        <p:sp>
          <p:nvSpPr>
            <p:cNvPr id="26" name="Text Box 6"/>
            <p:cNvSpPr txBox="1">
              <a:spLocks noChangeArrowheads="1"/>
            </p:cNvSpPr>
            <p:nvPr/>
          </p:nvSpPr>
          <p:spPr bwMode="auto">
            <a:xfrm>
              <a:off x="2539" y="425"/>
              <a:ext cx="453" cy="163"/>
            </a:xfrm>
            <a:prstGeom prst="rect">
              <a:avLst/>
            </a:prstGeom>
            <a:solidFill>
              <a:srgbClr val="FFFF00">
                <a:alpha val="50000"/>
              </a:srgbClr>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0496" rIns="81638" bIns="40819"/>
            <a:lstStyle>
              <a:lvl1pPr>
                <a:tabLst>
                  <a:tab pos="449263" algn="l"/>
                </a:tabLst>
                <a:defRPr>
                  <a:solidFill>
                    <a:srgbClr val="000000"/>
                  </a:solidFill>
                  <a:latin typeface="Arial" panose="020B0604020202020204" pitchFamily="34" charset="0"/>
                  <a:cs typeface="Noto Sans CJK SC Regular" charset="0"/>
                </a:defRPr>
              </a:lvl1pPr>
              <a:lvl2pPr>
                <a:tabLst>
                  <a:tab pos="449263" algn="l"/>
                </a:tabLst>
                <a:defRPr>
                  <a:solidFill>
                    <a:srgbClr val="000000"/>
                  </a:solidFill>
                  <a:latin typeface="Arial" panose="020B0604020202020204" pitchFamily="34" charset="0"/>
                  <a:cs typeface="Noto Sans CJK SC Regular" charset="0"/>
                </a:defRPr>
              </a:lvl2pPr>
              <a:lvl3pPr>
                <a:tabLst>
                  <a:tab pos="449263" algn="l"/>
                </a:tabLst>
                <a:defRPr>
                  <a:solidFill>
                    <a:srgbClr val="000000"/>
                  </a:solidFill>
                  <a:latin typeface="Arial" panose="020B0604020202020204" pitchFamily="34" charset="0"/>
                  <a:cs typeface="Noto Sans CJK SC Regular" charset="0"/>
                </a:defRPr>
              </a:lvl3pPr>
              <a:lvl4pPr>
                <a:tabLst>
                  <a:tab pos="449263" algn="l"/>
                </a:tabLst>
                <a:defRPr>
                  <a:solidFill>
                    <a:srgbClr val="000000"/>
                  </a:solidFill>
                  <a:latin typeface="Arial" panose="020B0604020202020204" pitchFamily="34" charset="0"/>
                  <a:cs typeface="Noto Sans CJK SC Regular" charset="0"/>
                </a:defRPr>
              </a:lvl4pPr>
              <a:lvl5pPr>
                <a:tabLst>
                  <a:tab pos="4492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cs typeface="Noto Sans CJK SC Regular" charset="0"/>
                </a:defRPr>
              </a:lvl9pPr>
            </a:lstStyle>
            <a:p>
              <a:r>
                <a:rPr lang="it-IT" altLang="en-US" sz="1089"/>
                <a:t>600 eV</a:t>
              </a:r>
            </a:p>
          </p:txBody>
        </p:sp>
        <p:sp>
          <p:nvSpPr>
            <p:cNvPr id="27" name="Text Box 7"/>
            <p:cNvSpPr txBox="1">
              <a:spLocks noChangeArrowheads="1"/>
            </p:cNvSpPr>
            <p:nvPr/>
          </p:nvSpPr>
          <p:spPr bwMode="auto">
            <a:xfrm>
              <a:off x="181" y="1089"/>
              <a:ext cx="453" cy="163"/>
            </a:xfrm>
            <a:prstGeom prst="rect">
              <a:avLst/>
            </a:prstGeom>
            <a:solidFill>
              <a:srgbClr val="FFFF00">
                <a:alpha val="50000"/>
              </a:srgbClr>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0496" rIns="81638" bIns="40819"/>
            <a:lstStyle>
              <a:lvl1pPr>
                <a:tabLst>
                  <a:tab pos="449263" algn="l"/>
                </a:tabLst>
                <a:defRPr>
                  <a:solidFill>
                    <a:srgbClr val="000000"/>
                  </a:solidFill>
                  <a:latin typeface="Arial" panose="020B0604020202020204" pitchFamily="34" charset="0"/>
                  <a:cs typeface="Noto Sans CJK SC Regular" charset="0"/>
                </a:defRPr>
              </a:lvl1pPr>
              <a:lvl2pPr>
                <a:tabLst>
                  <a:tab pos="449263" algn="l"/>
                </a:tabLst>
                <a:defRPr>
                  <a:solidFill>
                    <a:srgbClr val="000000"/>
                  </a:solidFill>
                  <a:latin typeface="Arial" panose="020B0604020202020204" pitchFamily="34" charset="0"/>
                  <a:cs typeface="Noto Sans CJK SC Regular" charset="0"/>
                </a:defRPr>
              </a:lvl2pPr>
              <a:lvl3pPr>
                <a:tabLst>
                  <a:tab pos="449263" algn="l"/>
                </a:tabLst>
                <a:defRPr>
                  <a:solidFill>
                    <a:srgbClr val="000000"/>
                  </a:solidFill>
                  <a:latin typeface="Arial" panose="020B0604020202020204" pitchFamily="34" charset="0"/>
                  <a:cs typeface="Noto Sans CJK SC Regular" charset="0"/>
                </a:defRPr>
              </a:lvl3pPr>
              <a:lvl4pPr>
                <a:tabLst>
                  <a:tab pos="449263" algn="l"/>
                </a:tabLst>
                <a:defRPr>
                  <a:solidFill>
                    <a:srgbClr val="000000"/>
                  </a:solidFill>
                  <a:latin typeface="Arial" panose="020B0604020202020204" pitchFamily="34" charset="0"/>
                  <a:cs typeface="Noto Sans CJK SC Regular" charset="0"/>
                </a:defRPr>
              </a:lvl4pPr>
              <a:lvl5pPr>
                <a:tabLst>
                  <a:tab pos="4492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cs typeface="Noto Sans CJK SC Regular" charset="0"/>
                </a:defRPr>
              </a:lvl9pPr>
            </a:lstStyle>
            <a:p>
              <a:r>
                <a:rPr lang="it-IT" altLang="en-US" sz="1089"/>
                <a:t>300 eV</a:t>
              </a:r>
            </a:p>
          </p:txBody>
        </p:sp>
      </p:grpSp>
      <p:sp>
        <p:nvSpPr>
          <p:cNvPr id="16" name="TextBox 15"/>
          <p:cNvSpPr txBox="1"/>
          <p:nvPr/>
        </p:nvSpPr>
        <p:spPr>
          <a:xfrm>
            <a:off x="88900" y="36286"/>
            <a:ext cx="8877300" cy="524138"/>
          </a:xfrm>
          <a:prstGeom prst="rect">
            <a:avLst/>
          </a:prstGeom>
          <a:noFill/>
          <a:ln w="9525">
            <a:solidFill>
              <a:schemeClr val="bg1"/>
            </a:solidFill>
            <a:round/>
            <a:headEnd/>
            <a:tailEnd/>
          </a:ln>
        </p:spPr>
        <p:txBody>
          <a:bodyPr/>
          <a:lstStyle>
            <a:defPPr>
              <a:defRPr lang="en-US"/>
            </a:defPPr>
            <a:lvl1pPr defTabSz="449263" eaLnBrk="1">
              <a:lnSpc>
                <a:spcPct val="93000"/>
              </a:lnSpc>
              <a:buClr>
                <a:srgbClr val="000000"/>
              </a:buClr>
              <a:buSzPct val="100000"/>
              <a:buFont typeface="Times New Roman" charset="0"/>
              <a:buNone/>
              <a:defRPr sz="1600" b="0"/>
            </a:lvl1pPr>
          </a:lstStyle>
          <a:p>
            <a:pPr algn="ctr"/>
            <a:r>
              <a:rPr lang="en-US" sz="2000" b="1" i="1" dirty="0">
                <a:solidFill>
                  <a:srgbClr val="002060"/>
                </a:solidFill>
                <a:effectLst>
                  <a:outerShdw blurRad="38100" dist="38100" dir="2700000" algn="tl">
                    <a:srgbClr val="000000">
                      <a:alpha val="43137"/>
                    </a:srgbClr>
                  </a:outerShdw>
                </a:effectLst>
                <a:uFill>
                  <a:solidFill>
                    <a:srgbClr val="002060"/>
                  </a:solidFill>
                </a:uFill>
                <a:latin typeface="Arial" pitchFamily="34" charset="0"/>
                <a:cs typeface="Arial" pitchFamily="34" charset="0"/>
                <a:sym typeface="Calibri"/>
              </a:rPr>
              <a:t>TIMEX beamline beamline @ FERMI – Ultrafast  Dynamics &amp; Non-linear</a:t>
            </a:r>
            <a:br>
              <a:rPr lang="en-US" sz="2000" b="1" i="1" dirty="0">
                <a:solidFill>
                  <a:srgbClr val="002060"/>
                </a:solidFill>
                <a:effectLst>
                  <a:outerShdw blurRad="38100" dist="38100" dir="2700000" algn="tl">
                    <a:srgbClr val="000000">
                      <a:alpha val="43137"/>
                    </a:srgbClr>
                  </a:outerShdw>
                </a:effectLst>
                <a:uFill>
                  <a:solidFill>
                    <a:srgbClr val="002060"/>
                  </a:solidFill>
                </a:uFill>
                <a:latin typeface="Arial" pitchFamily="34" charset="0"/>
                <a:cs typeface="Arial" pitchFamily="34" charset="0"/>
                <a:sym typeface="Calibri"/>
              </a:rPr>
            </a:br>
            <a:r>
              <a:rPr lang="en-US" sz="2000" b="1" i="1" dirty="0">
                <a:solidFill>
                  <a:srgbClr val="002060"/>
                </a:solidFill>
                <a:effectLst>
                  <a:outerShdw blurRad="38100" dist="38100" dir="2700000" algn="tl">
                    <a:srgbClr val="000000">
                      <a:alpha val="43137"/>
                    </a:srgbClr>
                  </a:outerShdw>
                </a:effectLst>
                <a:uFill>
                  <a:solidFill>
                    <a:srgbClr val="002060"/>
                  </a:solidFill>
                </a:uFill>
                <a:latin typeface="Arial" pitchFamily="34" charset="0"/>
                <a:cs typeface="Arial" pitchFamily="34" charset="0"/>
                <a:sym typeface="Calibri"/>
              </a:rPr>
              <a:t>from Claudio </a:t>
            </a:r>
            <a:r>
              <a:rPr lang="en-US" sz="2000" b="1" i="1" dirty="0" err="1">
                <a:solidFill>
                  <a:srgbClr val="002060"/>
                </a:solidFill>
                <a:effectLst>
                  <a:outerShdw blurRad="38100" dist="38100" dir="2700000" algn="tl">
                    <a:srgbClr val="000000">
                      <a:alpha val="43137"/>
                    </a:srgbClr>
                  </a:outerShdw>
                </a:effectLst>
                <a:uFill>
                  <a:solidFill>
                    <a:srgbClr val="002060"/>
                  </a:solidFill>
                </a:uFill>
                <a:latin typeface="Arial" pitchFamily="34" charset="0"/>
                <a:cs typeface="Arial" pitchFamily="34" charset="0"/>
                <a:sym typeface="Calibri"/>
              </a:rPr>
              <a:t>Masciovecchio</a:t>
            </a:r>
            <a:endParaRPr lang="en-US" sz="2000" b="1" i="1" dirty="0">
              <a:solidFill>
                <a:srgbClr val="002060"/>
              </a:solidFill>
              <a:effectLst>
                <a:outerShdw blurRad="38100" dist="38100" dir="2700000" algn="tl">
                  <a:srgbClr val="000000">
                    <a:alpha val="43137"/>
                  </a:srgbClr>
                </a:outerShdw>
              </a:effectLst>
              <a:uFill>
                <a:solidFill>
                  <a:srgbClr val="002060"/>
                </a:solidFill>
              </a:uFill>
              <a:latin typeface="Arial" pitchFamily="34" charset="0"/>
              <a:cs typeface="Arial" pitchFamily="34" charset="0"/>
              <a:sym typeface="Calibri"/>
            </a:endParaRPr>
          </a:p>
        </p:txBody>
      </p:sp>
    </p:spTree>
    <p:extLst>
      <p:ext uri="{BB962C8B-B14F-4D97-AF65-F5344CB8AC3E}">
        <p14:creationId xmlns:p14="http://schemas.microsoft.com/office/powerpoint/2010/main" val="16273588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84EA62-0950-3C4B-B275-C978ED00A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220848"/>
          </a:xfrm>
          <a:prstGeom prst="rect">
            <a:avLst/>
          </a:prstGeom>
        </p:spPr>
      </p:pic>
      <p:pic>
        <p:nvPicPr>
          <p:cNvPr id="6" name="Picture 5">
            <a:extLst>
              <a:ext uri="{FF2B5EF4-FFF2-40B4-BE49-F238E27FC236}">
                <a16:creationId xmlns:a16="http://schemas.microsoft.com/office/drawing/2014/main" id="{5F602237-9591-1143-834A-FE825FBDB1A6}"/>
              </a:ext>
            </a:extLst>
          </p:cNvPr>
          <p:cNvPicPr>
            <a:picLocks noChangeAspect="1"/>
          </p:cNvPicPr>
          <p:nvPr/>
        </p:nvPicPr>
        <p:blipFill>
          <a:blip r:embed="rId3"/>
          <a:stretch>
            <a:fillRect/>
          </a:stretch>
        </p:blipFill>
        <p:spPr>
          <a:xfrm>
            <a:off x="1435032" y="2167133"/>
            <a:ext cx="6160378" cy="4174673"/>
          </a:xfrm>
          <a:prstGeom prst="rect">
            <a:avLst/>
          </a:prstGeom>
        </p:spPr>
      </p:pic>
      <p:sp>
        <p:nvSpPr>
          <p:cNvPr id="7" name="Introduction">
            <a:extLst>
              <a:ext uri="{FF2B5EF4-FFF2-40B4-BE49-F238E27FC236}">
                <a16:creationId xmlns:a16="http://schemas.microsoft.com/office/drawing/2014/main" id="{686D4CC9-8E0D-0D4A-9756-5EE2DF1992D2}"/>
              </a:ext>
            </a:extLst>
          </p:cNvPr>
          <p:cNvSpPr txBox="1">
            <a:spLocks noGrp="1"/>
          </p:cNvSpPr>
          <p:nvPr>
            <p:ph type="title"/>
          </p:nvPr>
        </p:nvSpPr>
        <p:spPr>
          <a:xfrm>
            <a:off x="1526291" y="6121400"/>
            <a:ext cx="6160378" cy="736600"/>
          </a:xfrm>
          <a:prstGeom prst="rect">
            <a:avLst/>
          </a:prstGeom>
          <a:solidFill>
            <a:schemeClr val="bg1"/>
          </a:solidFill>
        </p:spPr>
        <p:txBody>
          <a:bodyPr>
            <a:normAutofit/>
          </a:bodyPr>
          <a:lstStyle>
            <a:lvl1pPr>
              <a:defRPr sz="2400">
                <a:solidFill>
                  <a:srgbClr val="00279F"/>
                </a:solidFill>
                <a:uFill>
                  <a:solidFill>
                    <a:srgbClr val="00279F"/>
                  </a:solidFill>
                </a:uFill>
                <a:latin typeface="+mn-lt"/>
                <a:ea typeface="+mn-ea"/>
                <a:cs typeface="+mn-cs"/>
                <a:sym typeface="Arial"/>
              </a:defRPr>
            </a:lvl1pPr>
          </a:lstStyle>
          <a:p>
            <a:pPr>
              <a:defRPr sz="3600">
                <a:solidFill>
                  <a:srgbClr val="002060"/>
                </a:solidFill>
                <a:uFill>
                  <a:solidFill>
                    <a:srgbClr val="002060"/>
                  </a:solidFill>
                </a:uFill>
                <a:latin typeface="Calibri"/>
                <a:ea typeface="Calibri"/>
                <a:cs typeface="Calibri"/>
                <a:sym typeface="Calibri"/>
              </a:defRPr>
            </a:pPr>
            <a:r>
              <a:rPr lang="en-US" sz="3200" dirty="0"/>
              <a:t>Dramatic Increase in Luminosity</a:t>
            </a:r>
            <a:endParaRPr sz="3200" dirty="0">
              <a:solidFill>
                <a:srgbClr val="00279F"/>
              </a:solidFill>
              <a:uFill>
                <a:solidFill>
                  <a:srgbClr val="00279F"/>
                </a:solidFill>
              </a:uFill>
              <a:latin typeface="+mn-lt"/>
              <a:ea typeface="+mn-ea"/>
              <a:cs typeface="+mn-cs"/>
              <a:sym typeface="Arial"/>
            </a:endParaRPr>
          </a:p>
        </p:txBody>
      </p:sp>
    </p:spTree>
    <p:extLst>
      <p:ext uri="{BB962C8B-B14F-4D97-AF65-F5344CB8AC3E}">
        <p14:creationId xmlns:p14="http://schemas.microsoft.com/office/powerpoint/2010/main" val="240501199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382669" y="844588"/>
            <a:ext cx="6204960"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2108" rIns="81638" bIns="40819"/>
          <a:lstStyle>
            <a:lvl1pPr marL="215900" indent="-21590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cs typeface="Noto Sans CJK SC Regular"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cs typeface="Noto Sans CJK SC Regular"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cs typeface="Noto Sans CJK SC Regular"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cs typeface="Noto Sans CJK SC Regular"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cs typeface="Noto Sans CJK SC Regular" charset="0"/>
              </a:defRPr>
            </a:lvl9pPr>
          </a:lstStyle>
          <a:p>
            <a:pPr>
              <a:spcBef>
                <a:spcPts val="600"/>
              </a:spcBef>
              <a:buFont typeface="Times New Roman" panose="02020603050405020304" pitchFamily="18" charset="0"/>
              <a:buAutoNum type="arabicParenR"/>
            </a:pPr>
            <a:r>
              <a:rPr lang="it-IT" altLang="en-US" sz="1800" dirty="0">
                <a:solidFill>
                  <a:srgbClr val="002060"/>
                </a:solidFill>
              </a:rPr>
              <a:t>Phonon modes in </a:t>
            </a:r>
            <a:r>
              <a:rPr lang="it-IT" altLang="en-US" sz="1800" dirty="0" err="1">
                <a:solidFill>
                  <a:srgbClr val="002060"/>
                </a:solidFill>
              </a:rPr>
              <a:t>Disordered</a:t>
            </a:r>
            <a:r>
              <a:rPr lang="it-IT" altLang="en-US" sz="1800" dirty="0">
                <a:solidFill>
                  <a:srgbClr val="002060"/>
                </a:solidFill>
              </a:rPr>
              <a:t> Systems</a:t>
            </a:r>
          </a:p>
          <a:p>
            <a:pPr>
              <a:spcBef>
                <a:spcPts val="600"/>
              </a:spcBef>
              <a:buFont typeface="Times New Roman" panose="02020603050405020304" pitchFamily="18" charset="0"/>
              <a:buAutoNum type="arabicParenR"/>
            </a:pPr>
            <a:r>
              <a:rPr lang="it-IT" altLang="en-US" sz="1800" dirty="0">
                <a:solidFill>
                  <a:srgbClr val="002060"/>
                </a:solidFill>
              </a:rPr>
              <a:t>Charge Density Waves in High Tc Superconductors</a:t>
            </a:r>
          </a:p>
          <a:p>
            <a:pPr>
              <a:spcBef>
                <a:spcPts val="600"/>
              </a:spcBef>
              <a:buFont typeface="Times New Roman" panose="02020603050405020304" pitchFamily="18" charset="0"/>
              <a:buAutoNum type="arabicParenR"/>
            </a:pPr>
            <a:r>
              <a:rPr lang="it-IT" altLang="en-US" sz="1800" dirty="0">
                <a:solidFill>
                  <a:srgbClr val="002060"/>
                </a:solidFill>
              </a:rPr>
              <a:t>Spin Ultrafast Dynamics and Diffusion </a:t>
            </a:r>
          </a:p>
          <a:p>
            <a:pPr>
              <a:spcBef>
                <a:spcPts val="600"/>
              </a:spcBef>
              <a:buFont typeface="Times New Roman" panose="02020603050405020304" pitchFamily="18" charset="0"/>
              <a:buAutoNum type="arabicParenR"/>
            </a:pPr>
            <a:r>
              <a:rPr lang="it-IT" altLang="en-US" sz="1800" dirty="0">
                <a:solidFill>
                  <a:srgbClr val="C00000"/>
                </a:solidFill>
              </a:rPr>
              <a:t>Heat Transfer at the Nanoscale</a:t>
            </a:r>
          </a:p>
          <a:p>
            <a:pPr>
              <a:spcBef>
                <a:spcPts val="600"/>
              </a:spcBef>
              <a:buFont typeface="Times New Roman" panose="02020603050405020304" pitchFamily="18" charset="0"/>
              <a:buAutoNum type="arabicParenR"/>
            </a:pPr>
            <a:r>
              <a:rPr lang="it-IT" altLang="en-US" sz="1800" dirty="0">
                <a:solidFill>
                  <a:srgbClr val="002060"/>
                </a:solidFill>
              </a:rPr>
              <a:t>Nanoscale Dynamics in Condensed Matter</a:t>
            </a:r>
          </a:p>
        </p:txBody>
      </p:sp>
      <p:pic>
        <p:nvPicPr>
          <p:cNvPr id="12" name="Picture 2"/>
          <p:cNvPicPr>
            <a:picLocks noChangeAspect="1" noChangeArrowheads="1"/>
          </p:cNvPicPr>
          <p:nvPr/>
        </p:nvPicPr>
        <p:blipFill>
          <a:blip r:embed="rId2" cstate="print"/>
          <a:srcRect/>
          <a:stretch>
            <a:fillRect/>
          </a:stretch>
        </p:blipFill>
        <p:spPr bwMode="auto">
          <a:xfrm>
            <a:off x="179512" y="2760433"/>
            <a:ext cx="5256584" cy="2076789"/>
          </a:xfrm>
          <a:prstGeom prst="rect">
            <a:avLst/>
          </a:prstGeom>
          <a:noFill/>
          <a:ln w="9525">
            <a:noFill/>
            <a:miter lim="800000"/>
            <a:headEnd/>
            <a:tailEnd/>
          </a:ln>
        </p:spPr>
      </p:pic>
      <p:pic>
        <p:nvPicPr>
          <p:cNvPr id="13" name="Picture 3"/>
          <p:cNvPicPr>
            <a:picLocks noChangeAspect="1" noChangeArrowheads="1"/>
          </p:cNvPicPr>
          <p:nvPr/>
        </p:nvPicPr>
        <p:blipFill>
          <a:blip r:embed="rId3" cstate="print"/>
          <a:srcRect/>
          <a:stretch>
            <a:fillRect/>
          </a:stretch>
        </p:blipFill>
        <p:spPr bwMode="auto">
          <a:xfrm>
            <a:off x="6148028" y="2900798"/>
            <a:ext cx="2753435" cy="1936424"/>
          </a:xfrm>
          <a:prstGeom prst="rect">
            <a:avLst/>
          </a:prstGeom>
          <a:noFill/>
          <a:ln w="9525">
            <a:noFill/>
            <a:miter lim="800000"/>
            <a:headEnd/>
            <a:tailEnd/>
          </a:ln>
        </p:spPr>
      </p:pic>
      <p:sp>
        <p:nvSpPr>
          <p:cNvPr id="15" name="Rectangle 1"/>
          <p:cNvSpPr>
            <a:spLocks noChangeArrowheads="1"/>
          </p:cNvSpPr>
          <p:nvPr/>
        </p:nvSpPr>
        <p:spPr bwMode="auto">
          <a:xfrm>
            <a:off x="3160672" y="4843026"/>
            <a:ext cx="270747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it-IT" altLang="it-IT" sz="1200" b="0" i="1" dirty="0"/>
              <a:t>L. Foglia et al., PRL (2018)</a:t>
            </a:r>
          </a:p>
          <a:p>
            <a:pPr eaLnBrk="1" hangingPunct="1"/>
            <a:r>
              <a:rPr lang="it-IT" altLang="it-IT" sz="1200" b="0" i="1" dirty="0"/>
              <a:t>A. Maznev et al., APL (2018)</a:t>
            </a:r>
          </a:p>
          <a:p>
            <a:pPr eaLnBrk="1" hangingPunct="1"/>
            <a:r>
              <a:rPr lang="it-IT" altLang="it-IT" sz="1200" b="0" i="1" dirty="0"/>
              <a:t>F. Bencivenga et al., Science Adv. (2019)</a:t>
            </a:r>
          </a:p>
          <a:p>
            <a:pPr eaLnBrk="1" hangingPunct="1"/>
            <a:r>
              <a:rPr lang="it-IT" altLang="it-IT" sz="1200" b="0" i="1" dirty="0"/>
              <a:t>G. Knopp et al., APL (2019)</a:t>
            </a:r>
          </a:p>
          <a:p>
            <a:pPr eaLnBrk="1" hangingPunct="1"/>
            <a:r>
              <a:rPr lang="it-IT" altLang="it-IT" sz="1200" b="0" i="1" dirty="0"/>
              <a:t>R. Mincigrucci et al., NANO ACS (2019)</a:t>
            </a:r>
          </a:p>
          <a:p>
            <a:pPr algn="ctr" eaLnBrk="1" hangingPunct="1"/>
            <a:r>
              <a:rPr lang="it-IT" altLang="it-IT" sz="1200" i="1" dirty="0"/>
              <a:t>…..</a:t>
            </a:r>
          </a:p>
          <a:p>
            <a:pPr algn="ctr" eaLnBrk="1" hangingPunct="1"/>
            <a:r>
              <a:rPr lang="it-IT" altLang="it-IT" sz="1200" i="1" dirty="0"/>
              <a:t>…..</a:t>
            </a:r>
          </a:p>
          <a:p>
            <a:r>
              <a:rPr lang="it-IT" altLang="it-IT" sz="1200" b="0" i="1" dirty="0"/>
              <a:t>G. Monaco et al., in preparation</a:t>
            </a:r>
          </a:p>
          <a:p>
            <a:pPr eaLnBrk="1" hangingPunct="1"/>
            <a:endParaRPr lang="en-US" altLang="it-IT" sz="1200" b="0" i="1" dirty="0"/>
          </a:p>
        </p:txBody>
      </p:sp>
      <p:sp>
        <p:nvSpPr>
          <p:cNvPr id="8" name="TextBox 7">
            <a:extLst>
              <a:ext uri="{FF2B5EF4-FFF2-40B4-BE49-F238E27FC236}">
                <a16:creationId xmlns:a16="http://schemas.microsoft.com/office/drawing/2014/main" id="{F888E581-B93E-7F41-A889-4B52E4E85796}"/>
              </a:ext>
            </a:extLst>
          </p:cNvPr>
          <p:cNvSpPr txBox="1"/>
          <p:nvPr/>
        </p:nvSpPr>
        <p:spPr>
          <a:xfrm>
            <a:off x="88900" y="50799"/>
            <a:ext cx="8877300" cy="679559"/>
          </a:xfrm>
          <a:prstGeom prst="rect">
            <a:avLst/>
          </a:prstGeom>
          <a:noFill/>
          <a:ln w="9525">
            <a:solidFill>
              <a:schemeClr val="bg1"/>
            </a:solidFill>
            <a:round/>
            <a:headEnd/>
            <a:tailEnd/>
          </a:ln>
        </p:spPr>
        <p:txBody>
          <a:bodyPr/>
          <a:lstStyle>
            <a:defPPr>
              <a:defRPr lang="en-US"/>
            </a:defPPr>
            <a:lvl1pPr defTabSz="449263" eaLnBrk="1">
              <a:lnSpc>
                <a:spcPct val="93000"/>
              </a:lnSpc>
              <a:buClr>
                <a:srgbClr val="000000"/>
              </a:buClr>
              <a:buSzPct val="100000"/>
              <a:buFont typeface="Times New Roman" charset="0"/>
              <a:buNone/>
              <a:defRPr sz="1600" b="0"/>
            </a:lvl1pPr>
          </a:lstStyle>
          <a:p>
            <a:pPr algn="ctr"/>
            <a:r>
              <a:rPr lang="en-US" sz="2000" b="1" i="1" dirty="0">
                <a:solidFill>
                  <a:srgbClr val="002060"/>
                </a:solidFill>
                <a:effectLst>
                  <a:outerShdw blurRad="38100" dist="38100" dir="2700000" algn="tl">
                    <a:srgbClr val="000000">
                      <a:alpha val="43137"/>
                    </a:srgbClr>
                  </a:outerShdw>
                </a:effectLst>
                <a:uFill>
                  <a:solidFill>
                    <a:srgbClr val="002060"/>
                  </a:solidFill>
                </a:uFill>
                <a:latin typeface="Arial" pitchFamily="34" charset="0"/>
                <a:cs typeface="Arial" pitchFamily="34" charset="0"/>
                <a:sym typeface="Calibri"/>
              </a:rPr>
              <a:t>TIMER beamline beamline @ FERMI – Ultrafast  Dynamics</a:t>
            </a:r>
            <a:br>
              <a:rPr lang="en-US" sz="2000" b="1" i="1" dirty="0">
                <a:solidFill>
                  <a:srgbClr val="002060"/>
                </a:solidFill>
                <a:effectLst>
                  <a:outerShdw blurRad="38100" dist="38100" dir="2700000" algn="tl">
                    <a:srgbClr val="000000">
                      <a:alpha val="43137"/>
                    </a:srgbClr>
                  </a:outerShdw>
                </a:effectLst>
                <a:uFill>
                  <a:solidFill>
                    <a:srgbClr val="002060"/>
                  </a:solidFill>
                </a:uFill>
                <a:latin typeface="Arial" pitchFamily="34" charset="0"/>
                <a:cs typeface="Arial" pitchFamily="34" charset="0"/>
                <a:sym typeface="Calibri"/>
              </a:rPr>
            </a:br>
            <a:r>
              <a:rPr lang="en-US" sz="2000" b="1" i="1" dirty="0">
                <a:solidFill>
                  <a:srgbClr val="002060"/>
                </a:solidFill>
                <a:effectLst>
                  <a:outerShdw blurRad="38100" dist="38100" dir="2700000" algn="tl">
                    <a:srgbClr val="000000">
                      <a:alpha val="43137"/>
                    </a:srgbClr>
                  </a:outerShdw>
                </a:effectLst>
                <a:uFill>
                  <a:solidFill>
                    <a:srgbClr val="002060"/>
                  </a:solidFill>
                </a:uFill>
                <a:latin typeface="Arial" pitchFamily="34" charset="0"/>
                <a:cs typeface="Arial" pitchFamily="34" charset="0"/>
                <a:sym typeface="Calibri"/>
              </a:rPr>
              <a:t>from Claudio </a:t>
            </a:r>
            <a:r>
              <a:rPr lang="en-US" sz="2000" b="1" i="1" dirty="0" err="1">
                <a:solidFill>
                  <a:srgbClr val="002060"/>
                </a:solidFill>
                <a:effectLst>
                  <a:outerShdw blurRad="38100" dist="38100" dir="2700000" algn="tl">
                    <a:srgbClr val="000000">
                      <a:alpha val="43137"/>
                    </a:srgbClr>
                  </a:outerShdw>
                </a:effectLst>
                <a:uFill>
                  <a:solidFill>
                    <a:srgbClr val="002060"/>
                  </a:solidFill>
                </a:uFill>
                <a:latin typeface="Arial" pitchFamily="34" charset="0"/>
                <a:cs typeface="Arial" pitchFamily="34" charset="0"/>
                <a:sym typeface="Calibri"/>
              </a:rPr>
              <a:t>Masciovecchio</a:t>
            </a:r>
            <a:endParaRPr lang="en-US" sz="2000" b="1" i="1" dirty="0">
              <a:solidFill>
                <a:srgbClr val="002060"/>
              </a:solidFill>
              <a:effectLst>
                <a:outerShdw blurRad="38100" dist="38100" dir="2700000" algn="tl">
                  <a:srgbClr val="000000">
                    <a:alpha val="43137"/>
                  </a:srgbClr>
                </a:outerShdw>
              </a:effectLst>
              <a:uFill>
                <a:solidFill>
                  <a:srgbClr val="002060"/>
                </a:solidFill>
              </a:uFill>
              <a:latin typeface="Arial" pitchFamily="34" charset="0"/>
              <a:cs typeface="Arial" pitchFamily="34" charset="0"/>
              <a:sym typeface="Calibri"/>
            </a:endParaRPr>
          </a:p>
        </p:txBody>
      </p:sp>
    </p:spTree>
    <p:extLst>
      <p:ext uri="{BB962C8B-B14F-4D97-AF65-F5344CB8AC3E}">
        <p14:creationId xmlns:p14="http://schemas.microsoft.com/office/powerpoint/2010/main" val="321615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nce the 1960s, particle accelerators have been used for their synchrotron radiation, with dramatic increases of brightness of photon beams with time.…">
            <a:extLst>
              <a:ext uri="{FF2B5EF4-FFF2-40B4-BE49-F238E27FC236}">
                <a16:creationId xmlns:a16="http://schemas.microsoft.com/office/drawing/2014/main" id="{3E747A21-03E2-6148-876D-00AF1634F6DB}"/>
              </a:ext>
            </a:extLst>
          </p:cNvPr>
          <p:cNvSpPr txBox="1">
            <a:spLocks noGrp="1"/>
          </p:cNvSpPr>
          <p:nvPr>
            <p:ph type="body" idx="1"/>
          </p:nvPr>
        </p:nvSpPr>
        <p:spPr>
          <a:xfrm>
            <a:off x="401781" y="346364"/>
            <a:ext cx="3006436" cy="2895600"/>
          </a:xfrm>
          <a:prstGeom prst="rect">
            <a:avLst/>
          </a:prstGeom>
          <a:solidFill>
            <a:schemeClr val="accent3">
              <a:lumOff val="44000"/>
            </a:schemeClr>
          </a:solidFill>
        </p:spPr>
        <p:txBody>
          <a:bodyPr>
            <a:normAutofit fontScale="77500" lnSpcReduction="20000"/>
          </a:bodyPr>
          <a:lstStyle/>
          <a:p>
            <a:pPr marL="12700" indent="0" algn="ctr">
              <a:lnSpc>
                <a:spcPct val="150000"/>
              </a:lnSpc>
              <a:buClr>
                <a:srgbClr val="0033CC"/>
              </a:buClr>
              <a:buNone/>
              <a:tabLst>
                <a:tab pos="5778500" algn="l"/>
              </a:tabLst>
            </a:pPr>
            <a:r>
              <a:rPr lang="en-US" sz="3600" b="1" dirty="0">
                <a:solidFill>
                  <a:srgbClr val="0033CC"/>
                </a:solidFill>
                <a:uFill>
                  <a:solidFill>
                    <a:srgbClr val="0033CC"/>
                  </a:solidFill>
                </a:uFill>
                <a:latin typeface="+mn-lt"/>
                <a:ea typeface="+mn-ea"/>
                <a:cs typeface="+mn-cs"/>
                <a:sym typeface="Arial"/>
              </a:rPr>
              <a:t>Opportunity for </a:t>
            </a:r>
            <a:r>
              <a:rPr lang="en-US" sz="3600" b="1" dirty="0" err="1">
                <a:solidFill>
                  <a:srgbClr val="0033CC"/>
                </a:solidFill>
                <a:uFill>
                  <a:solidFill>
                    <a:srgbClr val="0033CC"/>
                  </a:solidFill>
                </a:uFill>
                <a:latin typeface="+mn-lt"/>
                <a:ea typeface="+mn-ea"/>
                <a:cs typeface="+mn-cs"/>
                <a:sym typeface="Arial"/>
              </a:rPr>
              <a:t>Jlab</a:t>
            </a:r>
            <a:r>
              <a:rPr lang="en-US" sz="3600" b="1" dirty="0">
                <a:solidFill>
                  <a:srgbClr val="0033CC"/>
                </a:solidFill>
                <a:uFill>
                  <a:solidFill>
                    <a:srgbClr val="0033CC"/>
                  </a:solidFill>
                </a:uFill>
                <a:latin typeface="+mn-lt"/>
                <a:ea typeface="+mn-ea"/>
                <a:cs typeface="+mn-cs"/>
                <a:sym typeface="Arial"/>
              </a:rPr>
              <a:t> defined by recent DoE Basic Energy Sciences report</a:t>
            </a:r>
          </a:p>
          <a:p>
            <a:pPr marL="976312" indent="-742950">
              <a:lnSpc>
                <a:spcPct val="150000"/>
              </a:lnSpc>
              <a:buClr>
                <a:srgbClr val="0033CC"/>
              </a:buClr>
              <a:buAutoNum type="arabicPeriod"/>
              <a:tabLst>
                <a:tab pos="5778500" algn="l"/>
              </a:tabLst>
            </a:pPr>
            <a:endParaRPr lang="en-US" sz="3600" b="1" dirty="0">
              <a:solidFill>
                <a:srgbClr val="0033CC"/>
              </a:solidFill>
              <a:uFill>
                <a:solidFill>
                  <a:srgbClr val="0033CC"/>
                </a:solidFill>
              </a:uFill>
              <a:latin typeface="+mn-lt"/>
              <a:ea typeface="+mn-ea"/>
              <a:cs typeface="+mn-cs"/>
              <a:sym typeface="Arial"/>
            </a:endParaRPr>
          </a:p>
        </p:txBody>
      </p:sp>
      <p:pic>
        <p:nvPicPr>
          <p:cNvPr id="4" name="Picture 3">
            <a:extLst>
              <a:ext uri="{FF2B5EF4-FFF2-40B4-BE49-F238E27FC236}">
                <a16:creationId xmlns:a16="http://schemas.microsoft.com/office/drawing/2014/main" id="{EC138E53-6CCF-7E44-9E2E-F4659A9D0EA6}"/>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765575" y="512618"/>
            <a:ext cx="4743981" cy="5832764"/>
          </a:xfrm>
          <a:prstGeom prst="rect">
            <a:avLst/>
          </a:prstGeom>
          <a:solidFill>
            <a:schemeClr val="accent3">
              <a:lumOff val="44000"/>
            </a:schemeClr>
          </a:solidFill>
        </p:spPr>
      </p:pic>
    </p:spTree>
    <p:extLst>
      <p:ext uri="{BB962C8B-B14F-4D97-AF65-F5344CB8AC3E}">
        <p14:creationId xmlns:p14="http://schemas.microsoft.com/office/powerpoint/2010/main" val="79146597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9249DF-DB68-AA4F-8B46-5DB2D93A6929}"/>
              </a:ext>
            </a:extLst>
          </p:cNvPr>
          <p:cNvSpPr txBox="1"/>
          <p:nvPr/>
        </p:nvSpPr>
        <p:spPr>
          <a:xfrm>
            <a:off x="0" y="28740"/>
            <a:ext cx="8789158" cy="35702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
                  <a:solidFill>
                    <a:srgbClr val="000000"/>
                  </a:solidFill>
                </a:uFill>
                <a:latin typeface="+mj-ea"/>
                <a:ea typeface="+mj-ea"/>
                <a:cs typeface="Times"/>
                <a:sym typeface="Times"/>
              </a:rPr>
              <a:t>Priority Research Opportunity 1</a:t>
            </a:r>
          </a:p>
          <a:p>
            <a:r>
              <a:rPr lang="en-US" b="1" dirty="0">
                <a:solidFill>
                  <a:srgbClr val="002060"/>
                </a:solidFill>
                <a:latin typeface="+mj-ea"/>
                <a:ea typeface="+mj-ea"/>
              </a:rPr>
              <a:t>Probing and controlling electron motion within a molecule</a:t>
            </a:r>
          </a:p>
          <a:p>
            <a:endParaRPr lang="en-US" sz="1000" dirty="0">
              <a:solidFill>
                <a:srgbClr val="002060"/>
              </a:solidFill>
              <a:latin typeface="+mj-ea"/>
              <a:ea typeface="+mj-ea"/>
            </a:endParaRPr>
          </a:p>
          <a:p>
            <a:r>
              <a:rPr lang="en-US" sz="2100" dirty="0">
                <a:solidFill>
                  <a:srgbClr val="002060"/>
                </a:solidFill>
                <a:latin typeface="+mj-ea"/>
                <a:ea typeface="+mj-ea"/>
              </a:rPr>
              <a:t>The heart of chemistry lies in understanding how molecules are formed and transformed through interactions among their constituent atoms and electrons. The complex rearrangement of the positions of atomic nuclei and electrons defines the process of chemical transformation. </a:t>
            </a:r>
          </a:p>
          <a:p>
            <a:r>
              <a:rPr lang="en-US" sz="2100" b="1" i="1" dirty="0">
                <a:solidFill>
                  <a:srgbClr val="002060"/>
                </a:solidFill>
                <a:latin typeface="+mj-ea"/>
                <a:ea typeface="+mj-ea"/>
              </a:rPr>
              <a:t>Summary: </a:t>
            </a:r>
            <a:r>
              <a:rPr lang="en-US" sz="2100" dirty="0">
                <a:solidFill>
                  <a:srgbClr val="002060"/>
                </a:solidFill>
                <a:latin typeface="+mj-ea"/>
                <a:ea typeface="+mj-ea"/>
              </a:rPr>
              <a:t>Tracking the movement of electrons and the excitations associated with this motion through a molecule can provide a window into some of the most challenging and important issues in fundamental chemistry</a:t>
            </a:r>
          </a:p>
        </p:txBody>
      </p:sp>
      <p:pic>
        <p:nvPicPr>
          <p:cNvPr id="5" name="Picture 4">
            <a:extLst>
              <a:ext uri="{FF2B5EF4-FFF2-40B4-BE49-F238E27FC236}">
                <a16:creationId xmlns:a16="http://schemas.microsoft.com/office/drawing/2014/main" id="{E7315C22-9A46-D94A-B11D-893A140BD086}"/>
              </a:ext>
            </a:extLst>
          </p:cNvPr>
          <p:cNvPicPr>
            <a:picLocks noChangeAspect="1"/>
          </p:cNvPicPr>
          <p:nvPr/>
        </p:nvPicPr>
        <p:blipFill rotWithShape="1">
          <a:blip r:embed="rId2">
            <a:extLst>
              <a:ext uri="{28A0092B-C50C-407E-A947-70E740481C1C}">
                <a14:useLocalDpi xmlns:a14="http://schemas.microsoft.com/office/drawing/2010/main" val="0"/>
              </a:ext>
            </a:extLst>
          </a:blip>
          <a:srcRect l="1464"/>
          <a:stretch/>
        </p:blipFill>
        <p:spPr>
          <a:xfrm>
            <a:off x="1179870" y="3428027"/>
            <a:ext cx="6975543" cy="3401233"/>
          </a:xfrm>
          <a:prstGeom prst="rect">
            <a:avLst/>
          </a:prstGeom>
        </p:spPr>
      </p:pic>
    </p:spTree>
    <p:extLst>
      <p:ext uri="{BB962C8B-B14F-4D97-AF65-F5344CB8AC3E}">
        <p14:creationId xmlns:p14="http://schemas.microsoft.com/office/powerpoint/2010/main" val="19976488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220B15-4019-1B4C-A8E4-6CB9DB5FCE32}"/>
              </a:ext>
            </a:extLst>
          </p:cNvPr>
          <p:cNvSpPr txBox="1"/>
          <p:nvPr/>
        </p:nvSpPr>
        <p:spPr>
          <a:xfrm>
            <a:off x="0" y="141124"/>
            <a:ext cx="9144000" cy="27597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lnSpc>
                <a:spcPts val="2600"/>
              </a:lnSpc>
              <a:buFont typeface="Arial" panose="020B0604020202020204" pitchFamily="34" charset="0"/>
              <a:buChar char="•"/>
            </a:pPr>
            <a:r>
              <a:rPr lang="en-US" sz="2000" b="1" dirty="0">
                <a:solidFill>
                  <a:srgbClr val="002060"/>
                </a:solidFill>
                <a:latin typeface="+mj-ea"/>
                <a:ea typeface="+mj-ea"/>
              </a:rPr>
              <a:t>Key questions this PRO will answer: </a:t>
            </a:r>
          </a:p>
          <a:p>
            <a:pPr marL="342900" indent="-342900">
              <a:lnSpc>
                <a:spcPts val="2600"/>
              </a:lnSpc>
              <a:buFont typeface="Arial" panose="020B0604020202020204" pitchFamily="34" charset="0"/>
              <a:buChar char="•"/>
            </a:pPr>
            <a:endParaRPr lang="en-US" sz="800" b="1" dirty="0">
              <a:solidFill>
                <a:srgbClr val="002060"/>
              </a:solidFill>
              <a:latin typeface="+mj-ea"/>
              <a:ea typeface="+mj-ea"/>
            </a:endParaRPr>
          </a:p>
          <a:p>
            <a:pPr marL="342900" indent="-342900">
              <a:lnSpc>
                <a:spcPts val="2600"/>
              </a:lnSpc>
              <a:buFont typeface="Arial" panose="020B0604020202020204" pitchFamily="34" charset="0"/>
              <a:buChar char="•"/>
            </a:pPr>
            <a:r>
              <a:rPr lang="en-US" sz="2000" dirty="0">
                <a:solidFill>
                  <a:srgbClr val="002060"/>
                </a:solidFill>
                <a:latin typeface="+mj-ea"/>
                <a:ea typeface="+mj-ea"/>
              </a:rPr>
              <a:t>How does electronic charge move from atom to atom in a molecular system? </a:t>
            </a:r>
          </a:p>
          <a:p>
            <a:pPr marL="342900" indent="-342900">
              <a:lnSpc>
                <a:spcPts val="2600"/>
              </a:lnSpc>
              <a:buFont typeface="Arial" panose="020B0604020202020204" pitchFamily="34" charset="0"/>
              <a:buChar char="•"/>
            </a:pPr>
            <a:r>
              <a:rPr lang="en-US" sz="2000" dirty="0">
                <a:solidFill>
                  <a:srgbClr val="002060"/>
                </a:solidFill>
                <a:latin typeface="+mj-ea"/>
                <a:ea typeface="+mj-ea"/>
              </a:rPr>
              <a:t>How do electron-electron interactions and correlations alter this motion? </a:t>
            </a:r>
          </a:p>
          <a:p>
            <a:pPr marL="342900" indent="-342900">
              <a:lnSpc>
                <a:spcPts val="2600"/>
              </a:lnSpc>
              <a:buFont typeface="Arial" panose="020B0604020202020204" pitchFamily="34" charset="0"/>
              <a:buChar char="•"/>
            </a:pPr>
            <a:r>
              <a:rPr lang="en-US" sz="2000" dirty="0">
                <a:solidFill>
                  <a:srgbClr val="002060"/>
                </a:solidFill>
                <a:latin typeface="+mj-ea"/>
                <a:ea typeface="+mj-ea"/>
              </a:rPr>
              <a:t>How do the atoms rearrange following this electronic motion and, conversely, how does this atomic motion affect the coherent electronic motion? </a:t>
            </a:r>
          </a:p>
          <a:p>
            <a:pPr marL="342900" indent="-342900">
              <a:lnSpc>
                <a:spcPts val="2600"/>
              </a:lnSpc>
              <a:buFont typeface="Arial" panose="020B0604020202020204" pitchFamily="34" charset="0"/>
              <a:buChar char="•"/>
            </a:pPr>
            <a:r>
              <a:rPr lang="en-US" sz="2000" dirty="0">
                <a:solidFill>
                  <a:srgbClr val="002060"/>
                </a:solidFill>
                <a:latin typeface="+mj-ea"/>
                <a:ea typeface="+mj-ea"/>
              </a:rPr>
              <a:t>Can this coupled and correlated electronic motion be exploited to affect longer-timescale dynamics? </a:t>
            </a:r>
            <a:endParaRPr kumimoji="0" lang="en-US" sz="2000" b="0" i="0" u="none" strike="noStrike" cap="none" spc="0" normalizeH="0" baseline="0" dirty="0">
              <a:ln>
                <a:noFill/>
              </a:ln>
              <a:solidFill>
                <a:srgbClr val="000000"/>
              </a:solidFill>
              <a:effectLst/>
              <a:uFill>
                <a:solidFill>
                  <a:srgbClr val="000000"/>
                </a:solidFill>
              </a:uFill>
              <a:latin typeface="Times"/>
              <a:ea typeface="Times"/>
              <a:cs typeface="Times"/>
              <a:sym typeface="Times"/>
            </a:endParaRPr>
          </a:p>
        </p:txBody>
      </p:sp>
      <p:pic>
        <p:nvPicPr>
          <p:cNvPr id="4" name="Picture 3">
            <a:extLst>
              <a:ext uri="{FF2B5EF4-FFF2-40B4-BE49-F238E27FC236}">
                <a16:creationId xmlns:a16="http://schemas.microsoft.com/office/drawing/2014/main" id="{1E33E818-068D-984A-9CFC-2CF603CD2AFF}"/>
              </a:ext>
            </a:extLst>
          </p:cNvPr>
          <p:cNvPicPr>
            <a:picLocks noChangeAspect="1"/>
          </p:cNvPicPr>
          <p:nvPr/>
        </p:nvPicPr>
        <p:blipFill rotWithShape="1">
          <a:blip r:embed="rId2">
            <a:extLst>
              <a:ext uri="{28A0092B-C50C-407E-A947-70E740481C1C}">
                <a14:useLocalDpi xmlns:a14="http://schemas.microsoft.com/office/drawing/2010/main" val="0"/>
              </a:ext>
            </a:extLst>
          </a:blip>
          <a:srcRect t="5364" b="41171"/>
          <a:stretch/>
        </p:blipFill>
        <p:spPr>
          <a:xfrm>
            <a:off x="112252" y="2920184"/>
            <a:ext cx="8890000" cy="3170908"/>
          </a:xfrm>
          <a:prstGeom prst="rect">
            <a:avLst/>
          </a:prstGeom>
        </p:spPr>
      </p:pic>
      <p:sp>
        <p:nvSpPr>
          <p:cNvPr id="5" name="Introduction">
            <a:extLst>
              <a:ext uri="{FF2B5EF4-FFF2-40B4-BE49-F238E27FC236}">
                <a16:creationId xmlns:a16="http://schemas.microsoft.com/office/drawing/2014/main" id="{26142AAE-C886-2A44-8BA1-EFAE4620FB13}"/>
              </a:ext>
            </a:extLst>
          </p:cNvPr>
          <p:cNvSpPr txBox="1">
            <a:spLocks noGrp="1"/>
          </p:cNvSpPr>
          <p:nvPr>
            <p:ph type="title"/>
          </p:nvPr>
        </p:nvSpPr>
        <p:spPr>
          <a:xfrm>
            <a:off x="265473" y="5383163"/>
            <a:ext cx="4748980" cy="1499917"/>
          </a:xfrm>
          <a:prstGeom prst="rect">
            <a:avLst/>
          </a:prstGeom>
          <a:solidFill>
            <a:schemeClr val="accent3">
              <a:lumOff val="44000"/>
            </a:schemeClr>
          </a:solidFill>
        </p:spPr>
        <p:txBody>
          <a:bodyPr>
            <a:normAutofit fontScale="90000"/>
          </a:bodyPr>
          <a:lstStyle>
            <a:lvl1pPr>
              <a:defRPr sz="2400">
                <a:solidFill>
                  <a:srgbClr val="00279F"/>
                </a:solidFill>
                <a:uFill>
                  <a:solidFill>
                    <a:srgbClr val="00279F"/>
                  </a:solidFill>
                </a:uFill>
                <a:latin typeface="+mn-lt"/>
                <a:ea typeface="+mn-ea"/>
                <a:cs typeface="+mn-cs"/>
                <a:sym typeface="Arial"/>
              </a:defRPr>
            </a:lvl1pPr>
          </a:lstStyle>
          <a:p>
            <a:r>
              <a:rPr lang="en-US" dirty="0"/>
              <a:t>F. </a:t>
            </a:r>
            <a:r>
              <a:rPr lang="en-US" dirty="0" err="1"/>
              <a:t>Calegari</a:t>
            </a:r>
            <a:r>
              <a:rPr lang="en-US" dirty="0"/>
              <a:t>, et al "Ultrafast electron dynamics in phenylalanine initiated by attosecond pulses," </a:t>
            </a:r>
            <a:r>
              <a:rPr lang="en-US" i="1" dirty="0"/>
              <a:t>Science </a:t>
            </a:r>
            <a:r>
              <a:rPr lang="en-US" dirty="0"/>
              <a:t>346, 336 (2014). </a:t>
            </a:r>
            <a:endParaRPr lang="en-US" sz="1800" dirty="0">
              <a:effectLst/>
            </a:endParaRPr>
          </a:p>
        </p:txBody>
      </p:sp>
    </p:spTree>
    <p:extLst>
      <p:ext uri="{BB962C8B-B14F-4D97-AF65-F5344CB8AC3E}">
        <p14:creationId xmlns:p14="http://schemas.microsoft.com/office/powerpoint/2010/main" val="161606001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ED4B9-6903-F04B-936E-77CEE438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9935"/>
            <a:ext cx="9144000" cy="4657693"/>
          </a:xfrm>
          <a:prstGeom prst="rect">
            <a:avLst/>
          </a:prstGeom>
        </p:spPr>
      </p:pic>
      <p:sp>
        <p:nvSpPr>
          <p:cNvPr id="3" name="Introduction">
            <a:extLst>
              <a:ext uri="{FF2B5EF4-FFF2-40B4-BE49-F238E27FC236}">
                <a16:creationId xmlns:a16="http://schemas.microsoft.com/office/drawing/2014/main" id="{4F99559A-FB7F-1C42-91D5-1F5C27BF7D92}"/>
              </a:ext>
            </a:extLst>
          </p:cNvPr>
          <p:cNvSpPr txBox="1">
            <a:spLocks noGrp="1"/>
          </p:cNvSpPr>
          <p:nvPr>
            <p:ph type="title"/>
          </p:nvPr>
        </p:nvSpPr>
        <p:spPr>
          <a:xfrm>
            <a:off x="2050028" y="4886134"/>
            <a:ext cx="4748980" cy="1499917"/>
          </a:xfrm>
          <a:prstGeom prst="rect">
            <a:avLst/>
          </a:prstGeom>
          <a:solidFill>
            <a:schemeClr val="accent3">
              <a:lumOff val="44000"/>
            </a:schemeClr>
          </a:solidFill>
        </p:spPr>
        <p:txBody>
          <a:bodyPr>
            <a:normAutofit/>
          </a:bodyPr>
          <a:lstStyle>
            <a:lvl1pPr>
              <a:defRPr sz="2400">
                <a:solidFill>
                  <a:srgbClr val="00279F"/>
                </a:solidFill>
                <a:uFill>
                  <a:solidFill>
                    <a:srgbClr val="00279F"/>
                  </a:solidFill>
                </a:uFill>
                <a:latin typeface="+mn-lt"/>
                <a:ea typeface="+mn-ea"/>
                <a:cs typeface="+mn-cs"/>
                <a:sym typeface="Arial"/>
              </a:defRPr>
            </a:lvl1pPr>
          </a:lstStyle>
          <a:p>
            <a:r>
              <a:rPr lang="en-US" sz="1800" dirty="0"/>
              <a:t>J. </a:t>
            </a:r>
            <a:r>
              <a:rPr lang="en-US" sz="1800" dirty="0" err="1"/>
              <a:t>Breidbach</a:t>
            </a:r>
            <a:r>
              <a:rPr lang="en-US" sz="1800" dirty="0"/>
              <a:t> and L. S. </a:t>
            </a:r>
            <a:r>
              <a:rPr lang="en-US" sz="1800" dirty="0" err="1"/>
              <a:t>Cederbaum</a:t>
            </a:r>
            <a:r>
              <a:rPr lang="en-US" sz="1800" dirty="0"/>
              <a:t>, </a:t>
            </a:r>
            <a:r>
              <a:rPr lang="en-US" sz="1800" i="1" dirty="0"/>
              <a:t>Physical Review Letters </a:t>
            </a:r>
            <a:r>
              <a:rPr lang="en-US" sz="1800" dirty="0"/>
              <a:t>94, 033901 (2005). </a:t>
            </a:r>
            <a:endParaRPr lang="en-US" sz="1800" dirty="0">
              <a:effectLst/>
            </a:endParaRPr>
          </a:p>
        </p:txBody>
      </p:sp>
      <p:sp>
        <p:nvSpPr>
          <p:cNvPr id="6" name="Introduction">
            <a:extLst>
              <a:ext uri="{FF2B5EF4-FFF2-40B4-BE49-F238E27FC236}">
                <a16:creationId xmlns:a16="http://schemas.microsoft.com/office/drawing/2014/main" id="{090E9057-A21B-3049-B312-295B42A596F7}"/>
              </a:ext>
            </a:extLst>
          </p:cNvPr>
          <p:cNvSpPr txBox="1">
            <a:spLocks/>
          </p:cNvSpPr>
          <p:nvPr/>
        </p:nvSpPr>
        <p:spPr>
          <a:xfrm>
            <a:off x="0" y="-152897"/>
            <a:ext cx="9143999" cy="919813"/>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2400" b="1" i="0" u="none" strike="noStrike" cap="none" spc="0" baseline="0">
                <a:ln>
                  <a:noFill/>
                </a:ln>
                <a:solidFill>
                  <a:srgbClr val="00279F"/>
                </a:solidFill>
                <a:uFill>
                  <a:solidFill>
                    <a:srgbClr val="00279F"/>
                  </a:solidFill>
                </a:uFill>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5pPr>
            <a:lvl6pPr marL="0" marR="0" indent="4572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6pPr>
            <a:lvl7pPr marL="0" marR="0" indent="9144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7pPr>
            <a:lvl8pPr marL="0" marR="0" indent="13716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8pPr>
            <a:lvl9pPr marL="0" marR="0" indent="182880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2060"/>
                </a:solidFill>
                <a:uFill>
                  <a:solidFill>
                    <a:srgbClr val="002060"/>
                  </a:solidFill>
                </a:uFill>
                <a:latin typeface="Calibri"/>
                <a:ea typeface="Calibri"/>
                <a:cs typeface="Calibri"/>
                <a:sym typeface="Calibri"/>
              </a:defRPr>
            </a:lvl9pPr>
          </a:lstStyle>
          <a:p>
            <a:pPr hangingPunct="1"/>
            <a:r>
              <a:rPr lang="en-US" sz="2300" dirty="0"/>
              <a:t>Universal Attosecond Response to the Removal of an Electron</a:t>
            </a:r>
          </a:p>
        </p:txBody>
      </p:sp>
    </p:spTree>
    <p:extLst>
      <p:ext uri="{BB962C8B-B14F-4D97-AF65-F5344CB8AC3E}">
        <p14:creationId xmlns:p14="http://schemas.microsoft.com/office/powerpoint/2010/main" val="335573883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5768A8-7144-714E-AB9F-5CE0293026D5}"/>
              </a:ext>
            </a:extLst>
          </p:cNvPr>
          <p:cNvSpPr txBox="1"/>
          <p:nvPr/>
        </p:nvSpPr>
        <p:spPr>
          <a:xfrm>
            <a:off x="109182" y="315346"/>
            <a:ext cx="9034817" cy="31547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100" b="1" i="0" u="none" strike="noStrike" cap="none" spc="0" normalizeH="0" baseline="0" dirty="0">
                <a:ln>
                  <a:noFill/>
                </a:ln>
                <a:solidFill>
                  <a:srgbClr val="002060"/>
                </a:solidFill>
                <a:effectLst/>
                <a:uFill>
                  <a:solidFill>
                    <a:srgbClr val="000000"/>
                  </a:solidFill>
                </a:uFill>
                <a:latin typeface="+mn-lt"/>
                <a:ea typeface="Times"/>
                <a:cs typeface="Times"/>
                <a:sym typeface="Times"/>
              </a:rPr>
              <a:t>Priority Research Opportunity 2</a:t>
            </a:r>
          </a:p>
          <a:p>
            <a:pPr marL="0" marR="0" indent="0" algn="l" defTabSz="9144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rgbClr val="002060"/>
              </a:solidFill>
              <a:effectLst/>
              <a:uFill>
                <a:solidFill>
                  <a:srgbClr val="000000"/>
                </a:solidFill>
              </a:uFill>
              <a:latin typeface="+mn-lt"/>
              <a:ea typeface="Times"/>
              <a:cs typeface="Times"/>
              <a:sym typeface="Times"/>
            </a:endParaRPr>
          </a:p>
          <a:p>
            <a:r>
              <a:rPr lang="en-US" sz="2100" b="1" dirty="0">
                <a:solidFill>
                  <a:srgbClr val="002060"/>
                </a:solidFill>
                <a:latin typeface="+mn-lt"/>
              </a:rPr>
              <a:t>Discovering novel quantum phases through coherent </a:t>
            </a:r>
          </a:p>
          <a:p>
            <a:r>
              <a:rPr lang="en-US" sz="2100" b="1" dirty="0">
                <a:solidFill>
                  <a:srgbClr val="002060"/>
                </a:solidFill>
                <a:latin typeface="+mn-lt"/>
              </a:rPr>
              <a:t>light-matter coupling </a:t>
            </a:r>
            <a:endParaRPr lang="en-US" sz="2100" dirty="0">
              <a:solidFill>
                <a:srgbClr val="002060"/>
              </a:solidFill>
              <a:latin typeface="+mn-lt"/>
            </a:endParaRPr>
          </a:p>
          <a:p>
            <a:r>
              <a:rPr lang="en-US" sz="2100" dirty="0">
                <a:solidFill>
                  <a:srgbClr val="002060"/>
                </a:solidFill>
                <a:latin typeface="+mn-lt"/>
              </a:rPr>
              <a:t>A central issue in materials physics is understanding and controlling the diverse phases of matter – from topological insulators with conducting edge states to novel ultrathin semiconductors to superconductors. Although these varied phases of matter are the basis for current and future information and energy technologies, we currently cannot fully explain how and why they form.</a:t>
            </a:r>
            <a:endParaRPr kumimoji="0" lang="en-US" sz="2400" b="0" i="0" u="none" strike="noStrike" cap="none" spc="0" normalizeH="0" baseline="0" dirty="0">
              <a:ln>
                <a:noFill/>
              </a:ln>
              <a:solidFill>
                <a:srgbClr val="000000"/>
              </a:solidFill>
              <a:effectLst/>
              <a:uFill>
                <a:solidFill>
                  <a:srgbClr val="000000"/>
                </a:solidFill>
              </a:uFill>
              <a:latin typeface="Times"/>
              <a:ea typeface="Times"/>
              <a:cs typeface="Times"/>
              <a:sym typeface="Times"/>
            </a:endParaRPr>
          </a:p>
        </p:txBody>
      </p:sp>
    </p:spTree>
    <p:extLst>
      <p:ext uri="{BB962C8B-B14F-4D97-AF65-F5344CB8AC3E}">
        <p14:creationId xmlns:p14="http://schemas.microsoft.com/office/powerpoint/2010/main" val="145081535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2E0D01-D11A-C241-A097-57DE879C66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906" y="615536"/>
            <a:ext cx="6104187" cy="6227711"/>
          </a:xfrm>
          <a:prstGeom prst="rect">
            <a:avLst/>
          </a:prstGeom>
        </p:spPr>
      </p:pic>
      <p:sp>
        <p:nvSpPr>
          <p:cNvPr id="5" name="Introduction">
            <a:extLst>
              <a:ext uri="{FF2B5EF4-FFF2-40B4-BE49-F238E27FC236}">
                <a16:creationId xmlns:a16="http://schemas.microsoft.com/office/drawing/2014/main" id="{97D2ED97-BA5C-2443-8D5B-623B9DBFDD27}"/>
              </a:ext>
            </a:extLst>
          </p:cNvPr>
          <p:cNvSpPr txBox="1">
            <a:spLocks noGrp="1"/>
          </p:cNvSpPr>
          <p:nvPr>
            <p:ph type="title"/>
          </p:nvPr>
        </p:nvSpPr>
        <p:spPr>
          <a:xfrm>
            <a:off x="685799" y="88900"/>
            <a:ext cx="7434265" cy="736600"/>
          </a:xfrm>
          <a:prstGeom prst="rect">
            <a:avLst/>
          </a:prstGeom>
        </p:spPr>
        <p:txBody>
          <a:bodyPr>
            <a:normAutofit/>
          </a:bodyPr>
          <a:lstStyle>
            <a:lvl1pPr>
              <a:defRPr sz="2400">
                <a:solidFill>
                  <a:srgbClr val="00279F"/>
                </a:solidFill>
                <a:uFill>
                  <a:solidFill>
                    <a:srgbClr val="00279F"/>
                  </a:solidFill>
                </a:uFill>
                <a:latin typeface="+mn-lt"/>
                <a:ea typeface="+mn-ea"/>
                <a:cs typeface="+mn-cs"/>
                <a:sym typeface="Arial"/>
              </a:defRPr>
            </a:lvl1pPr>
          </a:lstStyle>
          <a:p>
            <a:pPr>
              <a:defRPr sz="3600">
                <a:solidFill>
                  <a:srgbClr val="002060"/>
                </a:solidFill>
                <a:uFill>
                  <a:solidFill>
                    <a:srgbClr val="002060"/>
                  </a:solidFill>
                </a:uFill>
                <a:latin typeface="Calibri"/>
                <a:ea typeface="Calibri"/>
                <a:cs typeface="Calibri"/>
                <a:sym typeface="Calibri"/>
              </a:defRPr>
            </a:pPr>
            <a:r>
              <a:rPr lang="en-US" sz="2400" dirty="0">
                <a:solidFill>
                  <a:srgbClr val="00279F"/>
                </a:solidFill>
                <a:uFill>
                  <a:solidFill>
                    <a:srgbClr val="00279F"/>
                  </a:solidFill>
                </a:uFill>
                <a:latin typeface="+mn-lt"/>
                <a:ea typeface="+mn-ea"/>
                <a:cs typeface="+mn-cs"/>
                <a:sym typeface="Arial"/>
              </a:rPr>
              <a:t>Resonant Inelastic Scattering</a:t>
            </a:r>
            <a:endParaRPr sz="2400" dirty="0">
              <a:solidFill>
                <a:srgbClr val="00279F"/>
              </a:solidFill>
              <a:uFill>
                <a:solidFill>
                  <a:srgbClr val="00279F"/>
                </a:solidFill>
              </a:uFill>
              <a:latin typeface="+mn-lt"/>
              <a:ea typeface="+mn-ea"/>
              <a:cs typeface="+mn-cs"/>
              <a:sym typeface="Arial"/>
            </a:endParaRPr>
          </a:p>
        </p:txBody>
      </p:sp>
    </p:spTree>
    <p:extLst>
      <p:ext uri="{BB962C8B-B14F-4D97-AF65-F5344CB8AC3E}">
        <p14:creationId xmlns:p14="http://schemas.microsoft.com/office/powerpoint/2010/main" val="295864256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7EB771-337F-974B-97A0-90B47E84CADE}"/>
              </a:ext>
            </a:extLst>
          </p:cNvPr>
          <p:cNvSpPr txBox="1"/>
          <p:nvPr/>
        </p:nvSpPr>
        <p:spPr>
          <a:xfrm>
            <a:off x="221673" y="21915"/>
            <a:ext cx="8922327" cy="5155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b="1" dirty="0">
                <a:solidFill>
                  <a:srgbClr val="002060"/>
                </a:solidFill>
                <a:latin typeface="+mn-lt"/>
              </a:rPr>
              <a:t>PRO 2: Discovering novel quantum phases through coherent light- matter coupling</a:t>
            </a:r>
          </a:p>
          <a:p>
            <a:r>
              <a:rPr lang="en-US" sz="900" b="1" dirty="0">
                <a:solidFill>
                  <a:srgbClr val="002060"/>
                </a:solidFill>
                <a:latin typeface="+mn-lt"/>
              </a:rPr>
              <a:t> </a:t>
            </a:r>
            <a:endParaRPr lang="en-US" sz="900" dirty="0">
              <a:solidFill>
                <a:srgbClr val="002060"/>
              </a:solidFill>
              <a:latin typeface="+mn-lt"/>
            </a:endParaRPr>
          </a:p>
          <a:p>
            <a:r>
              <a:rPr lang="en-US" b="1" i="1" dirty="0">
                <a:solidFill>
                  <a:srgbClr val="002060"/>
                </a:solidFill>
                <a:latin typeface="+mn-lt"/>
              </a:rPr>
              <a:t>Summary: </a:t>
            </a:r>
          </a:p>
          <a:p>
            <a:r>
              <a:rPr lang="en-US" dirty="0">
                <a:solidFill>
                  <a:srgbClr val="002060"/>
                </a:solidFill>
                <a:latin typeface="+mn-lt"/>
              </a:rPr>
              <a:t>Ultrashort light pulses can generate novel transient states in solids, initiate phase transitions to states that are unattainable in equilibrium, and create and manipulate quantum topological states.</a:t>
            </a:r>
          </a:p>
          <a:p>
            <a:endParaRPr lang="en-US" sz="800" dirty="0">
              <a:solidFill>
                <a:srgbClr val="002060"/>
              </a:solidFill>
              <a:latin typeface="+mn-lt"/>
            </a:endParaRPr>
          </a:p>
          <a:p>
            <a:r>
              <a:rPr lang="en-US" dirty="0">
                <a:solidFill>
                  <a:srgbClr val="002060"/>
                </a:solidFill>
                <a:latin typeface="+mn-lt"/>
              </a:rPr>
              <a:t>The use of ultrashort light pulses is a powerful approach for enabling the control of quantum states required </a:t>
            </a:r>
          </a:p>
          <a:p>
            <a:r>
              <a:rPr lang="en-US" dirty="0">
                <a:solidFill>
                  <a:srgbClr val="002060"/>
                </a:solidFill>
                <a:latin typeface="+mn-lt"/>
              </a:rPr>
              <a:t>for implementing advances at the forefront of technologies in electronics, photonics, energy, and quantum information. </a:t>
            </a:r>
          </a:p>
          <a:p>
            <a:endParaRPr lang="en-US" dirty="0">
              <a:solidFill>
                <a:srgbClr val="002060"/>
              </a:solidFill>
              <a:latin typeface="+mn-lt"/>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
                <a:solidFill>
                  <a:srgbClr val="000000"/>
                </a:solidFill>
              </a:uFill>
              <a:latin typeface="Times"/>
              <a:ea typeface="Times"/>
              <a:cs typeface="Times"/>
              <a:sym typeface="Times"/>
            </a:endParaRPr>
          </a:p>
        </p:txBody>
      </p:sp>
    </p:spTree>
    <p:extLst>
      <p:ext uri="{BB962C8B-B14F-4D97-AF65-F5344CB8AC3E}">
        <p14:creationId xmlns:p14="http://schemas.microsoft.com/office/powerpoint/2010/main" val="371643006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664CFF-2CBB-1448-A5D9-886096C8F68D}"/>
              </a:ext>
            </a:extLst>
          </p:cNvPr>
          <p:cNvSpPr txBox="1"/>
          <p:nvPr/>
        </p:nvSpPr>
        <p:spPr>
          <a:xfrm>
            <a:off x="140199" y="190859"/>
            <a:ext cx="9003802" cy="48936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b="1" dirty="0">
                <a:solidFill>
                  <a:srgbClr val="002060"/>
                </a:solidFill>
                <a:latin typeface="+mn-lt"/>
              </a:rPr>
              <a:t>Scientific Impact</a:t>
            </a:r>
          </a:p>
          <a:p>
            <a:r>
              <a:rPr lang="en-US" b="1" dirty="0">
                <a:solidFill>
                  <a:srgbClr val="002060"/>
                </a:solidFill>
                <a:latin typeface="+mn-lt"/>
              </a:rPr>
              <a:t> </a:t>
            </a:r>
            <a:endParaRPr lang="en-US" dirty="0">
              <a:solidFill>
                <a:srgbClr val="002060"/>
              </a:solidFill>
              <a:latin typeface="+mn-lt"/>
            </a:endParaRPr>
          </a:p>
          <a:p>
            <a:endParaRPr lang="en-US" dirty="0">
              <a:solidFill>
                <a:srgbClr val="002060"/>
              </a:solidFill>
              <a:latin typeface="+mn-lt"/>
            </a:endParaRPr>
          </a:p>
          <a:p>
            <a:pPr marL="342900" indent="-342900">
              <a:buFont typeface="Arial" panose="020B0604020202020204" pitchFamily="34" charset="0"/>
              <a:buChar char="•"/>
            </a:pPr>
            <a:r>
              <a:rPr lang="en-US" dirty="0">
                <a:solidFill>
                  <a:srgbClr val="002060"/>
                </a:solidFill>
                <a:latin typeface="+mn-lt"/>
              </a:rPr>
              <a:t>The discovery and manipulation of new quantum states of matter are the key grand challenges in condensed matter physics.</a:t>
            </a:r>
          </a:p>
          <a:p>
            <a:pPr marL="342900" indent="-342900">
              <a:buFont typeface="Arial" panose="020B0604020202020204" pitchFamily="34" charset="0"/>
              <a:buChar char="•"/>
            </a:pPr>
            <a:endParaRPr lang="en-US" dirty="0">
              <a:solidFill>
                <a:srgbClr val="002060"/>
              </a:solidFill>
              <a:latin typeface="+mn-lt"/>
            </a:endParaRPr>
          </a:p>
          <a:p>
            <a:pPr marL="342900" indent="-342900">
              <a:buFont typeface="Arial" panose="020B0604020202020204" pitchFamily="34" charset="0"/>
              <a:buChar char="•"/>
            </a:pPr>
            <a:r>
              <a:rPr lang="en-US" dirty="0">
                <a:solidFill>
                  <a:srgbClr val="002060"/>
                </a:solidFill>
                <a:latin typeface="+mn-lt"/>
              </a:rPr>
              <a:t>Ultrafast science presents a promising new frontier for such discoveries, but until recently has lacked adequate ultrafast structural and electronic characterization tools. This shortcoming can be addressed by the next generation of FELs and associated instrumentation. </a:t>
            </a: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
                <a:solidFill>
                  <a:srgbClr val="000000"/>
                </a:solidFill>
              </a:uFill>
              <a:latin typeface="Times"/>
              <a:ea typeface="Times"/>
              <a:cs typeface="Times"/>
              <a:sym typeface="Times"/>
            </a:endParaRPr>
          </a:p>
        </p:txBody>
      </p:sp>
    </p:spTree>
    <p:extLst>
      <p:ext uri="{BB962C8B-B14F-4D97-AF65-F5344CB8AC3E}">
        <p14:creationId xmlns:p14="http://schemas.microsoft.com/office/powerpoint/2010/main" val="249382953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nce the 1960s, particle accelerators have been used for their synchrotron radiation, with dramatic increases of brightness of photon beams with time.…">
            <a:extLst>
              <a:ext uri="{FF2B5EF4-FFF2-40B4-BE49-F238E27FC236}">
                <a16:creationId xmlns:a16="http://schemas.microsoft.com/office/drawing/2014/main" id="{3E747A21-03E2-6148-876D-00AF1634F6DB}"/>
              </a:ext>
            </a:extLst>
          </p:cNvPr>
          <p:cNvSpPr txBox="1">
            <a:spLocks noGrp="1"/>
          </p:cNvSpPr>
          <p:nvPr>
            <p:ph type="body" idx="1"/>
          </p:nvPr>
        </p:nvSpPr>
        <p:spPr>
          <a:xfrm>
            <a:off x="0" y="1052945"/>
            <a:ext cx="8977745" cy="4807528"/>
          </a:xfrm>
          <a:prstGeom prst="rect">
            <a:avLst/>
          </a:prstGeom>
        </p:spPr>
        <p:txBody>
          <a:bodyPr>
            <a:normAutofit/>
          </a:bodyPr>
          <a:lstStyle/>
          <a:p>
            <a:pPr marL="917575" indent="-684213">
              <a:lnSpc>
                <a:spcPct val="150000"/>
              </a:lnSpc>
              <a:buClr>
                <a:srgbClr val="0033CC"/>
              </a:buClr>
              <a:buNone/>
              <a:tabLst>
                <a:tab pos="5778500" algn="l"/>
              </a:tabLst>
            </a:pPr>
            <a:r>
              <a:rPr lang="en-US" sz="3200" b="1" dirty="0">
                <a:solidFill>
                  <a:srgbClr val="0033CC"/>
                </a:solidFill>
                <a:uFill>
                  <a:solidFill>
                    <a:srgbClr val="0033CC"/>
                  </a:solidFill>
                </a:uFill>
                <a:latin typeface="+mn-lt"/>
                <a:ea typeface="+mn-ea"/>
                <a:cs typeface="+mn-cs"/>
                <a:sym typeface="Arial"/>
              </a:rPr>
              <a:t>Only two EUV/Soft X-Ray FEL User Facilities</a:t>
            </a:r>
          </a:p>
          <a:p>
            <a:pPr marL="976312" indent="-742950">
              <a:lnSpc>
                <a:spcPct val="150000"/>
              </a:lnSpc>
              <a:buClr>
                <a:srgbClr val="0033CC"/>
              </a:buClr>
              <a:buAutoNum type="arabicPeriod"/>
              <a:tabLst>
                <a:tab pos="5778500" algn="l"/>
              </a:tabLst>
            </a:pPr>
            <a:endParaRPr lang="en-US" sz="3200" b="1" dirty="0">
              <a:solidFill>
                <a:srgbClr val="0033CC"/>
              </a:solidFill>
              <a:uFill>
                <a:solidFill>
                  <a:srgbClr val="0033CC"/>
                </a:solidFill>
              </a:uFill>
              <a:latin typeface="+mn-lt"/>
              <a:ea typeface="+mn-ea"/>
              <a:cs typeface="+mn-cs"/>
              <a:sym typeface="Arial"/>
            </a:endParaRPr>
          </a:p>
        </p:txBody>
      </p:sp>
    </p:spTree>
    <p:extLst>
      <p:ext uri="{BB962C8B-B14F-4D97-AF65-F5344CB8AC3E}">
        <p14:creationId xmlns:p14="http://schemas.microsoft.com/office/powerpoint/2010/main" val="94646341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A9DE2D-744F-C74F-A7D6-DE6C4B84CA87}"/>
              </a:ext>
            </a:extLst>
          </p:cNvPr>
          <p:cNvPicPr>
            <a:picLocks noChangeAspect="1"/>
          </p:cNvPicPr>
          <p:nvPr/>
        </p:nvPicPr>
        <p:blipFill>
          <a:blip r:embed="rId2"/>
          <a:stretch>
            <a:fillRect/>
          </a:stretch>
        </p:blipFill>
        <p:spPr>
          <a:xfrm>
            <a:off x="501445" y="225556"/>
            <a:ext cx="8082116" cy="6228557"/>
          </a:xfrm>
          <a:prstGeom prst="rect">
            <a:avLst/>
          </a:prstGeom>
        </p:spPr>
      </p:pic>
      <p:sp>
        <p:nvSpPr>
          <p:cNvPr id="5" name="Introduction">
            <a:extLst>
              <a:ext uri="{FF2B5EF4-FFF2-40B4-BE49-F238E27FC236}">
                <a16:creationId xmlns:a16="http://schemas.microsoft.com/office/drawing/2014/main" id="{D481D6A5-0575-064B-8B1D-C49EC98BAAE6}"/>
              </a:ext>
            </a:extLst>
          </p:cNvPr>
          <p:cNvSpPr txBox="1">
            <a:spLocks noGrp="1"/>
          </p:cNvSpPr>
          <p:nvPr>
            <p:ph type="title"/>
          </p:nvPr>
        </p:nvSpPr>
        <p:spPr>
          <a:xfrm>
            <a:off x="0" y="6136148"/>
            <a:ext cx="9144000" cy="736600"/>
          </a:xfrm>
          <a:prstGeom prst="rect">
            <a:avLst/>
          </a:prstGeom>
          <a:solidFill>
            <a:schemeClr val="bg1"/>
          </a:solidFill>
        </p:spPr>
        <p:txBody>
          <a:bodyPr>
            <a:normAutofit fontScale="90000"/>
          </a:bodyPr>
          <a:lstStyle>
            <a:lvl1pPr>
              <a:defRPr sz="2400">
                <a:solidFill>
                  <a:srgbClr val="00279F"/>
                </a:solidFill>
                <a:uFill>
                  <a:solidFill>
                    <a:srgbClr val="00279F"/>
                  </a:solidFill>
                </a:uFill>
                <a:latin typeface="+mn-lt"/>
                <a:ea typeface="+mn-ea"/>
                <a:cs typeface="+mn-cs"/>
                <a:sym typeface="Arial"/>
              </a:defRPr>
            </a:lvl1pPr>
          </a:lstStyle>
          <a:p>
            <a:pPr>
              <a:defRPr sz="3600">
                <a:solidFill>
                  <a:srgbClr val="002060"/>
                </a:solidFill>
                <a:uFill>
                  <a:solidFill>
                    <a:srgbClr val="002060"/>
                  </a:solidFill>
                </a:uFill>
                <a:latin typeface="Calibri"/>
                <a:ea typeface="Calibri"/>
                <a:cs typeface="Calibri"/>
                <a:sym typeface="Calibri"/>
              </a:defRPr>
            </a:pPr>
            <a:r>
              <a:rPr lang="en-US" sz="3200" dirty="0"/>
              <a:t>Light Sources - Dramatic Increase in Brightness or Brilliance</a:t>
            </a:r>
            <a:endParaRPr sz="3200" dirty="0">
              <a:solidFill>
                <a:srgbClr val="00279F"/>
              </a:solidFill>
              <a:uFill>
                <a:solidFill>
                  <a:srgbClr val="00279F"/>
                </a:solidFill>
              </a:uFill>
              <a:latin typeface="+mn-lt"/>
              <a:ea typeface="+mn-ea"/>
              <a:cs typeface="+mn-cs"/>
              <a:sym typeface="Arial"/>
            </a:endParaRPr>
          </a:p>
        </p:txBody>
      </p:sp>
    </p:spTree>
    <p:extLst>
      <p:ext uri="{BB962C8B-B14F-4D97-AF65-F5344CB8AC3E}">
        <p14:creationId xmlns:p14="http://schemas.microsoft.com/office/powerpoint/2010/main" val="1848050806"/>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4765EE-1C99-2345-858D-9D499A1D5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489"/>
            <a:ext cx="9144000" cy="4457290"/>
          </a:xfrm>
          <a:prstGeom prst="rect">
            <a:avLst/>
          </a:prstGeom>
        </p:spPr>
      </p:pic>
      <p:sp>
        <p:nvSpPr>
          <p:cNvPr id="4" name="TextBox 3">
            <a:extLst>
              <a:ext uri="{FF2B5EF4-FFF2-40B4-BE49-F238E27FC236}">
                <a16:creationId xmlns:a16="http://schemas.microsoft.com/office/drawing/2014/main" id="{667DDFED-E2B2-454B-8437-BD51531A082F}"/>
              </a:ext>
            </a:extLst>
          </p:cNvPr>
          <p:cNvSpPr txBox="1"/>
          <p:nvPr/>
        </p:nvSpPr>
        <p:spPr>
          <a:xfrm>
            <a:off x="1815152" y="5172500"/>
            <a:ext cx="643862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
                  <a:solidFill>
                    <a:srgbClr val="000000"/>
                  </a:solidFill>
                </a:uFill>
                <a:latin typeface="Times"/>
                <a:ea typeface="Times"/>
                <a:cs typeface="Times"/>
                <a:sym typeface="Times"/>
              </a:rPr>
              <a:t>First Soft X-ray FEL as user facility started in 2005</a:t>
            </a:r>
          </a:p>
        </p:txBody>
      </p:sp>
    </p:spTree>
    <p:extLst>
      <p:ext uri="{BB962C8B-B14F-4D97-AF65-F5344CB8AC3E}">
        <p14:creationId xmlns:p14="http://schemas.microsoft.com/office/powerpoint/2010/main" val="2053963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7"/>
          <p:cNvSpPr>
            <a:spLocks noChangeArrowheads="1"/>
          </p:cNvSpPr>
          <p:nvPr/>
        </p:nvSpPr>
        <p:spPr bwMode="auto">
          <a:xfrm>
            <a:off x="681038" y="-66675"/>
            <a:ext cx="7778750" cy="400050"/>
          </a:xfrm>
          <a:prstGeom prst="rect">
            <a:avLst/>
          </a:prstGeom>
          <a:noFill/>
          <a:ln w="9525">
            <a:noFill/>
            <a:miter lim="800000"/>
            <a:headEnd/>
            <a:tailEnd/>
          </a:ln>
        </p:spPr>
        <p:txBody>
          <a:bodyPr>
            <a:spAutoFit/>
          </a:bodyPr>
          <a:lstStyle/>
          <a:p>
            <a:pPr algn="ctr">
              <a:defRPr/>
            </a:pPr>
            <a:r>
              <a:rPr lang="en-US" i="1" dirty="0">
                <a:effectLst>
                  <a:outerShdw blurRad="38100" dist="38100" dir="2700000" algn="tl">
                    <a:srgbClr val="000000">
                      <a:alpha val="43137"/>
                    </a:srgbClr>
                  </a:outerShdw>
                </a:effectLst>
                <a:latin typeface="Arial" pitchFamily="34" charset="0"/>
                <a:cs typeface="Arial" pitchFamily="34" charset="0"/>
              </a:rPr>
              <a:t>FERMI Free Electron Laser</a:t>
            </a:r>
            <a:endParaRPr lang="en-GB" sz="2000" b="1" i="1" dirty="0">
              <a:effectLst>
                <a:outerShdw blurRad="38100" dist="38100" dir="2700000" algn="tl">
                  <a:srgbClr val="000000">
                    <a:alpha val="43137"/>
                  </a:srgbClr>
                </a:outerShdw>
              </a:effectLst>
              <a:latin typeface="Arial" pitchFamily="34" charset="0"/>
              <a:cs typeface="Arial" pitchFamily="34" charset="0"/>
            </a:endParaRPr>
          </a:p>
        </p:txBody>
      </p:sp>
      <p:pic>
        <p:nvPicPr>
          <p:cNvPr id="31747" name="Picture 3"/>
          <p:cNvPicPr>
            <a:picLocks noChangeAspect="1" noChangeArrowheads="1"/>
          </p:cNvPicPr>
          <p:nvPr/>
        </p:nvPicPr>
        <p:blipFill>
          <a:blip r:embed="rId3" cstate="print"/>
          <a:srcRect/>
          <a:stretch>
            <a:fillRect/>
          </a:stretch>
        </p:blipFill>
        <p:spPr bwMode="auto">
          <a:xfrm>
            <a:off x="467544" y="764704"/>
            <a:ext cx="8208912" cy="5832648"/>
          </a:xfrm>
          <a:prstGeom prst="rect">
            <a:avLst/>
          </a:prstGeom>
          <a:noFill/>
          <a:ln w="9525">
            <a:noFill/>
            <a:miter lim="800000"/>
            <a:headEnd/>
            <a:tailEnd/>
          </a:ln>
        </p:spPr>
      </p:pic>
    </p:spTree>
    <p:extLst>
      <p:ext uri="{BB962C8B-B14F-4D97-AF65-F5344CB8AC3E}">
        <p14:creationId xmlns:p14="http://schemas.microsoft.com/office/powerpoint/2010/main" val="2476655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laria_premiazione_4_Thumb_HighlightCenter205962.jpg"/>
          <p:cNvPicPr>
            <a:picLocks noChangeAspect="1"/>
          </p:cNvPicPr>
          <p:nvPr/>
        </p:nvPicPr>
        <p:blipFill>
          <a:blip r:embed="rId2" cstate="print"/>
          <a:stretch>
            <a:fillRect/>
          </a:stretch>
        </p:blipFill>
        <p:spPr>
          <a:xfrm>
            <a:off x="395536" y="3789581"/>
            <a:ext cx="2345386" cy="2447731"/>
          </a:xfrm>
          <a:prstGeom prst="rect">
            <a:avLst/>
          </a:prstGeom>
        </p:spPr>
      </p:pic>
      <p:sp>
        <p:nvSpPr>
          <p:cNvPr id="6" name="TextBox 5"/>
          <p:cNvSpPr txBox="1"/>
          <p:nvPr/>
        </p:nvSpPr>
        <p:spPr>
          <a:xfrm>
            <a:off x="971600" y="44624"/>
            <a:ext cx="6840760" cy="330188"/>
          </a:xfrm>
          <a:prstGeom prst="rect">
            <a:avLst/>
          </a:prstGeom>
          <a:noFill/>
          <a:ln w="9525">
            <a:solidFill>
              <a:schemeClr val="bg1"/>
            </a:solidFill>
            <a:round/>
            <a:headEnd/>
            <a:tailEnd/>
          </a:ln>
        </p:spPr>
        <p:txBody>
          <a:bodyPr/>
          <a:lstStyle>
            <a:defPPr>
              <a:defRPr lang="en-US"/>
            </a:defPPr>
            <a:lvl1pPr defTabSz="449263" eaLnBrk="1">
              <a:lnSpc>
                <a:spcPct val="93000"/>
              </a:lnSpc>
              <a:buClr>
                <a:srgbClr val="000000"/>
              </a:buClr>
              <a:buSzPct val="100000"/>
              <a:buFont typeface="Times New Roman" charset="0"/>
              <a:buNone/>
              <a:defRPr sz="1600" b="0"/>
            </a:lvl1pPr>
          </a:lstStyle>
          <a:p>
            <a:pPr algn="ctr"/>
            <a:r>
              <a:rPr lang="en-US" sz="2000" b="1" i="1" dirty="0">
                <a:effectLst>
                  <a:outerShdw blurRad="38100" dist="38100" dir="2700000" algn="tl">
                    <a:srgbClr val="000000">
                      <a:alpha val="43137"/>
                    </a:srgbClr>
                  </a:outerShdw>
                </a:effectLst>
                <a:latin typeface="Arial" pitchFamily="34" charset="0"/>
                <a:cs typeface="Arial" pitchFamily="34" charset="0"/>
              </a:rPr>
              <a:t>Echo Enabled Harmonic Generation @ FERMI </a:t>
            </a:r>
          </a:p>
        </p:txBody>
      </p:sp>
      <p:pic>
        <p:nvPicPr>
          <p:cNvPr id="7" name="Picture 2"/>
          <p:cNvPicPr>
            <a:picLocks noChangeAspect="1" noChangeArrowheads="1"/>
          </p:cNvPicPr>
          <p:nvPr/>
        </p:nvPicPr>
        <p:blipFill>
          <a:blip r:embed="rId3" cstate="print"/>
          <a:srcRect/>
          <a:stretch>
            <a:fillRect/>
          </a:stretch>
        </p:blipFill>
        <p:spPr bwMode="auto">
          <a:xfrm>
            <a:off x="3203848" y="793721"/>
            <a:ext cx="5220072" cy="1483151"/>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2782717" y="2255124"/>
            <a:ext cx="6291929" cy="2542027"/>
          </a:xfrm>
          <a:prstGeom prst="rect">
            <a:avLst/>
          </a:prstGeom>
          <a:noFill/>
          <a:ln w="9525">
            <a:noFill/>
            <a:miter lim="800000"/>
            <a:headEnd/>
            <a:tailEnd/>
          </a:ln>
        </p:spPr>
      </p:pic>
      <p:pic>
        <p:nvPicPr>
          <p:cNvPr id="9" name="Picture 8" descr="Cover.png"/>
          <p:cNvPicPr>
            <a:picLocks noChangeAspect="1"/>
          </p:cNvPicPr>
          <p:nvPr/>
        </p:nvPicPr>
        <p:blipFill>
          <a:blip r:embed="rId5" cstate="print"/>
          <a:stretch>
            <a:fillRect/>
          </a:stretch>
        </p:blipFill>
        <p:spPr>
          <a:xfrm>
            <a:off x="2123728" y="908720"/>
            <a:ext cx="1070119" cy="1419692"/>
          </a:xfrm>
          <a:prstGeom prst="rect">
            <a:avLst/>
          </a:prstGeom>
        </p:spPr>
      </p:pic>
      <p:sp>
        <p:nvSpPr>
          <p:cNvPr id="12" name="Rectangle 11"/>
          <p:cNvSpPr/>
          <p:nvPr/>
        </p:nvSpPr>
        <p:spPr>
          <a:xfrm>
            <a:off x="6018867" y="4921423"/>
            <a:ext cx="2637197" cy="307777"/>
          </a:xfrm>
          <a:prstGeom prst="rect">
            <a:avLst/>
          </a:prstGeom>
        </p:spPr>
        <p:txBody>
          <a:bodyPr wrap="none">
            <a:spAutoFit/>
          </a:bodyPr>
          <a:lstStyle/>
          <a:p>
            <a:r>
              <a:rPr lang="it-IT" sz="1400" b="0" i="1" dirty="0"/>
              <a:t>E. Allaria et al., Nat. Phot. (2019)</a:t>
            </a:r>
            <a:endParaRPr lang="en-US" sz="1400" i="1" dirty="0"/>
          </a:p>
        </p:txBody>
      </p:sp>
      <p:sp>
        <p:nvSpPr>
          <p:cNvPr id="13" name="TextBox 12"/>
          <p:cNvSpPr txBox="1"/>
          <p:nvPr/>
        </p:nvSpPr>
        <p:spPr>
          <a:xfrm>
            <a:off x="4139952" y="5939988"/>
            <a:ext cx="291581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800" b="0" dirty="0">
                <a:solidFill>
                  <a:schemeClr val="tx1"/>
                </a:solidFill>
                <a:latin typeface="Times New Roman" pitchFamily="18" charset="0"/>
                <a:cs typeface="Times New Roman" pitchFamily="18" charset="0"/>
              </a:rPr>
              <a:t>2019 FEL Prize to E. </a:t>
            </a:r>
            <a:r>
              <a:rPr lang="en-US" sz="1800" b="0" dirty="0" err="1">
                <a:solidFill>
                  <a:schemeClr val="tx1"/>
                </a:solidFill>
                <a:latin typeface="Times New Roman" pitchFamily="18" charset="0"/>
                <a:cs typeface="Times New Roman" pitchFamily="18" charset="0"/>
              </a:rPr>
              <a:t>Allaria</a:t>
            </a:r>
            <a:endParaRPr lang="en-US" sz="1800" b="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452129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nce the 1960s, particle accelerators have been used for their synchrotron radiation, with dramatic increases of brightness of photon beams with time.…">
            <a:extLst>
              <a:ext uri="{FF2B5EF4-FFF2-40B4-BE49-F238E27FC236}">
                <a16:creationId xmlns:a16="http://schemas.microsoft.com/office/drawing/2014/main" id="{3E747A21-03E2-6148-876D-00AF1634F6DB}"/>
              </a:ext>
            </a:extLst>
          </p:cNvPr>
          <p:cNvSpPr txBox="1">
            <a:spLocks noGrp="1"/>
          </p:cNvSpPr>
          <p:nvPr>
            <p:ph type="body" idx="1"/>
          </p:nvPr>
        </p:nvSpPr>
        <p:spPr>
          <a:xfrm>
            <a:off x="124691" y="1052945"/>
            <a:ext cx="8853054" cy="4807528"/>
          </a:xfrm>
          <a:prstGeom prst="rect">
            <a:avLst/>
          </a:prstGeom>
        </p:spPr>
        <p:txBody>
          <a:bodyPr>
            <a:normAutofit/>
          </a:bodyPr>
          <a:lstStyle/>
          <a:p>
            <a:pPr marL="12700" indent="0" algn="ctr">
              <a:lnSpc>
                <a:spcPct val="150000"/>
              </a:lnSpc>
              <a:buClr>
                <a:srgbClr val="0033CC"/>
              </a:buClr>
              <a:buNone/>
              <a:tabLst>
                <a:tab pos="5778500" algn="l"/>
              </a:tabLst>
            </a:pPr>
            <a:r>
              <a:rPr lang="en-US" sz="3600" b="1" dirty="0">
                <a:solidFill>
                  <a:srgbClr val="0033CC"/>
                </a:solidFill>
                <a:uFill>
                  <a:solidFill>
                    <a:srgbClr val="0033CC"/>
                  </a:solidFill>
                </a:uFill>
                <a:latin typeface="+mn-lt"/>
                <a:ea typeface="+mn-ea"/>
                <a:cs typeface="+mn-cs"/>
                <a:sym typeface="Arial"/>
              </a:rPr>
              <a:t>Both FERMI and FLASH are oversubscribed by a factor of FIVE</a:t>
            </a:r>
          </a:p>
          <a:p>
            <a:pPr marL="976312" indent="-742950">
              <a:lnSpc>
                <a:spcPct val="150000"/>
              </a:lnSpc>
              <a:buClr>
                <a:srgbClr val="0033CC"/>
              </a:buClr>
              <a:buAutoNum type="arabicPeriod"/>
              <a:tabLst>
                <a:tab pos="5778500" algn="l"/>
              </a:tabLst>
            </a:pPr>
            <a:endParaRPr lang="en-US" sz="3600" b="1" dirty="0">
              <a:solidFill>
                <a:srgbClr val="0033CC"/>
              </a:solidFill>
              <a:uFill>
                <a:solidFill>
                  <a:srgbClr val="0033CC"/>
                </a:solidFill>
              </a:uFill>
              <a:latin typeface="+mn-lt"/>
              <a:ea typeface="+mn-ea"/>
              <a:cs typeface="+mn-cs"/>
              <a:sym typeface="Arial"/>
            </a:endParaRPr>
          </a:p>
        </p:txBody>
      </p:sp>
    </p:spTree>
    <p:extLst>
      <p:ext uri="{BB962C8B-B14F-4D97-AF65-F5344CB8AC3E}">
        <p14:creationId xmlns:p14="http://schemas.microsoft.com/office/powerpoint/2010/main" val="372169163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Introduction"/>
          <p:cNvSpPr txBox="1">
            <a:spLocks noGrp="1"/>
          </p:cNvSpPr>
          <p:nvPr>
            <p:ph type="title"/>
          </p:nvPr>
        </p:nvSpPr>
        <p:spPr>
          <a:xfrm>
            <a:off x="685799" y="88900"/>
            <a:ext cx="7434265" cy="736600"/>
          </a:xfrm>
          <a:prstGeom prst="rect">
            <a:avLst/>
          </a:prstGeom>
        </p:spPr>
        <p:txBody>
          <a:bodyPr>
            <a:normAutofit/>
          </a:bodyPr>
          <a:lstStyle>
            <a:lvl1pPr>
              <a:defRPr sz="2400">
                <a:solidFill>
                  <a:srgbClr val="00279F"/>
                </a:solidFill>
                <a:uFill>
                  <a:solidFill>
                    <a:srgbClr val="00279F"/>
                  </a:solidFill>
                </a:uFill>
                <a:latin typeface="+mn-lt"/>
                <a:ea typeface="+mn-ea"/>
                <a:cs typeface="+mn-cs"/>
                <a:sym typeface="Arial"/>
              </a:defRPr>
            </a:lvl1pPr>
          </a:lstStyle>
          <a:p>
            <a:pPr>
              <a:defRPr sz="3600">
                <a:solidFill>
                  <a:srgbClr val="002060"/>
                </a:solidFill>
                <a:uFill>
                  <a:solidFill>
                    <a:srgbClr val="002060"/>
                  </a:solidFill>
                </a:uFill>
                <a:latin typeface="Calibri"/>
                <a:ea typeface="Calibri"/>
                <a:cs typeface="Calibri"/>
                <a:sym typeface="Calibri"/>
              </a:defRPr>
            </a:pPr>
            <a:r>
              <a:rPr lang="en-US" sz="2400" dirty="0">
                <a:solidFill>
                  <a:srgbClr val="00279F"/>
                </a:solidFill>
                <a:uFill>
                  <a:solidFill>
                    <a:srgbClr val="00279F"/>
                  </a:solidFill>
                </a:uFill>
                <a:latin typeface="+mn-lt"/>
                <a:ea typeface="+mn-ea"/>
                <a:cs typeface="+mn-cs"/>
                <a:sym typeface="Arial"/>
              </a:rPr>
              <a:t>Summary</a:t>
            </a:r>
            <a:endParaRPr sz="2400" dirty="0">
              <a:solidFill>
                <a:srgbClr val="00279F"/>
              </a:solidFill>
              <a:uFill>
                <a:solidFill>
                  <a:srgbClr val="00279F"/>
                </a:solidFill>
              </a:uFill>
              <a:latin typeface="+mn-lt"/>
              <a:ea typeface="+mn-ea"/>
              <a:cs typeface="+mn-cs"/>
              <a:sym typeface="Arial"/>
            </a:endParaRPr>
          </a:p>
        </p:txBody>
      </p:sp>
      <p:sp>
        <p:nvSpPr>
          <p:cNvPr id="441" name="Since the 1960s, particle accelerators have been used for their synchrotron radiation, with dramatic increases of brightness of photon beams with time.…"/>
          <p:cNvSpPr txBox="1">
            <a:spLocks noGrp="1"/>
          </p:cNvSpPr>
          <p:nvPr>
            <p:ph type="body" idx="1"/>
          </p:nvPr>
        </p:nvSpPr>
        <p:spPr>
          <a:xfrm>
            <a:off x="231774" y="1252537"/>
            <a:ext cx="8526465" cy="4346576"/>
          </a:xfrm>
          <a:prstGeom prst="rect">
            <a:avLst/>
          </a:prstGeom>
        </p:spPr>
        <p:txBody>
          <a:bodyPr>
            <a:normAutofit/>
          </a:bodyPr>
          <a:lstStyle/>
          <a:p>
            <a:pPr>
              <a:lnSpc>
                <a:spcPct val="150000"/>
              </a:lnSpc>
              <a:buClr>
                <a:srgbClr val="0033CC"/>
              </a:buClr>
              <a:buFont typeface="Arial"/>
              <a:tabLst>
                <a:tab pos="5778500" algn="l"/>
              </a:tabLst>
            </a:pPr>
            <a:r>
              <a:rPr lang="en-US" b="1" dirty="0">
                <a:solidFill>
                  <a:srgbClr val="0033CC"/>
                </a:solidFill>
                <a:uFill>
                  <a:solidFill>
                    <a:srgbClr val="0033CC"/>
                  </a:solidFill>
                </a:uFill>
                <a:latin typeface="+mn-lt"/>
                <a:ea typeface="+mn-ea"/>
                <a:cs typeface="+mn-cs"/>
                <a:sym typeface="Arial"/>
              </a:rPr>
              <a:t>Dire need for EUV ultrabright, ultrafast light</a:t>
            </a:r>
          </a:p>
          <a:p>
            <a:pPr marL="0" indent="0">
              <a:lnSpc>
                <a:spcPct val="150000"/>
              </a:lnSpc>
              <a:buClr>
                <a:srgbClr val="0033CC"/>
              </a:buClr>
              <a:buNone/>
              <a:tabLst>
                <a:tab pos="5778500" algn="l"/>
              </a:tabLst>
            </a:pPr>
            <a:r>
              <a:rPr lang="en-US" b="1" dirty="0">
                <a:solidFill>
                  <a:srgbClr val="0033CC"/>
                </a:solidFill>
                <a:uFill>
                  <a:solidFill>
                    <a:srgbClr val="0033CC"/>
                  </a:solidFill>
                </a:uFill>
                <a:latin typeface="+mn-lt"/>
                <a:ea typeface="+mn-ea"/>
                <a:cs typeface="+mn-cs"/>
                <a:sym typeface="Arial"/>
              </a:rPr>
              <a:t>                (10 eV to 200 eV;  100 nm to 4 nm)</a:t>
            </a:r>
          </a:p>
          <a:p>
            <a:pPr>
              <a:lnSpc>
                <a:spcPct val="150000"/>
              </a:lnSpc>
              <a:buClr>
                <a:srgbClr val="0033CC"/>
              </a:buClr>
              <a:tabLst>
                <a:tab pos="5778500" algn="l"/>
              </a:tabLst>
            </a:pPr>
            <a:r>
              <a:rPr lang="en-US" b="1" dirty="0">
                <a:solidFill>
                  <a:srgbClr val="0033CC"/>
                </a:solidFill>
                <a:uFill>
                  <a:solidFill>
                    <a:srgbClr val="0033CC"/>
                  </a:solidFill>
                </a:uFill>
                <a:latin typeface="+mn-lt"/>
                <a:ea typeface="+mn-ea"/>
                <a:cs typeface="+mn-cs"/>
                <a:sym typeface="Arial"/>
              </a:rPr>
              <a:t>Need an FEL with 1 GeV or few 100 MeV Energy</a:t>
            </a:r>
          </a:p>
          <a:p>
            <a:pPr>
              <a:lnSpc>
                <a:spcPct val="150000"/>
              </a:lnSpc>
              <a:buClr>
                <a:srgbClr val="0033CC"/>
              </a:buClr>
              <a:tabLst>
                <a:tab pos="5778500" algn="l"/>
              </a:tabLst>
            </a:pPr>
            <a:r>
              <a:rPr lang="en-US" b="1" dirty="0">
                <a:solidFill>
                  <a:srgbClr val="0033CC"/>
                </a:solidFill>
                <a:uFill>
                  <a:solidFill>
                    <a:srgbClr val="0033CC"/>
                  </a:solidFill>
                </a:uFill>
                <a:latin typeface="+mn-lt"/>
                <a:ea typeface="+mn-ea"/>
                <a:cs typeface="+mn-cs"/>
                <a:sym typeface="Arial"/>
              </a:rPr>
              <a:t>Perfect fit to </a:t>
            </a:r>
            <a:r>
              <a:rPr lang="en-US" b="1" dirty="0" err="1">
                <a:solidFill>
                  <a:srgbClr val="0033CC"/>
                </a:solidFill>
                <a:uFill>
                  <a:solidFill>
                    <a:srgbClr val="0033CC"/>
                  </a:solidFill>
                </a:uFill>
                <a:latin typeface="+mn-lt"/>
                <a:ea typeface="+mn-ea"/>
                <a:cs typeface="+mn-cs"/>
                <a:sym typeface="Arial"/>
              </a:rPr>
              <a:t>JLab</a:t>
            </a:r>
            <a:r>
              <a:rPr lang="en-US" b="1" dirty="0">
                <a:solidFill>
                  <a:srgbClr val="0033CC"/>
                </a:solidFill>
                <a:uFill>
                  <a:solidFill>
                    <a:srgbClr val="0033CC"/>
                  </a:solidFill>
                </a:uFill>
                <a:latin typeface="+mn-lt"/>
                <a:ea typeface="+mn-ea"/>
                <a:cs typeface="+mn-cs"/>
                <a:sym typeface="Arial"/>
              </a:rPr>
              <a:t> Site, both in size and technology</a:t>
            </a:r>
          </a:p>
          <a:p>
            <a:pPr>
              <a:lnSpc>
                <a:spcPct val="150000"/>
              </a:lnSpc>
              <a:buClr>
                <a:srgbClr val="0033CC"/>
              </a:buClr>
              <a:tabLst>
                <a:tab pos="5778500" algn="l"/>
              </a:tabLst>
            </a:pPr>
            <a:r>
              <a:rPr lang="en-US" b="1" dirty="0">
                <a:solidFill>
                  <a:srgbClr val="0033CC"/>
                </a:solidFill>
                <a:uFill>
                  <a:solidFill>
                    <a:srgbClr val="0033CC"/>
                  </a:solidFill>
                </a:uFill>
                <a:latin typeface="+mn-lt"/>
                <a:ea typeface="+mn-ea"/>
                <a:cs typeface="+mn-cs"/>
                <a:sym typeface="Arial"/>
              </a:rPr>
              <a:t>Scientific case already outlined need to find “champions” to make it happen.</a:t>
            </a:r>
          </a:p>
          <a:p>
            <a:pPr>
              <a:lnSpc>
                <a:spcPct val="150000"/>
              </a:lnSpc>
              <a:buClr>
                <a:srgbClr val="0033CC"/>
              </a:buClr>
              <a:tabLst>
                <a:tab pos="5778500" algn="l"/>
              </a:tabLst>
            </a:pPr>
            <a:r>
              <a:rPr lang="en-US" b="1" dirty="0">
                <a:solidFill>
                  <a:srgbClr val="0033CC"/>
                </a:solidFill>
                <a:uFill>
                  <a:solidFill>
                    <a:srgbClr val="0033CC"/>
                  </a:solidFill>
                </a:uFill>
                <a:latin typeface="+mn-lt"/>
                <a:ea typeface="+mn-ea"/>
                <a:cs typeface="+mn-cs"/>
                <a:sym typeface="Arial"/>
              </a:rPr>
              <a:t>Need a workshop!   Leverage SURA!!</a:t>
            </a:r>
            <a:endParaRPr b="1" dirty="0">
              <a:solidFill>
                <a:srgbClr val="0033CC"/>
              </a:solidFill>
              <a:uFill>
                <a:solidFill>
                  <a:srgbClr val="0033CC"/>
                </a:solidFill>
              </a:uFill>
              <a:latin typeface="+mn-lt"/>
              <a:ea typeface="+mn-ea"/>
              <a:cs typeface="+mn-cs"/>
              <a:sym typeface="Arial"/>
            </a:endParaRPr>
          </a:p>
        </p:txBody>
      </p:sp>
    </p:spTree>
    <p:extLst>
      <p:ext uri="{BB962C8B-B14F-4D97-AF65-F5344CB8AC3E}">
        <p14:creationId xmlns:p14="http://schemas.microsoft.com/office/powerpoint/2010/main" val="3896951784"/>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Introduction"/>
          <p:cNvSpPr txBox="1">
            <a:spLocks noGrp="1"/>
          </p:cNvSpPr>
          <p:nvPr>
            <p:ph type="title"/>
          </p:nvPr>
        </p:nvSpPr>
        <p:spPr>
          <a:xfrm>
            <a:off x="685799" y="88900"/>
            <a:ext cx="7434265" cy="736600"/>
          </a:xfrm>
          <a:prstGeom prst="rect">
            <a:avLst/>
          </a:prstGeom>
        </p:spPr>
        <p:txBody>
          <a:bodyPr>
            <a:normAutofit/>
          </a:bodyPr>
          <a:lstStyle>
            <a:lvl1pPr>
              <a:defRPr sz="2400">
                <a:solidFill>
                  <a:srgbClr val="00279F"/>
                </a:solidFill>
                <a:uFill>
                  <a:solidFill>
                    <a:srgbClr val="00279F"/>
                  </a:solidFill>
                </a:uFill>
                <a:latin typeface="+mn-lt"/>
                <a:ea typeface="+mn-ea"/>
                <a:cs typeface="+mn-cs"/>
                <a:sym typeface="Arial"/>
              </a:defRPr>
            </a:lvl1pPr>
          </a:lstStyle>
          <a:p>
            <a:pPr>
              <a:defRPr sz="3600">
                <a:solidFill>
                  <a:srgbClr val="002060"/>
                </a:solidFill>
                <a:uFill>
                  <a:solidFill>
                    <a:srgbClr val="002060"/>
                  </a:solidFill>
                </a:uFill>
                <a:latin typeface="Calibri"/>
                <a:ea typeface="Calibri"/>
                <a:cs typeface="Calibri"/>
                <a:sym typeface="Calibri"/>
              </a:defRPr>
            </a:pPr>
            <a:r>
              <a:rPr lang="en-US" sz="3200" dirty="0">
                <a:solidFill>
                  <a:srgbClr val="00279F"/>
                </a:solidFill>
                <a:uFill>
                  <a:solidFill>
                    <a:srgbClr val="00279F"/>
                  </a:solidFill>
                </a:uFill>
                <a:latin typeface="+mn-lt"/>
                <a:ea typeface="+mn-ea"/>
                <a:cs typeface="+mn-cs"/>
                <a:sym typeface="Arial"/>
              </a:rPr>
              <a:t>Science at 30,000 feet</a:t>
            </a:r>
            <a:endParaRPr sz="3200" dirty="0">
              <a:solidFill>
                <a:srgbClr val="00279F"/>
              </a:solidFill>
              <a:uFill>
                <a:solidFill>
                  <a:srgbClr val="00279F"/>
                </a:solidFill>
              </a:uFill>
              <a:latin typeface="+mn-lt"/>
              <a:ea typeface="+mn-ea"/>
              <a:cs typeface="+mn-cs"/>
              <a:sym typeface="Arial"/>
            </a:endParaRPr>
          </a:p>
        </p:txBody>
      </p:sp>
      <p:sp>
        <p:nvSpPr>
          <p:cNvPr id="441" name="Since the 1960s, particle accelerators have been used for their synchrotron radiation, with dramatic increases of brightness of photon beams with time.…"/>
          <p:cNvSpPr txBox="1">
            <a:spLocks noGrp="1"/>
          </p:cNvSpPr>
          <p:nvPr>
            <p:ph type="body" idx="1"/>
          </p:nvPr>
        </p:nvSpPr>
        <p:spPr>
          <a:xfrm>
            <a:off x="3765" y="825499"/>
            <a:ext cx="8925636" cy="4167415"/>
          </a:xfrm>
          <a:prstGeom prst="rect">
            <a:avLst/>
          </a:prstGeom>
        </p:spPr>
        <p:txBody>
          <a:bodyPr>
            <a:noAutofit/>
          </a:bodyPr>
          <a:lstStyle/>
          <a:p>
            <a:pPr marL="1039813" indent="-742950">
              <a:lnSpc>
                <a:spcPct val="150000"/>
              </a:lnSpc>
              <a:buClr>
                <a:srgbClr val="0033CC"/>
              </a:buClr>
              <a:tabLst>
                <a:tab pos="5778500" algn="l"/>
              </a:tabLst>
            </a:pPr>
            <a:r>
              <a:rPr lang="en-US" sz="2800" b="1" dirty="0">
                <a:solidFill>
                  <a:srgbClr val="0033CC"/>
                </a:solidFill>
                <a:uFill>
                  <a:solidFill>
                    <a:srgbClr val="0033CC"/>
                  </a:solidFill>
                </a:uFill>
                <a:latin typeface="+mn-lt"/>
                <a:ea typeface="+mn-ea"/>
                <a:cs typeface="+mn-cs"/>
                <a:sym typeface="Arial"/>
              </a:rPr>
              <a:t>Most everyday physical properties of materials are controlled by the electrons (</a:t>
            </a:r>
            <a:r>
              <a:rPr lang="en-US" sz="2800" b="1" i="1" dirty="0">
                <a:solidFill>
                  <a:srgbClr val="0033CC"/>
                </a:solidFill>
                <a:uFill>
                  <a:solidFill>
                    <a:srgbClr val="0033CC"/>
                  </a:solidFill>
                </a:uFill>
                <a:latin typeface="+mn-lt"/>
                <a:ea typeface="+mn-ea"/>
                <a:cs typeface="+mn-cs"/>
                <a:sym typeface="Arial"/>
              </a:rPr>
              <a:t>not density, isotope effect</a:t>
            </a:r>
            <a:r>
              <a:rPr lang="en-US" sz="2800" b="1" dirty="0">
                <a:solidFill>
                  <a:srgbClr val="0033CC"/>
                </a:solidFill>
                <a:uFill>
                  <a:solidFill>
                    <a:srgbClr val="0033CC"/>
                  </a:solidFill>
                </a:uFill>
                <a:latin typeface="+mn-lt"/>
                <a:ea typeface="+mn-ea"/>
                <a:cs typeface="+mn-cs"/>
                <a:sym typeface="Arial"/>
              </a:rPr>
              <a:t>)</a:t>
            </a:r>
          </a:p>
          <a:p>
            <a:pPr marL="1039813" indent="-742950">
              <a:lnSpc>
                <a:spcPct val="150000"/>
              </a:lnSpc>
              <a:buClr>
                <a:srgbClr val="0033CC"/>
              </a:buClr>
              <a:tabLst>
                <a:tab pos="5778500" algn="l"/>
              </a:tabLst>
            </a:pPr>
            <a:r>
              <a:rPr lang="en-US" sz="2800" b="1" dirty="0">
                <a:solidFill>
                  <a:srgbClr val="0033CC"/>
                </a:solidFill>
                <a:uFill>
                  <a:solidFill>
                    <a:srgbClr val="0033CC"/>
                  </a:solidFill>
                </a:uFill>
                <a:latin typeface="+mn-lt"/>
                <a:ea typeface="+mn-ea"/>
                <a:cs typeface="+mn-cs"/>
                <a:sym typeface="Arial"/>
              </a:rPr>
              <a:t>So we are talking exclusively about electromagnetic forces and dynamics</a:t>
            </a:r>
          </a:p>
          <a:p>
            <a:pPr marL="1039813" indent="-742950">
              <a:lnSpc>
                <a:spcPct val="150000"/>
              </a:lnSpc>
              <a:buClr>
                <a:srgbClr val="0033CC"/>
              </a:buClr>
              <a:tabLst>
                <a:tab pos="5778500" algn="l"/>
              </a:tabLst>
            </a:pPr>
            <a:r>
              <a:rPr lang="en-US" sz="2800" b="1" dirty="0">
                <a:solidFill>
                  <a:srgbClr val="0033CC"/>
                </a:solidFill>
                <a:uFill>
                  <a:solidFill>
                    <a:srgbClr val="0033CC"/>
                  </a:solidFill>
                </a:uFill>
                <a:latin typeface="+mn-lt"/>
                <a:ea typeface="+mn-ea"/>
                <a:cs typeface="+mn-cs"/>
                <a:sym typeface="Arial"/>
              </a:rPr>
              <a:t>Important to note that there is </a:t>
            </a:r>
            <a:r>
              <a:rPr lang="en-US" sz="2800" b="1" u="sng" dirty="0">
                <a:solidFill>
                  <a:srgbClr val="0033CC"/>
                </a:solidFill>
                <a:uFill>
                  <a:solidFill>
                    <a:srgbClr val="0033CC"/>
                  </a:solidFill>
                </a:uFill>
                <a:latin typeface="+mn-lt"/>
                <a:ea typeface="+mn-ea"/>
                <a:cs typeface="+mn-cs"/>
                <a:sym typeface="Arial"/>
              </a:rPr>
              <a:t>function</a:t>
            </a:r>
            <a:r>
              <a:rPr lang="en-US" sz="2800" b="1" dirty="0">
                <a:solidFill>
                  <a:srgbClr val="0033CC"/>
                </a:solidFill>
                <a:uFill>
                  <a:solidFill>
                    <a:srgbClr val="0033CC"/>
                  </a:solidFill>
                </a:uFill>
                <a:latin typeface="+mn-lt"/>
                <a:ea typeface="+mn-ea"/>
                <a:cs typeface="+mn-cs"/>
                <a:sym typeface="Arial"/>
              </a:rPr>
              <a:t>, which is this talk, and </a:t>
            </a:r>
            <a:r>
              <a:rPr lang="en-US" sz="2800" b="1" u="sng" dirty="0">
                <a:solidFill>
                  <a:srgbClr val="0033CC"/>
                </a:solidFill>
                <a:uFill>
                  <a:solidFill>
                    <a:srgbClr val="0033CC"/>
                  </a:solidFill>
                </a:uFill>
                <a:latin typeface="+mn-lt"/>
                <a:ea typeface="+mn-ea"/>
                <a:cs typeface="+mn-cs"/>
                <a:sym typeface="Arial"/>
              </a:rPr>
              <a:t>structure</a:t>
            </a:r>
            <a:r>
              <a:rPr lang="en-US" sz="2800" b="1" dirty="0">
                <a:solidFill>
                  <a:srgbClr val="0033CC"/>
                </a:solidFill>
                <a:uFill>
                  <a:solidFill>
                    <a:srgbClr val="0033CC"/>
                  </a:solidFill>
                </a:uFill>
                <a:latin typeface="+mn-lt"/>
                <a:ea typeface="+mn-ea"/>
                <a:cs typeface="+mn-cs"/>
                <a:sym typeface="Arial"/>
              </a:rPr>
              <a:t>, which is related, but is another talk (</a:t>
            </a:r>
            <a:r>
              <a:rPr lang="en-US" sz="2800" b="1" i="1" dirty="0">
                <a:solidFill>
                  <a:srgbClr val="0033CC"/>
                </a:solidFill>
                <a:uFill>
                  <a:solidFill>
                    <a:srgbClr val="0033CC"/>
                  </a:solidFill>
                </a:uFill>
                <a:latin typeface="+mn-lt"/>
                <a:ea typeface="+mn-ea"/>
                <a:cs typeface="+mn-cs"/>
                <a:sym typeface="Arial"/>
              </a:rPr>
              <a:t>think LCLS</a:t>
            </a:r>
            <a:r>
              <a:rPr lang="en-US" sz="2800" b="1" dirty="0">
                <a:solidFill>
                  <a:srgbClr val="0033CC"/>
                </a:solidFill>
                <a:uFill>
                  <a:solidFill>
                    <a:srgbClr val="0033CC"/>
                  </a:solidFill>
                </a:uFill>
                <a:latin typeface="+mn-lt"/>
                <a:ea typeface="+mn-ea"/>
                <a:cs typeface="+mn-cs"/>
                <a:sym typeface="Arial"/>
              </a:rPr>
              <a:t>.)</a:t>
            </a:r>
          </a:p>
        </p:txBody>
      </p:sp>
    </p:spTree>
    <p:extLst>
      <p:ext uri="{BB962C8B-B14F-4D97-AF65-F5344CB8AC3E}">
        <p14:creationId xmlns:p14="http://schemas.microsoft.com/office/powerpoint/2010/main" val="2667123817"/>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Introduction"/>
          <p:cNvSpPr txBox="1">
            <a:spLocks noGrp="1"/>
          </p:cNvSpPr>
          <p:nvPr>
            <p:ph type="title"/>
          </p:nvPr>
        </p:nvSpPr>
        <p:spPr>
          <a:xfrm>
            <a:off x="685799" y="88900"/>
            <a:ext cx="7434265" cy="736600"/>
          </a:xfrm>
          <a:prstGeom prst="rect">
            <a:avLst/>
          </a:prstGeom>
        </p:spPr>
        <p:txBody>
          <a:bodyPr>
            <a:normAutofit/>
          </a:bodyPr>
          <a:lstStyle>
            <a:lvl1pPr>
              <a:defRPr sz="2400">
                <a:solidFill>
                  <a:srgbClr val="00279F"/>
                </a:solidFill>
                <a:uFill>
                  <a:solidFill>
                    <a:srgbClr val="00279F"/>
                  </a:solidFill>
                </a:uFill>
                <a:latin typeface="+mn-lt"/>
                <a:ea typeface="+mn-ea"/>
                <a:cs typeface="+mn-cs"/>
                <a:sym typeface="Arial"/>
              </a:defRPr>
            </a:lvl1pPr>
          </a:lstStyle>
          <a:p>
            <a:pPr>
              <a:defRPr sz="3600">
                <a:solidFill>
                  <a:srgbClr val="002060"/>
                </a:solidFill>
                <a:uFill>
                  <a:solidFill>
                    <a:srgbClr val="002060"/>
                  </a:solidFill>
                </a:uFill>
                <a:latin typeface="Calibri"/>
                <a:ea typeface="Calibri"/>
                <a:cs typeface="Calibri"/>
                <a:sym typeface="Calibri"/>
              </a:defRPr>
            </a:pPr>
            <a:r>
              <a:rPr lang="en-US" sz="3200" dirty="0">
                <a:solidFill>
                  <a:srgbClr val="00279F"/>
                </a:solidFill>
                <a:uFill>
                  <a:solidFill>
                    <a:srgbClr val="00279F"/>
                  </a:solidFill>
                </a:uFill>
                <a:latin typeface="+mn-lt"/>
                <a:ea typeface="+mn-ea"/>
                <a:cs typeface="+mn-cs"/>
                <a:sym typeface="Arial"/>
              </a:rPr>
              <a:t>Science at 30,000 feet</a:t>
            </a:r>
            <a:endParaRPr sz="3200" dirty="0">
              <a:solidFill>
                <a:srgbClr val="00279F"/>
              </a:solidFill>
              <a:uFill>
                <a:solidFill>
                  <a:srgbClr val="00279F"/>
                </a:solidFill>
              </a:uFill>
              <a:latin typeface="+mn-lt"/>
              <a:ea typeface="+mn-ea"/>
              <a:cs typeface="+mn-cs"/>
              <a:sym typeface="Arial"/>
            </a:endParaRPr>
          </a:p>
        </p:txBody>
      </p:sp>
      <p:sp>
        <p:nvSpPr>
          <p:cNvPr id="441" name="Since the 1960s, particle accelerators have been used for their synchrotron radiation, with dramatic increases of brightness of photon beams with time.…"/>
          <p:cNvSpPr txBox="1">
            <a:spLocks noGrp="1"/>
          </p:cNvSpPr>
          <p:nvPr>
            <p:ph type="body" idx="1"/>
          </p:nvPr>
        </p:nvSpPr>
        <p:spPr>
          <a:xfrm>
            <a:off x="3764" y="825499"/>
            <a:ext cx="9140235" cy="5570537"/>
          </a:xfrm>
          <a:prstGeom prst="rect">
            <a:avLst/>
          </a:prstGeom>
        </p:spPr>
        <p:txBody>
          <a:bodyPr>
            <a:noAutofit/>
          </a:bodyPr>
          <a:lstStyle/>
          <a:p>
            <a:pPr marL="1039813" indent="-742950">
              <a:lnSpc>
                <a:spcPct val="150000"/>
              </a:lnSpc>
              <a:buClr>
                <a:srgbClr val="0033CC"/>
              </a:buClr>
              <a:tabLst>
                <a:tab pos="5778500" algn="l"/>
              </a:tabLst>
            </a:pPr>
            <a:r>
              <a:rPr lang="en-US" sz="2800" b="1" dirty="0">
                <a:solidFill>
                  <a:srgbClr val="0033CC"/>
                </a:solidFill>
                <a:uFill>
                  <a:solidFill>
                    <a:srgbClr val="0033CC"/>
                  </a:solidFill>
                </a:uFill>
                <a:latin typeface="+mn-lt"/>
                <a:ea typeface="+mn-ea"/>
                <a:cs typeface="+mn-cs"/>
                <a:sym typeface="Arial"/>
              </a:rPr>
              <a:t>Need to measure interaction of matter with fields from DC to X-ray</a:t>
            </a:r>
          </a:p>
          <a:p>
            <a:pPr marL="1039813" indent="-742950">
              <a:lnSpc>
                <a:spcPct val="150000"/>
              </a:lnSpc>
              <a:buClr>
                <a:srgbClr val="0033CC"/>
              </a:buClr>
              <a:tabLst>
                <a:tab pos="5778500" algn="l"/>
              </a:tabLst>
            </a:pPr>
            <a:r>
              <a:rPr lang="en-US" sz="2800" b="1" dirty="0">
                <a:solidFill>
                  <a:srgbClr val="0033CC"/>
                </a:solidFill>
                <a:uFill>
                  <a:solidFill>
                    <a:srgbClr val="0033CC"/>
                  </a:solidFill>
                </a:uFill>
                <a:latin typeface="+mn-lt"/>
                <a:ea typeface="+mn-ea"/>
                <a:cs typeface="+mn-cs"/>
                <a:sym typeface="Arial"/>
              </a:rPr>
              <a:t>Frequency-dependent conductivity in and </a:t>
            </a:r>
            <a:r>
              <a:rPr lang="en-US" sz="2800" b="1" u="sng" dirty="0">
                <a:solidFill>
                  <a:srgbClr val="0033CC"/>
                </a:solidFill>
                <a:uFill>
                  <a:solidFill>
                    <a:srgbClr val="0033CC"/>
                  </a:solidFill>
                </a:uFill>
                <a:latin typeface="+mn-lt"/>
                <a:ea typeface="+mn-ea"/>
                <a:cs typeface="+mn-cs"/>
                <a:sym typeface="Arial"/>
              </a:rPr>
              <a:t>especially</a:t>
            </a:r>
            <a:r>
              <a:rPr lang="en-US" sz="2800" b="1" dirty="0">
                <a:solidFill>
                  <a:srgbClr val="0033CC"/>
                </a:solidFill>
                <a:uFill>
                  <a:solidFill>
                    <a:srgbClr val="0033CC"/>
                  </a:solidFill>
                </a:uFill>
                <a:latin typeface="+mn-lt"/>
                <a:ea typeface="+mn-ea"/>
                <a:cs typeface="+mn-cs"/>
                <a:sym typeface="Arial"/>
              </a:rPr>
              <a:t> out of equilibrium</a:t>
            </a:r>
          </a:p>
          <a:p>
            <a:pPr marL="1039813" indent="-742950">
              <a:lnSpc>
                <a:spcPct val="150000"/>
              </a:lnSpc>
              <a:buClr>
                <a:srgbClr val="0033CC"/>
              </a:buClr>
              <a:tabLst>
                <a:tab pos="5778500" algn="l"/>
              </a:tabLst>
            </a:pPr>
            <a:r>
              <a:rPr lang="en-US" sz="2800" b="1" dirty="0">
                <a:solidFill>
                  <a:srgbClr val="0033CC"/>
                </a:solidFill>
                <a:uFill>
                  <a:solidFill>
                    <a:srgbClr val="0033CC"/>
                  </a:solidFill>
                </a:uFill>
                <a:latin typeface="+mn-lt"/>
                <a:ea typeface="+mn-ea"/>
                <a:cs typeface="+mn-cs"/>
                <a:sym typeface="Arial"/>
              </a:rPr>
              <a:t>Meaning energies of 1 – 1,000 eV (1-1000nm)</a:t>
            </a:r>
          </a:p>
          <a:p>
            <a:pPr marL="1039813" indent="-742950">
              <a:lnSpc>
                <a:spcPct val="150000"/>
              </a:lnSpc>
              <a:buClr>
                <a:srgbClr val="0033CC"/>
              </a:buClr>
              <a:tabLst>
                <a:tab pos="5778500" algn="l"/>
              </a:tabLst>
            </a:pPr>
            <a:r>
              <a:rPr lang="en-US" sz="2800" b="1" dirty="0">
                <a:solidFill>
                  <a:srgbClr val="0033CC"/>
                </a:solidFill>
                <a:uFill>
                  <a:solidFill>
                    <a:srgbClr val="0033CC"/>
                  </a:solidFill>
                </a:uFill>
                <a:latin typeface="+mn-lt"/>
                <a:ea typeface="+mn-ea"/>
                <a:cs typeface="+mn-cs"/>
                <a:sym typeface="Arial"/>
              </a:rPr>
              <a:t>Photons are great probes, having no charge to perturb the situation</a:t>
            </a:r>
          </a:p>
          <a:p>
            <a:pPr marL="1039813" indent="-742950">
              <a:lnSpc>
                <a:spcPct val="150000"/>
              </a:lnSpc>
              <a:buClr>
                <a:srgbClr val="0033CC"/>
              </a:buClr>
              <a:tabLst>
                <a:tab pos="5778500" algn="l"/>
              </a:tabLst>
            </a:pPr>
            <a:r>
              <a:rPr lang="en-US" sz="2800" b="1" dirty="0">
                <a:solidFill>
                  <a:srgbClr val="0033CC"/>
                </a:solidFill>
                <a:uFill>
                  <a:solidFill>
                    <a:srgbClr val="0033CC"/>
                  </a:solidFill>
                </a:uFill>
                <a:latin typeface="+mn-lt"/>
                <a:ea typeface="+mn-ea"/>
                <a:cs typeface="+mn-cs"/>
                <a:sym typeface="Arial"/>
              </a:rPr>
              <a:t>Develop theory so we can be predictive</a:t>
            </a:r>
          </a:p>
        </p:txBody>
      </p:sp>
    </p:spTree>
    <p:extLst>
      <p:ext uri="{BB962C8B-B14F-4D97-AF65-F5344CB8AC3E}">
        <p14:creationId xmlns:p14="http://schemas.microsoft.com/office/powerpoint/2010/main" val="963713535"/>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Our technology and understanding is largely based on the “coinage” metals and semiconductors discovered in the 50’s.…"/>
          <p:cNvSpPr txBox="1">
            <a:spLocks noGrp="1"/>
          </p:cNvSpPr>
          <p:nvPr>
            <p:ph type="body" idx="1"/>
          </p:nvPr>
        </p:nvSpPr>
        <p:spPr>
          <a:xfrm>
            <a:off x="346074" y="938070"/>
            <a:ext cx="8447090" cy="5478463"/>
          </a:xfrm>
          <a:prstGeom prst="rect">
            <a:avLst/>
          </a:prstGeom>
        </p:spPr>
        <p:txBody>
          <a:bodyPr>
            <a:normAutofit fontScale="92500" lnSpcReduction="10000"/>
          </a:bodyPr>
          <a:lstStyle/>
          <a:p>
            <a:pPr marL="457200" indent="-914400">
              <a:spcBef>
                <a:spcPts val="400"/>
              </a:spcBef>
              <a:buSzTx/>
              <a:buNone/>
            </a:pPr>
            <a:r>
              <a:rPr sz="2000" b="1" dirty="0">
                <a:solidFill>
                  <a:srgbClr val="0033CC"/>
                </a:solidFill>
                <a:uFill>
                  <a:solidFill>
                    <a:srgbClr val="0033CC"/>
                  </a:solidFill>
                </a:uFill>
              </a:rPr>
              <a:t>Our technology and understanding is largely based on the “coinage” metals and semiconductors discovered in the 50’s.</a:t>
            </a:r>
          </a:p>
          <a:p>
            <a:pPr marL="457200" indent="-914400">
              <a:buSzTx/>
              <a:buNone/>
            </a:pPr>
            <a:endParaRPr sz="800" b="1" dirty="0">
              <a:solidFill>
                <a:srgbClr val="0033CC"/>
              </a:solidFill>
              <a:uFill>
                <a:solidFill>
                  <a:srgbClr val="0033CC"/>
                </a:solidFill>
              </a:uFill>
            </a:endParaRPr>
          </a:p>
          <a:p>
            <a:pPr marL="457200" indent="-914400">
              <a:spcBef>
                <a:spcPts val="400"/>
              </a:spcBef>
              <a:buSzTx/>
              <a:buNone/>
            </a:pPr>
            <a:r>
              <a:rPr sz="2000" b="1" dirty="0">
                <a:solidFill>
                  <a:srgbClr val="0033CC"/>
                </a:solidFill>
                <a:uFill>
                  <a:solidFill>
                    <a:srgbClr val="0033CC"/>
                  </a:solidFill>
                </a:uFill>
              </a:rPr>
              <a:t>We don’t understand high temperature superconductors</a:t>
            </a:r>
            <a:r>
              <a:rPr lang="en-US" sz="2000" b="1" dirty="0">
                <a:solidFill>
                  <a:srgbClr val="0033CC"/>
                </a:solidFill>
                <a:uFill>
                  <a:solidFill>
                    <a:srgbClr val="0033CC"/>
                  </a:solidFill>
                </a:uFill>
              </a:rPr>
              <a:t>,</a:t>
            </a:r>
            <a:r>
              <a:rPr sz="2000" b="1" dirty="0">
                <a:solidFill>
                  <a:srgbClr val="0033CC"/>
                </a:solidFill>
                <a:uFill>
                  <a:solidFill>
                    <a:srgbClr val="0033CC"/>
                  </a:solidFill>
                </a:uFill>
              </a:rPr>
              <a:t> </a:t>
            </a:r>
            <a:r>
              <a:rPr sz="2000" b="1" dirty="0" err="1">
                <a:solidFill>
                  <a:srgbClr val="0033CC"/>
                </a:solidFill>
                <a:uFill>
                  <a:solidFill>
                    <a:srgbClr val="0033CC"/>
                  </a:solidFill>
                </a:uFill>
              </a:rPr>
              <a:t>nano</a:t>
            </a:r>
            <a:r>
              <a:rPr sz="2000" b="1" dirty="0">
                <a:solidFill>
                  <a:srgbClr val="0033CC"/>
                </a:solidFill>
                <a:uFill>
                  <a:solidFill>
                    <a:srgbClr val="0033CC"/>
                  </a:solidFill>
                </a:uFill>
              </a:rPr>
              <a:t>-materials</a:t>
            </a:r>
            <a:r>
              <a:rPr lang="en-US" sz="2000" b="1" dirty="0">
                <a:solidFill>
                  <a:srgbClr val="0033CC"/>
                </a:solidFill>
                <a:uFill>
                  <a:solidFill>
                    <a:srgbClr val="0033CC"/>
                  </a:solidFill>
                </a:uFill>
              </a:rPr>
              <a:t>, or things like topological insulators</a:t>
            </a:r>
            <a:r>
              <a:rPr sz="2000" b="1" dirty="0">
                <a:solidFill>
                  <a:srgbClr val="0033CC"/>
                </a:solidFill>
                <a:uFill>
                  <a:solidFill>
                    <a:srgbClr val="0033CC"/>
                  </a:solidFill>
                </a:uFill>
              </a:rPr>
              <a:t>.</a:t>
            </a:r>
          </a:p>
          <a:p>
            <a:pPr marL="457200" indent="-914400">
              <a:buSzTx/>
              <a:buNone/>
            </a:pPr>
            <a:endParaRPr sz="1000" b="1" dirty="0">
              <a:solidFill>
                <a:srgbClr val="0033CC"/>
              </a:solidFill>
              <a:uFill>
                <a:solidFill>
                  <a:srgbClr val="0033CC"/>
                </a:solidFill>
              </a:uFill>
            </a:endParaRPr>
          </a:p>
          <a:p>
            <a:pPr marL="457200" indent="-914400">
              <a:spcBef>
                <a:spcPts val="400"/>
              </a:spcBef>
              <a:buSzTx/>
              <a:buNone/>
            </a:pPr>
            <a:r>
              <a:rPr sz="2000" b="1" dirty="0">
                <a:solidFill>
                  <a:srgbClr val="0033CC"/>
                </a:solidFill>
                <a:uFill>
                  <a:solidFill>
                    <a:srgbClr val="0033CC"/>
                  </a:solidFill>
                </a:uFill>
              </a:rPr>
              <a:t>We </a:t>
            </a:r>
            <a:r>
              <a:rPr lang="en-US" sz="2000" b="1" dirty="0">
                <a:solidFill>
                  <a:srgbClr val="0033CC"/>
                </a:solidFill>
                <a:uFill>
                  <a:solidFill>
                    <a:srgbClr val="0033CC"/>
                  </a:solidFill>
                </a:uFill>
              </a:rPr>
              <a:t>ca</a:t>
            </a:r>
            <a:r>
              <a:rPr sz="2000" b="1" dirty="0">
                <a:solidFill>
                  <a:srgbClr val="0033CC"/>
                </a:solidFill>
                <a:uFill>
                  <a:solidFill>
                    <a:srgbClr val="0033CC"/>
                  </a:solidFill>
                </a:uFill>
              </a:rPr>
              <a:t>n’t even </a:t>
            </a:r>
            <a:r>
              <a:rPr lang="en-US" sz="2000" b="1" dirty="0">
                <a:solidFill>
                  <a:srgbClr val="0033CC"/>
                </a:solidFill>
                <a:uFill>
                  <a:solidFill>
                    <a:srgbClr val="0033CC"/>
                  </a:solidFill>
                </a:uFill>
              </a:rPr>
              <a:t>follow</a:t>
            </a:r>
            <a:r>
              <a:rPr sz="2000" b="1" dirty="0">
                <a:solidFill>
                  <a:srgbClr val="0033CC"/>
                </a:solidFill>
                <a:uFill>
                  <a:solidFill>
                    <a:srgbClr val="0033CC"/>
                  </a:solidFill>
                </a:uFill>
              </a:rPr>
              <a:t> </a:t>
            </a:r>
            <a:r>
              <a:rPr lang="en-US" sz="2000" b="1" dirty="0">
                <a:solidFill>
                  <a:srgbClr val="0033CC"/>
                </a:solidFill>
                <a:uFill>
                  <a:solidFill>
                    <a:srgbClr val="0033CC"/>
                  </a:solidFill>
                </a:uFill>
              </a:rPr>
              <a:t>the dynamics in </a:t>
            </a:r>
            <a:r>
              <a:rPr sz="2000" b="1" dirty="0">
                <a:solidFill>
                  <a:srgbClr val="0033CC"/>
                </a:solidFill>
                <a:uFill>
                  <a:solidFill>
                    <a:srgbClr val="0033CC"/>
                  </a:solidFill>
                </a:uFill>
              </a:rPr>
              <a:t>excitations of simple atoms and molecules</a:t>
            </a:r>
            <a:r>
              <a:rPr lang="en-US" sz="2000" b="1" dirty="0">
                <a:solidFill>
                  <a:srgbClr val="0033CC"/>
                </a:solidFill>
                <a:uFill>
                  <a:solidFill>
                    <a:srgbClr val="0033CC"/>
                  </a:solidFill>
                </a:uFill>
              </a:rPr>
              <a:t>, for one thing there are reaction intermediates and new quasiparticles</a:t>
            </a:r>
            <a:r>
              <a:rPr sz="2000" b="1" dirty="0">
                <a:solidFill>
                  <a:srgbClr val="0033CC"/>
                </a:solidFill>
                <a:uFill>
                  <a:solidFill>
                    <a:srgbClr val="0033CC"/>
                  </a:solidFill>
                </a:uFill>
              </a:rPr>
              <a:t>.</a:t>
            </a:r>
          </a:p>
          <a:p>
            <a:pPr marL="457200" indent="-914400">
              <a:buSzTx/>
              <a:buNone/>
            </a:pPr>
            <a:endParaRPr sz="1000" b="1" dirty="0">
              <a:solidFill>
                <a:srgbClr val="0033CC"/>
              </a:solidFill>
              <a:uFill>
                <a:solidFill>
                  <a:srgbClr val="0033CC"/>
                </a:solidFill>
              </a:uFill>
            </a:endParaRPr>
          </a:p>
          <a:p>
            <a:pPr marL="457200" indent="-914400">
              <a:spcBef>
                <a:spcPts val="400"/>
              </a:spcBef>
              <a:buSzTx/>
              <a:buNone/>
            </a:pPr>
            <a:r>
              <a:rPr sz="2000" b="1" dirty="0">
                <a:solidFill>
                  <a:srgbClr val="0033CC"/>
                </a:solidFill>
                <a:uFill>
                  <a:solidFill>
                    <a:srgbClr val="0033CC"/>
                  </a:solidFill>
                </a:uFill>
              </a:rPr>
              <a:t>Need tools that study the complex interplay between electronic, spin, vibrational/phonon excitations.</a:t>
            </a:r>
          </a:p>
          <a:p>
            <a:pPr marL="457200" indent="-914400">
              <a:buSzTx/>
              <a:buNone/>
            </a:pPr>
            <a:endParaRPr sz="1000" b="1" dirty="0">
              <a:solidFill>
                <a:srgbClr val="0033CC"/>
              </a:solidFill>
              <a:uFill>
                <a:solidFill>
                  <a:srgbClr val="0033CC"/>
                </a:solidFill>
              </a:uFill>
            </a:endParaRPr>
          </a:p>
          <a:p>
            <a:pPr marL="457200" indent="-914400">
              <a:spcBef>
                <a:spcPts val="400"/>
              </a:spcBef>
              <a:buSzTx/>
              <a:buNone/>
            </a:pPr>
            <a:r>
              <a:rPr sz="2000" b="1" dirty="0">
                <a:solidFill>
                  <a:srgbClr val="0033CC"/>
                </a:solidFill>
                <a:uFill>
                  <a:solidFill>
                    <a:srgbClr val="0033CC"/>
                  </a:solidFill>
                </a:uFill>
              </a:rPr>
              <a:t>Need to study systems in real-time and out of equilibrium and be able to selectively excite the electrons and phonons and watch the relaxation dynamics.</a:t>
            </a:r>
          </a:p>
          <a:p>
            <a:pPr marL="457200" indent="-914400">
              <a:buSzTx/>
              <a:buNone/>
            </a:pPr>
            <a:endParaRPr sz="1000" b="1" dirty="0">
              <a:solidFill>
                <a:srgbClr val="0033CC"/>
              </a:solidFill>
              <a:uFill>
                <a:solidFill>
                  <a:srgbClr val="0033CC"/>
                </a:solidFill>
              </a:uFill>
            </a:endParaRPr>
          </a:p>
          <a:p>
            <a:pPr marL="457200" indent="-914400">
              <a:spcBef>
                <a:spcPts val="400"/>
              </a:spcBef>
              <a:buSzTx/>
              <a:buNone/>
            </a:pPr>
            <a:r>
              <a:rPr sz="2000" b="1" dirty="0">
                <a:solidFill>
                  <a:srgbClr val="0033CC"/>
                </a:solidFill>
                <a:uFill>
                  <a:solidFill>
                    <a:srgbClr val="0033CC"/>
                  </a:solidFill>
                </a:uFill>
              </a:rPr>
              <a:t>Need new tools – most important is ultrafast </a:t>
            </a:r>
            <a:r>
              <a:rPr lang="en-US" sz="2000" b="1" dirty="0">
                <a:solidFill>
                  <a:srgbClr val="0033CC"/>
                </a:solidFill>
                <a:uFill>
                  <a:solidFill>
                    <a:srgbClr val="0033CC"/>
                  </a:solidFill>
                </a:uFill>
              </a:rPr>
              <a:t>EUV</a:t>
            </a:r>
            <a:r>
              <a:rPr sz="2000" b="1" dirty="0">
                <a:solidFill>
                  <a:srgbClr val="0033CC"/>
                </a:solidFill>
                <a:uFill>
                  <a:solidFill>
                    <a:srgbClr val="0033CC"/>
                  </a:solidFill>
                </a:uFill>
              </a:rPr>
              <a:t> laser – since you can’t build it if you can’t measure it.</a:t>
            </a:r>
            <a:r>
              <a:rPr lang="en-US" sz="2000" b="1" dirty="0">
                <a:solidFill>
                  <a:srgbClr val="0033CC"/>
                </a:solidFill>
                <a:uFill>
                  <a:solidFill>
                    <a:srgbClr val="0033CC"/>
                  </a:solidFill>
                </a:uFill>
              </a:rPr>
              <a:t>  Talking 1 – 1000 nm, 1 – 1000 eV.</a:t>
            </a:r>
          </a:p>
          <a:p>
            <a:pPr marL="457200" indent="-914400">
              <a:spcBef>
                <a:spcPts val="400"/>
              </a:spcBef>
              <a:buSzTx/>
              <a:buNone/>
            </a:pPr>
            <a:endParaRPr lang="en-US" sz="1000" b="1" dirty="0">
              <a:solidFill>
                <a:srgbClr val="0033CC"/>
              </a:solidFill>
              <a:uFill>
                <a:solidFill>
                  <a:srgbClr val="0033CC"/>
                </a:solidFill>
              </a:uFill>
            </a:endParaRPr>
          </a:p>
          <a:p>
            <a:pPr marL="457200" indent="-914400">
              <a:spcBef>
                <a:spcPts val="400"/>
              </a:spcBef>
              <a:buSzTx/>
              <a:buNone/>
            </a:pPr>
            <a:r>
              <a:rPr lang="en-US" sz="2000" b="1" dirty="0">
                <a:solidFill>
                  <a:srgbClr val="0033CC"/>
                </a:solidFill>
                <a:uFill>
                  <a:solidFill>
                    <a:srgbClr val="0033CC"/>
                  </a:solidFill>
                </a:uFill>
                <a:sym typeface="Arial"/>
              </a:rPr>
              <a:t>Need to be able to apply a strong electromagnetic field of tailored wave-form to couple to the electrons and follow the dynamics.</a:t>
            </a:r>
            <a:endParaRPr lang="en-US" sz="3200" b="1" dirty="0">
              <a:solidFill>
                <a:srgbClr val="0033CC"/>
              </a:solidFill>
              <a:uFill>
                <a:solidFill>
                  <a:srgbClr val="0033CC"/>
                </a:solidFill>
              </a:uFill>
              <a:sym typeface="Arial"/>
            </a:endParaRPr>
          </a:p>
          <a:p>
            <a:pPr marL="457200" indent="-914400">
              <a:spcBef>
                <a:spcPts val="400"/>
              </a:spcBef>
              <a:buSzTx/>
              <a:buNone/>
            </a:pPr>
            <a:endParaRPr sz="2000" b="1" dirty="0">
              <a:solidFill>
                <a:srgbClr val="0033CC"/>
              </a:solidFill>
              <a:uFill>
                <a:solidFill>
                  <a:srgbClr val="0033CC"/>
                </a:solidFill>
              </a:uFill>
            </a:endParaRPr>
          </a:p>
        </p:txBody>
      </p:sp>
      <p:sp>
        <p:nvSpPr>
          <p:cNvPr id="8" name="Introduction">
            <a:extLst>
              <a:ext uri="{FF2B5EF4-FFF2-40B4-BE49-F238E27FC236}">
                <a16:creationId xmlns:a16="http://schemas.microsoft.com/office/drawing/2014/main" id="{CF120BC6-186E-E749-A236-6E58C77131AC}"/>
              </a:ext>
            </a:extLst>
          </p:cNvPr>
          <p:cNvSpPr txBox="1">
            <a:spLocks noGrp="1"/>
          </p:cNvSpPr>
          <p:nvPr>
            <p:ph type="title"/>
          </p:nvPr>
        </p:nvSpPr>
        <p:spPr>
          <a:xfrm>
            <a:off x="685799" y="88900"/>
            <a:ext cx="7434265" cy="736600"/>
          </a:xfrm>
          <a:prstGeom prst="rect">
            <a:avLst/>
          </a:prstGeom>
        </p:spPr>
        <p:txBody>
          <a:bodyPr>
            <a:normAutofit/>
          </a:bodyPr>
          <a:lstStyle>
            <a:lvl1pPr>
              <a:defRPr sz="2400">
                <a:solidFill>
                  <a:srgbClr val="00279F"/>
                </a:solidFill>
                <a:uFill>
                  <a:solidFill>
                    <a:srgbClr val="00279F"/>
                  </a:solidFill>
                </a:uFill>
                <a:latin typeface="+mn-lt"/>
                <a:ea typeface="+mn-ea"/>
                <a:cs typeface="+mn-cs"/>
                <a:sym typeface="Arial"/>
              </a:defRPr>
            </a:lvl1pPr>
          </a:lstStyle>
          <a:p>
            <a:pPr>
              <a:defRPr sz="3600">
                <a:solidFill>
                  <a:srgbClr val="002060"/>
                </a:solidFill>
                <a:uFill>
                  <a:solidFill>
                    <a:srgbClr val="002060"/>
                  </a:solidFill>
                </a:uFill>
                <a:latin typeface="Calibri"/>
                <a:ea typeface="Calibri"/>
                <a:cs typeface="Calibri"/>
                <a:sym typeface="Calibri"/>
              </a:defRPr>
            </a:pPr>
            <a:r>
              <a:rPr lang="en-US" sz="3200" dirty="0">
                <a:solidFill>
                  <a:srgbClr val="00279F"/>
                </a:solidFill>
                <a:uFill>
                  <a:solidFill>
                    <a:srgbClr val="00279F"/>
                  </a:solidFill>
                </a:uFill>
                <a:latin typeface="+mn-lt"/>
                <a:ea typeface="+mn-ea"/>
                <a:cs typeface="+mn-cs"/>
                <a:sym typeface="Arial"/>
              </a:rPr>
              <a:t>Science at 30,000 feet</a:t>
            </a:r>
            <a:endParaRPr sz="3200" dirty="0">
              <a:solidFill>
                <a:srgbClr val="00279F"/>
              </a:solidFill>
              <a:uFill>
                <a:solidFill>
                  <a:srgbClr val="00279F"/>
                </a:solidFill>
              </a:uFill>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 name="image10.png" descr="image10.png"/>
          <p:cNvPicPr>
            <a:picLocks noChangeAspect="1"/>
          </p:cNvPicPr>
          <p:nvPr/>
        </p:nvPicPr>
        <p:blipFill>
          <a:blip r:embed="rId2"/>
          <a:srcRect t="4997" b="4929"/>
          <a:stretch>
            <a:fillRect/>
          </a:stretch>
        </p:blipFill>
        <p:spPr>
          <a:xfrm>
            <a:off x="935037" y="1062038"/>
            <a:ext cx="7348538" cy="4964112"/>
          </a:xfrm>
          <a:prstGeom prst="rect">
            <a:avLst/>
          </a:prstGeom>
          <a:ln w="12700">
            <a:miter lim="400000"/>
          </a:ln>
        </p:spPr>
      </p:pic>
      <p:sp>
        <p:nvSpPr>
          <p:cNvPr id="473" name="Simplicity – materials physics 1940 - 1985"/>
          <p:cNvSpPr txBox="1">
            <a:spLocks noGrp="1"/>
          </p:cNvSpPr>
          <p:nvPr>
            <p:ph type="title"/>
          </p:nvPr>
        </p:nvSpPr>
        <p:spPr>
          <a:xfrm>
            <a:off x="390524" y="0"/>
            <a:ext cx="8164515" cy="736600"/>
          </a:xfrm>
          <a:prstGeom prst="rect">
            <a:avLst/>
          </a:prstGeom>
        </p:spPr>
        <p:txBody>
          <a:bodyPr>
            <a:normAutofit/>
          </a:bodyPr>
          <a:lstStyle>
            <a:lvl1pPr>
              <a:defRPr sz="2400">
                <a:solidFill>
                  <a:srgbClr val="00279F"/>
                </a:solidFill>
                <a:uFill>
                  <a:solidFill>
                    <a:srgbClr val="00279F"/>
                  </a:solidFill>
                </a:uFill>
                <a:latin typeface="+mn-lt"/>
                <a:ea typeface="+mn-ea"/>
                <a:cs typeface="+mn-cs"/>
                <a:sym typeface="Arial"/>
              </a:defRPr>
            </a:lvl1pPr>
          </a:lstStyle>
          <a:p>
            <a:pPr>
              <a:defRPr sz="3600">
                <a:solidFill>
                  <a:srgbClr val="002060"/>
                </a:solidFill>
                <a:uFill>
                  <a:solidFill>
                    <a:srgbClr val="002060"/>
                  </a:solidFill>
                </a:uFill>
                <a:latin typeface="Calibri"/>
                <a:ea typeface="Calibri"/>
                <a:cs typeface="Calibri"/>
                <a:sym typeface="Calibri"/>
              </a:defRPr>
            </a:pPr>
            <a:r>
              <a:rPr sz="2400">
                <a:solidFill>
                  <a:srgbClr val="00279F"/>
                </a:solidFill>
                <a:uFill>
                  <a:solidFill>
                    <a:srgbClr val="00279F"/>
                  </a:solidFill>
                </a:uFill>
                <a:latin typeface="+mn-lt"/>
                <a:ea typeface="+mn-ea"/>
                <a:cs typeface="+mn-cs"/>
                <a:sym typeface="Arial"/>
              </a:rPr>
              <a:t>Simplicity – materials physics 1940 - 1985</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a:majorFont>
        <a:latin typeface="Helvetica"/>
        <a:ea typeface="Helvetica"/>
        <a:cs typeface="Helvetica"/>
      </a:majorFont>
      <a:minorFont>
        <a:latin typeface="Arial"/>
        <a:ea typeface="Arial"/>
        <a:cs typeface="Arial"/>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a:majorFont>
        <a:latin typeface="Helvetica"/>
        <a:ea typeface="Helvetica"/>
        <a:cs typeface="Helvetica"/>
      </a:majorFont>
      <a:minorFont>
        <a:latin typeface="Arial"/>
        <a:ea typeface="Arial"/>
        <a:cs typeface="Arial"/>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11604</TotalTime>
  <Words>2013</Words>
  <Application>Microsoft Macintosh PowerPoint</Application>
  <PresentationFormat>On-screen Show (4:3)</PresentationFormat>
  <Paragraphs>270</Paragraphs>
  <Slides>54</Slides>
  <Notes>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6" baseType="lpstr">
      <vt:lpstr>Arial</vt:lpstr>
      <vt:lpstr>Arial Narrow</vt:lpstr>
      <vt:lpstr>Avenir Roman</vt:lpstr>
      <vt:lpstr>Calibri</vt:lpstr>
      <vt:lpstr>Chalkboard</vt:lpstr>
      <vt:lpstr>Comic Sans MS</vt:lpstr>
      <vt:lpstr>Helvetica</vt:lpstr>
      <vt:lpstr>Times</vt:lpstr>
      <vt:lpstr>Times New Roman</vt:lpstr>
      <vt:lpstr>Wingdings</vt:lpstr>
      <vt:lpstr>Default</vt:lpstr>
      <vt:lpstr>Equation</vt:lpstr>
      <vt:lpstr>The Science Motivating a New EUV Light Source at JLab</vt:lpstr>
      <vt:lpstr>PowerPoint Presentation</vt:lpstr>
      <vt:lpstr>April 2020</vt:lpstr>
      <vt:lpstr>Dramatic Increase in Luminosity</vt:lpstr>
      <vt:lpstr>Light Sources - Dramatic Increase in Brightness or Brilliance</vt:lpstr>
      <vt:lpstr>Science at 30,000 feet</vt:lpstr>
      <vt:lpstr>Science at 30,000 feet</vt:lpstr>
      <vt:lpstr>Science at 30,000 feet</vt:lpstr>
      <vt:lpstr>Simplicity – materials physics 1940 - 1985</vt:lpstr>
      <vt:lpstr>Complexity – materials physics 1985 - present</vt:lpstr>
      <vt:lpstr>PowerPoint Presentation</vt:lpstr>
      <vt:lpstr>PowerPoint Presentation</vt:lpstr>
      <vt:lpstr>PowerPoint Presentation</vt:lpstr>
      <vt:lpstr>Pump and Probe</vt:lpstr>
      <vt:lpstr>Message</vt:lpstr>
      <vt:lpstr>PowerPoint Presentation</vt:lpstr>
      <vt:lpstr>Science Drivers Continued</vt:lpstr>
      <vt:lpstr>Characteristic time scales of nature</vt:lpstr>
      <vt:lpstr>PowerPoint Presentation</vt:lpstr>
      <vt:lpstr>Same physics as a cell phone……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vt:lpstr>
      <vt:lpstr>PowerPoint Presentation</vt:lpstr>
      <vt:lpstr>LDM beamline @ FERMI - Molecular and cluster dynamics from Claudio Masciovecchio</vt:lpstr>
      <vt:lpstr>PowerPoint Presentation</vt:lpstr>
      <vt:lpstr>DIPROI beamline @ FERMI – Ultrafast Magnetic Dynamics from Claudio Masciovecchio</vt:lpstr>
      <vt:lpstr>PowerPoint Presentation</vt:lpstr>
      <vt:lpstr>PowerPoint Presentation</vt:lpstr>
      <vt:lpstr>PowerPoint Presentation</vt:lpstr>
      <vt:lpstr>PowerPoint Presentation</vt:lpstr>
      <vt:lpstr>F. Calegari, et al "Ultrafast electron dynamics in phenylalanine initiated by attosecond pulses," Science 346, 336 (2014). </vt:lpstr>
      <vt:lpstr>J. Breidbach and L. S. Cederbaum, Physical Review Letters 94, 033901 (2005). </vt:lpstr>
      <vt:lpstr>PowerPoint Presentation</vt:lpstr>
      <vt:lpstr>Resonant Inelastic Scattering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Applications of Nuclear Physics Accelerators for Photon Science</dc:title>
  <cp:lastModifiedBy>Gwyn Williams</cp:lastModifiedBy>
  <cp:revision>106</cp:revision>
  <dcterms:modified xsi:type="dcterms:W3CDTF">2020-05-28T15:58:36Z</dcterms:modified>
</cp:coreProperties>
</file>