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Lst>
  <p:notesMasterIdLst>
    <p:notesMasterId r:id="rId26"/>
  </p:notesMasterIdLst>
  <p:handoutMasterIdLst>
    <p:handoutMasterId r:id="rId27"/>
  </p:handoutMasterIdLst>
  <p:sldIdLst>
    <p:sldId id="264" r:id="rId5"/>
    <p:sldId id="402" r:id="rId6"/>
    <p:sldId id="422" r:id="rId7"/>
    <p:sldId id="413" r:id="rId8"/>
    <p:sldId id="414" r:id="rId9"/>
    <p:sldId id="417" r:id="rId10"/>
    <p:sldId id="415" r:id="rId11"/>
    <p:sldId id="423" r:id="rId12"/>
    <p:sldId id="418" r:id="rId13"/>
    <p:sldId id="403" r:id="rId14"/>
    <p:sldId id="416" r:id="rId15"/>
    <p:sldId id="404" r:id="rId16"/>
    <p:sldId id="411" r:id="rId17"/>
    <p:sldId id="412" r:id="rId18"/>
    <p:sldId id="409" r:id="rId19"/>
    <p:sldId id="420" r:id="rId20"/>
    <p:sldId id="410" r:id="rId21"/>
    <p:sldId id="406" r:id="rId22"/>
    <p:sldId id="407" r:id="rId23"/>
    <p:sldId id="408" r:id="rId24"/>
    <p:sldId id="419" r:id="rId25"/>
  </p:sldIdLst>
  <p:sldSz cx="9144000" cy="6858000" type="screen4x3"/>
  <p:notesSz cx="6954838" cy="93091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33"/>
    <a:srgbClr val="006600"/>
    <a:srgbClr val="D9D9D9"/>
    <a:srgbClr val="FFFF00"/>
    <a:srgbClr val="DDDDDD"/>
    <a:srgbClr val="FFFFE5"/>
    <a:srgbClr val="FF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83"/>
    <p:restoredTop sz="88484"/>
  </p:normalViewPr>
  <p:slideViewPr>
    <p:cSldViewPr snapToGrid="0">
      <p:cViewPr>
        <p:scale>
          <a:sx n="140" d="100"/>
          <a:sy n="140" d="100"/>
        </p:scale>
        <p:origin x="1912" y="-12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p:scale>
          <a:sx n="1" d="2"/>
          <a:sy n="1" d="2"/>
        </p:scale>
        <p:origin x="4240" y="1888"/>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16708" cy="465455"/>
          </a:xfrm>
          <a:prstGeom prst="rect">
            <a:avLst/>
          </a:prstGeom>
          <a:noFill/>
          <a:ln w="9525">
            <a:noFill/>
            <a:miter lim="800000"/>
            <a:headEnd/>
            <a:tailEnd/>
          </a:ln>
        </p:spPr>
        <p:txBody>
          <a:bodyPr vert="horz" wrap="square" lIns="90865" tIns="45432" rIns="90865" bIns="45432"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59395" name="Rectangle 3"/>
          <p:cNvSpPr>
            <a:spLocks noGrp="1" noChangeArrowheads="1"/>
          </p:cNvSpPr>
          <p:nvPr>
            <p:ph type="dt" sz="quarter" idx="1"/>
          </p:nvPr>
        </p:nvSpPr>
        <p:spPr bwMode="auto">
          <a:xfrm>
            <a:off x="3936553" y="0"/>
            <a:ext cx="3016708" cy="465455"/>
          </a:xfrm>
          <a:prstGeom prst="rect">
            <a:avLst/>
          </a:prstGeom>
          <a:noFill/>
          <a:ln w="9525">
            <a:noFill/>
            <a:miter lim="800000"/>
            <a:headEnd/>
            <a:tailEnd/>
          </a:ln>
        </p:spPr>
        <p:txBody>
          <a:bodyPr vert="horz" wrap="square" lIns="90865" tIns="45432" rIns="90865" bIns="45432"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59396" name="Rectangle 4"/>
          <p:cNvSpPr>
            <a:spLocks noGrp="1" noChangeArrowheads="1"/>
          </p:cNvSpPr>
          <p:nvPr>
            <p:ph type="ftr" sz="quarter" idx="2"/>
          </p:nvPr>
        </p:nvSpPr>
        <p:spPr bwMode="auto">
          <a:xfrm>
            <a:off x="0" y="8842051"/>
            <a:ext cx="3016708" cy="465455"/>
          </a:xfrm>
          <a:prstGeom prst="rect">
            <a:avLst/>
          </a:prstGeom>
          <a:noFill/>
          <a:ln w="9525">
            <a:noFill/>
            <a:miter lim="800000"/>
            <a:headEnd/>
            <a:tailEnd/>
          </a:ln>
        </p:spPr>
        <p:txBody>
          <a:bodyPr vert="horz" wrap="square" lIns="90865" tIns="45432" rIns="90865" bIns="45432"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59397" name="Rectangle 5"/>
          <p:cNvSpPr>
            <a:spLocks noGrp="1" noChangeArrowheads="1"/>
          </p:cNvSpPr>
          <p:nvPr>
            <p:ph type="sldNum" sz="quarter" idx="3"/>
          </p:nvPr>
        </p:nvSpPr>
        <p:spPr bwMode="auto">
          <a:xfrm>
            <a:off x="3936553" y="8842051"/>
            <a:ext cx="3016708" cy="465455"/>
          </a:xfrm>
          <a:prstGeom prst="rect">
            <a:avLst/>
          </a:prstGeom>
          <a:noFill/>
          <a:ln w="9525">
            <a:noFill/>
            <a:miter lim="800000"/>
            <a:headEnd/>
            <a:tailEnd/>
          </a:ln>
        </p:spPr>
        <p:txBody>
          <a:bodyPr vert="horz" wrap="square" lIns="90865" tIns="45432" rIns="90865" bIns="45432" numCol="1" anchor="b" anchorCtr="0" compatLnSpc="1">
            <a:prstTxWarp prst="textNoShape">
              <a:avLst/>
            </a:prstTxWarp>
          </a:bodyPr>
          <a:lstStyle>
            <a:lvl1pPr algn="r" eaLnBrk="0" hangingPunct="0">
              <a:defRPr sz="1200">
                <a:latin typeface="Times New Roman" pitchFamily="18" charset="0"/>
              </a:defRPr>
            </a:lvl1pPr>
          </a:lstStyle>
          <a:p>
            <a:pPr>
              <a:defRPr/>
            </a:pPr>
            <a:fld id="{29E065B7-71F9-47DF-B681-2D3DFA35C44F}" type="slidenum">
              <a:rPr lang="en-US"/>
              <a:pPr>
                <a:defRPr/>
              </a:pPr>
              <a:t>‹#›</a:t>
            </a:fld>
            <a:endParaRPr lang="en-US"/>
          </a:p>
        </p:txBody>
      </p:sp>
    </p:spTree>
    <p:extLst>
      <p:ext uri="{BB962C8B-B14F-4D97-AF65-F5344CB8AC3E}">
        <p14:creationId xmlns:p14="http://schemas.microsoft.com/office/powerpoint/2010/main" val="232979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3016708" cy="465455"/>
          </a:xfrm>
          <a:prstGeom prst="rect">
            <a:avLst/>
          </a:prstGeom>
          <a:noFill/>
          <a:ln w="9525">
            <a:noFill/>
            <a:miter lim="800000"/>
            <a:headEnd/>
            <a:tailEnd/>
          </a:ln>
        </p:spPr>
        <p:txBody>
          <a:bodyPr vert="horz" wrap="square" lIns="90865" tIns="45432" rIns="90865" bIns="45432"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72707" name="Rectangle 3"/>
          <p:cNvSpPr>
            <a:spLocks noGrp="1" noChangeArrowheads="1"/>
          </p:cNvSpPr>
          <p:nvPr>
            <p:ph type="dt" idx="1"/>
          </p:nvPr>
        </p:nvSpPr>
        <p:spPr bwMode="auto">
          <a:xfrm>
            <a:off x="3936553" y="0"/>
            <a:ext cx="3016708" cy="465455"/>
          </a:xfrm>
          <a:prstGeom prst="rect">
            <a:avLst/>
          </a:prstGeom>
          <a:noFill/>
          <a:ln w="9525">
            <a:noFill/>
            <a:miter lim="800000"/>
            <a:headEnd/>
            <a:tailEnd/>
          </a:ln>
        </p:spPr>
        <p:txBody>
          <a:bodyPr vert="horz" wrap="square" lIns="90865" tIns="45432" rIns="90865" bIns="45432"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52525" y="698500"/>
            <a:ext cx="4652963" cy="3490913"/>
          </a:xfrm>
          <a:prstGeom prst="rect">
            <a:avLst/>
          </a:prstGeom>
          <a:noFill/>
          <a:ln w="9525">
            <a:solidFill>
              <a:srgbClr val="000000"/>
            </a:solidFill>
            <a:miter lim="800000"/>
            <a:headEnd/>
            <a:tailEnd/>
          </a:ln>
        </p:spPr>
      </p:sp>
      <p:sp>
        <p:nvSpPr>
          <p:cNvPr id="72709" name="Rectangle 5"/>
          <p:cNvSpPr>
            <a:spLocks noGrp="1" noChangeArrowheads="1"/>
          </p:cNvSpPr>
          <p:nvPr>
            <p:ph type="body" sz="quarter" idx="3"/>
          </p:nvPr>
        </p:nvSpPr>
        <p:spPr bwMode="auto">
          <a:xfrm>
            <a:off x="694222" y="4420230"/>
            <a:ext cx="5566395" cy="4190689"/>
          </a:xfrm>
          <a:prstGeom prst="rect">
            <a:avLst/>
          </a:prstGeom>
          <a:noFill/>
          <a:ln w="9525">
            <a:noFill/>
            <a:miter lim="800000"/>
            <a:headEnd/>
            <a:tailEnd/>
          </a:ln>
        </p:spPr>
        <p:txBody>
          <a:bodyPr vert="horz" wrap="square" lIns="90865" tIns="45432" rIns="90865" bIns="454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2710" name="Rectangle 6"/>
          <p:cNvSpPr>
            <a:spLocks noGrp="1" noChangeArrowheads="1"/>
          </p:cNvSpPr>
          <p:nvPr>
            <p:ph type="ftr" sz="quarter" idx="4"/>
          </p:nvPr>
        </p:nvSpPr>
        <p:spPr bwMode="auto">
          <a:xfrm>
            <a:off x="0" y="8842051"/>
            <a:ext cx="3016708" cy="465455"/>
          </a:xfrm>
          <a:prstGeom prst="rect">
            <a:avLst/>
          </a:prstGeom>
          <a:noFill/>
          <a:ln w="9525">
            <a:noFill/>
            <a:miter lim="800000"/>
            <a:headEnd/>
            <a:tailEnd/>
          </a:ln>
        </p:spPr>
        <p:txBody>
          <a:bodyPr vert="horz" wrap="square" lIns="90865" tIns="45432" rIns="90865" bIns="45432"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72711" name="Rectangle 7"/>
          <p:cNvSpPr>
            <a:spLocks noGrp="1" noChangeArrowheads="1"/>
          </p:cNvSpPr>
          <p:nvPr>
            <p:ph type="sldNum" sz="quarter" idx="5"/>
          </p:nvPr>
        </p:nvSpPr>
        <p:spPr bwMode="auto">
          <a:xfrm>
            <a:off x="3936553" y="8842051"/>
            <a:ext cx="3016708" cy="465455"/>
          </a:xfrm>
          <a:prstGeom prst="rect">
            <a:avLst/>
          </a:prstGeom>
          <a:noFill/>
          <a:ln w="9525">
            <a:noFill/>
            <a:miter lim="800000"/>
            <a:headEnd/>
            <a:tailEnd/>
          </a:ln>
        </p:spPr>
        <p:txBody>
          <a:bodyPr vert="horz" wrap="square" lIns="90865" tIns="45432" rIns="90865" bIns="45432" numCol="1" anchor="b" anchorCtr="0" compatLnSpc="1">
            <a:prstTxWarp prst="textNoShape">
              <a:avLst/>
            </a:prstTxWarp>
          </a:bodyPr>
          <a:lstStyle>
            <a:lvl1pPr algn="r" eaLnBrk="0" hangingPunct="0">
              <a:defRPr sz="1200">
                <a:latin typeface="Times New Roman" pitchFamily="18" charset="0"/>
              </a:defRPr>
            </a:lvl1pPr>
          </a:lstStyle>
          <a:p>
            <a:pPr>
              <a:defRPr/>
            </a:pPr>
            <a:fld id="{C2A7279C-8F85-46FE-B91D-17BD12138640}" type="slidenum">
              <a:rPr lang="en-US"/>
              <a:pPr>
                <a:defRPr/>
              </a:pPr>
              <a:t>‹#›</a:t>
            </a:fld>
            <a:endParaRPr lang="en-US"/>
          </a:p>
        </p:txBody>
      </p:sp>
    </p:spTree>
    <p:extLst>
      <p:ext uri="{BB962C8B-B14F-4D97-AF65-F5344CB8AC3E}">
        <p14:creationId xmlns:p14="http://schemas.microsoft.com/office/powerpoint/2010/main" val="3168176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19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a:p>
        </p:txBody>
      </p:sp>
      <p:sp>
        <p:nvSpPr>
          <p:cNvPr id="24580" name="Slide Number Placeholder 3"/>
          <p:cNvSpPr>
            <a:spLocks noGrp="1"/>
          </p:cNvSpPr>
          <p:nvPr>
            <p:ph type="sldNum" sz="quarter" idx="5"/>
          </p:nvPr>
        </p:nvSpPr>
        <p:spPr>
          <a:noFill/>
        </p:spPr>
        <p:txBody>
          <a:bodyPr/>
          <a:lstStyle/>
          <a:p>
            <a:fld id="{86826938-38F5-45C7-A820-8DC752890E60}" type="slidenum">
              <a:rPr lang="en-US" smtClean="0"/>
              <a:pPr/>
              <a:t>1</a:t>
            </a:fld>
            <a:endParaRPr lang="en-US"/>
          </a:p>
        </p:txBody>
      </p:sp>
    </p:spTree>
    <p:extLst>
      <p:ext uri="{BB962C8B-B14F-4D97-AF65-F5344CB8AC3E}">
        <p14:creationId xmlns:p14="http://schemas.microsoft.com/office/powerpoint/2010/main" val="1607906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There were a number of near misses outside the accident where other workers were exposed to hazardous energy that day.</a:t>
            </a:r>
          </a:p>
          <a:p>
            <a:endParaRPr lang="en-US" dirty="0"/>
          </a:p>
        </p:txBody>
      </p:sp>
      <p:sp>
        <p:nvSpPr>
          <p:cNvPr id="4" name="Slide Number Placeholder 3"/>
          <p:cNvSpPr>
            <a:spLocks noGrp="1"/>
          </p:cNvSpPr>
          <p:nvPr>
            <p:ph type="sldNum" sz="quarter" idx="5"/>
          </p:nvPr>
        </p:nvSpPr>
        <p:spPr/>
        <p:txBody>
          <a:bodyPr/>
          <a:lstStyle/>
          <a:p>
            <a:pPr>
              <a:defRPr/>
            </a:pPr>
            <a:fld id="{C2A7279C-8F85-46FE-B91D-17BD12138640}" type="slidenum">
              <a:rPr lang="en-US" smtClean="0"/>
              <a:pPr>
                <a:defRPr/>
              </a:pPr>
              <a:t>14</a:t>
            </a:fld>
            <a:endParaRPr lang="en-US"/>
          </a:p>
        </p:txBody>
      </p:sp>
    </p:spTree>
    <p:extLst>
      <p:ext uri="{BB962C8B-B14F-4D97-AF65-F5344CB8AC3E}">
        <p14:creationId xmlns:p14="http://schemas.microsoft.com/office/powerpoint/2010/main" val="2600794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were a number of near misses outside the accident where other workers were exposed to hazardous energy that day.</a:t>
            </a:r>
          </a:p>
        </p:txBody>
      </p:sp>
      <p:sp>
        <p:nvSpPr>
          <p:cNvPr id="4" name="Slide Number Placeholder 3"/>
          <p:cNvSpPr>
            <a:spLocks noGrp="1"/>
          </p:cNvSpPr>
          <p:nvPr>
            <p:ph type="sldNum" sz="quarter" idx="5"/>
          </p:nvPr>
        </p:nvSpPr>
        <p:spPr/>
        <p:txBody>
          <a:bodyPr/>
          <a:lstStyle/>
          <a:p>
            <a:pPr>
              <a:defRPr/>
            </a:pPr>
            <a:fld id="{C2A7279C-8F85-46FE-B91D-17BD12138640}" type="slidenum">
              <a:rPr lang="en-US" smtClean="0"/>
              <a:pPr>
                <a:defRPr/>
              </a:pPr>
              <a:t>17</a:t>
            </a:fld>
            <a:endParaRPr lang="en-US"/>
          </a:p>
        </p:txBody>
      </p:sp>
    </p:spTree>
    <p:extLst>
      <p:ext uri="{BB962C8B-B14F-4D97-AF65-F5344CB8AC3E}">
        <p14:creationId xmlns:p14="http://schemas.microsoft.com/office/powerpoint/2010/main" val="230533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C2A7279C-8F85-46FE-B91D-17BD12138640}" type="slidenum">
              <a:rPr lang="en-US" smtClean="0"/>
              <a:pPr>
                <a:defRPr/>
              </a:pPr>
              <a:t>2</a:t>
            </a:fld>
            <a:endParaRPr lang="en-US"/>
          </a:p>
        </p:txBody>
      </p:sp>
    </p:spTree>
    <p:extLst>
      <p:ext uri="{BB962C8B-B14F-4D97-AF65-F5344CB8AC3E}">
        <p14:creationId xmlns:p14="http://schemas.microsoft.com/office/powerpoint/2010/main" val="1901175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BULLET 1:  While these recommendations are specific to SLAC, we hope these recommendations will help prevent accidents across the complex, not just at SLAC.</a:t>
            </a:r>
          </a:p>
        </p:txBody>
      </p:sp>
      <p:sp>
        <p:nvSpPr>
          <p:cNvPr id="4" name="Slide Number Placeholder 3"/>
          <p:cNvSpPr>
            <a:spLocks noGrp="1"/>
          </p:cNvSpPr>
          <p:nvPr>
            <p:ph type="sldNum" sz="quarter" idx="5"/>
          </p:nvPr>
        </p:nvSpPr>
        <p:spPr/>
        <p:txBody>
          <a:bodyPr/>
          <a:lstStyle/>
          <a:p>
            <a:pPr>
              <a:defRPr/>
            </a:pPr>
            <a:fld id="{C2A7279C-8F85-46FE-B91D-17BD12138640}" type="slidenum">
              <a:rPr lang="en-US" smtClean="0"/>
              <a:pPr>
                <a:defRPr/>
              </a:pPr>
              <a:t>3</a:t>
            </a:fld>
            <a:endParaRPr lang="en-US"/>
          </a:p>
        </p:txBody>
      </p:sp>
    </p:spTree>
    <p:extLst>
      <p:ext uri="{BB962C8B-B14F-4D97-AF65-F5344CB8AC3E}">
        <p14:creationId xmlns:p14="http://schemas.microsoft.com/office/powerpoint/2010/main" val="1687364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C2A7279C-8F85-46FE-B91D-17BD12138640}" type="slidenum">
              <a:rPr lang="en-US" smtClean="0"/>
              <a:pPr>
                <a:defRPr/>
              </a:pPr>
              <a:t>4</a:t>
            </a:fld>
            <a:endParaRPr lang="en-US"/>
          </a:p>
        </p:txBody>
      </p:sp>
    </p:spTree>
    <p:extLst>
      <p:ext uri="{BB962C8B-B14F-4D97-AF65-F5344CB8AC3E}">
        <p14:creationId xmlns:p14="http://schemas.microsoft.com/office/powerpoint/2010/main" val="2958923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2A7279C-8F85-46FE-B91D-17BD12138640}" type="slidenum">
              <a:rPr lang="en-US" smtClean="0"/>
              <a:pPr>
                <a:defRPr/>
              </a:pPr>
              <a:t>5</a:t>
            </a:fld>
            <a:endParaRPr lang="en-US"/>
          </a:p>
        </p:txBody>
      </p:sp>
    </p:spTree>
    <p:extLst>
      <p:ext uri="{BB962C8B-B14F-4D97-AF65-F5344CB8AC3E}">
        <p14:creationId xmlns:p14="http://schemas.microsoft.com/office/powerpoint/2010/main" val="3041154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
        <p:nvSpPr>
          <p:cNvPr id="4" name="Slide Number Placeholder 3"/>
          <p:cNvSpPr>
            <a:spLocks noGrp="1"/>
          </p:cNvSpPr>
          <p:nvPr>
            <p:ph type="sldNum" sz="quarter" idx="5"/>
          </p:nvPr>
        </p:nvSpPr>
        <p:spPr/>
        <p:txBody>
          <a:bodyPr/>
          <a:lstStyle/>
          <a:p>
            <a:pPr>
              <a:defRPr/>
            </a:pPr>
            <a:fld id="{C2A7279C-8F85-46FE-B91D-17BD12138640}" type="slidenum">
              <a:rPr lang="en-US" smtClean="0"/>
              <a:pPr>
                <a:defRPr/>
              </a:pPr>
              <a:t>6</a:t>
            </a:fld>
            <a:endParaRPr lang="en-US"/>
          </a:p>
        </p:txBody>
      </p:sp>
    </p:spTree>
    <p:extLst>
      <p:ext uri="{BB962C8B-B14F-4D97-AF65-F5344CB8AC3E}">
        <p14:creationId xmlns:p14="http://schemas.microsoft.com/office/powerpoint/2010/main" val="251838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
        <p:nvSpPr>
          <p:cNvPr id="4" name="Slide Number Placeholder 3"/>
          <p:cNvSpPr>
            <a:spLocks noGrp="1"/>
          </p:cNvSpPr>
          <p:nvPr>
            <p:ph type="sldNum" sz="quarter" idx="5"/>
          </p:nvPr>
        </p:nvSpPr>
        <p:spPr/>
        <p:txBody>
          <a:bodyPr/>
          <a:lstStyle/>
          <a:p>
            <a:pPr>
              <a:defRPr/>
            </a:pPr>
            <a:fld id="{C2A7279C-8F85-46FE-B91D-17BD12138640}" type="slidenum">
              <a:rPr lang="en-US" smtClean="0"/>
              <a:pPr>
                <a:defRPr/>
              </a:pPr>
              <a:t>7</a:t>
            </a:fld>
            <a:endParaRPr lang="en-US"/>
          </a:p>
        </p:txBody>
      </p:sp>
    </p:spTree>
    <p:extLst>
      <p:ext uri="{BB962C8B-B14F-4D97-AF65-F5344CB8AC3E}">
        <p14:creationId xmlns:p14="http://schemas.microsoft.com/office/powerpoint/2010/main" val="1603395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You will hear these themes and their underlying causes repeated throughout this briefing.</a:t>
            </a:r>
          </a:p>
          <a:p>
            <a:endParaRPr lang="en-US" u="sng" dirty="0"/>
          </a:p>
        </p:txBody>
      </p:sp>
      <p:sp>
        <p:nvSpPr>
          <p:cNvPr id="4" name="Slide Number Placeholder 3"/>
          <p:cNvSpPr>
            <a:spLocks noGrp="1"/>
          </p:cNvSpPr>
          <p:nvPr>
            <p:ph type="sldNum" sz="quarter" idx="5"/>
          </p:nvPr>
        </p:nvSpPr>
        <p:spPr/>
        <p:txBody>
          <a:bodyPr/>
          <a:lstStyle/>
          <a:p>
            <a:pPr>
              <a:defRPr/>
            </a:pPr>
            <a:fld id="{C2A7279C-8F85-46FE-B91D-17BD12138640}" type="slidenum">
              <a:rPr lang="en-US" smtClean="0"/>
              <a:pPr>
                <a:defRPr/>
              </a:pPr>
              <a:t>8</a:t>
            </a:fld>
            <a:endParaRPr lang="en-US"/>
          </a:p>
        </p:txBody>
      </p:sp>
    </p:spTree>
    <p:extLst>
      <p:ext uri="{BB962C8B-B14F-4D97-AF65-F5344CB8AC3E}">
        <p14:creationId xmlns:p14="http://schemas.microsoft.com/office/powerpoint/2010/main" val="3152692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
        <p:nvSpPr>
          <p:cNvPr id="4" name="Slide Number Placeholder 3"/>
          <p:cNvSpPr>
            <a:spLocks noGrp="1"/>
          </p:cNvSpPr>
          <p:nvPr>
            <p:ph type="sldNum" sz="quarter" idx="5"/>
          </p:nvPr>
        </p:nvSpPr>
        <p:spPr/>
        <p:txBody>
          <a:bodyPr/>
          <a:lstStyle/>
          <a:p>
            <a:pPr>
              <a:defRPr/>
            </a:pPr>
            <a:fld id="{C2A7279C-8F85-46FE-B91D-17BD12138640}" type="slidenum">
              <a:rPr lang="en-US" smtClean="0"/>
              <a:pPr>
                <a:defRPr/>
              </a:pPr>
              <a:t>9</a:t>
            </a:fld>
            <a:endParaRPr lang="en-US"/>
          </a:p>
        </p:txBody>
      </p:sp>
    </p:spTree>
    <p:extLst>
      <p:ext uri="{BB962C8B-B14F-4D97-AF65-F5344CB8AC3E}">
        <p14:creationId xmlns:p14="http://schemas.microsoft.com/office/powerpoint/2010/main" val="7874013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pic>
        <p:nvPicPr>
          <p:cNvPr id="6" name="Picture 14"/>
          <p:cNvPicPr>
            <a:picLocks noChangeAspect="1" noChangeArrowheads="1"/>
          </p:cNvPicPr>
          <p:nvPr userDrawn="1"/>
        </p:nvPicPr>
        <p:blipFill>
          <a:blip r:embed="rId2" cstate="print"/>
          <a:srcRect/>
          <a:stretch>
            <a:fillRect/>
          </a:stretch>
        </p:blipFill>
        <p:spPr bwMode="auto">
          <a:xfrm>
            <a:off x="6324600" y="6210300"/>
            <a:ext cx="2590800" cy="647700"/>
          </a:xfrm>
          <a:prstGeom prst="rect">
            <a:avLst/>
          </a:prstGeom>
          <a:noFill/>
          <a:ln w="9525">
            <a:noFill/>
            <a:miter lim="800000"/>
            <a:headEnd/>
            <a:tailEnd/>
          </a:ln>
        </p:spPr>
      </p:pic>
      <p:sp>
        <p:nvSpPr>
          <p:cNvPr id="675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75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7" name="Rectangle 4"/>
          <p:cNvSpPr>
            <a:spLocks noGrp="1" noChangeArrowheads="1"/>
          </p:cNvSpPr>
          <p:nvPr>
            <p:ph type="dt" sz="half" idx="10"/>
          </p:nvPr>
        </p:nvSpPr>
        <p:spPr>
          <a:xfrm>
            <a:off x="3581400" y="6400800"/>
            <a:ext cx="15240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xfrm>
            <a:off x="6553200" y="6243638"/>
            <a:ext cx="2133600" cy="457200"/>
          </a:xfrm>
        </p:spPr>
        <p:txBody>
          <a:bodyPr/>
          <a:lstStyle>
            <a:lvl1pPr algn="r">
              <a:defRPr/>
            </a:lvl1pPr>
          </a:lstStyle>
          <a:p>
            <a:pPr>
              <a:defRPr/>
            </a:pPr>
            <a:fld id="{D4BB955A-E136-43E0-9675-51E9E7ABD092}"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22E4F3A-FE86-4594-A6E2-1C1106D7371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9711EE1-972B-4ADE-83CA-A9AC7379B1BF}"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5D9A5D-5C5C-477E-A93E-2F52E7C8DEB9}"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2B4F738-A186-400A-A261-EA40322B379A}"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737CFAB-5989-4260-9312-76F02A62BC90}"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ACC0AE1-3199-4996-A3C6-4A28AC11C59D}"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2296612-632A-44A3-90AA-8235C1F33DDC}"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8C05767-5846-4FC8-B9C3-152AF39CCECA}"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4ECF200-EAE2-403F-ABDD-D614408AACC6}"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656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a:p>
        </p:txBody>
      </p:sp>
      <p:sp>
        <p:nvSpPr>
          <p:cNvPr id="66565" name="Rectangle 5"/>
          <p:cNvSpPr>
            <a:spLocks noGrp="1" noChangeArrowheads="1"/>
          </p:cNvSpPr>
          <p:nvPr>
            <p:ph type="ftr" sz="quarter" idx="3"/>
          </p:nvPr>
        </p:nvSpPr>
        <p:spPr bwMode="auto">
          <a:xfrm>
            <a:off x="5791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a:p>
        </p:txBody>
      </p:sp>
      <p:sp>
        <p:nvSpPr>
          <p:cNvPr id="66566" name="Rectangle 6"/>
          <p:cNvSpPr>
            <a:spLocks noGrp="1" noChangeArrowheads="1"/>
          </p:cNvSpPr>
          <p:nvPr>
            <p:ph type="sldNum" sz="quarter" idx="4"/>
          </p:nvPr>
        </p:nvSpPr>
        <p:spPr bwMode="auto">
          <a:xfrm>
            <a:off x="33528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fld id="{FED936E4-913C-41AF-BD35-B051106D89DA}" type="slidenum">
              <a:rPr lang="en-US" altLang="en-US"/>
              <a:pPr>
                <a:defRPr/>
              </a:pPr>
              <a:t>‹#›</a:t>
            </a:fld>
            <a:endParaRPr lang="en-US" altLang="en-US"/>
          </a:p>
        </p:txBody>
      </p:sp>
      <p:sp>
        <p:nvSpPr>
          <p:cNvPr id="6656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6656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pic>
        <p:nvPicPr>
          <p:cNvPr id="2057" name="Picture 14"/>
          <p:cNvPicPr>
            <a:picLocks noChangeAspect="1" noChangeArrowheads="1"/>
          </p:cNvPicPr>
          <p:nvPr/>
        </p:nvPicPr>
        <p:blipFill>
          <a:blip r:embed="rId13" cstate="print"/>
          <a:srcRect/>
          <a:stretch>
            <a:fillRect/>
          </a:stretch>
        </p:blipFill>
        <p:spPr bwMode="auto">
          <a:xfrm>
            <a:off x="6172200" y="6210300"/>
            <a:ext cx="25908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02" r:id="rId1"/>
    <p:sldLayoutId id="2147484692" r:id="rId2"/>
    <p:sldLayoutId id="2147484693" r:id="rId3"/>
    <p:sldLayoutId id="2147484694" r:id="rId4"/>
    <p:sldLayoutId id="2147484695" r:id="rId5"/>
    <p:sldLayoutId id="2147484696" r:id="rId6"/>
    <p:sldLayoutId id="2147484697" r:id="rId7"/>
    <p:sldLayoutId id="2147484698" r:id="rId8"/>
    <p:sldLayoutId id="2147484699" r:id="rId9"/>
    <p:sldLayoutId id="2147484700" r:id="rId10"/>
    <p:sldLayoutId id="2147484701" r:id="rId11"/>
  </p:sldLayoutIdLst>
  <p:hf hdr="0" ftr="0" dt="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219200"/>
            <a:ext cx="8305800" cy="2743200"/>
          </a:xfrm>
        </p:spPr>
        <p:txBody>
          <a:bodyPr/>
          <a:lstStyle/>
          <a:p>
            <a:pPr algn="ctr" eaLnBrk="1" hangingPunct="1"/>
            <a:r>
              <a:rPr lang="en-US" sz="3200" b="1" dirty="0"/>
              <a:t>Briefing on the Electrical Shock Accident Resulting in Employee Injury at SLAC on December 27, 2022</a:t>
            </a:r>
            <a:br>
              <a:rPr lang="en-US" sz="3200" b="1" dirty="0"/>
            </a:br>
            <a:br>
              <a:rPr lang="en-US" sz="2400" b="1" dirty="0"/>
            </a:br>
            <a:br>
              <a:rPr lang="en-US" sz="2400" b="1" dirty="0"/>
            </a:br>
            <a:r>
              <a:rPr lang="en-US" sz="2400" b="1" dirty="0">
                <a:solidFill>
                  <a:schemeClr val="tx1"/>
                </a:solidFill>
                <a:latin typeface="+mn-lt"/>
              </a:rPr>
              <a:t>SLAC Accident Investigation Board</a:t>
            </a:r>
            <a:r>
              <a:rPr lang="en-US" sz="1600" b="1" i="1" dirty="0">
                <a:solidFill>
                  <a:schemeClr val="tx1"/>
                </a:solidFill>
                <a:latin typeface="+mn-lt"/>
              </a:rPr>
              <a:t>  </a:t>
            </a:r>
            <a:br>
              <a:rPr lang="en-US" sz="1600" b="1" i="1" dirty="0">
                <a:solidFill>
                  <a:schemeClr val="tx1"/>
                </a:solidFill>
                <a:latin typeface="+mn-lt"/>
              </a:rPr>
            </a:br>
            <a:br>
              <a:rPr lang="en-US" sz="1600" b="1" i="1" dirty="0">
                <a:solidFill>
                  <a:schemeClr val="tx1"/>
                </a:solidFill>
                <a:latin typeface="+mn-lt"/>
              </a:rPr>
            </a:br>
            <a:br>
              <a:rPr lang="en-US" sz="1600" dirty="0"/>
            </a:br>
            <a:br>
              <a:rPr lang="en-US" sz="1600" b="1" i="1" dirty="0">
                <a:solidFill>
                  <a:schemeClr val="tx1"/>
                </a:solidFill>
                <a:latin typeface="Arial" pitchFamily="34" charset="0"/>
                <a:cs typeface="Arial" pitchFamily="34" charset="0"/>
              </a:rPr>
            </a:br>
            <a:r>
              <a:rPr lang="en-US" sz="1600" b="1" i="1" dirty="0">
                <a:solidFill>
                  <a:schemeClr val="tx1"/>
                </a:solidFill>
                <a:latin typeface="Arial" pitchFamily="34" charset="0"/>
                <a:cs typeface="Arial" pitchFamily="34" charset="0"/>
              </a:rPr>
              <a:t>April 15, 2023</a:t>
            </a:r>
            <a:br>
              <a:rPr lang="en-US" sz="3200" i="1" dirty="0">
                <a:solidFill>
                  <a:srgbClr val="006600"/>
                </a:solidFill>
                <a:effectLst>
                  <a:outerShdw blurRad="38100" dist="38100" dir="2700000" algn="tl">
                    <a:srgbClr val="C0C0C0"/>
                  </a:outerShdw>
                </a:effectLst>
              </a:rPr>
            </a:br>
            <a:endParaRPr lang="en-US" sz="3200" dirty="0">
              <a:solidFill>
                <a:srgbClr val="006600"/>
              </a:solidFill>
              <a:effectLst>
                <a:outerShdw blurRad="38100" dist="38100" dir="2700000" algn="tl">
                  <a:srgbClr val="C0C0C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10</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a:t>Electrical Shock Accident Resulting in Employee Injury at SLAC on December 27, 2022</a:t>
            </a:r>
            <a:br>
              <a:rPr lang="en-US" sz="2800" b="1"/>
            </a:br>
            <a:r>
              <a:rPr lang="en-US" sz="2800" b="1"/>
              <a:t>Error Precursors</a:t>
            </a:r>
          </a:p>
        </p:txBody>
      </p:sp>
      <p:sp>
        <p:nvSpPr>
          <p:cNvPr id="2" name="TextBox 1"/>
          <p:cNvSpPr txBox="1"/>
          <p:nvPr/>
        </p:nvSpPr>
        <p:spPr>
          <a:xfrm>
            <a:off x="457200" y="1017687"/>
            <a:ext cx="8458200" cy="5232202"/>
          </a:xfrm>
          <a:prstGeom prst="rect">
            <a:avLst/>
          </a:prstGeom>
          <a:noFill/>
        </p:spPr>
        <p:txBody>
          <a:bodyPr wrap="square" lIns="91440" tIns="45720" rIns="91440" bIns="45720" rtlCol="0" anchor="t">
            <a:spAutoFit/>
          </a:bodyPr>
          <a:lstStyle/>
          <a:p>
            <a:pPr>
              <a:spcAft>
                <a:spcPts val="1200"/>
              </a:spcAft>
              <a:buClr>
                <a:srgbClr val="CC9900"/>
              </a:buClr>
              <a:buSzPct val="65000"/>
            </a:pPr>
            <a:r>
              <a:rPr lang="en-US" sz="2000"/>
              <a:t>In conjunction with the other analytical tools, the Board identified error precursors that existed in relation to the accident.  Key examples include:</a:t>
            </a:r>
          </a:p>
          <a:p>
            <a:pPr marL="342900" indent="-342900">
              <a:buClr>
                <a:srgbClr val="CC9900"/>
              </a:buClr>
              <a:buSzPct val="65000"/>
              <a:buFont typeface="Wingdings" panose="05000000000000000000" pitchFamily="2" charset="2"/>
              <a:buChar char=""/>
            </a:pPr>
            <a:r>
              <a:rPr lang="en-US" sz="1800"/>
              <a:t>Task Demands</a:t>
            </a:r>
          </a:p>
          <a:p>
            <a:pPr marL="800100" lvl="1" indent="-342900">
              <a:buClr>
                <a:srgbClr val="CC9900"/>
              </a:buClr>
              <a:buSzPct val="65000"/>
              <a:buFont typeface="Wingdings" panose="05000000000000000000" pitchFamily="2" charset="2"/>
              <a:buChar char=""/>
            </a:pPr>
            <a:r>
              <a:rPr lang="en-US" sz="1800"/>
              <a:t>Time pressure (sense of urgency due to environmental conditions)</a:t>
            </a:r>
          </a:p>
          <a:p>
            <a:pPr marL="800100" lvl="1" indent="-342900">
              <a:buClr>
                <a:srgbClr val="CC9900"/>
              </a:buClr>
              <a:buSzPct val="65000"/>
              <a:buFont typeface="Wingdings" panose="05000000000000000000" pitchFamily="2" charset="2"/>
              <a:buChar char=""/>
            </a:pPr>
            <a:r>
              <a:rPr lang="en-US" sz="1800">
                <a:latin typeface="Arial"/>
                <a:cs typeface="Arial"/>
              </a:rPr>
              <a:t>Interpretation requirements (situations requiring 'in-field' diagnosis)</a:t>
            </a:r>
            <a:endParaRPr lang="en-US" sz="1800">
              <a:cs typeface="Arial"/>
            </a:endParaRPr>
          </a:p>
          <a:p>
            <a:pPr marL="800100" lvl="1" indent="-342900">
              <a:buClr>
                <a:srgbClr val="CC9900"/>
              </a:buClr>
              <a:buSzPct val="65000"/>
              <a:buFont typeface="Wingdings" panose="05000000000000000000" pitchFamily="2" charset="2"/>
              <a:buChar char=""/>
            </a:pPr>
            <a:r>
              <a:rPr lang="en-US" sz="1800">
                <a:latin typeface="Arial"/>
                <a:cs typeface="Arial"/>
              </a:rPr>
              <a:t>Lack of or unclear standards</a:t>
            </a:r>
          </a:p>
          <a:p>
            <a:pPr marL="342900" indent="-342900">
              <a:buClr>
                <a:srgbClr val="CC9900"/>
              </a:buClr>
              <a:buSzPct val="65000"/>
              <a:buFont typeface="Wingdings" panose="05000000000000000000" pitchFamily="2" charset="2"/>
              <a:buChar char=""/>
            </a:pPr>
            <a:r>
              <a:rPr lang="en-US" sz="1800"/>
              <a:t>Work Environment</a:t>
            </a:r>
          </a:p>
          <a:p>
            <a:pPr marL="800100" lvl="1" indent="-342900">
              <a:buClr>
                <a:srgbClr val="CC9900"/>
              </a:buClr>
              <a:buSzPct val="65000"/>
              <a:buFont typeface="Wingdings" panose="05000000000000000000" pitchFamily="2" charset="2"/>
              <a:buChar char=""/>
            </a:pPr>
            <a:r>
              <a:rPr lang="en-US" sz="1800"/>
              <a:t>Changes/departures from routine</a:t>
            </a:r>
          </a:p>
          <a:p>
            <a:pPr marL="800100" lvl="1" indent="-342900">
              <a:buClr>
                <a:srgbClr val="CC9900"/>
              </a:buClr>
              <a:buSzPct val="65000"/>
              <a:buFont typeface="Wingdings" panose="05000000000000000000" pitchFamily="2" charset="2"/>
              <a:buChar char=""/>
            </a:pPr>
            <a:r>
              <a:rPr lang="en-US" sz="1800"/>
              <a:t>Hidden system/equipment response</a:t>
            </a:r>
          </a:p>
          <a:p>
            <a:pPr marL="800100" lvl="1" indent="-342900">
              <a:buClr>
                <a:srgbClr val="CC9900"/>
              </a:buClr>
              <a:buSzPct val="65000"/>
              <a:buFont typeface="Wingdings" panose="05000000000000000000" pitchFamily="2" charset="2"/>
              <a:buChar char=""/>
            </a:pPr>
            <a:r>
              <a:rPr lang="en-US" sz="1800"/>
              <a:t>Unexpected equipment conditions</a:t>
            </a:r>
          </a:p>
          <a:p>
            <a:pPr marL="800100" lvl="1" indent="-342900">
              <a:buClr>
                <a:srgbClr val="CC9900"/>
              </a:buClr>
              <a:buSzPct val="65000"/>
              <a:buFont typeface="Wingdings" panose="05000000000000000000" pitchFamily="2" charset="2"/>
              <a:buChar char=""/>
            </a:pPr>
            <a:r>
              <a:rPr lang="en-US" sz="1800"/>
              <a:t>Lack of alternative indication (system or equipment)</a:t>
            </a:r>
          </a:p>
          <a:p>
            <a:pPr marL="342900" indent="-342900">
              <a:buClr>
                <a:srgbClr val="CC9900"/>
              </a:buClr>
              <a:buSzPct val="65000"/>
              <a:buFont typeface="Wingdings" panose="05000000000000000000" pitchFamily="2" charset="2"/>
              <a:buChar char=""/>
            </a:pPr>
            <a:r>
              <a:rPr lang="en-US" sz="1800"/>
              <a:t>Individual Capabilities – Imprecise communication habits</a:t>
            </a:r>
          </a:p>
          <a:p>
            <a:pPr marL="342900" indent="-342900">
              <a:buClr>
                <a:srgbClr val="CC9900"/>
              </a:buClr>
              <a:buSzPct val="65000"/>
              <a:buFont typeface="Wingdings" panose="05000000000000000000" pitchFamily="2" charset="2"/>
              <a:buChar char=""/>
            </a:pPr>
            <a:r>
              <a:rPr lang="en-US" sz="1800"/>
              <a:t>Human Nature</a:t>
            </a:r>
          </a:p>
          <a:p>
            <a:pPr marL="800100" lvl="1" indent="-342900">
              <a:buClr>
                <a:srgbClr val="CC9900"/>
              </a:buClr>
              <a:buSzPct val="65000"/>
              <a:buFont typeface="Wingdings" panose="05000000000000000000" pitchFamily="2" charset="2"/>
              <a:buChar char=""/>
            </a:pPr>
            <a:r>
              <a:rPr lang="en-US" sz="1800"/>
              <a:t>Inaccurate risk perception</a:t>
            </a:r>
          </a:p>
          <a:p>
            <a:pPr marL="800100" lvl="1" indent="-342900">
              <a:buClr>
                <a:srgbClr val="CC9900"/>
              </a:buClr>
              <a:buSzPct val="65000"/>
              <a:buFont typeface="Wingdings" panose="05000000000000000000" pitchFamily="2" charset="2"/>
              <a:buChar char=""/>
            </a:pPr>
            <a:r>
              <a:rPr lang="en-US" sz="1800"/>
              <a:t>Mindset</a:t>
            </a:r>
          </a:p>
          <a:p>
            <a:pPr>
              <a:spcBef>
                <a:spcPts val="1200"/>
              </a:spcBef>
              <a:buClr>
                <a:srgbClr val="CC9900"/>
              </a:buClr>
              <a:buSzPct val="65000"/>
            </a:pPr>
            <a:r>
              <a:rPr lang="en-US" sz="2000"/>
              <a:t>The most prevalent error precursor was ‘inaccurate risk perception,’ appearing five times, followed closely by ‘interpretation requirements.’</a:t>
            </a:r>
          </a:p>
        </p:txBody>
      </p:sp>
    </p:spTree>
    <p:extLst>
      <p:ext uri="{BB962C8B-B14F-4D97-AF65-F5344CB8AC3E}">
        <p14:creationId xmlns:p14="http://schemas.microsoft.com/office/powerpoint/2010/main" val="2783204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11</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a:t>Electrical Shock Accident Resulting in Employee Injury at SLAC on December 27, 2022</a:t>
            </a:r>
            <a:br>
              <a:rPr lang="en-US" sz="2800" b="1"/>
            </a:br>
            <a:r>
              <a:rPr lang="en-US" sz="2800" b="1"/>
              <a:t>Results - Direct Cause</a:t>
            </a:r>
          </a:p>
        </p:txBody>
      </p:sp>
      <p:sp>
        <p:nvSpPr>
          <p:cNvPr id="2" name="TextBox 1"/>
          <p:cNvSpPr txBox="1"/>
          <p:nvPr/>
        </p:nvSpPr>
        <p:spPr>
          <a:xfrm>
            <a:off x="381000" y="1219200"/>
            <a:ext cx="8382000" cy="1631216"/>
          </a:xfrm>
          <a:prstGeom prst="rect">
            <a:avLst/>
          </a:prstGeom>
          <a:noFill/>
        </p:spPr>
        <p:txBody>
          <a:bodyPr wrap="square" rtlCol="0">
            <a:spAutoFit/>
          </a:bodyPr>
          <a:lstStyle/>
          <a:p>
            <a:pPr>
              <a:buClr>
                <a:srgbClr val="CC9900"/>
              </a:buClr>
              <a:buSzPct val="65000"/>
            </a:pPr>
            <a:r>
              <a:rPr lang="en-US" sz="2000"/>
              <a:t>The injured high voltage electrician made hand contact with a bare energized (live) circuit part inside a 12.47 kV three-phase electrical utility distribution switchgear cubicle.</a:t>
            </a:r>
          </a:p>
          <a:p>
            <a:pPr>
              <a:buClr>
                <a:srgbClr val="CC9900"/>
              </a:buClr>
              <a:buSzPct val="65000"/>
            </a:pPr>
            <a:endParaRPr lang="en-US" sz="2000"/>
          </a:p>
          <a:p>
            <a:pPr marL="342900" indent="-342900">
              <a:buClr>
                <a:srgbClr val="CC9900"/>
              </a:buClr>
              <a:buSzPct val="65000"/>
              <a:buFont typeface="Arial" panose="020B0604020202020204" pitchFamily="34" charset="0"/>
              <a:buChar char="•"/>
            </a:pPr>
            <a:endParaRPr lang="en-US" sz="2000"/>
          </a:p>
        </p:txBody>
      </p:sp>
    </p:spTree>
    <p:extLst>
      <p:ext uri="{BB962C8B-B14F-4D97-AF65-F5344CB8AC3E}">
        <p14:creationId xmlns:p14="http://schemas.microsoft.com/office/powerpoint/2010/main" val="2540097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12</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a:t>Electrical Shock Accident Resulting in Employee Injury at SLAC on December 27, 2022</a:t>
            </a:r>
            <a:br>
              <a:rPr lang="en-US" sz="2800" b="1"/>
            </a:br>
            <a:r>
              <a:rPr lang="en-US" sz="2800" b="1"/>
              <a:t>Results:  Contributing Causes – Configuration </a:t>
            </a:r>
            <a:r>
              <a:rPr lang="en-US" sz="2800" b="1" err="1"/>
              <a:t>Mgmt</a:t>
            </a:r>
            <a:endParaRPr lang="en-US" sz="2800" b="1"/>
          </a:p>
        </p:txBody>
      </p:sp>
      <p:sp>
        <p:nvSpPr>
          <p:cNvPr id="2" name="TextBox 1"/>
          <p:cNvSpPr txBox="1"/>
          <p:nvPr/>
        </p:nvSpPr>
        <p:spPr>
          <a:xfrm>
            <a:off x="381000" y="1219200"/>
            <a:ext cx="8241792" cy="2631490"/>
          </a:xfrm>
          <a:prstGeom prst="rect">
            <a:avLst/>
          </a:prstGeom>
          <a:noFill/>
        </p:spPr>
        <p:txBody>
          <a:bodyPr wrap="square" rtlCol="0">
            <a:spAutoFit/>
          </a:bodyPr>
          <a:lstStyle/>
          <a:p>
            <a:pPr marL="342900" indent="-342900">
              <a:spcAft>
                <a:spcPts val="600"/>
              </a:spcAft>
              <a:buClr>
                <a:srgbClr val="CC9900"/>
              </a:buClr>
              <a:buSzPct val="65000"/>
              <a:buFont typeface="Wingdings" panose="05000000000000000000" pitchFamily="2" charset="2"/>
              <a:buChar char=""/>
            </a:pPr>
            <a:r>
              <a:rPr lang="en-US" sz="2000" dirty="0"/>
              <a:t>Compliance to maintenance requirements without sufficient resources resulted in reactive changes to the physical configuration of the 12.47 kV distribution system, with unintended consequences that increased complexity for work performed (CC-2).</a:t>
            </a:r>
          </a:p>
          <a:p>
            <a:pPr marL="342900" indent="-342900">
              <a:spcAft>
                <a:spcPts val="600"/>
              </a:spcAft>
              <a:buClr>
                <a:srgbClr val="CC9900"/>
              </a:buClr>
              <a:buSzPct val="65000"/>
              <a:buFont typeface="Wingdings" panose="05000000000000000000" pitchFamily="2" charset="2"/>
              <a:buChar char=""/>
            </a:pPr>
            <a:r>
              <a:rPr lang="en-US" sz="2000" dirty="0"/>
              <a:t>Multiple configuration changes to the electrical distribution system feeding IR-2 and S522 during the previous years did not include the updating of applicable drawings, equipment identifications tags, and arc flash labels to reflect actual field conditions (CC-3).</a:t>
            </a:r>
          </a:p>
        </p:txBody>
      </p:sp>
    </p:spTree>
    <p:extLst>
      <p:ext uri="{BB962C8B-B14F-4D97-AF65-F5344CB8AC3E}">
        <p14:creationId xmlns:p14="http://schemas.microsoft.com/office/powerpoint/2010/main" val="72005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13</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r>
              <a:rPr lang="en-US" sz="1600" b="1"/>
              <a:t>Electrical Shock Accident Resulting in Employee Injury at SLAC on December 27, 2022</a:t>
            </a:r>
            <a:br>
              <a:rPr lang="en-US" sz="2800" b="1"/>
            </a:br>
            <a:r>
              <a:rPr lang="en-US" sz="2800" b="1"/>
              <a:t>Results:  Contributing Causes – WPC - Planning</a:t>
            </a:r>
          </a:p>
        </p:txBody>
      </p:sp>
      <p:sp>
        <p:nvSpPr>
          <p:cNvPr id="2" name="TextBox 1"/>
          <p:cNvSpPr txBox="1"/>
          <p:nvPr/>
        </p:nvSpPr>
        <p:spPr>
          <a:xfrm>
            <a:off x="381000" y="1219200"/>
            <a:ext cx="8382000" cy="4462760"/>
          </a:xfrm>
          <a:prstGeom prst="rect">
            <a:avLst/>
          </a:prstGeom>
          <a:noFill/>
        </p:spPr>
        <p:txBody>
          <a:bodyPr wrap="square" rtlCol="0">
            <a:spAutoFit/>
          </a:bodyPr>
          <a:lstStyle/>
          <a:p>
            <a:pPr marL="342900" indent="-342900">
              <a:spcAft>
                <a:spcPts val="600"/>
              </a:spcAft>
              <a:buClr>
                <a:srgbClr val="CC9900"/>
              </a:buClr>
              <a:buSzPct val="65000"/>
              <a:buFont typeface="Wingdings" panose="05000000000000000000" pitchFamily="2" charset="2"/>
              <a:buChar char=""/>
            </a:pPr>
            <a:r>
              <a:rPr lang="en-US" sz="2000" dirty="0"/>
              <a:t>The outage planning process assigned insufficient resources and time for the increased maintenance scope and, instead, staggered the outage plan that introduced partially energized switchgear (CC-4).</a:t>
            </a:r>
          </a:p>
          <a:p>
            <a:pPr marL="342900" indent="-342900">
              <a:spcAft>
                <a:spcPts val="600"/>
              </a:spcAft>
              <a:buClr>
                <a:srgbClr val="CC9900"/>
              </a:buClr>
              <a:buSzPct val="85000"/>
              <a:buFont typeface="Zapf Dingbats"/>
              <a:buChar char="✻"/>
            </a:pPr>
            <a:r>
              <a:rPr lang="en-US" sz="2000" dirty="0"/>
              <a:t>The planning process failed to produce a work package that could be executed safely (CC-5). </a:t>
            </a:r>
          </a:p>
          <a:p>
            <a:pPr marL="342900" indent="-342900">
              <a:spcAft>
                <a:spcPts val="600"/>
              </a:spcAft>
              <a:buClr>
                <a:srgbClr val="CC9900"/>
              </a:buClr>
              <a:buSzPct val="65000"/>
              <a:buFont typeface="Wingdings" panose="05000000000000000000" pitchFamily="2" charset="2"/>
              <a:buChar char=""/>
            </a:pPr>
            <a:r>
              <a:rPr lang="en-US" sz="2000" dirty="0"/>
              <a:t>Unclear expectations for walkdowns resulted in miscommunication of the scope, hazards, and controls from the planning group to the workers executing the work, and a lost opportunity to identify issues with the work package (CC-6).</a:t>
            </a:r>
          </a:p>
          <a:p>
            <a:pPr marL="342900" indent="-342900">
              <a:spcAft>
                <a:spcPts val="600"/>
              </a:spcAft>
              <a:buClr>
                <a:srgbClr val="CC9900"/>
              </a:buClr>
              <a:buSzPct val="85000"/>
              <a:buFont typeface="Zapf Dingbats"/>
              <a:buChar char="✻"/>
            </a:pPr>
            <a:r>
              <a:rPr lang="en-US" sz="2000" dirty="0"/>
              <a:t>A comprehensive Tailgate Briefing was not performed to fully communicate the roles and responsibilities as well as task-level scope, hazards, and controls, to all of the assigned workers (CC-7). </a:t>
            </a:r>
          </a:p>
          <a:p>
            <a:pPr marL="342900" indent="-342900">
              <a:buClr>
                <a:srgbClr val="CC9900"/>
              </a:buClr>
              <a:buSzPct val="65000"/>
              <a:buFont typeface="Wingdings" panose="05000000000000000000" pitchFamily="2" charset="2"/>
              <a:buChar char=""/>
            </a:pPr>
            <a:endParaRPr lang="en-US" sz="2400" dirty="0"/>
          </a:p>
        </p:txBody>
      </p:sp>
    </p:spTree>
    <p:extLst>
      <p:ext uri="{BB962C8B-B14F-4D97-AF65-F5344CB8AC3E}">
        <p14:creationId xmlns:p14="http://schemas.microsoft.com/office/powerpoint/2010/main" val="1894134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14</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r>
              <a:rPr lang="en-US" sz="1600" b="1"/>
              <a:t>Electrical Shock Accident Resulting in Employee Injury at SLAC on December 27, 2022</a:t>
            </a:r>
            <a:br>
              <a:rPr lang="en-US" sz="2800" b="1"/>
            </a:br>
            <a:r>
              <a:rPr lang="en-US" sz="2800" b="1"/>
              <a:t>Results:  Contributing Causes – WPC - Execution</a:t>
            </a:r>
          </a:p>
        </p:txBody>
      </p:sp>
      <p:sp>
        <p:nvSpPr>
          <p:cNvPr id="2" name="TextBox 1"/>
          <p:cNvSpPr txBox="1"/>
          <p:nvPr/>
        </p:nvSpPr>
        <p:spPr>
          <a:xfrm>
            <a:off x="381000" y="1219200"/>
            <a:ext cx="8382000" cy="4632037"/>
          </a:xfrm>
          <a:prstGeom prst="rect">
            <a:avLst/>
          </a:prstGeom>
          <a:noFill/>
        </p:spPr>
        <p:txBody>
          <a:bodyPr wrap="square" rtlCol="0">
            <a:spAutoFit/>
          </a:bodyPr>
          <a:lstStyle/>
          <a:p>
            <a:pPr marL="342900" indent="-342900">
              <a:spcAft>
                <a:spcPts val="600"/>
              </a:spcAft>
              <a:buClr>
                <a:srgbClr val="CC9900"/>
              </a:buClr>
              <a:buSzPct val="85000"/>
              <a:buFont typeface="Zapf Dingbats"/>
              <a:buChar char="✻"/>
            </a:pPr>
            <a:r>
              <a:rPr lang="en-US" sz="2000" dirty="0"/>
              <a:t>The work team deviated multiple times from the approved work plan without stopping either to question why they were doing it or analyze the hazards, which led to reliance on skill-based rather than rule-based execution (CC-8). </a:t>
            </a:r>
          </a:p>
          <a:p>
            <a:pPr marL="342900" indent="-342900">
              <a:spcAft>
                <a:spcPts val="600"/>
              </a:spcAft>
              <a:buClr>
                <a:srgbClr val="CC9900"/>
              </a:buClr>
              <a:buSzPct val="65000"/>
              <a:buFont typeface="Wingdings" panose="05000000000000000000" pitchFamily="2" charset="2"/>
              <a:buChar char=""/>
            </a:pPr>
            <a:r>
              <a:rPr lang="en-US" sz="2000" dirty="0"/>
              <a:t>Workers and Planners did not understand how to apply and control the shock and arc flash boundaries, resulting in worker exposure without appropriate PPE (CC-9).</a:t>
            </a:r>
          </a:p>
          <a:p>
            <a:pPr marL="342900" indent="-342900">
              <a:spcAft>
                <a:spcPts val="600"/>
              </a:spcAft>
              <a:buClr>
                <a:srgbClr val="CC9900"/>
              </a:buClr>
              <a:buSzPct val="65000"/>
              <a:buFont typeface="Wingdings" panose="05000000000000000000" pitchFamily="2" charset="2"/>
              <a:buChar char=""/>
            </a:pPr>
            <a:r>
              <a:rPr lang="en-US" sz="2000" dirty="0"/>
              <a:t>Ineffective communications during the execution of the Switching Order resulted in critical information on equipment status indicators being ignored and hazards not being recognized (CC-10).</a:t>
            </a:r>
          </a:p>
          <a:p>
            <a:pPr marL="342900" indent="-342900">
              <a:spcAft>
                <a:spcPts val="600"/>
              </a:spcAft>
              <a:buClr>
                <a:srgbClr val="CC9900"/>
              </a:buClr>
              <a:buSzPct val="85000"/>
              <a:buFont typeface="Zapf Dingbats"/>
              <a:buChar char="✻"/>
            </a:pPr>
            <a:r>
              <a:rPr lang="en-US" sz="2000" dirty="0"/>
              <a:t>The lack of field oversight, ineffective self-assessments, and lack of reinforcement of the need to follow established CoHE and safe electrical work practices resulted in a complete loss of administrative and physical control of the CoHE/LOTO Program (CC-1). </a:t>
            </a:r>
          </a:p>
        </p:txBody>
      </p:sp>
    </p:spTree>
    <p:extLst>
      <p:ext uri="{BB962C8B-B14F-4D97-AF65-F5344CB8AC3E}">
        <p14:creationId xmlns:p14="http://schemas.microsoft.com/office/powerpoint/2010/main" val="2233109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15</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dirty="0"/>
              <a:t>Electrical Shock Accident Resulting in Employee Injury at SLAC on December 27, 2022</a:t>
            </a:r>
            <a:br>
              <a:rPr lang="en-US" sz="2800" b="1" dirty="0"/>
            </a:br>
            <a:r>
              <a:rPr lang="en-US" sz="2800" b="1" dirty="0"/>
              <a:t>Results:  Root Cause</a:t>
            </a:r>
          </a:p>
        </p:txBody>
      </p:sp>
      <p:sp>
        <p:nvSpPr>
          <p:cNvPr id="2" name="TextBox 1"/>
          <p:cNvSpPr txBox="1"/>
          <p:nvPr/>
        </p:nvSpPr>
        <p:spPr>
          <a:xfrm>
            <a:off x="381000" y="1219200"/>
            <a:ext cx="8382000" cy="4555093"/>
          </a:xfrm>
          <a:prstGeom prst="rect">
            <a:avLst/>
          </a:prstGeom>
          <a:noFill/>
        </p:spPr>
        <p:txBody>
          <a:bodyPr wrap="square" rtlCol="0">
            <a:spAutoFit/>
          </a:bodyPr>
          <a:lstStyle/>
          <a:p>
            <a:pPr>
              <a:buClr>
                <a:srgbClr val="CC9900"/>
              </a:buClr>
              <a:buSzPct val="65000"/>
            </a:pPr>
            <a:r>
              <a:rPr lang="en-US" sz="2000" dirty="0"/>
              <a:t>Management failed to ensure effective continuous evaluation and oversight of mission support infrastructure and programs to identify and manage risks in work execution:</a:t>
            </a:r>
          </a:p>
          <a:p>
            <a:pPr>
              <a:buClr>
                <a:srgbClr val="CC9900"/>
              </a:buClr>
              <a:buSzPct val="65000"/>
            </a:pPr>
            <a:endParaRPr lang="en-US" sz="2000" dirty="0"/>
          </a:p>
          <a:p>
            <a:pPr marL="342900" indent="-342900">
              <a:spcAft>
                <a:spcPts val="400"/>
              </a:spcAft>
              <a:buClr>
                <a:srgbClr val="CC9900"/>
              </a:buClr>
              <a:buSzPct val="65000"/>
              <a:buFont typeface="Wingdings" panose="05000000000000000000" pitchFamily="2" charset="2"/>
              <a:buChar char=""/>
            </a:pPr>
            <a:r>
              <a:rPr lang="en-US" sz="2000" dirty="0"/>
              <a:t>Infrastructure priorities and configuration of systems failed to ensure a stable physical configuration for safe conduct of work activities.</a:t>
            </a:r>
          </a:p>
          <a:p>
            <a:pPr marL="342900" indent="-342900">
              <a:spcAft>
                <a:spcPts val="400"/>
              </a:spcAft>
              <a:buClr>
                <a:srgbClr val="CC9900"/>
              </a:buClr>
              <a:buSzPct val="85000"/>
              <a:buFont typeface="Zapf Dingbats"/>
              <a:buChar char="✻"/>
            </a:pPr>
            <a:r>
              <a:rPr lang="en-US" sz="2000" dirty="0"/>
              <a:t>Field oversight failed to detect issues related to the effectiveness of SLAC procedures and their implementation during work activities.</a:t>
            </a:r>
          </a:p>
          <a:p>
            <a:pPr marL="342900" indent="-342900">
              <a:spcAft>
                <a:spcPts val="400"/>
              </a:spcAft>
              <a:buClr>
                <a:srgbClr val="CC9900"/>
              </a:buClr>
              <a:buSzPct val="65000"/>
              <a:buFont typeface="Wingdings" panose="05000000000000000000" pitchFamily="2" charset="2"/>
              <a:buChar char=""/>
            </a:pPr>
            <a:r>
              <a:rPr lang="en-US" sz="2000" dirty="0"/>
              <a:t>The institutional issues management process failed to ensure that identified program issues were corrected, evaluated for effectiveness, documented, and closed in a timely manner.</a:t>
            </a:r>
          </a:p>
          <a:p>
            <a:pPr>
              <a:buClr>
                <a:srgbClr val="CC9900"/>
              </a:buClr>
              <a:buSzPct val="65000"/>
            </a:pPr>
            <a:endParaRPr lang="en-US" sz="2000" dirty="0"/>
          </a:p>
          <a:p>
            <a:pPr>
              <a:buClr>
                <a:srgbClr val="CC9900"/>
              </a:buClr>
              <a:buSzPct val="65000"/>
            </a:pPr>
            <a:r>
              <a:rPr lang="en-US" sz="2000" dirty="0"/>
              <a:t>This root cause is reflective of the many elements represented in the contributing causes.  </a:t>
            </a:r>
            <a:endParaRPr lang="en-US" sz="2400" dirty="0"/>
          </a:p>
        </p:txBody>
      </p:sp>
    </p:spTree>
    <p:extLst>
      <p:ext uri="{BB962C8B-B14F-4D97-AF65-F5344CB8AC3E}">
        <p14:creationId xmlns:p14="http://schemas.microsoft.com/office/powerpoint/2010/main" val="158794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AB807-FEC2-23E1-7D53-67B8883139FE}"/>
              </a:ext>
            </a:extLst>
          </p:cNvPr>
          <p:cNvSpPr>
            <a:spLocks noGrp="1"/>
          </p:cNvSpPr>
          <p:nvPr>
            <p:ph type="title"/>
          </p:nvPr>
        </p:nvSpPr>
        <p:spPr/>
        <p:txBody>
          <a:bodyPr/>
          <a:lstStyle/>
          <a:p>
            <a:pPr>
              <a:lnSpc>
                <a:spcPct val="95000"/>
              </a:lnSpc>
            </a:pPr>
            <a:r>
              <a:rPr kumimoji="0" lang="en-US" sz="1600" b="1" i="0" u="none" strike="noStrike" kern="0" cap="none" spc="0" normalizeH="0" baseline="0" noProof="0" dirty="0">
                <a:ln>
                  <a:noFill/>
                </a:ln>
                <a:solidFill>
                  <a:srgbClr val="006633"/>
                </a:solidFill>
                <a:effectLst/>
                <a:uLnTx/>
                <a:uFillTx/>
                <a:latin typeface="Garamond"/>
                <a:ea typeface="+mj-ea"/>
                <a:cs typeface="+mj-cs"/>
              </a:rPr>
              <a:t>Electrical Shock Accident Resulting in Employee Injury at SLAC on December 27, 2022 </a:t>
            </a:r>
            <a:r>
              <a:rPr lang="en-US" dirty="0"/>
              <a:t>DOE Oversight</a:t>
            </a:r>
          </a:p>
        </p:txBody>
      </p:sp>
      <p:sp>
        <p:nvSpPr>
          <p:cNvPr id="6" name="TextBox 5">
            <a:extLst>
              <a:ext uri="{FF2B5EF4-FFF2-40B4-BE49-F238E27FC236}">
                <a16:creationId xmlns:a16="http://schemas.microsoft.com/office/drawing/2014/main" id="{B3AF6D07-D3CD-F6FD-1602-3215B7D2BB78}"/>
              </a:ext>
            </a:extLst>
          </p:cNvPr>
          <p:cNvSpPr txBox="1"/>
          <p:nvPr/>
        </p:nvSpPr>
        <p:spPr>
          <a:xfrm>
            <a:off x="381000" y="1142220"/>
            <a:ext cx="8382000" cy="5201424"/>
          </a:xfrm>
          <a:prstGeom prst="rect">
            <a:avLst/>
          </a:prstGeom>
          <a:noFill/>
        </p:spPr>
        <p:txBody>
          <a:bodyPr wrap="square" lIns="91440" tIns="45720" rIns="91440" bIns="45720" rtlCol="0" anchor="t">
            <a:spAutoFit/>
          </a:bodyPr>
          <a:lstStyle/>
          <a:p>
            <a:pPr marL="342900" indent="-342900">
              <a:buClr>
                <a:srgbClr val="CC9900"/>
              </a:buClr>
              <a:buSzPct val="65000"/>
              <a:buFont typeface="Wingdings" panose="05000000000000000000" pitchFamily="2" charset="2"/>
              <a:buChar char=""/>
            </a:pPr>
            <a:r>
              <a:rPr lang="en-US" sz="1800" dirty="0">
                <a:latin typeface="Arial"/>
                <a:cs typeface="Arial"/>
              </a:rPr>
              <a:t>SSO Manager, along with their management team, has established an engaged and open relationship with the contractor.</a:t>
            </a:r>
            <a:endParaRPr lang="en-US" sz="1800" dirty="0">
              <a:cs typeface="Arial"/>
            </a:endParaRPr>
          </a:p>
          <a:p>
            <a:pPr marL="342900" indent="-342900">
              <a:buClr>
                <a:srgbClr val="CC9900"/>
              </a:buClr>
              <a:buSzPct val="65000"/>
              <a:buFont typeface="Wingdings" panose="05000000000000000000" pitchFamily="2" charset="2"/>
              <a:buChar char=""/>
            </a:pPr>
            <a:r>
              <a:rPr lang="en-US" sz="1800" dirty="0">
                <a:latin typeface="Arial"/>
                <a:cs typeface="Arial"/>
              </a:rPr>
              <a:t>SSO has both pandemic related and staffing challenges that are actively being addressed.</a:t>
            </a:r>
            <a:endParaRPr lang="en-US" sz="1800" dirty="0">
              <a:cs typeface="Arial"/>
            </a:endParaRPr>
          </a:p>
          <a:p>
            <a:pPr marL="342900" indent="-342900">
              <a:buClr>
                <a:srgbClr val="CC9900"/>
              </a:buClr>
              <a:buSzPct val="65000"/>
              <a:buFont typeface="Wingdings" panose="05000000000000000000" pitchFamily="2" charset="2"/>
              <a:buChar char=""/>
            </a:pPr>
            <a:r>
              <a:rPr lang="en-US" sz="1800" dirty="0">
                <a:latin typeface="Arial"/>
                <a:cs typeface="Arial"/>
              </a:rPr>
              <a:t>SSO has cancelled most assessments and is heavily focused on field engagement rather than formal assessment.</a:t>
            </a:r>
            <a:endParaRPr lang="en-US" sz="1800" dirty="0">
              <a:cs typeface="Arial"/>
            </a:endParaRPr>
          </a:p>
          <a:p>
            <a:pPr marL="342900" indent="-342900">
              <a:buClr>
                <a:srgbClr val="CC9900"/>
              </a:buClr>
              <a:buSzPct val="65000"/>
              <a:buFont typeface="Wingdings" panose="05000000000000000000" pitchFamily="2" charset="2"/>
              <a:buChar char=""/>
            </a:pPr>
            <a:r>
              <a:rPr lang="en-US" sz="1800" dirty="0">
                <a:latin typeface="Arial"/>
                <a:cs typeface="Arial"/>
              </a:rPr>
              <a:t>SSO has provided consistent written feedback to SLAC management on incidents and issues with questions, expectations, and even technical direction to bring attention and action to bear.</a:t>
            </a:r>
            <a:endParaRPr lang="en-US" sz="1800" dirty="0">
              <a:cs typeface="Arial"/>
            </a:endParaRPr>
          </a:p>
          <a:p>
            <a:pPr marL="342900" indent="-342900">
              <a:buClr>
                <a:srgbClr val="CC9900"/>
              </a:buClr>
              <a:buSzPct val="65000"/>
              <a:buFont typeface="Wingdings" panose="05000000000000000000" pitchFamily="2" charset="2"/>
              <a:buChar char=""/>
            </a:pPr>
            <a:r>
              <a:rPr lang="en-US" sz="1800" dirty="0">
                <a:latin typeface="Arial"/>
                <a:cs typeface="Arial"/>
              </a:rPr>
              <a:t>SSO (and HQ) have provided explicit evaluations in the annual PER regarding SLAC's operational performance and lowered ratings.</a:t>
            </a:r>
            <a:endParaRPr lang="en-US" sz="1800" dirty="0">
              <a:cs typeface="Arial"/>
            </a:endParaRPr>
          </a:p>
          <a:p>
            <a:pPr>
              <a:spcBef>
                <a:spcPts val="1200"/>
              </a:spcBef>
              <a:buClr>
                <a:srgbClr val="CC9900"/>
              </a:buClr>
              <a:buSzPct val="65000"/>
            </a:pPr>
            <a:r>
              <a:rPr lang="en-US" sz="1900" dirty="0">
                <a:latin typeface="Arial"/>
                <a:cs typeface="Arial"/>
              </a:rPr>
              <a:t>SSO oversight was not effective in ensuring that SLAC’s programs were sufficiently robust to prevent the increasing trend of safety incidents since 2020, and ultimately this accident.  While these measures over the last two years failed to result in a turnaround of SLAC operational performance, the Board determined that DOE oversight was not a causal factor in this accident.</a:t>
            </a:r>
          </a:p>
        </p:txBody>
      </p:sp>
    </p:spTree>
    <p:extLst>
      <p:ext uri="{BB962C8B-B14F-4D97-AF65-F5344CB8AC3E}">
        <p14:creationId xmlns:p14="http://schemas.microsoft.com/office/powerpoint/2010/main" val="2294256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17</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a:t>Electrical Shock Accident Resulting in Employee Injury at SLAC on December 27, 2022</a:t>
            </a:r>
            <a:br>
              <a:rPr lang="en-US" sz="2800" b="1"/>
            </a:br>
            <a:r>
              <a:rPr lang="en-US" sz="2800" b="1"/>
              <a:t>Results:  Conclusions (CONs)</a:t>
            </a:r>
          </a:p>
        </p:txBody>
      </p:sp>
      <p:sp>
        <p:nvSpPr>
          <p:cNvPr id="2" name="TextBox 1"/>
          <p:cNvSpPr txBox="1"/>
          <p:nvPr/>
        </p:nvSpPr>
        <p:spPr>
          <a:xfrm>
            <a:off x="381000" y="1219200"/>
            <a:ext cx="8382000" cy="4888518"/>
          </a:xfrm>
          <a:prstGeom prst="rect">
            <a:avLst/>
          </a:prstGeom>
          <a:noFill/>
        </p:spPr>
        <p:txBody>
          <a:bodyPr wrap="square" rtlCol="0">
            <a:spAutoFit/>
          </a:bodyPr>
          <a:lstStyle/>
          <a:p>
            <a:pPr marL="342900" indent="-342900">
              <a:spcAft>
                <a:spcPts val="200"/>
              </a:spcAft>
              <a:buClr>
                <a:srgbClr val="CC9900"/>
              </a:buClr>
              <a:buSzPct val="100000"/>
              <a:buFont typeface="Wingdings" pitchFamily="2" charset="2"/>
              <a:buChar char="§"/>
            </a:pPr>
            <a:r>
              <a:rPr lang="en-US" sz="2000" dirty="0"/>
              <a:t>Less than adequate configuration management led to inaccurate representation of the electrical distribution system (CON-6)</a:t>
            </a:r>
          </a:p>
          <a:p>
            <a:pPr marL="342900" indent="-342900">
              <a:spcAft>
                <a:spcPts val="200"/>
              </a:spcAft>
              <a:buClr>
                <a:srgbClr val="CC9900"/>
              </a:buClr>
              <a:buSzPct val="65000"/>
              <a:buFont typeface="Zapf Dingbats"/>
              <a:buChar char="✻"/>
            </a:pPr>
            <a:r>
              <a:rPr lang="en-US" sz="2000" dirty="0"/>
              <a:t>Work Planning and Control failed to properly identify the hazards and controls associated with the work (CON-1)</a:t>
            </a:r>
          </a:p>
          <a:p>
            <a:pPr marL="342900" indent="-342900">
              <a:spcAft>
                <a:spcPts val="200"/>
              </a:spcAft>
              <a:buClr>
                <a:srgbClr val="CC9900"/>
              </a:buClr>
              <a:buSzPct val="65000"/>
              <a:buFont typeface="Zapf Dingbats"/>
              <a:buChar char="✻"/>
            </a:pPr>
            <a:r>
              <a:rPr lang="en-US" sz="2000" dirty="0"/>
              <a:t>SLAC Management failed to provide oversight of critical work planning elements (CON-2)</a:t>
            </a:r>
          </a:p>
          <a:p>
            <a:pPr marL="342900" indent="-342900">
              <a:spcAft>
                <a:spcPts val="200"/>
              </a:spcAft>
              <a:buClr>
                <a:srgbClr val="CC9900"/>
              </a:buClr>
              <a:buSzPct val="65000"/>
              <a:buFont typeface="Zapf Dingbats"/>
              <a:buChar char="✻"/>
            </a:pPr>
            <a:r>
              <a:rPr lang="en-US" sz="2000" dirty="0"/>
              <a:t>SLAC Management failed to establish defined roles and responsibilities for the work (CON-3)</a:t>
            </a:r>
          </a:p>
          <a:p>
            <a:pPr marL="342900" indent="-342900">
              <a:spcAft>
                <a:spcPts val="200"/>
              </a:spcAft>
              <a:buClr>
                <a:srgbClr val="CC9900"/>
              </a:buClr>
              <a:buSzPct val="100000"/>
              <a:buFont typeface="Wingdings" pitchFamily="2" charset="2"/>
              <a:buChar char="§"/>
            </a:pPr>
            <a:r>
              <a:rPr lang="en-US" sz="2000" dirty="0"/>
              <a:t>Inaccurate mental model led to wrong actions taken (CON-7)</a:t>
            </a:r>
          </a:p>
          <a:p>
            <a:pPr marL="342900" indent="-342900">
              <a:spcAft>
                <a:spcPts val="200"/>
              </a:spcAft>
              <a:buClr>
                <a:srgbClr val="CC9900"/>
              </a:buClr>
              <a:buSzPct val="100000"/>
              <a:buFont typeface="Wingdings" pitchFamily="2" charset="2"/>
              <a:buChar char="§"/>
            </a:pPr>
            <a:r>
              <a:rPr lang="en-US" sz="2000" dirty="0"/>
              <a:t>Skill-based performance mode led to erosion of procedural compliance (CON-8) </a:t>
            </a:r>
          </a:p>
          <a:p>
            <a:pPr marL="342900" indent="-342900">
              <a:spcAft>
                <a:spcPts val="200"/>
              </a:spcAft>
              <a:buClr>
                <a:srgbClr val="CC9900"/>
              </a:buClr>
              <a:buSzPct val="65000"/>
              <a:buFont typeface="Zapf Dingbats"/>
              <a:buChar char="✻"/>
            </a:pPr>
            <a:r>
              <a:rPr lang="en-US" sz="2000" dirty="0"/>
              <a:t>Lack of management oversight and supervision led to normalization of deviations in work practices (CON-4) </a:t>
            </a:r>
          </a:p>
          <a:p>
            <a:pPr marL="342900" indent="-342900">
              <a:spcAft>
                <a:spcPts val="200"/>
              </a:spcAft>
              <a:buClr>
                <a:srgbClr val="CC9900"/>
              </a:buClr>
              <a:buSzPct val="100000"/>
              <a:buFont typeface="Wingdings" pitchFamily="2" charset="2"/>
              <a:buChar char="§"/>
            </a:pPr>
            <a:r>
              <a:rPr lang="en-US" sz="2000" dirty="0"/>
              <a:t>There was a complete loss of administrative and physical control of the CoHE/LOTO process (CON-5)</a:t>
            </a:r>
          </a:p>
        </p:txBody>
      </p:sp>
    </p:spTree>
    <p:extLst>
      <p:ext uri="{BB962C8B-B14F-4D97-AF65-F5344CB8AC3E}">
        <p14:creationId xmlns:p14="http://schemas.microsoft.com/office/powerpoint/2010/main" val="2349295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18</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a:t>Electrical Shock Accident Resulting in Employee Injury at SLAC on December 27, 2022</a:t>
            </a:r>
            <a:br>
              <a:rPr lang="en-US" sz="2800" b="1"/>
            </a:br>
            <a:r>
              <a:rPr lang="en-US" sz="2800" b="1"/>
              <a:t>Results:  Judgments of Need (JONs)</a:t>
            </a:r>
          </a:p>
        </p:txBody>
      </p:sp>
      <p:sp>
        <p:nvSpPr>
          <p:cNvPr id="2" name="TextBox 1"/>
          <p:cNvSpPr txBox="1"/>
          <p:nvPr/>
        </p:nvSpPr>
        <p:spPr>
          <a:xfrm>
            <a:off x="381000" y="1219200"/>
            <a:ext cx="8382000" cy="5093702"/>
          </a:xfrm>
          <a:prstGeom prst="rect">
            <a:avLst/>
          </a:prstGeom>
          <a:noFill/>
        </p:spPr>
        <p:txBody>
          <a:bodyPr wrap="square" rtlCol="0">
            <a:spAutoFit/>
          </a:bodyPr>
          <a:lstStyle/>
          <a:p>
            <a:pPr>
              <a:buClr>
                <a:srgbClr val="CC9900"/>
              </a:buClr>
              <a:buSzPct val="65000"/>
            </a:pPr>
            <a:r>
              <a:rPr lang="en-US" sz="2000" dirty="0"/>
              <a:t>The Board identified 16 JONs: </a:t>
            </a:r>
          </a:p>
          <a:p>
            <a:pPr>
              <a:buClr>
                <a:srgbClr val="CC9900"/>
              </a:buClr>
              <a:buSzPct val="65000"/>
            </a:pPr>
            <a:endParaRPr lang="en-US" sz="2000" dirty="0"/>
          </a:p>
          <a:p>
            <a:pPr>
              <a:spcAft>
                <a:spcPts val="600"/>
              </a:spcAft>
              <a:buClr>
                <a:srgbClr val="CC9900"/>
              </a:buClr>
              <a:buSzPct val="65000"/>
            </a:pPr>
            <a:r>
              <a:rPr lang="en-US" sz="2000" b="1" dirty="0"/>
              <a:t>Configuration Management</a:t>
            </a:r>
          </a:p>
          <a:p>
            <a:pPr marL="490538" lvl="1" indent="-490538">
              <a:spcAft>
                <a:spcPts val="600"/>
              </a:spcAft>
              <a:buClr>
                <a:srgbClr val="CC9900"/>
              </a:buClr>
              <a:buSzPct val="65000"/>
              <a:buFont typeface="Wingdings" panose="05000000000000000000" pitchFamily="2" charset="2"/>
              <a:buChar char=""/>
            </a:pPr>
            <a:r>
              <a:rPr lang="en-US" sz="2000" dirty="0"/>
              <a:t>Stanford University needs to assure infrastructure risks are evaluated, documented, and managed (JON 1)</a:t>
            </a:r>
          </a:p>
          <a:p>
            <a:pPr marL="490538" lvl="1" indent="-490538">
              <a:spcAft>
                <a:spcPts val="600"/>
              </a:spcAft>
              <a:buClr>
                <a:srgbClr val="CC9900"/>
              </a:buClr>
              <a:buSzPct val="65000"/>
              <a:buFont typeface="Wingdings" panose="05000000000000000000" pitchFamily="2" charset="2"/>
              <a:buChar char=""/>
            </a:pPr>
            <a:r>
              <a:rPr lang="en-US" sz="2000" dirty="0"/>
              <a:t>SLAC Management needs to ensure that configuration of systems is accurately documented consistent with field conditions and available for use (JON 2)</a:t>
            </a:r>
          </a:p>
          <a:p>
            <a:pPr marL="490538" lvl="1" indent="-490538">
              <a:spcAft>
                <a:spcPts val="600"/>
              </a:spcAft>
              <a:buClr>
                <a:srgbClr val="CC9900"/>
              </a:buClr>
              <a:buSzPct val="65000"/>
              <a:buFont typeface="Wingdings" panose="05000000000000000000" pitchFamily="2" charset="2"/>
              <a:buChar char=""/>
            </a:pPr>
            <a:r>
              <a:rPr lang="en-US" sz="2000" dirty="0"/>
              <a:t>Given the number of temporary modifications that have become permanent, SLAC EPD needs to develop and implement a risk-informed plan that aligns the electrical system configuration to safely support operations and maintenance activities (JON 3)</a:t>
            </a:r>
          </a:p>
          <a:p>
            <a:pPr marL="490538" lvl="1" indent="-490538">
              <a:spcAft>
                <a:spcPts val="600"/>
              </a:spcAft>
              <a:buClr>
                <a:srgbClr val="CC9900"/>
              </a:buClr>
              <a:buSzPct val="65000"/>
              <a:buFont typeface="Wingdings" panose="05000000000000000000" pitchFamily="2" charset="2"/>
              <a:buChar char=""/>
            </a:pPr>
            <a:r>
              <a:rPr lang="en-US" sz="2000" dirty="0"/>
              <a:t>SLAC Management needs to validate and maintain accurate equipment identification and hazard labels (JON 5)</a:t>
            </a:r>
          </a:p>
          <a:p>
            <a:pPr marL="490538" lvl="1" indent="-490538">
              <a:buClr>
                <a:srgbClr val="CC9900"/>
              </a:buClr>
              <a:buSzPct val="65000"/>
              <a:buFont typeface="Wingdings" panose="05000000000000000000" pitchFamily="2" charset="2"/>
              <a:buChar char=""/>
            </a:pPr>
            <a:endParaRPr lang="en-US" sz="2000" dirty="0"/>
          </a:p>
        </p:txBody>
      </p:sp>
    </p:spTree>
    <p:extLst>
      <p:ext uri="{BB962C8B-B14F-4D97-AF65-F5344CB8AC3E}">
        <p14:creationId xmlns:p14="http://schemas.microsoft.com/office/powerpoint/2010/main" val="2164378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19</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a:t>Electrical Shock Accident Resulting in Employee Injury at SLAC on December 27, 2022</a:t>
            </a:r>
            <a:br>
              <a:rPr lang="en-US" sz="2800" b="1"/>
            </a:br>
            <a:r>
              <a:rPr lang="en-US" sz="2800" b="1"/>
              <a:t>Results:  Judgments of Need (JONs)</a:t>
            </a:r>
          </a:p>
        </p:txBody>
      </p:sp>
      <p:sp>
        <p:nvSpPr>
          <p:cNvPr id="2" name="TextBox 1"/>
          <p:cNvSpPr txBox="1"/>
          <p:nvPr/>
        </p:nvSpPr>
        <p:spPr>
          <a:xfrm>
            <a:off x="381000" y="1063109"/>
            <a:ext cx="8382000" cy="5109091"/>
          </a:xfrm>
          <a:prstGeom prst="rect">
            <a:avLst/>
          </a:prstGeom>
          <a:noFill/>
        </p:spPr>
        <p:txBody>
          <a:bodyPr wrap="square" lIns="91440" tIns="45720" rIns="91440" bIns="45720" rtlCol="0" anchor="t">
            <a:spAutoFit/>
          </a:bodyPr>
          <a:lstStyle/>
          <a:p>
            <a:pPr>
              <a:buClr>
                <a:srgbClr val="CC9900"/>
              </a:buClr>
              <a:buSzPct val="65000"/>
            </a:pPr>
            <a:r>
              <a:rPr lang="en-US" sz="2000" b="1">
                <a:latin typeface="Arial"/>
                <a:cs typeface="Arial"/>
              </a:rPr>
              <a:t>Work Planning and Control</a:t>
            </a:r>
          </a:p>
          <a:p>
            <a:pPr marL="409575" lvl="1" indent="-409575">
              <a:buClr>
                <a:srgbClr val="CC9900"/>
              </a:buClr>
              <a:buSzPct val="65000"/>
              <a:buFont typeface="Wingdings" panose="05000000000000000000" pitchFamily="2" charset="2"/>
              <a:buChar char=""/>
            </a:pPr>
            <a:r>
              <a:rPr lang="en-US" sz="1700">
                <a:latin typeface="Arial"/>
                <a:cs typeface="Arial"/>
              </a:rPr>
              <a:t>SLAC management needs to evaluate the operational risk associated with the EPD maintenance program test failures in advance of work authorization.  (JON 4)</a:t>
            </a:r>
          </a:p>
          <a:p>
            <a:pPr marL="409575" lvl="1" indent="-409575">
              <a:buClr>
                <a:srgbClr val="CC9900"/>
              </a:buClr>
              <a:buSzPct val="65000"/>
              <a:buFont typeface="Wingdings,Sans-Serif" panose="05000000000000000000" pitchFamily="2" charset="2"/>
              <a:buChar char=""/>
            </a:pPr>
            <a:r>
              <a:rPr lang="en-US" sz="1700">
                <a:latin typeface="Arial"/>
                <a:cs typeface="Arial"/>
              </a:rPr>
              <a:t>SLAC Management needs to ensure that the known human performance improvement error precursors are considered in work planning processes and during work execution (JON 12)</a:t>
            </a:r>
          </a:p>
          <a:p>
            <a:pPr marL="409575" lvl="1" indent="-409575">
              <a:buClr>
                <a:srgbClr val="CC9900"/>
              </a:buClr>
              <a:buSzPct val="65000"/>
              <a:buFont typeface="Wingdings" panose="05000000000000000000" pitchFamily="2" charset="2"/>
              <a:buChar char=""/>
            </a:pPr>
            <a:r>
              <a:rPr lang="en-US" sz="1700">
                <a:latin typeface="Arial"/>
                <a:cs typeface="Arial"/>
              </a:rPr>
              <a:t>SLAC Management needs to clarify and reinforce requirements for preparation, review, and approval of work plans (JON 8)  </a:t>
            </a:r>
            <a:endParaRPr lang="en-US"/>
          </a:p>
          <a:p>
            <a:pPr marL="409575" lvl="1" indent="-409575">
              <a:buClr>
                <a:srgbClr val="CC9900"/>
              </a:buClr>
              <a:buSzPct val="65000"/>
              <a:buFont typeface="Wingdings" panose="05000000000000000000" pitchFamily="2" charset="2"/>
              <a:buChar char=""/>
            </a:pPr>
            <a:r>
              <a:rPr lang="en-US" sz="1700">
                <a:latin typeface="Arial"/>
                <a:cs typeface="Arial"/>
              </a:rPr>
              <a:t>SLAC Management needs to ensure processes align known hazards with controls throughout the work planning and execution (JON 9)</a:t>
            </a:r>
          </a:p>
          <a:p>
            <a:pPr marL="409575" lvl="1" indent="-409575">
              <a:buClr>
                <a:srgbClr val="CC9900"/>
              </a:buClr>
              <a:buSzPct val="65000"/>
              <a:buFont typeface="Wingdings,Sans-Serif" panose="05000000000000000000" pitchFamily="2" charset="2"/>
              <a:buChar char=""/>
            </a:pPr>
            <a:r>
              <a:rPr lang="en-US" sz="1700">
                <a:latin typeface="Arial"/>
                <a:cs typeface="Arial"/>
              </a:rPr>
              <a:t>SLAC Management needs to ensure the alignment between the EWP, SWO, and EIP, including better defined roles and responsibilities and interdependence between the documents (JON 13)</a:t>
            </a:r>
          </a:p>
          <a:p>
            <a:pPr marL="409575" lvl="1" indent="-409575">
              <a:buClr>
                <a:srgbClr val="CC9900"/>
              </a:buClr>
              <a:buSzPct val="65000"/>
              <a:buFont typeface="Wingdings" panose="05000000000000000000" pitchFamily="2" charset="2"/>
              <a:buChar char=""/>
            </a:pPr>
            <a:r>
              <a:rPr lang="en-US" sz="1700">
                <a:latin typeface="Arial"/>
                <a:cs typeface="Arial"/>
              </a:rPr>
              <a:t>SLAC Management needs to define requirements and expectations for walkdowns during work planning processes and prior to work performance (JON 10)</a:t>
            </a:r>
            <a:endParaRPr lang="en-US">
              <a:latin typeface="Arial"/>
              <a:cs typeface="Arial"/>
            </a:endParaRPr>
          </a:p>
          <a:p>
            <a:pPr marL="409575" lvl="1" indent="-409575">
              <a:buClr>
                <a:srgbClr val="CC9900"/>
              </a:buClr>
              <a:buSzPct val="65000"/>
              <a:buFont typeface="Wingdings" panose="05000000000000000000" pitchFamily="2" charset="2"/>
              <a:buChar char=""/>
            </a:pPr>
            <a:r>
              <a:rPr lang="en-US" sz="1700">
                <a:latin typeface="Arial"/>
                <a:cs typeface="Arial"/>
              </a:rPr>
              <a:t>SLAC Management needs to strengthen requirements and expectations for tailgate briefings (JON 11)</a:t>
            </a:r>
          </a:p>
        </p:txBody>
      </p:sp>
    </p:spTree>
    <p:extLst>
      <p:ext uri="{BB962C8B-B14F-4D97-AF65-F5344CB8AC3E}">
        <p14:creationId xmlns:p14="http://schemas.microsoft.com/office/powerpoint/2010/main" val="3535765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2</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a:t>Electrical Shock Accident Resulting in Employee Injury at SLAC on December 27, 2022</a:t>
            </a:r>
            <a:br>
              <a:rPr lang="en-US" sz="2800" b="1"/>
            </a:br>
            <a:r>
              <a:rPr lang="en-US" sz="2800" b="1"/>
              <a:t>Background</a:t>
            </a:r>
          </a:p>
        </p:txBody>
      </p:sp>
      <p:sp>
        <p:nvSpPr>
          <p:cNvPr id="2" name="TextBox 1"/>
          <p:cNvSpPr txBox="1"/>
          <p:nvPr/>
        </p:nvSpPr>
        <p:spPr>
          <a:xfrm>
            <a:off x="381000" y="1129047"/>
            <a:ext cx="8382000" cy="4893647"/>
          </a:xfrm>
          <a:prstGeom prst="rect">
            <a:avLst/>
          </a:prstGeom>
          <a:noFill/>
        </p:spPr>
        <p:txBody>
          <a:bodyPr wrap="square" rtlCol="0">
            <a:spAutoFit/>
          </a:bodyPr>
          <a:lstStyle/>
          <a:p>
            <a:pPr marL="342900" indent="-342900">
              <a:buClr>
                <a:srgbClr val="CC9900"/>
              </a:buClr>
              <a:buSzPct val="65000"/>
              <a:buFont typeface="Wingdings" panose="05000000000000000000" pitchFamily="2" charset="2"/>
              <a:buChar char=""/>
            </a:pPr>
            <a:r>
              <a:rPr lang="en-US" sz="2400" dirty="0"/>
              <a:t>On 12/27/2022, in preparation for scheduled preventive maintenance work activities on several electrical substations and downstream loads, a SLAC National Accelerator Laboratory (SLAC) High Voltage Electrician made hand contact with a bare energized (live) circuit part inside a 12.47 kV three-phase electrical switchgear cubicle, resulting in severe injuries to the hands and face. </a:t>
            </a:r>
          </a:p>
          <a:p>
            <a:pPr>
              <a:buClr>
                <a:srgbClr val="CC9900"/>
              </a:buClr>
              <a:buSzPct val="65000"/>
            </a:pPr>
            <a:endParaRPr lang="en-US" sz="2400" dirty="0"/>
          </a:p>
          <a:p>
            <a:pPr marL="342900" indent="-342900">
              <a:buClr>
                <a:srgbClr val="CC9900"/>
              </a:buClr>
              <a:buSzPct val="65000"/>
              <a:buFont typeface="Wingdings" panose="05000000000000000000" pitchFamily="2" charset="2"/>
              <a:buChar char=""/>
            </a:pPr>
            <a:r>
              <a:rPr lang="en-US" sz="2400" dirty="0"/>
              <a:t>On 12/29/2022, the SC DDFO chartered a DOE Accident Investigation to determine the facts and circumstances related to the event and identify possible weaknesses in institutional Lockout/Tagout (LOTO) and Work Planning and Control programs at SLAC.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20</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a:t>Electrical Shock Accident Resulting in Employee Injury at SLAC on December 27, 2022</a:t>
            </a:r>
            <a:br>
              <a:rPr lang="en-US" sz="2800" b="1"/>
            </a:br>
            <a:r>
              <a:rPr lang="en-US" sz="2800" b="1"/>
              <a:t>Results:  Judgments of Need (JONs)</a:t>
            </a:r>
          </a:p>
        </p:txBody>
      </p:sp>
      <p:sp>
        <p:nvSpPr>
          <p:cNvPr id="2" name="TextBox 1"/>
          <p:cNvSpPr txBox="1"/>
          <p:nvPr/>
        </p:nvSpPr>
        <p:spPr>
          <a:xfrm>
            <a:off x="381000" y="1300853"/>
            <a:ext cx="8382000" cy="4401205"/>
          </a:xfrm>
          <a:prstGeom prst="rect">
            <a:avLst/>
          </a:prstGeom>
          <a:noFill/>
        </p:spPr>
        <p:txBody>
          <a:bodyPr wrap="square" lIns="91440" tIns="45720" rIns="91440" bIns="45720" rtlCol="0" anchor="t">
            <a:spAutoFit/>
          </a:bodyPr>
          <a:lstStyle/>
          <a:p>
            <a:pPr marL="409575" lvl="1" indent="-409575">
              <a:spcAft>
                <a:spcPts val="600"/>
              </a:spcAft>
              <a:buClr>
                <a:srgbClr val="CC9900"/>
              </a:buClr>
              <a:buSzPct val="65000"/>
              <a:buFont typeface="Wingdings" panose="05000000000000000000" pitchFamily="2" charset="2"/>
              <a:buChar char=""/>
            </a:pPr>
            <a:r>
              <a:rPr lang="en-US" sz="2000" dirty="0">
                <a:latin typeface="Arial"/>
                <a:cs typeface="Arial"/>
              </a:rPr>
              <a:t>SLAC Supervisors need to conduct ongoing field verification of compliance with approved work plans, including mandatory step-by-step sequencing where required (JON 14)</a:t>
            </a:r>
            <a:endParaRPr lang="en-US" dirty="0"/>
          </a:p>
          <a:p>
            <a:pPr marL="409575" lvl="1" indent="-409575">
              <a:spcAft>
                <a:spcPts val="600"/>
              </a:spcAft>
              <a:buClr>
                <a:srgbClr val="CC9900"/>
              </a:buClr>
              <a:buSzPct val="65000"/>
              <a:buFont typeface="Wingdings,Sans-Serif" panose="05000000000000000000" pitchFamily="2" charset="2"/>
              <a:buChar char=""/>
            </a:pPr>
            <a:r>
              <a:rPr lang="en-US" sz="2000" dirty="0">
                <a:latin typeface="Arial"/>
                <a:cs typeface="Arial"/>
              </a:rPr>
              <a:t>SLAC Management needs to ensure that continuing training effectively confirms worker competency to perform CoHE activities through practical demonstration (JON 7)</a:t>
            </a:r>
          </a:p>
          <a:p>
            <a:pPr marL="409575" lvl="1" indent="-409575">
              <a:spcAft>
                <a:spcPts val="600"/>
              </a:spcAft>
              <a:buClr>
                <a:srgbClr val="CC9900"/>
              </a:buClr>
              <a:buSzPct val="65000"/>
              <a:buFont typeface="Wingdings" panose="05000000000000000000" pitchFamily="2" charset="2"/>
              <a:buChar char=""/>
            </a:pPr>
            <a:r>
              <a:rPr lang="en-US" sz="2000" dirty="0">
                <a:latin typeface="Arial"/>
                <a:cs typeface="Arial"/>
              </a:rPr>
              <a:t>SLAC Management needs to ensure CoHE Program assessment and required annual periodic inspections are conducted (JON 15)</a:t>
            </a:r>
            <a:endParaRPr lang="en-US" dirty="0"/>
          </a:p>
          <a:p>
            <a:pPr marL="409575" lvl="1" indent="-409575">
              <a:spcAft>
                <a:spcPts val="600"/>
              </a:spcAft>
              <a:buClr>
                <a:srgbClr val="CC9900"/>
              </a:buClr>
              <a:buSzPct val="65000"/>
              <a:buFont typeface="Wingdings" panose="05000000000000000000" pitchFamily="2" charset="2"/>
              <a:buChar char=""/>
            </a:pPr>
            <a:r>
              <a:rPr lang="en-US" sz="2000" dirty="0">
                <a:latin typeface="Arial"/>
                <a:cs typeface="Arial"/>
              </a:rPr>
              <a:t>SLAC Management needs to ensure issues and corrective actions are consistently documented, prioritized, and objectively tracked to closure (JON 6)</a:t>
            </a:r>
          </a:p>
          <a:p>
            <a:pPr marL="409575" lvl="1" indent="-409575">
              <a:spcAft>
                <a:spcPts val="600"/>
              </a:spcAft>
              <a:buClr>
                <a:srgbClr val="CC9900"/>
              </a:buClr>
              <a:buSzPct val="65000"/>
              <a:buFont typeface="Wingdings" panose="05000000000000000000" pitchFamily="2" charset="2"/>
              <a:buChar char=""/>
            </a:pPr>
            <a:r>
              <a:rPr lang="en-US" sz="2000" dirty="0">
                <a:latin typeface="Arial"/>
                <a:cs typeface="Arial"/>
              </a:rPr>
              <a:t>SLAC needs to reassess their level of readiness to respond to accident situations (JON 16)</a:t>
            </a:r>
          </a:p>
        </p:txBody>
      </p:sp>
    </p:spTree>
    <p:extLst>
      <p:ext uri="{BB962C8B-B14F-4D97-AF65-F5344CB8AC3E}">
        <p14:creationId xmlns:p14="http://schemas.microsoft.com/office/powerpoint/2010/main" val="616266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676BC-256E-05A0-735B-C9DA0C5E6671}"/>
              </a:ext>
            </a:extLst>
          </p:cNvPr>
          <p:cNvSpPr>
            <a:spLocks noGrp="1"/>
          </p:cNvSpPr>
          <p:nvPr>
            <p:ph type="title"/>
          </p:nvPr>
        </p:nvSpPr>
        <p:spPr/>
        <p:txBody>
          <a:bodyPr/>
          <a:lstStyle/>
          <a:p>
            <a:r>
              <a:rPr lang="en-US"/>
              <a:t>Questions?</a:t>
            </a:r>
          </a:p>
        </p:txBody>
      </p:sp>
    </p:spTree>
    <p:extLst>
      <p:ext uri="{BB962C8B-B14F-4D97-AF65-F5344CB8AC3E}">
        <p14:creationId xmlns:p14="http://schemas.microsoft.com/office/powerpoint/2010/main" val="3089205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3</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dirty="0"/>
              <a:t>Electrical Shock Accident Resulting in Employee Injury at SLAC on December 27, 2022</a:t>
            </a:r>
            <a:br>
              <a:rPr lang="en-US" sz="2800" b="1" dirty="0"/>
            </a:br>
            <a:r>
              <a:rPr lang="en-US" sz="2800" b="1" dirty="0"/>
              <a:t>Board Activities</a:t>
            </a:r>
          </a:p>
        </p:txBody>
      </p:sp>
      <p:sp>
        <p:nvSpPr>
          <p:cNvPr id="2" name="TextBox 1"/>
          <p:cNvSpPr txBox="1"/>
          <p:nvPr/>
        </p:nvSpPr>
        <p:spPr>
          <a:xfrm>
            <a:off x="381000" y="1110760"/>
            <a:ext cx="8382000" cy="5509200"/>
          </a:xfrm>
          <a:prstGeom prst="rect">
            <a:avLst/>
          </a:prstGeom>
          <a:noFill/>
        </p:spPr>
        <p:txBody>
          <a:bodyPr wrap="square" rtlCol="0">
            <a:spAutoFit/>
          </a:bodyPr>
          <a:lstStyle/>
          <a:p>
            <a:pPr marL="342900" indent="-342900">
              <a:spcAft>
                <a:spcPts val="600"/>
              </a:spcAft>
              <a:buClr>
                <a:srgbClr val="CC9900"/>
              </a:buClr>
              <a:buSzPct val="65000"/>
              <a:buFont typeface="Wingdings" panose="05000000000000000000" pitchFamily="2" charset="2"/>
              <a:buChar char=""/>
            </a:pPr>
            <a:r>
              <a:rPr lang="en-US" sz="2200" dirty="0"/>
              <a:t>An accident investigation seeks to understand what happened, how it happened, and to make recommendations for actions to prevent it from happening again. </a:t>
            </a:r>
          </a:p>
          <a:p>
            <a:pPr marL="342900" indent="-342900">
              <a:spcAft>
                <a:spcPts val="600"/>
              </a:spcAft>
              <a:buClr>
                <a:srgbClr val="CC9900"/>
              </a:buClr>
              <a:buSzPct val="65000"/>
              <a:buFont typeface="Wingdings" panose="05000000000000000000" pitchFamily="2" charset="2"/>
              <a:buChar char=""/>
            </a:pPr>
            <a:r>
              <a:rPr lang="en-US" sz="2200" dirty="0"/>
              <a:t>The Board’s objective was to analyze the event and determine direct, root, and contributing causes, formulate conclusions, and from these provide Judgments of Need.</a:t>
            </a:r>
          </a:p>
          <a:p>
            <a:pPr marL="342900" indent="-342900">
              <a:spcAft>
                <a:spcPts val="600"/>
              </a:spcAft>
              <a:buClr>
                <a:srgbClr val="CC9900"/>
              </a:buClr>
              <a:buSzPct val="65000"/>
              <a:buFont typeface="Wingdings" panose="05000000000000000000" pitchFamily="2" charset="2"/>
              <a:buChar char=""/>
            </a:pPr>
            <a:r>
              <a:rPr lang="en-US" sz="2200" dirty="0"/>
              <a:t>Our analysis was based on the requirements in place at SLAC at the time of the accident pursuant to the contract.  This was not a compliance review.</a:t>
            </a:r>
          </a:p>
          <a:p>
            <a:pPr marL="342900" indent="-342900">
              <a:spcAft>
                <a:spcPts val="600"/>
              </a:spcAft>
              <a:buClr>
                <a:srgbClr val="CC9900"/>
              </a:buClr>
              <a:buSzPct val="65000"/>
              <a:buFont typeface="Wingdings" panose="05000000000000000000" pitchFamily="2" charset="2"/>
              <a:buChar char=""/>
            </a:pPr>
            <a:r>
              <a:rPr lang="en-US" sz="2200" dirty="0"/>
              <a:t>While not knowing the extent of the injuries to the employee, we know that the effects were devastating.  This impacted the Board and compelled us to thoroughly identify and analyze, to the maximum extent possible, factors that could mitigate a similar accident.</a:t>
            </a:r>
          </a:p>
          <a:p>
            <a:pPr marL="342900" indent="-342900">
              <a:buClr>
                <a:srgbClr val="CC9900"/>
              </a:buClr>
              <a:buSzPct val="65000"/>
              <a:buFont typeface="Wingdings" panose="05000000000000000000" pitchFamily="2" charset="2"/>
              <a:buChar char=""/>
            </a:pPr>
            <a:endParaRPr lang="en-US" sz="2400" dirty="0"/>
          </a:p>
        </p:txBody>
      </p:sp>
    </p:spTree>
    <p:extLst>
      <p:ext uri="{BB962C8B-B14F-4D97-AF65-F5344CB8AC3E}">
        <p14:creationId xmlns:p14="http://schemas.microsoft.com/office/powerpoint/2010/main" val="2682831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4</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dirty="0"/>
              <a:t>Electrical Shock Accident Resulting in Employee Injury at SLAC on December 27, 2022</a:t>
            </a:r>
            <a:br>
              <a:rPr lang="en-US" sz="2800" b="1" dirty="0"/>
            </a:br>
            <a:r>
              <a:rPr lang="en-US" sz="2800" b="1" dirty="0"/>
              <a:t>Board Activities (cont.)</a:t>
            </a:r>
          </a:p>
        </p:txBody>
      </p:sp>
      <p:sp>
        <p:nvSpPr>
          <p:cNvPr id="2" name="TextBox 1"/>
          <p:cNvSpPr txBox="1"/>
          <p:nvPr/>
        </p:nvSpPr>
        <p:spPr>
          <a:xfrm>
            <a:off x="381000" y="1170087"/>
            <a:ext cx="8382000" cy="4708981"/>
          </a:xfrm>
          <a:prstGeom prst="rect">
            <a:avLst/>
          </a:prstGeom>
          <a:noFill/>
        </p:spPr>
        <p:txBody>
          <a:bodyPr wrap="square" lIns="91440" tIns="45720" rIns="91440" bIns="45720" rtlCol="0" anchor="t">
            <a:spAutoFit/>
          </a:bodyPr>
          <a:lstStyle/>
          <a:p>
            <a:pPr marL="342900" indent="-342900">
              <a:buClr>
                <a:srgbClr val="CC9900"/>
              </a:buClr>
              <a:buSzPct val="65000"/>
              <a:buFont typeface="Wingdings" panose="05000000000000000000" pitchFamily="2" charset="2"/>
              <a:buChar char=""/>
            </a:pPr>
            <a:r>
              <a:rPr lang="en-US" sz="2000" dirty="0"/>
              <a:t>This investigation was conducted in accordance with DOE 225.1B and DOE-HDBK-1208-2012. </a:t>
            </a:r>
          </a:p>
          <a:p>
            <a:pPr marL="342900" indent="-342900">
              <a:buClr>
                <a:srgbClr val="CC9900"/>
              </a:buClr>
              <a:buSzPct val="65000"/>
              <a:buFont typeface="Wingdings" panose="05000000000000000000" pitchFamily="2" charset="2"/>
              <a:buChar char=""/>
            </a:pPr>
            <a:r>
              <a:rPr lang="en-US" sz="2000" dirty="0">
                <a:latin typeface="Arial"/>
                <a:cs typeface="Arial"/>
              </a:rPr>
              <a:t>Facts were gathered through interviews, document and evidence reviews, and examination of physical evidence.</a:t>
            </a:r>
          </a:p>
          <a:p>
            <a:pPr marL="342900" indent="-342900">
              <a:buClr>
                <a:srgbClr val="CC9900"/>
              </a:buClr>
              <a:buSzPct val="65000"/>
              <a:buFont typeface="Wingdings" panose="05000000000000000000" pitchFamily="2" charset="2"/>
              <a:buChar char=""/>
            </a:pPr>
            <a:r>
              <a:rPr lang="en-US" sz="2000" dirty="0"/>
              <a:t>Analysis was conducted utilizing barrier and change analysis, events and causal factor charting, and human error precursor analysis to identify causes and develop conclusions.</a:t>
            </a:r>
          </a:p>
          <a:p>
            <a:pPr marL="342900" indent="-342900">
              <a:buClr>
                <a:srgbClr val="CC9900"/>
              </a:buClr>
              <a:buSzPct val="65000"/>
              <a:buFont typeface="Wingdings" panose="05000000000000000000" pitchFamily="2" charset="2"/>
              <a:buChar char=""/>
            </a:pPr>
            <a:endParaRPr lang="en-US" sz="2000" dirty="0"/>
          </a:p>
          <a:p>
            <a:pPr>
              <a:buClr>
                <a:srgbClr val="CC9900"/>
              </a:buClr>
              <a:buSzPct val="65000"/>
            </a:pPr>
            <a:endParaRPr lang="en-US" sz="2000" dirty="0"/>
          </a:p>
          <a:p>
            <a:pPr marL="342900" indent="-342900">
              <a:buClr>
                <a:srgbClr val="CC9900"/>
              </a:buClr>
              <a:buSzPct val="65000"/>
              <a:buFont typeface="Wingdings" panose="05000000000000000000" pitchFamily="2" charset="2"/>
              <a:buChar char=""/>
            </a:pPr>
            <a:r>
              <a:rPr lang="en-US" sz="2000" dirty="0"/>
              <a:t>Onsite from 1/16/2023 through 1/26/2023.</a:t>
            </a:r>
          </a:p>
          <a:p>
            <a:pPr marL="342900" indent="-342900">
              <a:buClr>
                <a:srgbClr val="CC9900"/>
              </a:buClr>
              <a:buSzPct val="65000"/>
              <a:buFont typeface="Wingdings" panose="05000000000000000000" pitchFamily="2" charset="2"/>
              <a:buChar char=""/>
            </a:pPr>
            <a:r>
              <a:rPr lang="en-US" sz="2000" dirty="0"/>
              <a:t>Analysis and report writing from 1/20/2023 through 3/23/2023.</a:t>
            </a:r>
          </a:p>
          <a:p>
            <a:pPr marL="342900" indent="-342900">
              <a:buClr>
                <a:srgbClr val="CC9900"/>
              </a:buClr>
              <a:buSzPct val="65000"/>
              <a:buFont typeface="Wingdings" panose="05000000000000000000" pitchFamily="2" charset="2"/>
              <a:buChar char=""/>
            </a:pPr>
            <a:r>
              <a:rPr lang="en-US" sz="2000" dirty="0"/>
              <a:t>Factual accuracy conducted 3/20-21/2023.</a:t>
            </a:r>
          </a:p>
          <a:p>
            <a:pPr marL="342900" indent="-342900">
              <a:buClr>
                <a:srgbClr val="CC9900"/>
              </a:buClr>
              <a:buSzPct val="65000"/>
              <a:buFont typeface="Wingdings" panose="05000000000000000000" pitchFamily="2" charset="2"/>
              <a:buChar char=""/>
            </a:pPr>
            <a:r>
              <a:rPr lang="en-US" sz="2000" dirty="0"/>
              <a:t>Quality review conducted 3/24/2023 through 4/6/2023.</a:t>
            </a:r>
          </a:p>
          <a:p>
            <a:pPr marL="342900" indent="-342900">
              <a:buClr>
                <a:srgbClr val="CC9900"/>
              </a:buClr>
              <a:buSzPct val="65000"/>
              <a:buFont typeface="Wingdings" panose="05000000000000000000" pitchFamily="2" charset="2"/>
              <a:buChar char=""/>
            </a:pPr>
            <a:r>
              <a:rPr lang="en-US" sz="2000" dirty="0"/>
              <a:t>Comment resolution from 4/7/2023 through 4/14/2023.</a:t>
            </a:r>
          </a:p>
          <a:p>
            <a:pPr marL="342900" indent="-342900">
              <a:buClr>
                <a:srgbClr val="CC9900"/>
              </a:buClr>
              <a:buSzPct val="65000"/>
              <a:buFont typeface="Wingdings" panose="05000000000000000000" pitchFamily="2" charset="2"/>
              <a:buChar char=""/>
            </a:pPr>
            <a:r>
              <a:rPr lang="en-US" sz="2000" dirty="0"/>
              <a:t>Report provided to Appointing Official on 4/17/2023.</a:t>
            </a:r>
            <a:endParaRPr lang="en-US" sz="2400" dirty="0"/>
          </a:p>
        </p:txBody>
      </p:sp>
    </p:spTree>
    <p:extLst>
      <p:ext uri="{BB962C8B-B14F-4D97-AF65-F5344CB8AC3E}">
        <p14:creationId xmlns:p14="http://schemas.microsoft.com/office/powerpoint/2010/main" val="150040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5</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a:t>Electrical Shock Accident Resulting in Employee Injury at SLAC on December 27, 2022</a:t>
            </a:r>
            <a:br>
              <a:rPr lang="en-US" sz="2800" b="1"/>
            </a:br>
            <a:r>
              <a:rPr lang="en-US" sz="2800" b="1"/>
              <a:t>Early Communication to SLAC Management</a:t>
            </a:r>
          </a:p>
        </p:txBody>
      </p:sp>
      <p:sp>
        <p:nvSpPr>
          <p:cNvPr id="2" name="TextBox 1"/>
          <p:cNvSpPr txBox="1"/>
          <p:nvPr/>
        </p:nvSpPr>
        <p:spPr>
          <a:xfrm>
            <a:off x="381000" y="1046976"/>
            <a:ext cx="8382000" cy="5201424"/>
          </a:xfrm>
          <a:prstGeom prst="rect">
            <a:avLst/>
          </a:prstGeom>
          <a:noFill/>
        </p:spPr>
        <p:txBody>
          <a:bodyPr wrap="square" rtlCol="0">
            <a:spAutoFit/>
          </a:bodyPr>
          <a:lstStyle/>
          <a:p>
            <a:pPr>
              <a:spcAft>
                <a:spcPts val="1200"/>
              </a:spcAft>
              <a:buClr>
                <a:srgbClr val="CC9900"/>
              </a:buClr>
              <a:buSzPct val="65000"/>
            </a:pPr>
            <a:r>
              <a:rPr lang="en-US" sz="1800"/>
              <a:t>After four days onsite, the Board identified four specific critical items of an urgent nature:</a:t>
            </a:r>
          </a:p>
          <a:p>
            <a:pPr marL="342900" lvl="0" indent="-342900">
              <a:buClr>
                <a:srgbClr val="CC9900"/>
              </a:buClr>
              <a:buSzPct val="100000"/>
              <a:buFont typeface="Zapf Dingbats"/>
              <a:buChar char="✽"/>
            </a:pPr>
            <a:r>
              <a:rPr lang="en-US"/>
              <a:t>Multiple required elements of Chapter 51, Control of Hazardous Energy are not being followed.  This results in elevated risk to employees and subcontractors performing work under these hazardous energy controls.  Troubling examples include 1) work is being authorized before LOTO procedures are fully completed, and 2) procedures are being performed out of sequence or split up between personnel to be done in parallel.</a:t>
            </a:r>
          </a:p>
          <a:p>
            <a:pPr marL="342900" lvl="0" indent="-342900">
              <a:buClr>
                <a:srgbClr val="CC9900"/>
              </a:buClr>
              <a:buSzPct val="100000"/>
              <a:buFont typeface="Zapf Dingbats"/>
              <a:buChar char="✽"/>
            </a:pPr>
            <a:r>
              <a:rPr lang="en-US"/>
              <a:t>The management in F&amp;O electrical maintenance planning are not actively engaged in supervising work at the job site, do not appear to fully recognize work practice deficiencies, or consistently address deficiencies when identified. </a:t>
            </a:r>
          </a:p>
          <a:p>
            <a:pPr marL="342900" lvl="0" indent="-342900">
              <a:buClr>
                <a:srgbClr val="CC9900"/>
              </a:buClr>
              <a:buSzPct val="100000"/>
              <a:buFont typeface="Zapf Dingbats"/>
              <a:buChar char="✽"/>
            </a:pPr>
            <a:r>
              <a:rPr lang="en-US"/>
              <a:t>Conduct of electrical job briefings in support of Switching Orders and LOTO procedures are not effectively identifying hazards and implementing controls per the plan.  For example, the board has observed instances where electrical job briefings are not being done immediately before the job, hazards and controls are not discussed, and there is no discussion of what could go wrong or emergency response actions. </a:t>
            </a:r>
          </a:p>
          <a:p>
            <a:pPr marL="342900" lvl="0" indent="-342900">
              <a:buClr>
                <a:srgbClr val="CC9900"/>
              </a:buClr>
              <a:buSzPct val="100000"/>
              <a:buFont typeface="Zapf Dingbats"/>
              <a:buChar char="✽"/>
            </a:pPr>
            <a:r>
              <a:rPr lang="en-US"/>
              <a:t>Planning and execution of field work is overly dependent on expert-based capabilities rather than supervised procedural compliance. </a:t>
            </a:r>
          </a:p>
          <a:p>
            <a:pPr lvl="0">
              <a:spcBef>
                <a:spcPts val="1200"/>
              </a:spcBef>
              <a:buClr>
                <a:srgbClr val="CC9900"/>
              </a:buClr>
              <a:buSzPct val="65000"/>
            </a:pPr>
            <a:r>
              <a:rPr lang="en-US" sz="1800"/>
              <a:t>These were communicated to SLAC and SSO Management on 1/20/2023.  The relevance of these will be noted (</a:t>
            </a:r>
            <a:r>
              <a:rPr lang="en-US" sz="1800" b="1">
                <a:solidFill>
                  <a:schemeClr val="accent5">
                    <a:lumMod val="75000"/>
                  </a:schemeClr>
                </a:solidFill>
              </a:rPr>
              <a:t>✻</a:t>
            </a:r>
            <a:r>
              <a:rPr lang="en-US" sz="1800"/>
              <a:t>) in the Board’s results.</a:t>
            </a:r>
          </a:p>
        </p:txBody>
      </p:sp>
    </p:spTree>
    <p:extLst>
      <p:ext uri="{BB962C8B-B14F-4D97-AF65-F5344CB8AC3E}">
        <p14:creationId xmlns:p14="http://schemas.microsoft.com/office/powerpoint/2010/main" val="3588775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6</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a:t>Electrical Shock Accident Resulting in Employee Injury at SLAC on December 27, 2022</a:t>
            </a:r>
            <a:br>
              <a:rPr lang="en-US" sz="2800" b="1"/>
            </a:br>
            <a:r>
              <a:rPr lang="en-US" sz="2800" b="1"/>
              <a:t>Response to Charter</a:t>
            </a:r>
          </a:p>
        </p:txBody>
      </p:sp>
      <p:sp>
        <p:nvSpPr>
          <p:cNvPr id="2" name="TextBox 1"/>
          <p:cNvSpPr txBox="1"/>
          <p:nvPr/>
        </p:nvSpPr>
        <p:spPr>
          <a:xfrm>
            <a:off x="381000" y="1371600"/>
            <a:ext cx="8382000" cy="4401205"/>
          </a:xfrm>
          <a:prstGeom prst="rect">
            <a:avLst/>
          </a:prstGeom>
          <a:noFill/>
        </p:spPr>
        <p:txBody>
          <a:bodyPr wrap="square" rtlCol="0">
            <a:spAutoFit/>
          </a:bodyPr>
          <a:lstStyle/>
          <a:p>
            <a:pPr>
              <a:spcAft>
                <a:spcPts val="1200"/>
              </a:spcAft>
              <a:buClr>
                <a:srgbClr val="CC9900"/>
              </a:buClr>
              <a:buSzPct val="65000"/>
            </a:pPr>
            <a:r>
              <a:rPr lang="en-US" sz="2000" dirty="0"/>
              <a:t>The investigation charter had eight required review elements, all of which were addressed as part of the normal investigation process.   Three of these elements were tailored to this accident.  The Board determined:</a:t>
            </a:r>
          </a:p>
          <a:p>
            <a:pPr marL="342900" indent="-342900">
              <a:buClr>
                <a:srgbClr val="CC9900"/>
              </a:buClr>
              <a:buSzPct val="65000"/>
              <a:buFont typeface="Wingdings" panose="05000000000000000000" pitchFamily="2" charset="2"/>
              <a:buChar char=""/>
            </a:pPr>
            <a:r>
              <a:rPr lang="en-US" sz="2000" dirty="0"/>
              <a:t>SLAC WPC processes were inadequate in determining the scope of work, identification of hazard and associated controls prior to performance of work. </a:t>
            </a:r>
          </a:p>
          <a:p>
            <a:pPr marL="342900" indent="-342900">
              <a:buClr>
                <a:srgbClr val="CC9900"/>
              </a:buClr>
              <a:buSzPct val="65000"/>
              <a:buFont typeface="Wingdings" panose="05000000000000000000" pitchFamily="2" charset="2"/>
              <a:buChar char=""/>
            </a:pPr>
            <a:r>
              <a:rPr lang="en-US" sz="2000" dirty="0"/>
              <a:t>Corrective actions from previous LOTO and work control incidents were either not completed or ineffective to prevent similar issues.</a:t>
            </a:r>
          </a:p>
          <a:p>
            <a:pPr marL="342900" indent="-342900">
              <a:buClr>
                <a:srgbClr val="CC9900"/>
              </a:buClr>
              <a:buSzPct val="65000"/>
              <a:buFont typeface="Wingdings" panose="05000000000000000000" pitchFamily="2" charset="2"/>
              <a:buChar char=""/>
            </a:pPr>
            <a:r>
              <a:rPr lang="en-US" sz="2000" dirty="0"/>
              <a:t>Broader systemic weaknesses were identified in the Laboratory’s WPC and LOTO programs.  Systematic weaknesses were also identified in configuration management.</a:t>
            </a:r>
          </a:p>
          <a:p>
            <a:pPr>
              <a:spcBef>
                <a:spcPts val="1200"/>
              </a:spcBef>
              <a:buClr>
                <a:srgbClr val="CC9900"/>
              </a:buClr>
              <a:buSzPct val="65000"/>
            </a:pPr>
            <a:r>
              <a:rPr lang="en-US" sz="2000" dirty="0"/>
              <a:t>These items are documented throughout the Board report and are summarized in the results briefing to follow.</a:t>
            </a:r>
          </a:p>
        </p:txBody>
      </p:sp>
    </p:spTree>
    <p:extLst>
      <p:ext uri="{BB962C8B-B14F-4D97-AF65-F5344CB8AC3E}">
        <p14:creationId xmlns:p14="http://schemas.microsoft.com/office/powerpoint/2010/main" val="3268648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7</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a:t>Electrical Shock Accident Resulting in Employee Injury at SLAC on December 27, 2022</a:t>
            </a:r>
            <a:br>
              <a:rPr lang="en-US" sz="2800" b="1"/>
            </a:br>
            <a:r>
              <a:rPr lang="en-US" sz="2800" b="1"/>
              <a:t>Key Messages</a:t>
            </a:r>
          </a:p>
        </p:txBody>
      </p:sp>
      <p:sp>
        <p:nvSpPr>
          <p:cNvPr id="2" name="TextBox 1"/>
          <p:cNvSpPr txBox="1"/>
          <p:nvPr/>
        </p:nvSpPr>
        <p:spPr>
          <a:xfrm>
            <a:off x="381000" y="1295400"/>
            <a:ext cx="8382000" cy="3323987"/>
          </a:xfrm>
          <a:prstGeom prst="rect">
            <a:avLst/>
          </a:prstGeom>
          <a:noFill/>
        </p:spPr>
        <p:txBody>
          <a:bodyPr wrap="square" rtlCol="0">
            <a:spAutoFit/>
          </a:bodyPr>
          <a:lstStyle/>
          <a:p>
            <a:pPr marL="342900" indent="-342900">
              <a:spcAft>
                <a:spcPts val="1200"/>
              </a:spcAft>
              <a:buClr>
                <a:srgbClr val="CC9900"/>
              </a:buClr>
              <a:buSzPct val="65000"/>
              <a:buFont typeface="Wingdings" panose="05000000000000000000" pitchFamily="2" charset="2"/>
              <a:buChar char=""/>
            </a:pPr>
            <a:r>
              <a:rPr lang="en-US" sz="2000" dirty="0"/>
              <a:t>The Board determined that the principal mechanism of injury was a high voltage electrical shock.</a:t>
            </a:r>
          </a:p>
          <a:p>
            <a:pPr marL="342900" indent="-342900">
              <a:spcAft>
                <a:spcPts val="1200"/>
              </a:spcAft>
              <a:buClr>
                <a:srgbClr val="CC9900"/>
              </a:buClr>
              <a:buSzPct val="65000"/>
              <a:buFont typeface="Wingdings" panose="05000000000000000000" pitchFamily="2" charset="2"/>
              <a:buChar char=""/>
            </a:pPr>
            <a:r>
              <a:rPr lang="en-US" sz="2000" dirty="0"/>
              <a:t>The ESH Program manual is a fairly solid </a:t>
            </a:r>
            <a:r>
              <a:rPr lang="en-US" sz="2000" u="sng" dirty="0"/>
              <a:t>written</a:t>
            </a:r>
            <a:r>
              <a:rPr lang="en-US" sz="2000" dirty="0"/>
              <a:t> program.</a:t>
            </a:r>
          </a:p>
          <a:p>
            <a:pPr marL="342900" indent="-342900">
              <a:spcAft>
                <a:spcPts val="1200"/>
              </a:spcAft>
              <a:buClr>
                <a:srgbClr val="CC9900"/>
              </a:buClr>
              <a:buSzPct val="65000"/>
              <a:buFont typeface="Wingdings" panose="05000000000000000000" pitchFamily="2" charset="2"/>
              <a:buChar char=""/>
            </a:pPr>
            <a:r>
              <a:rPr lang="en-US" sz="2000" dirty="0"/>
              <a:t>The Board observed that all of the SLAC workers and managers interviewed:</a:t>
            </a:r>
          </a:p>
          <a:p>
            <a:pPr marL="800100" lvl="1" indent="-342900">
              <a:spcAft>
                <a:spcPts val="1200"/>
              </a:spcAft>
              <a:buClr>
                <a:srgbClr val="CC9900"/>
              </a:buClr>
              <a:buSzPct val="65000"/>
              <a:buFont typeface="Wingdings" panose="05000000000000000000" pitchFamily="2" charset="2"/>
              <a:buChar char=""/>
            </a:pPr>
            <a:r>
              <a:rPr lang="en-US" sz="2000" dirty="0"/>
              <a:t>Were transparent and cooperative with the Board, and</a:t>
            </a:r>
          </a:p>
          <a:p>
            <a:pPr marL="800100" lvl="1" indent="-342900">
              <a:spcAft>
                <a:spcPts val="1200"/>
              </a:spcAft>
              <a:buClr>
                <a:srgbClr val="CC9900"/>
              </a:buClr>
              <a:buSzPct val="65000"/>
              <a:buFont typeface="Wingdings" panose="05000000000000000000" pitchFamily="2" charset="2"/>
              <a:buChar char=""/>
            </a:pPr>
            <a:r>
              <a:rPr lang="en-US" sz="2000" dirty="0"/>
              <a:t>Demonstrated a desire to perform work safely.</a:t>
            </a:r>
          </a:p>
          <a:p>
            <a:pPr marL="342900" indent="-342900">
              <a:spcAft>
                <a:spcPts val="1200"/>
              </a:spcAft>
              <a:buClr>
                <a:srgbClr val="CC9900"/>
              </a:buClr>
              <a:buSzPct val="65000"/>
              <a:buFont typeface="Wingdings" panose="05000000000000000000" pitchFamily="2" charset="2"/>
              <a:buChar char=""/>
            </a:pPr>
            <a:endParaRPr lang="en-US" sz="2000" dirty="0"/>
          </a:p>
        </p:txBody>
      </p:sp>
    </p:spTree>
    <p:extLst>
      <p:ext uri="{BB962C8B-B14F-4D97-AF65-F5344CB8AC3E}">
        <p14:creationId xmlns:p14="http://schemas.microsoft.com/office/powerpoint/2010/main" val="3191930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8</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a:t>Electrical Shock Accident Resulting in Employee Injury at SLAC on December 27, 2022</a:t>
            </a:r>
            <a:br>
              <a:rPr lang="en-US" sz="2800" b="1"/>
            </a:br>
            <a:r>
              <a:rPr lang="en-US" sz="2800" b="1"/>
              <a:t>Key Messages</a:t>
            </a:r>
          </a:p>
        </p:txBody>
      </p:sp>
      <p:sp>
        <p:nvSpPr>
          <p:cNvPr id="2" name="TextBox 1"/>
          <p:cNvSpPr txBox="1"/>
          <p:nvPr/>
        </p:nvSpPr>
        <p:spPr>
          <a:xfrm>
            <a:off x="381000" y="1295400"/>
            <a:ext cx="8382000" cy="4324261"/>
          </a:xfrm>
          <a:prstGeom prst="rect">
            <a:avLst/>
          </a:prstGeom>
          <a:noFill/>
        </p:spPr>
        <p:txBody>
          <a:bodyPr wrap="square" rtlCol="0">
            <a:spAutoFit/>
          </a:bodyPr>
          <a:lstStyle/>
          <a:p>
            <a:pPr marL="342900" indent="-342900">
              <a:spcAft>
                <a:spcPts val="600"/>
              </a:spcAft>
              <a:buClr>
                <a:srgbClr val="CC9900"/>
              </a:buClr>
              <a:buSzPct val="65000"/>
              <a:buFont typeface="Wingdings" panose="05000000000000000000" pitchFamily="2" charset="2"/>
              <a:buChar char=""/>
            </a:pPr>
            <a:r>
              <a:rPr lang="en-US" sz="2000" dirty="0"/>
              <a:t>Fundamental issues identified in SLAC’s management of physical assets, procedure-based work execution, as well as program assessments and corrective action management:</a:t>
            </a:r>
          </a:p>
          <a:p>
            <a:pPr marL="800100" lvl="1" indent="-342900">
              <a:spcAft>
                <a:spcPts val="600"/>
              </a:spcAft>
              <a:buClr>
                <a:srgbClr val="CC9900"/>
              </a:buClr>
              <a:buSzPct val="65000"/>
              <a:buFont typeface="Wingdings" panose="05000000000000000000" pitchFamily="2" charset="2"/>
              <a:buChar char=""/>
            </a:pPr>
            <a:r>
              <a:rPr lang="en-US" sz="2000" dirty="0"/>
              <a:t>SLAC infrastructure priorities and configuration of systems failed to ensure a stable physical configuration of the electrical distribution system for safe conduct of work activities</a:t>
            </a:r>
          </a:p>
          <a:p>
            <a:pPr marL="800100" lvl="1" indent="-342900">
              <a:spcAft>
                <a:spcPts val="600"/>
              </a:spcAft>
              <a:buClr>
                <a:srgbClr val="CC9900"/>
              </a:buClr>
              <a:buSzPct val="65000"/>
              <a:buFont typeface="Wingdings" panose="05000000000000000000" pitchFamily="2" charset="2"/>
              <a:buChar char=""/>
            </a:pPr>
            <a:r>
              <a:rPr lang="en-US" sz="2000" dirty="0"/>
              <a:t>SLAC failed to effectively evaluate worker comprehension and implementation of its policies and procedures and to provide sufficient supervisory and management presence in the field to assess implementation </a:t>
            </a:r>
          </a:p>
          <a:p>
            <a:pPr marL="800100" lvl="1" indent="-342900">
              <a:spcAft>
                <a:spcPts val="600"/>
              </a:spcAft>
              <a:buClr>
                <a:srgbClr val="CC9900"/>
              </a:buClr>
              <a:buSzPct val="65000"/>
              <a:buFont typeface="Wingdings" panose="05000000000000000000" pitchFamily="2" charset="2"/>
              <a:buChar char=""/>
            </a:pPr>
            <a:r>
              <a:rPr lang="en-US" sz="2000" dirty="0"/>
              <a:t>Long-standing conditions present at the time of the accident were recognized by SLAC from prior assessment activities, but corrective action commitments remained open and unresolved.   </a:t>
            </a:r>
          </a:p>
        </p:txBody>
      </p:sp>
    </p:spTree>
    <p:extLst>
      <p:ext uri="{BB962C8B-B14F-4D97-AF65-F5344CB8AC3E}">
        <p14:creationId xmlns:p14="http://schemas.microsoft.com/office/powerpoint/2010/main" val="300370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0" y="6248400"/>
            <a:ext cx="914400" cy="457200"/>
          </a:xfrm>
        </p:spPr>
        <p:txBody>
          <a:bodyPr/>
          <a:lstStyle/>
          <a:p>
            <a:pPr>
              <a:defRPr/>
            </a:pPr>
            <a:fld id="{A1E2E6D8-AB68-43D5-8C34-21A0F6D51E92}" type="slidenum">
              <a:rPr lang="en-US" altLang="en-US" b="1"/>
              <a:pPr>
                <a:defRPr/>
              </a:pPr>
              <a:t>9</a:t>
            </a:fld>
            <a:endParaRPr lang="en-US" altLang="en-US" b="1"/>
          </a:p>
        </p:txBody>
      </p:sp>
      <p:sp>
        <p:nvSpPr>
          <p:cNvPr id="6147" name="Rectangle 2"/>
          <p:cNvSpPr>
            <a:spLocks noGrp="1" noChangeArrowheads="1"/>
          </p:cNvSpPr>
          <p:nvPr>
            <p:ph type="title"/>
          </p:nvPr>
        </p:nvSpPr>
        <p:spPr>
          <a:xfrm>
            <a:off x="457200" y="228600"/>
            <a:ext cx="8229600" cy="685800"/>
          </a:xfrm>
        </p:spPr>
        <p:txBody>
          <a:bodyPr/>
          <a:lstStyle/>
          <a:p>
            <a:pPr eaLnBrk="1" hangingPunct="1"/>
            <a:r>
              <a:rPr lang="en-US" sz="1600" b="1"/>
              <a:t>Electrical Shock Accident Resulting in Employee Injury at SLAC on December 27, 2022</a:t>
            </a:r>
            <a:br>
              <a:rPr lang="en-US" sz="2800" b="1"/>
            </a:br>
            <a:r>
              <a:rPr lang="en-US" sz="2800" b="1"/>
              <a:t>Key Messages (cont.)</a:t>
            </a:r>
          </a:p>
        </p:txBody>
      </p:sp>
      <p:sp>
        <p:nvSpPr>
          <p:cNvPr id="2" name="TextBox 1"/>
          <p:cNvSpPr txBox="1"/>
          <p:nvPr/>
        </p:nvSpPr>
        <p:spPr>
          <a:xfrm>
            <a:off x="381000" y="1162211"/>
            <a:ext cx="8382000" cy="4785926"/>
          </a:xfrm>
          <a:prstGeom prst="rect">
            <a:avLst/>
          </a:prstGeom>
          <a:noFill/>
        </p:spPr>
        <p:txBody>
          <a:bodyPr wrap="square" rtlCol="0">
            <a:spAutoFit/>
          </a:bodyPr>
          <a:lstStyle/>
          <a:p>
            <a:pPr>
              <a:spcAft>
                <a:spcPts val="600"/>
              </a:spcAft>
              <a:buClr>
                <a:srgbClr val="CC9900"/>
              </a:buClr>
              <a:buSzPct val="65000"/>
            </a:pPr>
            <a:r>
              <a:rPr lang="en-US" sz="1900" dirty="0"/>
              <a:t>Section 4.2 identifies the various elements of the ‘Anatomy of the Event’ model to enable the reader to better appreciate how this accident was able to occur through discussion of latent organizational weaknesses; flawed controls; error precursors; vision beliefs and values; and initiating action.</a:t>
            </a:r>
            <a:r>
              <a:rPr lang="en-US" sz="1900" i="1" dirty="0"/>
              <a:t> </a:t>
            </a:r>
            <a:endParaRPr lang="en-US" sz="1900" dirty="0"/>
          </a:p>
          <a:p>
            <a:pPr>
              <a:spcAft>
                <a:spcPts val="600"/>
              </a:spcAft>
              <a:buClr>
                <a:srgbClr val="CC9900"/>
              </a:buClr>
              <a:buSzPct val="65000"/>
            </a:pPr>
            <a:r>
              <a:rPr lang="en-US" sz="1900" dirty="0"/>
              <a:t>In summary:</a:t>
            </a:r>
          </a:p>
          <a:p>
            <a:pPr marL="342900" indent="-342900">
              <a:spcAft>
                <a:spcPts val="600"/>
              </a:spcAft>
              <a:buClr>
                <a:srgbClr val="CC9900"/>
              </a:buClr>
              <a:buSzPct val="65000"/>
              <a:buFont typeface="Arial" panose="020B0604020202020204" pitchFamily="34" charset="0"/>
              <a:buChar char="•"/>
            </a:pPr>
            <a:r>
              <a:rPr lang="en-US" sz="1900" dirty="0"/>
              <a:t>The accumulated complexity of the electrical distribution system overwhelmed the ability to develop a safe and executable work plan, introducing a new hazard (partially energized gear) without being identified or controlled.  </a:t>
            </a:r>
          </a:p>
          <a:p>
            <a:pPr marL="342900" indent="-342900">
              <a:spcAft>
                <a:spcPts val="600"/>
              </a:spcAft>
              <a:buClr>
                <a:srgbClr val="CC9900"/>
              </a:buClr>
              <a:buSzPct val="65000"/>
              <a:buFont typeface="Arial" panose="020B0604020202020204" pitchFamily="34" charset="0"/>
              <a:buChar char="•"/>
            </a:pPr>
            <a:r>
              <a:rPr lang="en-US" sz="1900" dirty="0"/>
              <a:t>A culture of over-reliance on experienced workers with PPE short-circuited the need for detailed work plan reviews and walkdowns and fell victim to errors of inattention and reduced perception of risk.  </a:t>
            </a:r>
          </a:p>
          <a:p>
            <a:pPr marL="342900" indent="-342900">
              <a:spcAft>
                <a:spcPts val="600"/>
              </a:spcAft>
              <a:buClr>
                <a:srgbClr val="CC9900"/>
              </a:buClr>
              <a:buSzPct val="65000"/>
              <a:buFont typeface="Arial" panose="020B0604020202020204" pitchFamily="34" charset="0"/>
              <a:buChar char="•"/>
            </a:pPr>
            <a:r>
              <a:rPr lang="en-US" sz="1900" dirty="0"/>
              <a:t>Inadequate field assessments over several years allowed this culture to self-reinforce and take root, and the issues related to configuration management that had been identified for years were never corrected.</a:t>
            </a:r>
          </a:p>
        </p:txBody>
      </p:sp>
    </p:spTree>
    <p:extLst>
      <p:ext uri="{BB962C8B-B14F-4D97-AF65-F5344CB8AC3E}">
        <p14:creationId xmlns:p14="http://schemas.microsoft.com/office/powerpoint/2010/main" val="1013308024"/>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C Template.potx" id="{7A0D8F8A-CF22-5741-96B3-AE7C49550AD8}" vid="{46ED3F4F-1E88-8645-AFD8-33839CC9BE2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78EB0D46CF9B448ADD81A7B07F0216" ma:contentTypeVersion="11" ma:contentTypeDescription="Create a new document." ma:contentTypeScope="" ma:versionID="c02d44c6ddbd80a4bf083933d753c739">
  <xsd:schema xmlns:xsd="http://www.w3.org/2001/XMLSchema" xmlns:xs="http://www.w3.org/2001/XMLSchema" xmlns:p="http://schemas.microsoft.com/office/2006/metadata/properties" xmlns:ns2="32d22635-9e10-4616-a068-2abb65b69708" xmlns:ns3="2871acc1-52c4-4abd-8199-4dabb2f55739" targetNamespace="http://schemas.microsoft.com/office/2006/metadata/properties" ma:root="true" ma:fieldsID="5323d90164d9e05ed6b688ee40581226" ns2:_="" ns3:_="">
    <xsd:import namespace="32d22635-9e10-4616-a068-2abb65b69708"/>
    <xsd:import namespace="2871acc1-52c4-4abd-8199-4dabb2f55739"/>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d22635-9e10-4616-a068-2abb65b697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e8ac8405-059b-47f8-b48a-bbaeae0205a4"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71acc1-52c4-4abd-8199-4dabb2f55739"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860f21c-cc6f-4233-b18d-41eaffaf4da3}" ma:internalName="TaxCatchAll" ma:showField="CatchAllData" ma:web="2871acc1-52c4-4abd-8199-4dabb2f557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2871acc1-52c4-4abd-8199-4dabb2f55739" xsi:nil="true"/>
    <lcf76f155ced4ddcb4097134ff3c332f xmlns="32d22635-9e10-4616-a068-2abb65b6970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F18E80-F137-4C11-A458-98151BD7943B}">
  <ds:schemaRefs>
    <ds:schemaRef ds:uri="2871acc1-52c4-4abd-8199-4dabb2f55739"/>
    <ds:schemaRef ds:uri="32d22635-9e10-4616-a068-2abb65b6970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F432FD5-DF53-499B-81FA-27218D2160B7}">
  <ds:schemaRefs>
    <ds:schemaRef ds:uri="2871acc1-52c4-4abd-8199-4dabb2f55739"/>
    <ds:schemaRef ds:uri="32d22635-9e10-4616-a068-2abb65b69708"/>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0C08AC3-83E2-410C-9AB2-89D1F31424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Edge</Template>
  <TotalTime>1520</TotalTime>
  <Words>2776</Words>
  <Application>Microsoft Macintosh PowerPoint</Application>
  <PresentationFormat>On-screen Show (4:3)</PresentationFormat>
  <Paragraphs>164</Paragraphs>
  <Slides>21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Garamond</vt:lpstr>
      <vt:lpstr>Times New Roman</vt:lpstr>
      <vt:lpstr>Wingdings</vt:lpstr>
      <vt:lpstr>Wingdings,Sans-Serif</vt:lpstr>
      <vt:lpstr>Zapf Dingbats</vt:lpstr>
      <vt:lpstr>Edge</vt:lpstr>
      <vt:lpstr>Briefing on the Electrical Shock Accident Resulting in Employee Injury at SLAC on December 27, 2022   SLAC Accident Investigation Board      April 15, 2023 </vt:lpstr>
      <vt:lpstr>Electrical Shock Accident Resulting in Employee Injury at SLAC on December 27, 2022 Background</vt:lpstr>
      <vt:lpstr>Electrical Shock Accident Resulting in Employee Injury at SLAC on December 27, 2022 Board Activities</vt:lpstr>
      <vt:lpstr>Electrical Shock Accident Resulting in Employee Injury at SLAC on December 27, 2022 Board Activities (cont.)</vt:lpstr>
      <vt:lpstr>Electrical Shock Accident Resulting in Employee Injury at SLAC on December 27, 2022 Early Communication to SLAC Management</vt:lpstr>
      <vt:lpstr>Electrical Shock Accident Resulting in Employee Injury at SLAC on December 27, 2022 Response to Charter</vt:lpstr>
      <vt:lpstr>Electrical Shock Accident Resulting in Employee Injury at SLAC on December 27, 2022 Key Messages</vt:lpstr>
      <vt:lpstr>Electrical Shock Accident Resulting in Employee Injury at SLAC on December 27, 2022 Key Messages</vt:lpstr>
      <vt:lpstr>Electrical Shock Accident Resulting in Employee Injury at SLAC on December 27, 2022 Key Messages (cont.)</vt:lpstr>
      <vt:lpstr>Electrical Shock Accident Resulting in Employee Injury at SLAC on December 27, 2022 Error Precursors</vt:lpstr>
      <vt:lpstr>Electrical Shock Accident Resulting in Employee Injury at SLAC on December 27, 2022 Results - Direct Cause</vt:lpstr>
      <vt:lpstr>Electrical Shock Accident Resulting in Employee Injury at SLAC on December 27, 2022 Results:  Contributing Causes – Configuration Mgmt</vt:lpstr>
      <vt:lpstr>Electrical Shock Accident Resulting in Employee Injury at SLAC on December 27, 2022 Results:  Contributing Causes – WPC - Planning</vt:lpstr>
      <vt:lpstr>Electrical Shock Accident Resulting in Employee Injury at SLAC on December 27, 2022 Results:  Contributing Causes – WPC - Execution</vt:lpstr>
      <vt:lpstr>Electrical Shock Accident Resulting in Employee Injury at SLAC on December 27, 2022 Results:  Root Cause</vt:lpstr>
      <vt:lpstr>Electrical Shock Accident Resulting in Employee Injury at SLAC on December 27, 2022 DOE Oversight</vt:lpstr>
      <vt:lpstr>Electrical Shock Accident Resulting in Employee Injury at SLAC on December 27, 2022 Results:  Conclusions (CONs)</vt:lpstr>
      <vt:lpstr>Electrical Shock Accident Resulting in Employee Injury at SLAC on December 27, 2022 Results:  Judgments of Need (JONs)</vt:lpstr>
      <vt:lpstr>Electrical Shock Accident Resulting in Employee Injury at SLAC on December 27, 2022 Results:  Judgments of Need (JONs)</vt:lpstr>
      <vt:lpstr>Electrical Shock Accident Resulting in Employee Injury at SLAC on December 27, 2022 Results:  Judgments of Need (JONs)</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TITLE  SLAC Accident Investigation Board      April 19, 2023 </dc:title>
  <dc:subject/>
  <dc:creator>Michele Branton</dc:creator>
  <cp:keywords/>
  <dc:description/>
  <cp:lastModifiedBy>Michele Branton</cp:lastModifiedBy>
  <cp:revision>28</cp:revision>
  <cp:lastPrinted>2023-04-24T21:44:12Z</cp:lastPrinted>
  <dcterms:created xsi:type="dcterms:W3CDTF">2023-04-18T11:04:22Z</dcterms:created>
  <dcterms:modified xsi:type="dcterms:W3CDTF">2023-04-24T22:36:50Z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udget Cycle">
    <vt:lpwstr>Formulation</vt:lpwstr>
  </property>
  <property fmtid="{D5CDD505-2E9C-101B-9397-08002B2CF9AE}" pid="3" name="Type - Primary">
    <vt:lpwstr>Budget Briefings</vt:lpwstr>
  </property>
  <property fmtid="{D5CDD505-2E9C-101B-9397-08002B2CF9AE}" pid="4" name="Program">
    <vt:lpwstr>S&amp;S</vt:lpwstr>
  </property>
  <property fmtid="{D5CDD505-2E9C-101B-9397-08002B2CF9AE}" pid="5" name="Type - ARRA">
    <vt:lpwstr>Not specified</vt:lpwstr>
  </property>
  <property fmtid="{D5CDD505-2E9C-101B-9397-08002B2CF9AE}" pid="6" name="Formulation Phase">
    <vt:lpwstr>Internal Budget Phase</vt:lpwstr>
  </property>
  <property fmtid="{D5CDD505-2E9C-101B-9397-08002B2CF9AE}" pid="7" name="FY">
    <vt:lpwstr>2013</vt:lpwstr>
  </property>
  <property fmtid="{D5CDD505-2E9C-101B-9397-08002B2CF9AE}" pid="8" name="AFP">
    <vt:lpwstr>N/A</vt:lpwstr>
  </property>
  <property fmtid="{D5CDD505-2E9C-101B-9397-08002B2CF9AE}" pid="9" name="Type-Secondary">
    <vt:lpwstr/>
  </property>
  <property fmtid="{D5CDD505-2E9C-101B-9397-08002B2CF9AE}" pid="10" name="Recovery Act">
    <vt:lpwstr/>
  </property>
  <property fmtid="{D5CDD505-2E9C-101B-9397-08002B2CF9AE}" pid="11" name="ContentTypeId">
    <vt:lpwstr>0x0101004D78EB0D46CF9B448ADD81A7B07F0216</vt:lpwstr>
  </property>
  <property fmtid="{D5CDD505-2E9C-101B-9397-08002B2CF9AE}" pid="12" name="MediaServiceImageTags">
    <vt:lpwstr/>
  </property>
</Properties>
</file>