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268" r:id="rId3"/>
    <p:sldId id="287" r:id="rId4"/>
    <p:sldId id="267" r:id="rId5"/>
    <p:sldId id="286" r:id="rId6"/>
    <p:sldId id="285" r:id="rId7"/>
    <p:sldId id="280" r:id="rId8"/>
    <p:sldId id="283" r:id="rId9"/>
    <p:sldId id="272" r:id="rId10"/>
    <p:sldId id="270" r:id="rId11"/>
    <p:sldId id="271" r:id="rId12"/>
    <p:sldId id="288" r:id="rId13"/>
    <p:sldId id="273" r:id="rId14"/>
    <p:sldId id="281" r:id="rId15"/>
    <p:sldId id="274" r:id="rId16"/>
    <p:sldId id="289" r:id="rId17"/>
    <p:sldId id="282" r:id="rId18"/>
    <p:sldId id="269" r:id="rId19"/>
    <p:sldId id="29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408" autoAdjust="0"/>
  </p:normalViewPr>
  <p:slideViewPr>
    <p:cSldViewPr snapToGrid="0" snapToObjects="1">
      <p:cViewPr varScale="1">
        <p:scale>
          <a:sx n="111" d="100"/>
          <a:sy n="111" d="100"/>
        </p:scale>
        <p:origin x="1512" y="114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1737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9900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7344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988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79876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1862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0492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373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7452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4297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9743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6568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5226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1627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1729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Monday, March 12, 2018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Monday, March 12, 2018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7822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7316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Monday, March 12,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  <p:sldLayoutId id="2147483680" r:id="rId11"/>
    <p:sldLayoutId id="2147483681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Welcome!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387" y="1720792"/>
            <a:ext cx="4051834" cy="3246671"/>
          </a:xfrm>
        </p:spPr>
        <p:txBody>
          <a:bodyPr/>
          <a:lstStyle/>
          <a:p>
            <a:r>
              <a:rPr lang="en-US" dirty="0" smtClean="0"/>
              <a:t>JLab.org Content Editor and Publisher Training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David Chopard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12, 2018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210" y="1286900"/>
            <a:ext cx="4640790" cy="487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/>
        </p:nvSpPr>
        <p:spPr>
          <a:xfrm>
            <a:off x="268759" y="1001025"/>
            <a:ext cx="8544697" cy="80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Most CMS systems have only one content </a:t>
            </a:r>
            <a:r>
              <a:rPr lang="en" sz="2400" dirty="0" smtClea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type- not Drupal! 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Shape 188"/>
          <p:cNvSpPr/>
          <p:nvPr/>
        </p:nvSpPr>
        <p:spPr>
          <a:xfrm>
            <a:off x="896687" y="4084785"/>
            <a:ext cx="1113268" cy="857400"/>
          </a:xfrm>
          <a:prstGeom prst="rightArrow">
            <a:avLst>
              <a:gd name="adj1" fmla="val 10800"/>
              <a:gd name="adj2" fmla="val 50000"/>
            </a:avLst>
          </a:prstGeom>
          <a:solidFill>
            <a:schemeClr val="bg2">
              <a:lumMod val="50000"/>
            </a:schemeClr>
          </a:solidFill>
          <a:ln w="9525" cap="flat" cmpd="sng">
            <a:solidFill>
              <a:schemeClr val="tx2">
                <a:lumMod val="60000"/>
                <a:lumOff val="40000"/>
              </a:schemeClr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Shape 189"/>
          <p:cNvPicPr preferRelativeResize="0"/>
          <p:nvPr/>
        </p:nvPicPr>
        <p:blipFill rotWithShape="1">
          <a:blip r:embed="rId3">
            <a:alphaModFix/>
          </a:blip>
          <a:srcRect r="23129"/>
          <a:stretch/>
        </p:blipFill>
        <p:spPr>
          <a:xfrm>
            <a:off x="3184977" y="1619678"/>
            <a:ext cx="5959023" cy="440303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Content Types- General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58" y="1809459"/>
            <a:ext cx="2443579" cy="191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0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120" y="4544798"/>
            <a:ext cx="2489486" cy="18975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363" y="4393404"/>
            <a:ext cx="2608951" cy="20489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898" y="3178162"/>
            <a:ext cx="2416182" cy="18975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6" y="3082290"/>
            <a:ext cx="2443579" cy="1919093"/>
          </a:xfrm>
          <a:prstGeom prst="rect">
            <a:avLst/>
          </a:prstGeom>
        </p:spPr>
      </p:pic>
      <p:sp>
        <p:nvSpPr>
          <p:cNvPr id="15" name="Shape 201"/>
          <p:cNvSpPr/>
          <p:nvPr/>
        </p:nvSpPr>
        <p:spPr>
          <a:xfrm rot="5400000">
            <a:off x="7131024" y="3811697"/>
            <a:ext cx="1389677" cy="73858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30000"/>
                </a:moveTo>
                <a:lnTo>
                  <a:pt x="1528" y="30000"/>
                </a:lnTo>
                <a:lnTo>
                  <a:pt x="1528" y="90000"/>
                </a:lnTo>
                <a:lnTo>
                  <a:pt x="0" y="90000"/>
                </a:lnTo>
                <a:lnTo>
                  <a:pt x="0" y="30000"/>
                </a:lnTo>
                <a:close/>
                <a:moveTo>
                  <a:pt x="3056" y="30000"/>
                </a:moveTo>
                <a:lnTo>
                  <a:pt x="6112" y="30000"/>
                </a:lnTo>
                <a:lnTo>
                  <a:pt x="6112" y="90000"/>
                </a:lnTo>
                <a:lnTo>
                  <a:pt x="3056" y="90000"/>
                </a:lnTo>
                <a:lnTo>
                  <a:pt x="3056" y="30000"/>
                </a:lnTo>
                <a:close/>
                <a:moveTo>
                  <a:pt x="7640" y="30000"/>
                </a:moveTo>
                <a:lnTo>
                  <a:pt x="95551" y="30000"/>
                </a:lnTo>
                <a:lnTo>
                  <a:pt x="95551" y="0"/>
                </a:lnTo>
                <a:lnTo>
                  <a:pt x="119999" y="60000"/>
                </a:lnTo>
                <a:lnTo>
                  <a:pt x="95551" y="120000"/>
                </a:lnTo>
                <a:lnTo>
                  <a:pt x="95551" y="90000"/>
                </a:lnTo>
                <a:lnTo>
                  <a:pt x="7640" y="90000"/>
                </a:lnTo>
                <a:lnTo>
                  <a:pt x="7640" y="30000"/>
                </a:lnTo>
                <a:close/>
              </a:path>
            </a:pathLst>
          </a:custGeom>
          <a:gradFill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 scaled="0"/>
          </a:gradFill>
          <a:ln w="9525" cap="flat" cmpd="sng">
            <a:solidFill>
              <a:srgbClr val="B6DCDF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Shape 198"/>
          <p:cNvSpPr/>
          <p:nvPr/>
        </p:nvSpPr>
        <p:spPr>
          <a:xfrm>
            <a:off x="234163" y="208444"/>
            <a:ext cx="8686800" cy="50314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FFFFFF"/>
              </a:buClr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Content Types- Drupal </a:t>
            </a:r>
            <a:endParaRPr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Shape 199"/>
          <p:cNvSpPr/>
          <p:nvPr/>
        </p:nvSpPr>
        <p:spPr>
          <a:xfrm rot="5400000">
            <a:off x="780656" y="2651558"/>
            <a:ext cx="973452" cy="69573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30000"/>
                </a:moveTo>
                <a:lnTo>
                  <a:pt x="1524" y="30000"/>
                </a:lnTo>
                <a:lnTo>
                  <a:pt x="1524" y="90000"/>
                </a:lnTo>
                <a:lnTo>
                  <a:pt x="0" y="90000"/>
                </a:lnTo>
                <a:lnTo>
                  <a:pt x="0" y="30000"/>
                </a:lnTo>
                <a:close/>
                <a:moveTo>
                  <a:pt x="3049" y="30000"/>
                </a:moveTo>
                <a:lnTo>
                  <a:pt x="6099" y="30000"/>
                </a:lnTo>
                <a:lnTo>
                  <a:pt x="6099" y="90000"/>
                </a:lnTo>
                <a:lnTo>
                  <a:pt x="3049" y="90000"/>
                </a:lnTo>
                <a:lnTo>
                  <a:pt x="3049" y="30000"/>
                </a:lnTo>
                <a:close/>
                <a:moveTo>
                  <a:pt x="7623" y="30000"/>
                </a:moveTo>
                <a:lnTo>
                  <a:pt x="95603" y="30000"/>
                </a:lnTo>
                <a:lnTo>
                  <a:pt x="95603" y="0"/>
                </a:lnTo>
                <a:lnTo>
                  <a:pt x="119999" y="60000"/>
                </a:lnTo>
                <a:lnTo>
                  <a:pt x="95603" y="120000"/>
                </a:lnTo>
                <a:lnTo>
                  <a:pt x="95603" y="90000"/>
                </a:lnTo>
                <a:lnTo>
                  <a:pt x="7623" y="90000"/>
                </a:lnTo>
                <a:lnTo>
                  <a:pt x="7623" y="30000"/>
                </a:lnTo>
                <a:close/>
              </a:path>
            </a:pathLst>
          </a:custGeom>
          <a:gradFill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 scaled="0"/>
          </a:gradFill>
          <a:ln w="9525" cap="flat" cmpd="sng">
            <a:solidFill>
              <a:srgbClr val="B6DCDF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Shape 200"/>
          <p:cNvSpPr/>
          <p:nvPr/>
        </p:nvSpPr>
        <p:spPr>
          <a:xfrm rot="5400000">
            <a:off x="2689874" y="3886164"/>
            <a:ext cx="1485900" cy="7445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30000"/>
                </a:moveTo>
                <a:lnTo>
                  <a:pt x="1409" y="30000"/>
                </a:lnTo>
                <a:lnTo>
                  <a:pt x="1409" y="90000"/>
                </a:lnTo>
                <a:lnTo>
                  <a:pt x="0" y="90000"/>
                </a:lnTo>
                <a:lnTo>
                  <a:pt x="0" y="30000"/>
                </a:lnTo>
                <a:close/>
                <a:moveTo>
                  <a:pt x="2818" y="30000"/>
                </a:moveTo>
                <a:lnTo>
                  <a:pt x="5637" y="30000"/>
                </a:lnTo>
                <a:lnTo>
                  <a:pt x="5637" y="90000"/>
                </a:lnTo>
                <a:lnTo>
                  <a:pt x="2818" y="90000"/>
                </a:lnTo>
                <a:lnTo>
                  <a:pt x="2818" y="30000"/>
                </a:lnTo>
                <a:close/>
                <a:moveTo>
                  <a:pt x="7046" y="30000"/>
                </a:moveTo>
                <a:lnTo>
                  <a:pt x="97451" y="30000"/>
                </a:lnTo>
                <a:lnTo>
                  <a:pt x="97451" y="0"/>
                </a:lnTo>
                <a:lnTo>
                  <a:pt x="120000" y="60000"/>
                </a:lnTo>
                <a:lnTo>
                  <a:pt x="97451" y="120000"/>
                </a:lnTo>
                <a:lnTo>
                  <a:pt x="97451" y="90000"/>
                </a:lnTo>
                <a:lnTo>
                  <a:pt x="7046" y="90000"/>
                </a:lnTo>
                <a:lnTo>
                  <a:pt x="7046" y="30000"/>
                </a:lnTo>
                <a:close/>
              </a:path>
            </a:pathLst>
          </a:custGeom>
          <a:gradFill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 scaled="0"/>
          </a:gradFill>
          <a:ln w="9525" cap="flat" cmpd="sng">
            <a:solidFill>
              <a:srgbClr val="B6DCDF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Shape 201"/>
          <p:cNvSpPr/>
          <p:nvPr/>
        </p:nvSpPr>
        <p:spPr>
          <a:xfrm rot="5400000">
            <a:off x="4754475" y="2552366"/>
            <a:ext cx="1389677" cy="73858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30000"/>
                </a:moveTo>
                <a:lnTo>
                  <a:pt x="1528" y="30000"/>
                </a:lnTo>
                <a:lnTo>
                  <a:pt x="1528" y="90000"/>
                </a:lnTo>
                <a:lnTo>
                  <a:pt x="0" y="90000"/>
                </a:lnTo>
                <a:lnTo>
                  <a:pt x="0" y="30000"/>
                </a:lnTo>
                <a:close/>
                <a:moveTo>
                  <a:pt x="3056" y="30000"/>
                </a:moveTo>
                <a:lnTo>
                  <a:pt x="6112" y="30000"/>
                </a:lnTo>
                <a:lnTo>
                  <a:pt x="6112" y="90000"/>
                </a:lnTo>
                <a:lnTo>
                  <a:pt x="3056" y="90000"/>
                </a:lnTo>
                <a:lnTo>
                  <a:pt x="3056" y="30000"/>
                </a:lnTo>
                <a:close/>
                <a:moveTo>
                  <a:pt x="7640" y="30000"/>
                </a:moveTo>
                <a:lnTo>
                  <a:pt x="95551" y="30000"/>
                </a:lnTo>
                <a:lnTo>
                  <a:pt x="95551" y="0"/>
                </a:lnTo>
                <a:lnTo>
                  <a:pt x="119999" y="60000"/>
                </a:lnTo>
                <a:lnTo>
                  <a:pt x="95551" y="120000"/>
                </a:lnTo>
                <a:lnTo>
                  <a:pt x="95551" y="90000"/>
                </a:lnTo>
                <a:lnTo>
                  <a:pt x="7640" y="90000"/>
                </a:lnTo>
                <a:lnTo>
                  <a:pt x="7640" y="30000"/>
                </a:lnTo>
                <a:close/>
              </a:path>
            </a:pathLst>
          </a:custGeom>
          <a:gradFill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 scaled="0"/>
          </a:gradFill>
          <a:ln w="9525" cap="flat" cmpd="sng">
            <a:solidFill>
              <a:srgbClr val="B6DCDF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Shape 203"/>
          <p:cNvSpPr txBox="1"/>
          <p:nvPr/>
        </p:nvSpPr>
        <p:spPr>
          <a:xfrm>
            <a:off x="2561623" y="2825811"/>
            <a:ext cx="1752600" cy="120586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 Media </a:t>
            </a:r>
            <a:r>
              <a:rPr lang="en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Pages</a:t>
            </a:r>
            <a:endParaRPr dirty="0"/>
          </a:p>
          <a:p>
            <a:pPr>
              <a:buClr>
                <a:schemeClr val="dk1"/>
              </a:buClr>
            </a:pPr>
            <a:r>
              <a:rPr lang="en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(use facebook and twitter feeds)</a:t>
            </a:r>
            <a:endParaRPr dirty="0"/>
          </a:p>
          <a:p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Shape 204"/>
          <p:cNvSpPr txBox="1"/>
          <p:nvPr/>
        </p:nvSpPr>
        <p:spPr>
          <a:xfrm>
            <a:off x="234163" y="1906158"/>
            <a:ext cx="2121110" cy="106715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US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Event Planning Pages</a:t>
            </a:r>
            <a:endParaRPr dirty="0"/>
          </a:p>
          <a:p>
            <a:pPr>
              <a:buClr>
                <a:schemeClr val="dk1"/>
              </a:buClr>
            </a:pPr>
            <a:r>
              <a:rPr lang="en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(use </a:t>
            </a:r>
            <a:r>
              <a:rPr lang="en" sz="1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calenders and registration forms)</a:t>
            </a:r>
            <a:endParaRPr dirty="0"/>
          </a:p>
        </p:txBody>
      </p:sp>
      <p:sp>
        <p:nvSpPr>
          <p:cNvPr id="205" name="Shape 205"/>
          <p:cNvSpPr txBox="1"/>
          <p:nvPr/>
        </p:nvSpPr>
        <p:spPr>
          <a:xfrm>
            <a:off x="4608317" y="1938427"/>
            <a:ext cx="2111138" cy="125308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US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Human Resources Pages</a:t>
            </a:r>
            <a:endParaRPr dirty="0"/>
          </a:p>
          <a:p>
            <a:pPr>
              <a:buClr>
                <a:schemeClr val="dk1"/>
              </a:buClr>
            </a:pPr>
            <a:r>
              <a:rPr lang="en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1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uses personel forms and reference information)</a:t>
            </a:r>
            <a:endParaRPr dirty="0"/>
          </a:p>
        </p:txBody>
      </p:sp>
      <p:sp>
        <p:nvSpPr>
          <p:cNvPr id="206" name="Shape 206"/>
          <p:cNvSpPr txBox="1"/>
          <p:nvPr/>
        </p:nvSpPr>
        <p:spPr>
          <a:xfrm>
            <a:off x="6998356" y="2512698"/>
            <a:ext cx="1918200" cy="1337261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US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Collection Pages</a:t>
            </a:r>
            <a:endParaRPr dirty="0"/>
          </a:p>
          <a:p>
            <a:pPr>
              <a:buClr>
                <a:schemeClr val="dk1"/>
              </a:buClr>
            </a:pPr>
            <a:r>
              <a:rPr lang="en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1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uses charts, plots and </a:t>
            </a:r>
            <a:r>
              <a:rPr lang="en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fields for technical data)</a:t>
            </a:r>
            <a:endParaRPr dirty="0"/>
          </a:p>
        </p:txBody>
      </p:sp>
      <p:sp>
        <p:nvSpPr>
          <p:cNvPr id="6" name="Rectangle 5"/>
          <p:cNvSpPr/>
          <p:nvPr/>
        </p:nvSpPr>
        <p:spPr>
          <a:xfrm>
            <a:off x="234162" y="930434"/>
            <a:ext cx="8605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FFFF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 Drupal, there are many different kinds of content types to help you organize your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different kinds of content more efficiently.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94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308919" y="240539"/>
            <a:ext cx="8464378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 smtClean="0"/>
              <a:t>Drupal Nodes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569343" y="996098"/>
            <a:ext cx="789316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Node = Content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piece of content in Drupal, typically corresponding to a single page on the site, that has a title, an optional body, and perhaps additional fields. Every node also belongs to a particular content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type.</a:t>
            </a:r>
          </a:p>
          <a:p>
            <a:endParaRPr lang="en-US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90259" y="3674993"/>
            <a:ext cx="167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News Release</a:t>
            </a:r>
            <a:endParaRPr lang="en-US" alt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69343" y="3781996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Department Page</a:t>
            </a:r>
            <a:endParaRPr lang="en-US" alt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88296" y="3370840"/>
            <a:ext cx="1655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Weekly Briefs </a:t>
            </a:r>
            <a:endParaRPr lang="en-US" alt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182" y="4044325"/>
            <a:ext cx="2958165" cy="22476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43" y="4169489"/>
            <a:ext cx="2902572" cy="20266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6855" y="3781996"/>
            <a:ext cx="2314683" cy="263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7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37" y="831546"/>
            <a:ext cx="6075429" cy="603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37" y="831546"/>
            <a:ext cx="6075429" cy="603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Creating Content: Front- and Backend Connections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37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dirty="0" smtClean="0"/>
              <a:t>Creating and Editing Content</a:t>
            </a:r>
            <a:endParaRPr lang="en-US" sz="2500" dirty="0"/>
          </a:p>
        </p:txBody>
      </p:sp>
      <p:sp>
        <p:nvSpPr>
          <p:cNvPr id="3" name="Rectangle 2"/>
          <p:cNvSpPr/>
          <p:nvPr/>
        </p:nvSpPr>
        <p:spPr>
          <a:xfrm>
            <a:off x="308918" y="1026533"/>
            <a:ext cx="86272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40"/>
              </a:spcBef>
              <a:buClr>
                <a:srgbClr val="FFFFFF"/>
              </a:buClr>
              <a:buSzPts val="3200"/>
              <a:buFont typeface="Arial"/>
              <a:buChar char="•"/>
            </a:pP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  <a:r>
              <a:rPr lang="en-US" sz="24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89"/>
          <p:cNvSpPr txBox="1">
            <a:spLocks/>
          </p:cNvSpPr>
          <p:nvPr/>
        </p:nvSpPr>
        <p:spPr>
          <a:xfrm>
            <a:off x="1708030" y="1488198"/>
            <a:ext cx="6598057" cy="576119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Clr>
                <a:srgbClr val="F3F3F3"/>
              </a:buClr>
              <a:buSzPts val="1800"/>
              <a:buFont typeface="Arial" panose="020B0604020202020204" pitchFamily="34" charset="0"/>
              <a:buNone/>
            </a:pPr>
            <a:r>
              <a:rPr lang="en-US" sz="2000" i="1" dirty="0" smtClean="0"/>
              <a:t>Practice User Accounts:</a:t>
            </a:r>
          </a:p>
          <a:p>
            <a:pPr marL="1371600" lvl="2" indent="-342900">
              <a:spcBef>
                <a:spcPts val="600"/>
              </a:spcBef>
              <a:buClr>
                <a:srgbClr val="F3F3F3"/>
              </a:buClr>
              <a:buSzPts val="1800"/>
              <a:buFont typeface="Arial" panose="020B0604020202020204" pitchFamily="34" charset="0"/>
              <a:buChar char="○"/>
            </a:pPr>
            <a:r>
              <a:rPr lang="en-US" b="1" dirty="0" smtClean="0"/>
              <a:t>Admin Role: </a:t>
            </a:r>
          </a:p>
          <a:p>
            <a:pPr marL="1828800" lvl="3" indent="-342900">
              <a:spcBef>
                <a:spcPts val="600"/>
              </a:spcBef>
              <a:buClr>
                <a:srgbClr val="F3F3F3"/>
              </a:buClr>
              <a:buSzPts val="1800"/>
              <a:buFont typeface="Arial" panose="020B0604020202020204" pitchFamily="34" charset="0"/>
              <a:buChar char="○"/>
            </a:pPr>
            <a:r>
              <a:rPr lang="en-US" sz="2000" dirty="0" smtClean="0"/>
              <a:t>Username = </a:t>
            </a:r>
            <a:r>
              <a:rPr lang="en-US" sz="2000" dirty="0" err="1" smtClean="0"/>
              <a:t>Lsmith</a:t>
            </a:r>
            <a:endParaRPr lang="en-US" sz="2000" dirty="0" smtClean="0"/>
          </a:p>
          <a:p>
            <a:pPr marL="1828800" lvl="3" indent="-342900">
              <a:spcBef>
                <a:spcPts val="600"/>
              </a:spcBef>
              <a:buClr>
                <a:srgbClr val="F3F3F3"/>
              </a:buClr>
              <a:buSzPts val="1800"/>
              <a:buFont typeface="Arial" panose="020B0604020202020204" pitchFamily="34" charset="0"/>
              <a:buChar char="○"/>
            </a:pPr>
            <a:r>
              <a:rPr lang="en-US" sz="2000" dirty="0" smtClean="0"/>
              <a:t>Password = lsmith34</a:t>
            </a:r>
          </a:p>
          <a:p>
            <a:pPr marL="1371600" lvl="2" indent="-342900">
              <a:spcBef>
                <a:spcPts val="600"/>
              </a:spcBef>
              <a:buClr>
                <a:srgbClr val="F3F3F3"/>
              </a:buClr>
              <a:buSzPts val="1800"/>
              <a:buFont typeface="Arial" panose="020B0604020202020204" pitchFamily="34" charset="0"/>
              <a:buChar char="○"/>
            </a:pPr>
            <a:endParaRPr lang="en-US" dirty="0" smtClean="0"/>
          </a:p>
          <a:p>
            <a:pPr marL="1371600" lvl="2" indent="-342900">
              <a:spcBef>
                <a:spcPts val="600"/>
              </a:spcBef>
              <a:buClr>
                <a:srgbClr val="F3F3F3"/>
              </a:buClr>
              <a:buSzPts val="1800"/>
              <a:buFont typeface="Arial" panose="020B0604020202020204" pitchFamily="34" charset="0"/>
              <a:buChar char="○"/>
            </a:pPr>
            <a:r>
              <a:rPr lang="en-US" b="1" dirty="0" smtClean="0"/>
              <a:t>Editor Role: </a:t>
            </a:r>
          </a:p>
          <a:p>
            <a:pPr marL="1828800" lvl="3" indent="-342900">
              <a:spcBef>
                <a:spcPts val="600"/>
              </a:spcBef>
              <a:buClr>
                <a:srgbClr val="F3F3F3"/>
              </a:buClr>
              <a:buSzPts val="1800"/>
              <a:buFont typeface="Arial" panose="020B0604020202020204" pitchFamily="34" charset="0"/>
              <a:buChar char="○"/>
            </a:pPr>
            <a:r>
              <a:rPr lang="en-US" sz="2000" dirty="0" smtClean="0"/>
              <a:t>Username = </a:t>
            </a:r>
            <a:r>
              <a:rPr lang="en-US" sz="2000" dirty="0" err="1" smtClean="0"/>
              <a:t>HRosen</a:t>
            </a:r>
            <a:r>
              <a:rPr lang="en-US" sz="2000" dirty="0" smtClean="0"/>
              <a:t> </a:t>
            </a:r>
          </a:p>
          <a:p>
            <a:pPr marL="1828800" lvl="3" indent="-342900">
              <a:spcBef>
                <a:spcPts val="600"/>
              </a:spcBef>
              <a:buClr>
                <a:srgbClr val="F3F3F3"/>
              </a:buClr>
              <a:buSzPts val="1800"/>
              <a:buFont typeface="Arial" panose="020B0604020202020204" pitchFamily="34" charset="0"/>
              <a:buChar char="○"/>
            </a:pPr>
            <a:r>
              <a:rPr lang="en-US" sz="2000" dirty="0" smtClean="0"/>
              <a:t>Password = hrosen23</a:t>
            </a:r>
          </a:p>
          <a:p>
            <a:pPr marL="1371600" lvl="2" indent="-342900">
              <a:spcBef>
                <a:spcPts val="600"/>
              </a:spcBef>
              <a:buClr>
                <a:srgbClr val="F3F3F3"/>
              </a:buClr>
              <a:buSzPts val="1800"/>
              <a:buFont typeface="Arial" panose="020B0604020202020204" pitchFamily="34" charset="0"/>
              <a:buChar char="○"/>
            </a:pPr>
            <a:endParaRPr lang="en-US" dirty="0" smtClean="0"/>
          </a:p>
          <a:p>
            <a:pPr marL="1371600" lvl="2" indent="-342900">
              <a:spcBef>
                <a:spcPts val="600"/>
              </a:spcBef>
              <a:buClr>
                <a:srgbClr val="F3F3F3"/>
              </a:buClr>
              <a:buSzPts val="1800"/>
              <a:buFont typeface="Arial" panose="020B0604020202020204" pitchFamily="34" charset="0"/>
              <a:buChar char="○"/>
            </a:pPr>
            <a:r>
              <a:rPr lang="en-US" b="1" dirty="0" smtClean="0"/>
              <a:t>Publisher Role: </a:t>
            </a:r>
          </a:p>
          <a:p>
            <a:pPr marL="1828800" lvl="3" indent="-342900">
              <a:spcBef>
                <a:spcPts val="600"/>
              </a:spcBef>
              <a:buClr>
                <a:srgbClr val="F3F3F3"/>
              </a:buClr>
              <a:buSzPts val="1800"/>
              <a:buFont typeface="Arial" panose="020B0604020202020204" pitchFamily="34" charset="0"/>
              <a:buChar char="○"/>
            </a:pPr>
            <a:r>
              <a:rPr lang="en-US" sz="2000" dirty="0" smtClean="0"/>
              <a:t>Username = </a:t>
            </a:r>
            <a:r>
              <a:rPr lang="en-US" sz="2000" dirty="0" err="1" smtClean="0"/>
              <a:t>MTakeda</a:t>
            </a:r>
            <a:r>
              <a:rPr lang="en-US" sz="2000" dirty="0" smtClean="0"/>
              <a:t> </a:t>
            </a:r>
          </a:p>
          <a:p>
            <a:pPr marL="1828800" lvl="3" indent="-342900">
              <a:spcBef>
                <a:spcPts val="600"/>
              </a:spcBef>
              <a:buClr>
                <a:srgbClr val="F3F3F3"/>
              </a:buClr>
              <a:buSzPts val="1800"/>
              <a:buFont typeface="Arial" panose="020B0604020202020204" pitchFamily="34" charset="0"/>
              <a:buChar char="○"/>
            </a:pPr>
            <a:r>
              <a:rPr lang="en-US" sz="2000" dirty="0" smtClean="0"/>
              <a:t>Password = mtakeda12</a:t>
            </a:r>
          </a:p>
          <a:p>
            <a:pPr marL="0" indent="0"/>
            <a:endParaRPr lang="en-US" sz="1800" dirty="0" smtClean="0"/>
          </a:p>
          <a:p>
            <a:pPr marL="0" indent="0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9250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3" b="20499"/>
          <a:stretch/>
        </p:blipFill>
        <p:spPr>
          <a:xfrm>
            <a:off x="552092" y="1625640"/>
            <a:ext cx="8064998" cy="3433314"/>
          </a:xfrm>
          <a:prstGeom prst="rect">
            <a:avLst/>
          </a:prstGeom>
        </p:spPr>
      </p:pic>
      <p:sp>
        <p:nvSpPr>
          <p:cNvPr id="251" name="Shape 251"/>
          <p:cNvSpPr txBox="1"/>
          <p:nvPr/>
        </p:nvSpPr>
        <p:spPr>
          <a:xfrm>
            <a:off x="3821502" y="4373507"/>
            <a:ext cx="1102006" cy="389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</a:pPr>
            <a:r>
              <a:rPr lang="en" sz="2400" i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Roles</a:t>
            </a:r>
            <a:endParaRPr sz="2400" i="1" dirty="0"/>
          </a:p>
        </p:txBody>
      </p:sp>
      <p:sp>
        <p:nvSpPr>
          <p:cNvPr id="252" name="Shape 252"/>
          <p:cNvSpPr txBox="1"/>
          <p:nvPr/>
        </p:nvSpPr>
        <p:spPr>
          <a:xfrm>
            <a:off x="4462732" y="4366818"/>
            <a:ext cx="3352800" cy="389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</a:pPr>
            <a:r>
              <a:rPr lang="en" sz="2400" i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Permissions</a:t>
            </a:r>
            <a:endParaRPr sz="2400" i="1" dirty="0"/>
          </a:p>
        </p:txBody>
      </p:sp>
      <p:sp>
        <p:nvSpPr>
          <p:cNvPr id="253" name="Shape 253"/>
          <p:cNvSpPr txBox="1"/>
          <p:nvPr/>
        </p:nvSpPr>
        <p:spPr>
          <a:xfrm>
            <a:off x="7272066" y="4380196"/>
            <a:ext cx="879896" cy="389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</a:pPr>
            <a:r>
              <a:rPr lang="en" sz="2400" i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User</a:t>
            </a:r>
            <a:endParaRPr sz="2400" i="1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308919" y="240539"/>
            <a:ext cx="8464378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 smtClean="0"/>
              <a:t>Users and Access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3303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Drupal Break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7" t="21469" b="16163"/>
          <a:stretch/>
        </p:blipFill>
        <p:spPr>
          <a:xfrm>
            <a:off x="4226807" y="1975916"/>
            <a:ext cx="4609336" cy="3243532"/>
          </a:xfrm>
        </p:spPr>
      </p:pic>
      <p:sp>
        <p:nvSpPr>
          <p:cNvPr id="7" name="Rectangle 6"/>
          <p:cNvSpPr/>
          <p:nvPr/>
        </p:nvSpPr>
        <p:spPr>
          <a:xfrm>
            <a:off x="449333" y="3243739"/>
            <a:ext cx="86272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40"/>
              </a:spcBef>
              <a:buClr>
                <a:srgbClr val="FFFFFF"/>
              </a:buClr>
              <a:buSzPts val="3200"/>
              <a:buFont typeface="Arial"/>
              <a:buChar char="•"/>
            </a:pPr>
            <a:r>
              <a:rPr lang="en-US" sz="40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16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Section 2: Student Exercises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308918" y="1026533"/>
            <a:ext cx="86272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342900">
              <a:buClr>
                <a:srgbClr val="F3F3F3"/>
              </a:buClr>
              <a:buSzPts val="1800"/>
              <a:buChar char="○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During this time,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you will do a comprehensive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exercise using all of the skills from Section 1.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342900">
              <a:buClr>
                <a:srgbClr val="F3F3F3"/>
              </a:buClr>
              <a:buSzPts val="1800"/>
              <a:buChar char="○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64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subTitle" idx="4294967295"/>
          </p:nvPr>
        </p:nvSpPr>
        <p:spPr>
          <a:xfrm>
            <a:off x="311700" y="999824"/>
            <a:ext cx="8520600" cy="576119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114300" indent="0" algn="l">
              <a:buClr>
                <a:srgbClr val="F3F3F3"/>
              </a:buClr>
              <a:buSzPts val="1800"/>
              <a:buNone/>
            </a:pPr>
            <a:r>
              <a:rPr lang="en" sz="2400" dirty="0" smtClean="0"/>
              <a:t>During </a:t>
            </a:r>
            <a:r>
              <a:rPr lang="en" sz="2400" dirty="0"/>
              <a:t>this training you will use the following users</a:t>
            </a:r>
            <a:r>
              <a:rPr lang="en" sz="2400" dirty="0" smtClean="0"/>
              <a:t>:</a:t>
            </a:r>
          </a:p>
          <a:p>
            <a:pPr marL="114300" indent="0" algn="l">
              <a:buClr>
                <a:srgbClr val="F3F3F3"/>
              </a:buClr>
              <a:buSzPts val="1800"/>
              <a:buNone/>
            </a:pPr>
            <a:endParaRPr sz="2400" dirty="0"/>
          </a:p>
          <a:p>
            <a:pPr marL="1371600" lvl="2" indent="-342900">
              <a:spcBef>
                <a:spcPts val="600"/>
              </a:spcBef>
              <a:buClr>
                <a:srgbClr val="F3F3F3"/>
              </a:buClr>
              <a:buSzPts val="1800"/>
              <a:buChar char="○"/>
            </a:pPr>
            <a:r>
              <a:rPr lang="en" b="1" dirty="0"/>
              <a:t>Admin Role: </a:t>
            </a:r>
          </a:p>
          <a:p>
            <a:pPr marL="1828800" lvl="3" indent="-342900">
              <a:spcBef>
                <a:spcPts val="600"/>
              </a:spcBef>
              <a:buClr>
                <a:srgbClr val="F3F3F3"/>
              </a:buClr>
              <a:buSzPts val="1800"/>
              <a:buChar char="○"/>
            </a:pPr>
            <a:r>
              <a:rPr lang="en" sz="2000" dirty="0" smtClean="0"/>
              <a:t>Username = </a:t>
            </a:r>
            <a:r>
              <a:rPr lang="en" sz="2000" dirty="0"/>
              <a:t>L</a:t>
            </a:r>
            <a:r>
              <a:rPr lang="en-US" sz="2000" dirty="0"/>
              <a:t>s</a:t>
            </a:r>
            <a:r>
              <a:rPr lang="en" sz="2000" dirty="0"/>
              <a:t>mith</a:t>
            </a:r>
          </a:p>
          <a:p>
            <a:pPr marL="1828800" lvl="3" indent="-342900">
              <a:spcBef>
                <a:spcPts val="600"/>
              </a:spcBef>
              <a:buClr>
                <a:srgbClr val="F3F3F3"/>
              </a:buClr>
              <a:buSzPts val="1800"/>
              <a:buChar char="○"/>
            </a:pPr>
            <a:r>
              <a:rPr lang="en" sz="2000" dirty="0" smtClean="0"/>
              <a:t>Password </a:t>
            </a:r>
            <a:r>
              <a:rPr lang="en" sz="2000" dirty="0"/>
              <a:t>= </a:t>
            </a:r>
            <a:r>
              <a:rPr lang="en" sz="2000" dirty="0" smtClean="0"/>
              <a:t>lsmith34</a:t>
            </a:r>
          </a:p>
          <a:p>
            <a:pPr marL="1371600" lvl="2" indent="-342900">
              <a:spcBef>
                <a:spcPts val="600"/>
              </a:spcBef>
              <a:buClr>
                <a:srgbClr val="F3F3F3"/>
              </a:buClr>
              <a:buSzPts val="1800"/>
              <a:buChar char="○"/>
            </a:pPr>
            <a:endParaRPr lang="en" dirty="0"/>
          </a:p>
          <a:p>
            <a:pPr marL="1371600" lvl="2" indent="-342900">
              <a:spcBef>
                <a:spcPts val="600"/>
              </a:spcBef>
              <a:buClr>
                <a:srgbClr val="F3F3F3"/>
              </a:buClr>
              <a:buSzPts val="1800"/>
              <a:buChar char="○"/>
            </a:pPr>
            <a:r>
              <a:rPr lang="en" b="1" dirty="0" smtClean="0"/>
              <a:t>Editor Role</a:t>
            </a:r>
            <a:r>
              <a:rPr lang="en" b="1" dirty="0"/>
              <a:t>: </a:t>
            </a:r>
            <a:endParaRPr lang="en" b="1" dirty="0" smtClean="0"/>
          </a:p>
          <a:p>
            <a:pPr marL="1828800" lvl="3" indent="-342900">
              <a:spcBef>
                <a:spcPts val="600"/>
              </a:spcBef>
              <a:buClr>
                <a:srgbClr val="F3F3F3"/>
              </a:buClr>
              <a:buSzPts val="1800"/>
              <a:buChar char="○"/>
            </a:pPr>
            <a:r>
              <a:rPr lang="en" sz="2000" dirty="0" smtClean="0"/>
              <a:t>Username = HRosen </a:t>
            </a:r>
          </a:p>
          <a:p>
            <a:pPr marL="1828800" lvl="3" indent="-342900">
              <a:spcBef>
                <a:spcPts val="600"/>
              </a:spcBef>
              <a:buClr>
                <a:srgbClr val="F3F3F3"/>
              </a:buClr>
              <a:buSzPts val="1800"/>
              <a:buChar char="○"/>
            </a:pPr>
            <a:r>
              <a:rPr lang="en" sz="2000" dirty="0" smtClean="0"/>
              <a:t>Password </a:t>
            </a:r>
            <a:r>
              <a:rPr lang="en" sz="2000" dirty="0"/>
              <a:t>= </a:t>
            </a:r>
            <a:r>
              <a:rPr lang="en" sz="2000" dirty="0" smtClean="0"/>
              <a:t>hrosen23</a:t>
            </a:r>
          </a:p>
          <a:p>
            <a:pPr marL="1371600" lvl="2" indent="-342900">
              <a:spcBef>
                <a:spcPts val="600"/>
              </a:spcBef>
              <a:buClr>
                <a:srgbClr val="F3F3F3"/>
              </a:buClr>
              <a:buSzPts val="1800"/>
              <a:buChar char="○"/>
            </a:pPr>
            <a:endParaRPr lang="en" dirty="0"/>
          </a:p>
          <a:p>
            <a:pPr marL="1371600" lvl="2" indent="-342900">
              <a:spcBef>
                <a:spcPts val="600"/>
              </a:spcBef>
              <a:buClr>
                <a:srgbClr val="F3F3F3"/>
              </a:buClr>
              <a:buSzPts val="1800"/>
              <a:buChar char="○"/>
            </a:pPr>
            <a:r>
              <a:rPr lang="en" b="1" dirty="0" smtClean="0"/>
              <a:t>Publisher </a:t>
            </a:r>
            <a:r>
              <a:rPr lang="en" b="1" dirty="0"/>
              <a:t>Role: </a:t>
            </a:r>
            <a:endParaRPr lang="en" b="1" dirty="0" smtClean="0"/>
          </a:p>
          <a:p>
            <a:pPr marL="1828800" lvl="3" indent="-342900">
              <a:spcBef>
                <a:spcPts val="600"/>
              </a:spcBef>
              <a:buClr>
                <a:srgbClr val="F3F3F3"/>
              </a:buClr>
              <a:buSzPts val="1800"/>
              <a:buChar char="○"/>
            </a:pPr>
            <a:r>
              <a:rPr lang="en" sz="2000" dirty="0" smtClean="0"/>
              <a:t>Username = MTakeda </a:t>
            </a:r>
            <a:endParaRPr lang="en" sz="2000" dirty="0"/>
          </a:p>
          <a:p>
            <a:pPr marL="1828800" lvl="3" indent="-342900">
              <a:spcBef>
                <a:spcPts val="600"/>
              </a:spcBef>
              <a:buClr>
                <a:srgbClr val="F3F3F3"/>
              </a:buClr>
              <a:buSzPts val="1800"/>
              <a:buChar char="○"/>
            </a:pPr>
            <a:r>
              <a:rPr lang="en" sz="2000" dirty="0" smtClean="0"/>
              <a:t>Password = mtakeda12</a:t>
            </a:r>
            <a:endParaRPr sz="2000" dirty="0"/>
          </a:p>
          <a:p>
            <a:pPr marL="0" indent="0" algn="l"/>
            <a:endParaRPr sz="1800" dirty="0"/>
          </a:p>
          <a:p>
            <a:pPr marL="0" indent="0" algn="l"/>
            <a:endParaRPr sz="1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8919" y="240539"/>
            <a:ext cx="8464378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 smtClean="0"/>
              <a:t>Practice Accounts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5657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Welcome!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387" y="1720792"/>
            <a:ext cx="4051834" cy="3246671"/>
          </a:xfrm>
        </p:spPr>
        <p:txBody>
          <a:bodyPr/>
          <a:lstStyle/>
          <a:p>
            <a:r>
              <a:rPr lang="en-US" dirty="0" smtClean="0"/>
              <a:t>JLab.org Content Editor and Publisher Training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David Chopard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12, 2018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210" y="1286900"/>
            <a:ext cx="4640790" cy="487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1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73" y="3752490"/>
            <a:ext cx="2775091" cy="27750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Agenda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358064" y="1009270"/>
            <a:ext cx="77308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>
              <a:spcBef>
                <a:spcPts val="1200"/>
              </a:spcBef>
              <a:spcAft>
                <a:spcPts val="2400"/>
              </a:spcAft>
              <a:buClr>
                <a:srgbClr val="F3F3F3"/>
              </a:buClr>
              <a:buSzPts val="1800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training course will be done in two sections: </a:t>
            </a:r>
          </a:p>
          <a:p>
            <a:pPr marL="914400" lvl="1" indent="-342900" defTabSz="1173163">
              <a:spcBef>
                <a:spcPts val="1200"/>
              </a:spcBef>
              <a:spcAft>
                <a:spcPts val="2400"/>
              </a:spcAft>
              <a:buClr>
                <a:srgbClr val="F3F3F3"/>
              </a:buClr>
              <a:buSzPts val="1800"/>
              <a:buChar char="○"/>
            </a:pP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1: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Review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basic functionality of Drupal 	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	Editing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Publishing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342900" defTabSz="1173163">
              <a:spcBef>
                <a:spcPts val="1200"/>
              </a:spcBef>
              <a:spcAft>
                <a:spcPts val="2400"/>
              </a:spcAft>
              <a:buClr>
                <a:srgbClr val="F3F3F3"/>
              </a:buClr>
              <a:buSzPts val="1800"/>
              <a:buChar char="○"/>
            </a:pP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2: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You will complete, on your own, a project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		encompassing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all of the techniques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			learned in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Section 1. </a:t>
            </a:r>
          </a:p>
        </p:txBody>
      </p:sp>
    </p:spTree>
    <p:extLst>
      <p:ext uri="{BB962C8B-B14F-4D97-AF65-F5344CB8AC3E}">
        <p14:creationId xmlns:p14="http://schemas.microsoft.com/office/powerpoint/2010/main" val="234506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subTitle" idx="4294967295"/>
          </p:nvPr>
        </p:nvSpPr>
        <p:spPr>
          <a:xfrm>
            <a:off x="311700" y="1046129"/>
            <a:ext cx="8520600" cy="4489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114300" indent="0" algn="l">
              <a:spcBef>
                <a:spcPts val="1200"/>
              </a:spcBef>
              <a:spcAft>
                <a:spcPts val="600"/>
              </a:spcAft>
              <a:buClr>
                <a:srgbClr val="F3F3F3"/>
              </a:buClr>
              <a:buSzPts val="1800"/>
              <a:buNone/>
            </a:pPr>
            <a:r>
              <a:rPr lang="en-US" sz="2200" dirty="0" smtClean="0"/>
              <a:t>There will be a lot to take in! </a:t>
            </a:r>
            <a:endParaRPr sz="2200" dirty="0"/>
          </a:p>
          <a:p>
            <a:pPr marL="0" indent="0" algn="l"/>
            <a:endParaRPr sz="1800" dirty="0">
              <a:solidFill>
                <a:srgbClr val="F3F3F3"/>
              </a:solidFill>
            </a:endParaRPr>
          </a:p>
          <a:p>
            <a:pPr marL="0" indent="0" algn="l"/>
            <a:endParaRPr sz="1800" dirty="0">
              <a:solidFill>
                <a:srgbClr val="F3F3F3"/>
              </a:solidFill>
            </a:endParaRPr>
          </a:p>
          <a:p>
            <a:pPr marL="0" indent="0" algn="l"/>
            <a:endParaRPr sz="1800" dirty="0">
              <a:solidFill>
                <a:srgbClr val="F3F3F3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1700" y="201094"/>
            <a:ext cx="852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Things to Remember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61"/>
          <a:stretch/>
        </p:blipFill>
        <p:spPr>
          <a:xfrm>
            <a:off x="1226493" y="1880559"/>
            <a:ext cx="6662775" cy="384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9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subTitle" idx="4294967295"/>
          </p:nvPr>
        </p:nvSpPr>
        <p:spPr>
          <a:xfrm>
            <a:off x="993187" y="2130724"/>
            <a:ext cx="3068809" cy="235501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114300" indent="0" algn="l">
              <a:spcBef>
                <a:spcPts val="1200"/>
              </a:spcBef>
              <a:spcAft>
                <a:spcPts val="600"/>
              </a:spcAft>
              <a:buClr>
                <a:srgbClr val="F3F3F3"/>
              </a:buClr>
              <a:buSzPts val="1800"/>
              <a:buNone/>
            </a:pPr>
            <a:r>
              <a:rPr lang="en" sz="2200" dirty="0" smtClean="0"/>
              <a:t>All </a:t>
            </a:r>
            <a:r>
              <a:rPr lang="en" sz="2200" dirty="0"/>
              <a:t>students progress at a different pace. </a:t>
            </a:r>
            <a:endParaRPr lang="en" sz="2200" dirty="0" smtClean="0"/>
          </a:p>
          <a:p>
            <a:pPr marL="114300" indent="0" algn="l">
              <a:spcBef>
                <a:spcPts val="1200"/>
              </a:spcBef>
              <a:spcAft>
                <a:spcPts val="600"/>
              </a:spcAft>
              <a:buClr>
                <a:srgbClr val="F3F3F3"/>
              </a:buClr>
              <a:buSzPts val="1800"/>
              <a:buNone/>
            </a:pPr>
            <a:r>
              <a:rPr lang="en" sz="2200" dirty="0" smtClean="0"/>
              <a:t>Those </a:t>
            </a:r>
            <a:r>
              <a:rPr lang="en" sz="2200" dirty="0"/>
              <a:t>who finish quickly can help others. </a:t>
            </a:r>
            <a:endParaRPr sz="2200" dirty="0"/>
          </a:p>
          <a:p>
            <a:pPr marL="0" indent="0" algn="l"/>
            <a:endParaRPr sz="1800" dirty="0">
              <a:solidFill>
                <a:srgbClr val="F3F3F3"/>
              </a:solidFill>
            </a:endParaRPr>
          </a:p>
          <a:p>
            <a:pPr marL="0" indent="0" algn="l"/>
            <a:endParaRPr sz="1800" dirty="0">
              <a:solidFill>
                <a:srgbClr val="F3F3F3"/>
              </a:solidFill>
            </a:endParaRPr>
          </a:p>
          <a:p>
            <a:pPr marL="0" indent="0" algn="l"/>
            <a:endParaRPr sz="1800" dirty="0">
              <a:solidFill>
                <a:srgbClr val="F3F3F3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1700" y="201094"/>
            <a:ext cx="852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Things to Remember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t="23519" r="16413" b="1"/>
          <a:stretch/>
        </p:blipFill>
        <p:spPr>
          <a:xfrm>
            <a:off x="4421709" y="1345720"/>
            <a:ext cx="4722291" cy="392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8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subTitle" idx="4294967295"/>
          </p:nvPr>
        </p:nvSpPr>
        <p:spPr>
          <a:xfrm>
            <a:off x="3903807" y="1133659"/>
            <a:ext cx="4928493" cy="462122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114300" indent="0" algn="l">
              <a:spcBef>
                <a:spcPts val="1200"/>
              </a:spcBef>
              <a:spcAft>
                <a:spcPts val="600"/>
              </a:spcAft>
              <a:buClr>
                <a:srgbClr val="F3F3F3"/>
              </a:buClr>
              <a:buSzPts val="1800"/>
              <a:buNone/>
            </a:pPr>
            <a:r>
              <a:rPr lang="en" sz="2200" b="1" dirty="0" smtClean="0"/>
              <a:t>Expectations </a:t>
            </a:r>
            <a:r>
              <a:rPr lang="en" sz="2200" b="1" dirty="0"/>
              <a:t>– </a:t>
            </a:r>
            <a:endParaRPr lang="en" sz="2200" b="1" dirty="0" smtClean="0"/>
          </a:p>
          <a:p>
            <a:pPr marL="457200" indent="-342900" algn="l">
              <a:spcBef>
                <a:spcPts val="1200"/>
              </a:spcBef>
              <a:spcAft>
                <a:spcPts val="600"/>
              </a:spcAft>
              <a:buClr>
                <a:srgbClr val="F3F3F3"/>
              </a:buClr>
              <a:buSzPts val="1800"/>
              <a:buChar char="●"/>
            </a:pPr>
            <a:r>
              <a:rPr lang="en" sz="2200" dirty="0" smtClean="0"/>
              <a:t>There </a:t>
            </a:r>
            <a:r>
              <a:rPr lang="en" sz="2200" dirty="0"/>
              <a:t>is a lot to </a:t>
            </a:r>
            <a:r>
              <a:rPr lang="en" sz="2200" dirty="0" smtClean="0"/>
              <a:t>know! </a:t>
            </a:r>
          </a:p>
          <a:p>
            <a:pPr marL="457200" indent="-342900" algn="l">
              <a:spcBef>
                <a:spcPts val="1200"/>
              </a:spcBef>
              <a:spcAft>
                <a:spcPts val="600"/>
              </a:spcAft>
              <a:buClr>
                <a:srgbClr val="F3F3F3"/>
              </a:buClr>
              <a:buSzPts val="1800"/>
              <a:buChar char="●"/>
            </a:pPr>
            <a:r>
              <a:rPr lang="en" sz="2200" dirty="0" smtClean="0"/>
              <a:t>Today, we </a:t>
            </a:r>
            <a:r>
              <a:rPr lang="en" sz="2200" dirty="0"/>
              <a:t>are going </a:t>
            </a:r>
            <a:r>
              <a:rPr lang="en" sz="2200" dirty="0" smtClean="0"/>
              <a:t>to cover </a:t>
            </a:r>
            <a:r>
              <a:rPr lang="en" sz="2200" b="1" dirty="0" smtClean="0"/>
              <a:t>only</a:t>
            </a:r>
            <a:r>
              <a:rPr lang="en" sz="2200" dirty="0" smtClean="0"/>
              <a:t> the basics of Drupal.</a:t>
            </a:r>
          </a:p>
          <a:p>
            <a:pPr marL="457200" indent="-342900" algn="l">
              <a:spcBef>
                <a:spcPts val="1200"/>
              </a:spcBef>
              <a:spcAft>
                <a:spcPts val="600"/>
              </a:spcAft>
              <a:buClr>
                <a:srgbClr val="F3F3F3"/>
              </a:buClr>
              <a:buSzPts val="1800"/>
              <a:buChar char="●"/>
            </a:pPr>
            <a:r>
              <a:rPr lang="en-US" sz="2200" dirty="0" smtClean="0"/>
              <a:t>Using today’s information, you should be able to start maintaining your area’s webpages.</a:t>
            </a:r>
            <a:endParaRPr sz="2200" dirty="0"/>
          </a:p>
          <a:p>
            <a:pPr marL="0" indent="0" algn="l"/>
            <a:endParaRPr sz="1800" dirty="0">
              <a:solidFill>
                <a:srgbClr val="F3F3F3"/>
              </a:solidFill>
            </a:endParaRPr>
          </a:p>
          <a:p>
            <a:pPr marL="0" indent="0" algn="l"/>
            <a:endParaRPr sz="1800" dirty="0">
              <a:solidFill>
                <a:srgbClr val="F3F3F3"/>
              </a:solidFill>
            </a:endParaRPr>
          </a:p>
          <a:p>
            <a:pPr marL="0" indent="0" algn="l"/>
            <a:endParaRPr sz="1800" dirty="0">
              <a:solidFill>
                <a:srgbClr val="F3F3F3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1700" y="201094"/>
            <a:ext cx="852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Things to Remember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932"/>
            <a:ext cx="4041803" cy="606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6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subTitle" idx="4294967295"/>
          </p:nvPr>
        </p:nvSpPr>
        <p:spPr>
          <a:xfrm>
            <a:off x="803565" y="907583"/>
            <a:ext cx="6858000" cy="4489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457200" indent="-342900">
              <a:spcBef>
                <a:spcPts val="1200"/>
              </a:spcBef>
              <a:spcAft>
                <a:spcPts val="600"/>
              </a:spcAft>
              <a:buClr>
                <a:srgbClr val="F3F3F3"/>
              </a:buClr>
              <a:buSzPts val="1800"/>
            </a:pPr>
            <a:r>
              <a:rPr lang="en" sz="2200" dirty="0" smtClean="0"/>
              <a:t>Ask questions! </a:t>
            </a:r>
          </a:p>
          <a:p>
            <a:pPr marL="457200" indent="-342900">
              <a:spcBef>
                <a:spcPts val="1200"/>
              </a:spcBef>
              <a:spcAft>
                <a:spcPts val="600"/>
              </a:spcAft>
              <a:buClr>
                <a:srgbClr val="F3F3F3"/>
              </a:buClr>
              <a:buSzPts val="1800"/>
            </a:pPr>
            <a:r>
              <a:rPr lang="en" sz="2200" dirty="0" smtClean="0"/>
              <a:t>Don’t </a:t>
            </a:r>
            <a:r>
              <a:rPr lang="en" sz="2200" dirty="0"/>
              <a:t>be afraid to </a:t>
            </a:r>
            <a:r>
              <a:rPr lang="en" sz="2200" dirty="0" smtClean="0"/>
              <a:t>say,</a:t>
            </a:r>
          </a:p>
          <a:p>
            <a:pPr marL="457200" indent="-342900" algn="ctr">
              <a:spcBef>
                <a:spcPts val="1200"/>
              </a:spcBef>
              <a:spcAft>
                <a:spcPts val="600"/>
              </a:spcAft>
              <a:buClr>
                <a:srgbClr val="F3F3F3"/>
              </a:buClr>
              <a:buSzPts val="1800"/>
            </a:pPr>
            <a:r>
              <a:rPr lang="en" i="1" dirty="0" smtClean="0">
                <a:solidFill>
                  <a:srgbClr val="C00000"/>
                </a:solidFill>
              </a:rPr>
              <a:t>I </a:t>
            </a:r>
            <a:r>
              <a:rPr lang="en" i="1" dirty="0">
                <a:solidFill>
                  <a:srgbClr val="C00000"/>
                </a:solidFill>
              </a:rPr>
              <a:t>don’t </a:t>
            </a:r>
            <a:r>
              <a:rPr lang="en" i="1" dirty="0" smtClean="0">
                <a:solidFill>
                  <a:srgbClr val="C00000"/>
                </a:solidFill>
              </a:rPr>
              <a:t>know...Help!</a:t>
            </a:r>
          </a:p>
          <a:p>
            <a:pPr marL="114300" indent="0" algn="l">
              <a:spcBef>
                <a:spcPts val="1200"/>
              </a:spcBef>
              <a:spcAft>
                <a:spcPts val="600"/>
              </a:spcAft>
              <a:buClr>
                <a:srgbClr val="F3F3F3"/>
              </a:buClr>
              <a:buSzPts val="1800"/>
              <a:buNone/>
            </a:pPr>
            <a:endParaRPr sz="2200" dirty="0"/>
          </a:p>
          <a:p>
            <a:pPr marL="0" indent="0" algn="l"/>
            <a:endParaRPr sz="1800" dirty="0">
              <a:solidFill>
                <a:srgbClr val="F3F3F3"/>
              </a:solidFill>
            </a:endParaRPr>
          </a:p>
          <a:p>
            <a:pPr marL="0" indent="0" algn="l"/>
            <a:endParaRPr sz="1800" dirty="0">
              <a:solidFill>
                <a:srgbClr val="F3F3F3"/>
              </a:solidFill>
            </a:endParaRPr>
          </a:p>
          <a:p>
            <a:pPr marL="0" indent="0" algn="l"/>
            <a:endParaRPr sz="1800" dirty="0">
              <a:solidFill>
                <a:srgbClr val="F3F3F3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1700" y="201094"/>
            <a:ext cx="852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Things to Remember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85" y="2891445"/>
            <a:ext cx="7405178" cy="307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354" y="4575262"/>
            <a:ext cx="4924605" cy="1644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Section 1: Review Basic Functionality 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-411518" y="1220497"/>
            <a:ext cx="8627263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2" indent="-342900">
              <a:spcAft>
                <a:spcPts val="1200"/>
              </a:spcAft>
              <a:buClr>
                <a:srgbClr val="F3F3F3"/>
              </a:buClr>
              <a:buSzPts val="1800"/>
              <a:buChar char="●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is Drupal? A quick introduction to the software</a:t>
            </a:r>
          </a:p>
          <a:p>
            <a:pPr marL="1371600" lvl="2" indent="-342900">
              <a:spcAft>
                <a:spcPts val="1200"/>
              </a:spcAft>
              <a:buClr>
                <a:srgbClr val="F3F3F3"/>
              </a:buClr>
              <a:buSzPts val="1800"/>
              <a:buChar char="●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About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Content, Content Types,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and Nodes </a:t>
            </a:r>
          </a:p>
          <a:p>
            <a:pPr marL="1371600" lvl="2" indent="-342900">
              <a:spcAft>
                <a:spcPts val="1200"/>
              </a:spcAft>
              <a:buClr>
                <a:srgbClr val="F3F3F3"/>
              </a:buClr>
              <a:buSzPts val="1800"/>
              <a:buChar char="●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Creating Content: Front- and Backend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342900">
              <a:spcAft>
                <a:spcPts val="1200"/>
              </a:spcAft>
              <a:buClr>
                <a:srgbClr val="F3F3F3"/>
              </a:buClr>
              <a:buSzPts val="1800"/>
              <a:buChar char="●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Creating and Editing Content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342900">
              <a:spcAft>
                <a:spcPts val="1200"/>
              </a:spcAft>
              <a:buClr>
                <a:srgbClr val="F3F3F3"/>
              </a:buClr>
              <a:buSzPts val="1800"/>
              <a:buChar char="●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Users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 Roles Permissions</a:t>
            </a:r>
          </a:p>
          <a:p>
            <a:pPr marL="1943100" lvl="4">
              <a:spcAft>
                <a:spcPts val="1200"/>
              </a:spcAft>
              <a:buClr>
                <a:srgbClr val="F3F3F3"/>
              </a:buClr>
              <a:buSzPts val="18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Editor vs. Publisher</a:t>
            </a:r>
          </a:p>
          <a:p>
            <a:pPr marL="1371600" lvl="2" indent="-342900">
              <a:spcAft>
                <a:spcPts val="1200"/>
              </a:spcAft>
              <a:buClr>
                <a:srgbClr val="F3F3F3"/>
              </a:buClr>
              <a:buSzPts val="1800"/>
              <a:buChar char="●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Open D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iscussion/Questions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53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Drupal = C</a:t>
            </a:r>
            <a:r>
              <a:rPr lang="en-US" sz="2800" dirty="0" smtClean="0">
                <a:latin typeface="Arial" panose="020B0604020202020204" pitchFamily="34" charset="0"/>
              </a:rPr>
              <a:t>ontent Management System </a:t>
            </a:r>
            <a:r>
              <a:rPr lang="en-US" sz="2800" dirty="0">
                <a:latin typeface="Arial" panose="020B0604020202020204" pitchFamily="34" charset="0"/>
              </a:rPr>
              <a:t>(CMS)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9" t="9251" b="7545"/>
          <a:stretch/>
        </p:blipFill>
        <p:spPr>
          <a:xfrm>
            <a:off x="1898073" y="2521528"/>
            <a:ext cx="5808424" cy="37961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609601" y="1083249"/>
            <a:ext cx="814647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2" indent="-342900">
              <a:spcAft>
                <a:spcPts val="600"/>
              </a:spcAft>
              <a:buClr>
                <a:srgbClr val="F3F3F3"/>
              </a:buClr>
              <a:buSzPts val="1800"/>
              <a:buChar char="●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Help’s you manage your website's content</a:t>
            </a:r>
          </a:p>
          <a:p>
            <a:pPr marL="1371600" lvl="2" indent="-342900">
              <a:spcAft>
                <a:spcPts val="600"/>
              </a:spcAft>
              <a:buClr>
                <a:srgbClr val="F3F3F3"/>
              </a:buClr>
              <a:buSzPts val="1800"/>
              <a:buFontTx/>
              <a:buChar char="●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Open source = low maintenance costs </a:t>
            </a:r>
          </a:p>
          <a:p>
            <a:pPr marL="1371600" lvl="2" indent="-342900">
              <a:spcAft>
                <a:spcPts val="600"/>
              </a:spcAft>
              <a:buClr>
                <a:srgbClr val="F3F3F3"/>
              </a:buClr>
              <a:buSzPts val="1800"/>
              <a:buFontTx/>
              <a:buChar char="●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Highly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customizable</a:t>
            </a:r>
          </a:p>
          <a:p>
            <a:pPr marL="1371600" lvl="2" indent="-342900">
              <a:spcAft>
                <a:spcPts val="600"/>
              </a:spcAft>
              <a:buClr>
                <a:srgbClr val="F3F3F3"/>
              </a:buClr>
              <a:buSzPts val="1800"/>
              <a:buChar char="●"/>
            </a:pP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342900">
              <a:spcAft>
                <a:spcPts val="600"/>
              </a:spcAft>
              <a:buClr>
                <a:srgbClr val="F3F3F3"/>
              </a:buClr>
              <a:buSzPts val="1800"/>
              <a:buChar char="●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34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/>
        </p:nvSpPr>
        <p:spPr>
          <a:xfrm>
            <a:off x="2471665" y="3734159"/>
            <a:ext cx="762000" cy="800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30000"/>
                </a:moveTo>
                <a:lnTo>
                  <a:pt x="3750" y="30000"/>
                </a:lnTo>
                <a:lnTo>
                  <a:pt x="3750" y="90000"/>
                </a:lnTo>
                <a:lnTo>
                  <a:pt x="0" y="90000"/>
                </a:lnTo>
                <a:lnTo>
                  <a:pt x="0" y="30000"/>
                </a:lnTo>
                <a:close/>
                <a:moveTo>
                  <a:pt x="7500" y="30000"/>
                </a:moveTo>
                <a:lnTo>
                  <a:pt x="15000" y="30000"/>
                </a:lnTo>
                <a:lnTo>
                  <a:pt x="15000" y="90000"/>
                </a:lnTo>
                <a:lnTo>
                  <a:pt x="7500" y="90000"/>
                </a:lnTo>
                <a:lnTo>
                  <a:pt x="7500" y="30000"/>
                </a:lnTo>
                <a:close/>
                <a:moveTo>
                  <a:pt x="18750" y="30000"/>
                </a:moveTo>
                <a:lnTo>
                  <a:pt x="60000" y="30000"/>
                </a:lnTo>
                <a:lnTo>
                  <a:pt x="60000" y="0"/>
                </a:lnTo>
                <a:lnTo>
                  <a:pt x="120000" y="60000"/>
                </a:lnTo>
                <a:lnTo>
                  <a:pt x="60000" y="120000"/>
                </a:lnTo>
                <a:lnTo>
                  <a:pt x="60000" y="90000"/>
                </a:lnTo>
                <a:lnTo>
                  <a:pt x="18750" y="90000"/>
                </a:lnTo>
                <a:lnTo>
                  <a:pt x="18750" y="3000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9525" cap="flat" cmpd="sng">
            <a:solidFill>
              <a:schemeClr val="bg2">
                <a:lumMod val="50000"/>
              </a:schemeClr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Shape 213"/>
          <p:cNvSpPr/>
          <p:nvPr/>
        </p:nvSpPr>
        <p:spPr>
          <a:xfrm>
            <a:off x="308919" y="2801426"/>
            <a:ext cx="2099093" cy="2454215"/>
          </a:xfrm>
          <a:prstGeom prst="roundRect">
            <a:avLst>
              <a:gd name="adj" fmla="val 16667"/>
            </a:avLst>
          </a:prstGeom>
          <a:ln w="38100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 action in the real world</a:t>
            </a:r>
            <a:endParaRPr sz="2000" dirty="0"/>
          </a:p>
          <a:p>
            <a:pPr algn="ctr"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ex: </a:t>
            </a:r>
            <a:r>
              <a:rPr lang="en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Hall D publishes a result! </a:t>
            </a:r>
            <a:endParaRPr sz="2000" dirty="0"/>
          </a:p>
        </p:txBody>
      </p:sp>
      <p:sp>
        <p:nvSpPr>
          <p:cNvPr id="214" name="Shape 214"/>
          <p:cNvSpPr/>
          <p:nvPr/>
        </p:nvSpPr>
        <p:spPr>
          <a:xfrm>
            <a:off x="3387324" y="2819759"/>
            <a:ext cx="2208362" cy="2454215"/>
          </a:xfrm>
          <a:prstGeom prst="roundRect">
            <a:avLst>
              <a:gd name="adj" fmla="val 16667"/>
            </a:avLst>
          </a:prstGeom>
          <a:ln w="38100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Define a Content Type</a:t>
            </a:r>
            <a:endParaRPr sz="2000" dirty="0"/>
          </a:p>
          <a:p>
            <a:pPr algn="ctr"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ex: News </a:t>
            </a:r>
            <a:r>
              <a:rPr lang="en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Release</a:t>
            </a:r>
            <a:endParaRPr sz="2000" dirty="0"/>
          </a:p>
        </p:txBody>
      </p:sp>
      <p:sp>
        <p:nvSpPr>
          <p:cNvPr id="215" name="Shape 215"/>
          <p:cNvSpPr/>
          <p:nvPr/>
        </p:nvSpPr>
        <p:spPr>
          <a:xfrm>
            <a:off x="6574999" y="2819758"/>
            <a:ext cx="2198298" cy="2541557"/>
          </a:xfrm>
          <a:prstGeom prst="roundRect">
            <a:avLst>
              <a:gd name="adj" fmla="val 16667"/>
            </a:avLst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Add </a:t>
            </a:r>
            <a:r>
              <a:rPr lang="en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Content </a:t>
            </a:r>
            <a:r>
              <a:rPr lang="en" sz="2000" i="1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(Node)</a:t>
            </a:r>
            <a:endParaRPr sz="2000" i="1" dirty="0"/>
          </a:p>
          <a:p>
            <a:pPr algn="ctr">
              <a:buClr>
                <a:srgbClr val="000000"/>
              </a:buClr>
            </a:pPr>
            <a:r>
              <a:rPr lang="en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ex: </a:t>
            </a:r>
            <a:endParaRPr sz="2000" dirty="0"/>
          </a:p>
          <a:p>
            <a:pPr algn="ctr">
              <a:buClr>
                <a:srgbClr val="00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Hall D’s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QWeak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Project strikes gold…</a:t>
            </a:r>
            <a:endParaRPr sz="2000" dirty="0"/>
          </a:p>
        </p:txBody>
      </p:sp>
      <p:sp>
        <p:nvSpPr>
          <p:cNvPr id="216" name="Shape 216"/>
          <p:cNvSpPr/>
          <p:nvPr/>
        </p:nvSpPr>
        <p:spPr>
          <a:xfrm>
            <a:off x="5661423" y="3690486"/>
            <a:ext cx="762000" cy="800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30000"/>
                </a:moveTo>
                <a:lnTo>
                  <a:pt x="3750" y="30000"/>
                </a:lnTo>
                <a:lnTo>
                  <a:pt x="3750" y="90000"/>
                </a:lnTo>
                <a:lnTo>
                  <a:pt x="0" y="90000"/>
                </a:lnTo>
                <a:lnTo>
                  <a:pt x="0" y="30000"/>
                </a:lnTo>
                <a:close/>
                <a:moveTo>
                  <a:pt x="7500" y="30000"/>
                </a:moveTo>
                <a:lnTo>
                  <a:pt x="15000" y="30000"/>
                </a:lnTo>
                <a:lnTo>
                  <a:pt x="15000" y="90000"/>
                </a:lnTo>
                <a:lnTo>
                  <a:pt x="7500" y="90000"/>
                </a:lnTo>
                <a:lnTo>
                  <a:pt x="7500" y="30000"/>
                </a:lnTo>
                <a:close/>
                <a:moveTo>
                  <a:pt x="18750" y="30000"/>
                </a:moveTo>
                <a:lnTo>
                  <a:pt x="60000" y="30000"/>
                </a:lnTo>
                <a:lnTo>
                  <a:pt x="60000" y="0"/>
                </a:lnTo>
                <a:lnTo>
                  <a:pt x="120000" y="60000"/>
                </a:lnTo>
                <a:lnTo>
                  <a:pt x="60000" y="120000"/>
                </a:lnTo>
                <a:lnTo>
                  <a:pt x="60000" y="90000"/>
                </a:lnTo>
                <a:lnTo>
                  <a:pt x="18750" y="90000"/>
                </a:lnTo>
                <a:lnTo>
                  <a:pt x="18750" y="3000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9525" cap="flat" cmpd="sng">
            <a:solidFill>
              <a:schemeClr val="bg2">
                <a:lumMod val="50000"/>
              </a:schemeClr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308919" y="240539"/>
            <a:ext cx="8464378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 smtClean="0"/>
              <a:t>Content and Content Types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569343" y="996098"/>
            <a:ext cx="78931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Content:</a:t>
            </a:r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text, images, and other information on a web site</a:t>
            </a:r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000" dirty="0" smtClean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 Types: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Enable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you to organize, manage, and handle content in a consistent way across your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website.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46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</Template>
  <TotalTime>1227</TotalTime>
  <Words>527</Words>
  <Application>Microsoft Office PowerPoint</Application>
  <PresentationFormat>On-screen Show (4:3)</PresentationFormat>
  <Paragraphs>112</Paragraphs>
  <Slides>19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.PingFangSC-Regular</vt:lpstr>
      <vt:lpstr>Arial</vt:lpstr>
      <vt:lpstr>Calibri</vt:lpstr>
      <vt:lpstr>PingFangSC-Regular</vt:lpstr>
      <vt:lpstr>Office Theme</vt:lpstr>
      <vt:lpstr>Welcome!</vt:lpstr>
      <vt:lpstr>Agenda</vt:lpstr>
      <vt:lpstr>PowerPoint Presentation</vt:lpstr>
      <vt:lpstr>PowerPoint Presentation</vt:lpstr>
      <vt:lpstr>PowerPoint Presentation</vt:lpstr>
      <vt:lpstr>PowerPoint Presentation</vt:lpstr>
      <vt:lpstr>Section 1: Review Basic Functionality </vt:lpstr>
      <vt:lpstr>Drupal = Content Management System (CMS) </vt:lpstr>
      <vt:lpstr>PowerPoint Presentation</vt:lpstr>
      <vt:lpstr>Content Types- General</vt:lpstr>
      <vt:lpstr>PowerPoint Presentation</vt:lpstr>
      <vt:lpstr>PowerPoint Presentation</vt:lpstr>
      <vt:lpstr>Creating Content: Front- and Backend Connections </vt:lpstr>
      <vt:lpstr>Creating and Editing Content</vt:lpstr>
      <vt:lpstr>PowerPoint Presentation</vt:lpstr>
      <vt:lpstr>Drupal Break</vt:lpstr>
      <vt:lpstr>Section 2: Student Exercises</vt:lpstr>
      <vt:lpstr>PowerPoint Presentation</vt:lpstr>
      <vt:lpstr>Welcome!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Lauren Hansen</dc:creator>
  <cp:lastModifiedBy>Lauren Hansen</cp:lastModifiedBy>
  <cp:revision>38</cp:revision>
  <dcterms:created xsi:type="dcterms:W3CDTF">2018-03-01T20:33:58Z</dcterms:created>
  <dcterms:modified xsi:type="dcterms:W3CDTF">2018-03-12T18:57:56Z</dcterms:modified>
</cp:coreProperties>
</file>