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545" r:id="rId3"/>
    <p:sldId id="585" r:id="rId4"/>
    <p:sldId id="608" r:id="rId5"/>
    <p:sldId id="605" r:id="rId6"/>
    <p:sldId id="609" r:id="rId7"/>
    <p:sldId id="604" r:id="rId8"/>
    <p:sldId id="606" r:id="rId9"/>
    <p:sldId id="584" r:id="rId10"/>
    <p:sldId id="589" r:id="rId11"/>
    <p:sldId id="590" r:id="rId12"/>
    <p:sldId id="594" r:id="rId13"/>
    <p:sldId id="592" r:id="rId14"/>
    <p:sldId id="596" r:id="rId15"/>
    <p:sldId id="595" r:id="rId16"/>
    <p:sldId id="598" r:id="rId17"/>
    <p:sldId id="610" r:id="rId18"/>
    <p:sldId id="611" r:id="rId19"/>
    <p:sldId id="599" r:id="rId20"/>
    <p:sldId id="614" r:id="rId21"/>
    <p:sldId id="615" r:id="rId22"/>
    <p:sldId id="597" r:id="rId23"/>
    <p:sldId id="600" r:id="rId24"/>
    <p:sldId id="601" r:id="rId25"/>
    <p:sldId id="580" r:id="rId26"/>
    <p:sldId id="553" r:id="rId27"/>
    <p:sldId id="602" r:id="rId28"/>
    <p:sldId id="603" r:id="rId29"/>
    <p:sldId id="607" r:id="rId30"/>
    <p:sldId id="59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003A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54"/>
  </p:normalViewPr>
  <p:slideViewPr>
    <p:cSldViewPr snapToGrid="0" snapToObjects="1">
      <p:cViewPr varScale="1">
        <p:scale>
          <a:sx n="108" d="100"/>
          <a:sy n="108" d="100"/>
        </p:scale>
        <p:origin x="152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A770CF-A261-0D44-BF7F-47CB7F8C9FF5}" type="datetimeFigureOut">
              <a:rPr lang="en-US" smtClean="0"/>
              <a:t>9/4/19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F0E07-B2B1-144C-A22C-CF49482DB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24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5475B-D4CD-D24A-8775-D0EDE66C4548}" type="datetimeFigureOut">
              <a:rPr lang="en-US" smtClean="0"/>
              <a:t>9/4/19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8FA02-C6E3-3347-B4C7-6B6A5BA28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913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8FA02-C6E3-3347-B4C7-6B6A5BA280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31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if you just do things by brute force.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8FA02-C6E3-3347-B4C7-6B6A5BA280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69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if you just do things by brute force.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8FA02-C6E3-3347-B4C7-6B6A5BA280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74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if you just do things by brute force.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8FA02-C6E3-3347-B4C7-6B6A5BA280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59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if you just do things by brute force.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8FA02-C6E3-3347-B4C7-6B6A5BA280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98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if you just do things by brute force.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8FA02-C6E3-3347-B4C7-6B6A5BA280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28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if you just do things by brute force.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8FA02-C6E3-3347-B4C7-6B6A5BA280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89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if you just do things by brute force.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8FA02-C6E3-3347-B4C7-6B6A5BA280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30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if you just do things by brute force.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8FA02-C6E3-3347-B4C7-6B6A5BA280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56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if you just do things by brute force.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8FA02-C6E3-3347-B4C7-6B6A5BA280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00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826" name="Text Box 3"/>
              <p:cNvSpPr txBox="1">
                <a:spLocks noGrp="1" noChangeArrowheads="1"/>
              </p:cNvSpPr>
              <p:nvPr>
                <p:ph type="body" idx="1"/>
              </p:nvPr>
            </p:nvSpPr>
            <p:spPr>
              <a:noFill/>
            </p:spPr>
            <p:txBody>
              <a:bodyPr/>
              <a:lstStyle/>
              <a:p>
                <a:pPr eaLnBrk="1" hangingPunct="1"/>
                <a:r>
                  <a:rPr lang="en-US" dirty="0">
                    <a:latin typeface="Times New Roman" charset="0"/>
                  </a:rPr>
                  <a:t>Totally inclusive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</m:oMath>
                </a14:m>
                <a:endParaRPr lang="en-US" dirty="0">
                  <a:latin typeface="Times New Roman" charset="0"/>
                </a:endParaRPr>
              </a:p>
            </p:txBody>
          </p:sp>
        </mc:Choice>
        <mc:Fallback xmlns="">
          <p:sp>
            <p:nvSpPr>
              <p:cNvPr id="77826" name="Text Box 3"/>
              <p:cNvSpPr txBox="1">
                <a:spLocks noGrp="1" noChangeArrowheads="1"/>
              </p:cNvSpPr>
              <p:nvPr>
                <p:ph type="body" idx="1"/>
              </p:nvPr>
            </p:nvSpPr>
            <p:spPr>
              <a:noFill/>
            </p:spPr>
            <p:txBody>
              <a:bodyPr/>
              <a:lstStyle/>
              <a:p>
                <a:pPr eaLnBrk="1" hangingPunct="1"/>
                <a:r>
                  <a:rPr lang="en-US" dirty="0">
                    <a:latin typeface="Times New Roman" charset="0"/>
                  </a:rPr>
                  <a:t>Totally inclusive </a:t>
                </a:r>
                <a:r>
                  <a:rPr lang="en-US" i="0">
                    <a:latin typeface="Cambria Math" panose="02040503050406030204" pitchFamily="18" charset="0"/>
                  </a:rPr>
                  <a:t>/</a:t>
                </a:r>
                <a:endParaRPr lang="en-US" dirty="0">
                  <a:latin typeface="Times New Roman" charset="0"/>
                </a:endParaRP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471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Where to look in this distribution </a:t>
            </a:r>
          </a:p>
          <a:p>
            <a:endParaRPr lang="en-US" baseline="0" dirty="0"/>
          </a:p>
          <a:p>
            <a:r>
              <a:rPr lang="en-US" baseline="0" dirty="0"/>
              <a:t>We would like to access the blue.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BADDD-3FD0-3744-A418-5C8CB253B2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34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6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CS</a:t>
            </a:r>
            <a:r>
              <a:rPr lang="en-US" baseline="0" dirty="0">
                <a:latin typeface="Times New Roman" charset="0"/>
              </a:rPr>
              <a:t> evolution is related to properties of Wilson loop.</a:t>
            </a:r>
            <a:endParaRPr lang="en-US" dirty="0">
              <a:latin typeface="Times New Roman" charset="0"/>
            </a:endParaRPr>
          </a:p>
          <a:p>
            <a:pPr eaLnBrk="1" hangingPunct="1"/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1274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8FA02-C6E3-3347-B4C7-6B6A5BA280C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521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Careful treatment of transition at moderate </a:t>
                </a:r>
                <a:r>
                  <a:rPr lang="en-US" dirty="0" err="1"/>
                  <a:t>q</a:t>
                </a:r>
                <a:r>
                  <a:rPr lang="en-US" baseline="-25000" dirty="0" err="1"/>
                  <a:t>T</a:t>
                </a:r>
                <a:r>
                  <a:rPr lang="en-US" dirty="0"/>
                  <a:t> is needed; generalize the Y-correction</a:t>
                </a:r>
              </a:p>
              <a:p>
                <a:endParaRPr lang="en-US" dirty="0"/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Standard Y-correction diverges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/>
                  <a:t>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Below some Q, it is reasonable to ask whether any of this is valid, but note that Q = 1.2 GeV is often used.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attempted fix the regulators used in the calculation of large </a:t>
                </a:r>
                <a:r>
                  <a:rPr lang="en-US" dirty="0" err="1"/>
                  <a:t>qT</a:t>
                </a:r>
                <a:r>
                  <a:rPr lang="en-US" dirty="0"/>
                  <a:t> by minimizing the integral anomaly. </a:t>
                </a:r>
              </a:p>
              <a:p>
                <a:endParaRPr lang="en-US" dirty="0"/>
              </a:p>
              <a:p>
                <a:r>
                  <a:rPr lang="en-US" dirty="0"/>
                  <a:t>What happens if you just do things by brute force. 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Careful treatment of transition at moderate </a:t>
                </a:r>
                <a:r>
                  <a:rPr lang="en-US" dirty="0" err="1"/>
                  <a:t>q</a:t>
                </a:r>
                <a:r>
                  <a:rPr lang="en-US" baseline="-25000" dirty="0" err="1"/>
                  <a:t>T</a:t>
                </a:r>
                <a:r>
                  <a:rPr lang="en-US" dirty="0"/>
                  <a:t> is needed; generalize the Y-correction</a:t>
                </a:r>
              </a:p>
              <a:p>
                <a:endParaRPr lang="en-US" dirty="0"/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Standard Y-correction diverges for </a:t>
                </a:r>
                <a:r>
                  <a:rPr lang="en-US" i="0">
                    <a:latin typeface="Cambria Math" panose="02040503050406030204" pitchFamily="18" charset="0"/>
                  </a:rPr>
                  <a:t>𝑞_𝑇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→0</a:t>
                </a:r>
                <a:r>
                  <a:rPr lang="en-US" dirty="0"/>
                  <a:t>  and </a:t>
                </a:r>
                <a:r>
                  <a:rPr lang="en-US" i="0">
                    <a:latin typeface="Cambria Math" panose="02040503050406030204" pitchFamily="18" charset="0"/>
                  </a:rPr>
                  <a:t>𝑞_𝑇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→∞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Below some Q, it is reasonable to ask whether any of this is valid, but note that Q = 1.2 GeV is often used.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attempted fix the regulators used in the calculation of large </a:t>
                </a:r>
                <a:r>
                  <a:rPr lang="en-US" dirty="0" err="1"/>
                  <a:t>qT</a:t>
                </a:r>
                <a:r>
                  <a:rPr lang="en-US" dirty="0"/>
                  <a:t> by minimizing the integral anomaly. </a:t>
                </a:r>
              </a:p>
              <a:p>
                <a:endParaRPr lang="en-US" dirty="0"/>
              </a:p>
              <a:p>
                <a:r>
                  <a:rPr lang="en-US" dirty="0"/>
                  <a:t>What happens if you just do things by brute force. 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8FA02-C6E3-3347-B4C7-6B6A5BA280C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98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Generally, need to know where to switch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8FA02-C6E3-3347-B4C7-6B6A5BA280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034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Where to look in this distribution </a:t>
            </a:r>
          </a:p>
          <a:p>
            <a:endParaRPr lang="en-US" baseline="0" dirty="0"/>
          </a:p>
          <a:p>
            <a:r>
              <a:rPr lang="en-US" baseline="0" dirty="0"/>
              <a:t>We would like to access the blue.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BADDD-3FD0-3744-A418-5C8CB253B2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96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Integrals are divergent…</a:t>
            </a:r>
          </a:p>
          <a:p>
            <a:endParaRPr lang="en-US" dirty="0"/>
          </a:p>
          <a:p>
            <a:r>
              <a:rPr lang="en-US" dirty="0"/>
              <a:t>Reflects the fact that they are not designed to deal with large </a:t>
            </a:r>
            <a:r>
              <a:rPr lang="en-US" dirty="0" err="1"/>
              <a:t>q_T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8FA02-C6E3-3347-B4C7-6B6A5BA280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38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 correction can be handled perturbatively, then we can possibly translate the integral into something that can be </a:t>
            </a:r>
            <a:br>
              <a:rPr lang="en-US" dirty="0"/>
            </a:br>
            <a:r>
              <a:rPr lang="en-US" dirty="0"/>
              <a:t>interpreted with the GPM</a:t>
            </a:r>
          </a:p>
          <a:p>
            <a:endParaRPr lang="en-US" dirty="0"/>
          </a:p>
          <a:p>
            <a:r>
              <a:rPr lang="en-US" dirty="0"/>
              <a:t>The transverse momentum integrals are divergent at large transverse momentum, so they need to be defined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r>
              <a:rPr lang="en-US" dirty="0"/>
              <a:t>Definition of integral must preserve predictive power and contact with phenomenology 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r>
              <a:rPr lang="en-US" dirty="0"/>
              <a:t>Need theoretical control over large transverse momentum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Reflects the fact that they are not designed to deal with large </a:t>
            </a:r>
            <a:r>
              <a:rPr lang="en-US" dirty="0" err="1"/>
              <a:t>q_T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8FA02-C6E3-3347-B4C7-6B6A5BA280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51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if you just do things by brute force.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8FA02-C6E3-3347-B4C7-6B6A5BA280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00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if you just do things by brute force.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8FA02-C6E3-3347-B4C7-6B6A5BA280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36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if you just do things by brute force.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8FA02-C6E3-3347-B4C7-6B6A5BA280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09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aseline="0">
                <a:solidFill>
                  <a:srgbClr val="000090"/>
                </a:solidFill>
                <a:latin typeface="Arial Black"/>
                <a:cs typeface="Arial Blac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3242-FC12-CB4D-BE9C-536B7F51290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1837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3242-FC12-CB4D-BE9C-536B7F512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90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3242-FC12-CB4D-BE9C-536B7F512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2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3242-FC12-CB4D-BE9C-536B7F512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61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3242-FC12-CB4D-BE9C-536B7F512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9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3242-FC12-CB4D-BE9C-536B7F512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75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0090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8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3242-FC12-CB4D-BE9C-536B7F512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71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0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3242-FC12-CB4D-BE9C-536B7F51290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19162" y="2586588"/>
            <a:ext cx="5634038" cy="2217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524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85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0"/>
                </a:solidFill>
                <a:latin typeface="Arial Black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3242-FC12-CB4D-BE9C-536B7F51290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981693"/>
            <a:ext cx="8229600" cy="4006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524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88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3242-FC12-CB4D-BE9C-536B7F512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36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3242-FC12-CB4D-BE9C-536B7F512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3242-FC12-CB4D-BE9C-536B7F512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40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3242-FC12-CB4D-BE9C-536B7F512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22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3242-FC12-CB4D-BE9C-536B7F512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24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90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9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90"/>
                </a:solidFill>
              </a:defRPr>
            </a:lvl1pPr>
          </a:lstStyle>
          <a:p>
            <a:fld id="{D8D23242-FC12-CB4D-BE9C-536B7F512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94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200" kern="1200" baseline="0">
          <a:solidFill>
            <a:srgbClr val="000090"/>
          </a:solidFill>
          <a:latin typeface="Arial Black"/>
          <a:ea typeface="+mj-ea"/>
          <a:cs typeface="Arial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tiff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27.png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10" Type="http://schemas.openxmlformats.org/officeDocument/2006/relationships/image" Target="../media/image47.png"/><Relationship Id="rId4" Type="http://schemas.openxmlformats.org/officeDocument/2006/relationships/image" Target="../media/image28.png"/><Relationship Id="rId9" Type="http://schemas.openxmlformats.org/officeDocument/2006/relationships/image" Target="../media/image4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370.pn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eg"/><Relationship Id="rId5" Type="http://schemas.openxmlformats.org/officeDocument/2006/relationships/image" Target="../media/image48.emf"/><Relationship Id="rId4" Type="http://schemas.openxmlformats.org/officeDocument/2006/relationships/image" Target="../media/image47.emf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emf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907088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Large Transverse Momentum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219200" y="2863526"/>
            <a:ext cx="6400800" cy="1002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008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0090"/>
                </a:solidFill>
              </a:rPr>
              <a:t>Ted Rogers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85800" y="6116836"/>
            <a:ext cx="7772399" cy="64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92" tIns="45696" rIns="91392" bIns="45696">
            <a:spAutoFit/>
          </a:bodyPr>
          <a:lstStyle>
            <a:lvl1pPr algn="l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912813" algn="l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err="1">
                <a:latin typeface="Arial Rounded MT Bold" charset="0"/>
              </a:rPr>
              <a:t>JLab</a:t>
            </a:r>
            <a:r>
              <a:rPr lang="en-US" sz="1800" dirty="0">
                <a:latin typeface="Arial Rounded MT Bold" charset="0"/>
              </a:rPr>
              <a:t> seminar, September 4</a:t>
            </a:r>
            <a:r>
              <a:rPr lang="en-US" sz="1800" baseline="30000" dirty="0">
                <a:latin typeface="Arial Rounded MT Bold" charset="0"/>
              </a:rPr>
              <a:t>th</a:t>
            </a:r>
            <a:r>
              <a:rPr lang="en-US" sz="1800" dirty="0">
                <a:latin typeface="Arial Rounded MT Bold" charset="0"/>
              </a:rPr>
              <a:t>, 2019</a:t>
            </a:r>
            <a:endParaRPr lang="en-US" sz="1800" dirty="0">
              <a:latin typeface="Arial Rounded MT Bold"/>
              <a:cs typeface="Arial Rounded MT Bold"/>
            </a:endParaRPr>
          </a:p>
          <a:p>
            <a:pPr algn="ctr" eaLnBrk="1" hangingPunct="1"/>
            <a:endParaRPr lang="en-US" sz="1800" dirty="0">
              <a:latin typeface="Arial Rounded MT Bold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3242-FC12-CB4D-BE9C-536B7F51290C}" type="slidenum">
              <a:rPr lang="en-US" smtClean="0"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05379" y="4064002"/>
            <a:ext cx="29332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Motivation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Survey of processes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210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2EB6B-DBB1-0A45-B54D-896DA42F2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50B1A-3A5B-CE4C-BBBE-C0DF54DF7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Leading order contribution to large transverse momentum 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4172D6-6230-5743-B24C-A30FE88D2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064" y="2986355"/>
            <a:ext cx="7271872" cy="359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71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E9466-39BD-AD4F-BDFF-96318BE1C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C945A6-39EC-CC41-9243-459C2543F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06" y="1417638"/>
            <a:ext cx="8373775" cy="27342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0709FB-2A30-A14D-B20F-29C13875708B}"/>
              </a:ext>
            </a:extLst>
          </p:cNvPr>
          <p:cNvSpPr txBox="1"/>
          <p:nvPr/>
        </p:nvSpPr>
        <p:spPr>
          <a:xfrm>
            <a:off x="530253" y="4151932"/>
            <a:ext cx="4052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rgbClr val="000090"/>
                </a:solidFill>
                <a:ea typeface="+mj-ea"/>
                <a:cs typeface="Arial Black"/>
              </a:rPr>
              <a:t>Boglione</a:t>
            </a:r>
            <a:r>
              <a:rPr lang="en-US" sz="2000" i="1" dirty="0">
                <a:solidFill>
                  <a:srgbClr val="000090"/>
                </a:solidFill>
                <a:ea typeface="+mj-ea"/>
                <a:cs typeface="Arial Black"/>
              </a:rPr>
              <a:t> et al, JHEP 1502 (2015) 095: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CDC32FB-9B83-7E42-8804-2BEBB64287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8281" y="5004270"/>
                <a:ext cx="8229600" cy="1905848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dirty="0"/>
                  <a:t>Standard Y-correction diverges for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en-US" dirty="0"/>
              </a:p>
              <a:p>
                <a:r>
                  <a:rPr lang="en-US" dirty="0"/>
                  <a:t>For moderate Q,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≪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&lt;&lt; Q region gets squeezed</a:t>
                </a:r>
              </a:p>
              <a:p>
                <a:r>
                  <a:rPr lang="en-US" dirty="0"/>
                  <a:t>There are details in the treatment of both large and small </a:t>
                </a:r>
                <a:r>
                  <a:rPr lang="en-US" dirty="0" err="1"/>
                  <a:t>q</a:t>
                </a:r>
                <a:r>
                  <a:rPr lang="en-US" baseline="-25000" dirty="0" err="1"/>
                  <a:t>T</a:t>
                </a:r>
                <a:r>
                  <a:rPr lang="en-US" dirty="0"/>
                  <a:t> that can improve the situation</a:t>
                </a:r>
              </a:p>
              <a:p>
                <a:r>
                  <a:rPr lang="en-US" dirty="0"/>
                  <a:t>How bad is the matching between regions in practice? Need large transverse momentum data.</a:t>
                </a:r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CDC32FB-9B83-7E42-8804-2BEBB64287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8281" y="5004270"/>
                <a:ext cx="8229600" cy="1905848"/>
              </a:xfrm>
              <a:blipFill>
                <a:blip r:embed="rId4"/>
                <a:stretch>
                  <a:fillRect l="-462" t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90B92EF-AC6D-544A-92EA-D1E38E32DBF3}"/>
              </a:ext>
            </a:extLst>
          </p:cNvPr>
          <p:cNvSpPr txBox="1">
            <a:spLocks/>
          </p:cNvSpPr>
          <p:nvPr/>
        </p:nvSpPr>
        <p:spPr>
          <a:xfrm>
            <a:off x="530253" y="4552042"/>
            <a:ext cx="5812971" cy="55306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Directly implement Y-term</a:t>
            </a:r>
            <a:br>
              <a:rPr lang="en-US" dirty="0"/>
            </a:br>
            <a:endParaRPr lang="en-US" dirty="0"/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960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E9466-39BD-AD4F-BDFF-96318BE1C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722"/>
            <a:ext cx="8229600" cy="1143000"/>
          </a:xfrm>
        </p:spPr>
        <p:txBody>
          <a:bodyPr/>
          <a:lstStyle/>
          <a:p>
            <a:r>
              <a:rPr lang="en-US" dirty="0"/>
              <a:t>SIDIS: Leading Order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0709FB-2A30-A14D-B20F-29C13875708B}"/>
              </a:ext>
            </a:extLst>
          </p:cNvPr>
          <p:cNvSpPr txBox="1"/>
          <p:nvPr/>
        </p:nvSpPr>
        <p:spPr>
          <a:xfrm>
            <a:off x="217650" y="6519446"/>
            <a:ext cx="6634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ea typeface="+mj-ea"/>
                <a:cs typeface="Arial Black"/>
              </a:rPr>
              <a:t>J. O. Gonzalez-Hernandez, TR, N. Sato, and B. Wang Phys. Rev. D 98, 114005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5261A9-37A7-AD47-9C43-E3183060D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39" y="4280608"/>
            <a:ext cx="7292216" cy="2238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EF700B-A529-0A4F-BEB2-6716E063A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200" y="1148639"/>
            <a:ext cx="5793599" cy="2865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C15B5A-51BA-B840-B84F-02C28BF84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708" y="4615017"/>
            <a:ext cx="1105072" cy="9782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7BA7D7-045D-8549-822E-92CAC19A2D5B}"/>
              </a:ext>
            </a:extLst>
          </p:cNvPr>
          <p:cNvSpPr txBox="1"/>
          <p:nvPr/>
        </p:nvSpPr>
        <p:spPr>
          <a:xfrm>
            <a:off x="241983" y="3824350"/>
            <a:ext cx="2545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DSS fragmentation </a:t>
            </a:r>
            <a:r>
              <a:rPr lang="en-US" dirty="0" err="1"/>
              <a:t>funcs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CJ pdfs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63881C5C-8567-6E42-A8E3-1AC36781FC16}"/>
              </a:ext>
            </a:extLst>
          </p:cNvPr>
          <p:cNvSpPr/>
          <p:nvPr/>
        </p:nvSpPr>
        <p:spPr>
          <a:xfrm>
            <a:off x="1187532" y="1148639"/>
            <a:ext cx="724395" cy="2280361"/>
          </a:xfrm>
          <a:prstGeom prst="leftBrace">
            <a:avLst>
              <a:gd name="adj1" fmla="val 46038"/>
              <a:gd name="adj2" fmla="val 50000"/>
            </a:avLst>
          </a:prstGeom>
          <a:ln>
            <a:solidFill>
              <a:srgbClr val="003ABB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83AE33-A326-8145-9254-1BEB4E2AECAA}"/>
              </a:ext>
            </a:extLst>
          </p:cNvPr>
          <p:cNvSpPr txBox="1"/>
          <p:nvPr/>
        </p:nvSpPr>
        <p:spPr>
          <a:xfrm>
            <a:off x="25215" y="1849335"/>
            <a:ext cx="13702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Hard part </a:t>
            </a:r>
            <a:br>
              <a:rPr lang="en-US" dirty="0"/>
            </a:br>
            <a:r>
              <a:rPr lang="en-US" dirty="0"/>
              <a:t>at large </a:t>
            </a:r>
            <a:r>
              <a:rPr lang="en-US" dirty="0" err="1"/>
              <a:t>q</a:t>
            </a:r>
            <a:r>
              <a:rPr lang="en-US" baseline="-25000" dirty="0" err="1"/>
              <a:t>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lowest order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452291-97C5-804E-B413-C485F5AD7767}"/>
              </a:ext>
            </a:extLst>
          </p:cNvPr>
          <p:cNvSpPr txBox="1"/>
          <p:nvPr/>
        </p:nvSpPr>
        <p:spPr>
          <a:xfrm>
            <a:off x="6281935" y="3517835"/>
            <a:ext cx="2933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Data from COMPASS:</a:t>
            </a:r>
            <a:br>
              <a:rPr lang="en-US" sz="1600" dirty="0"/>
            </a:br>
            <a:r>
              <a:rPr lang="en-US" sz="1600" dirty="0"/>
              <a:t>(</a:t>
            </a:r>
            <a:r>
              <a:rPr lang="en-US" sz="1600" dirty="0" err="1"/>
              <a:t>Phys.Rev</a:t>
            </a:r>
            <a:r>
              <a:rPr lang="en-US" sz="1600" dirty="0"/>
              <a:t>. D 97, 032006 (2018))</a:t>
            </a:r>
            <a:br>
              <a:rPr lang="en-US" sz="1600" dirty="0"/>
            </a:br>
            <a:r>
              <a:rPr lang="en-US" sz="1600" dirty="0"/>
              <a:t>Similar results with HERMES data</a:t>
            </a:r>
          </a:p>
        </p:txBody>
      </p:sp>
    </p:spTree>
    <p:extLst>
      <p:ext uri="{BB962C8B-B14F-4D97-AF65-F5344CB8AC3E}">
        <p14:creationId xmlns:p14="http://schemas.microsoft.com/office/powerpoint/2010/main" val="2465259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E9466-39BD-AD4F-BDFF-96318BE1C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0709FB-2A30-A14D-B20F-29C13875708B}"/>
              </a:ext>
            </a:extLst>
          </p:cNvPr>
          <p:cNvSpPr txBox="1"/>
          <p:nvPr/>
        </p:nvSpPr>
        <p:spPr>
          <a:xfrm>
            <a:off x="255196" y="6156077"/>
            <a:ext cx="5878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ea typeface="+mj-ea"/>
                <a:cs typeface="Arial Black"/>
              </a:rPr>
              <a:t>A. </a:t>
            </a:r>
            <a:r>
              <a:rPr lang="en-US" sz="1600" i="1" dirty="0" err="1">
                <a:solidFill>
                  <a:srgbClr val="000090"/>
                </a:solidFill>
                <a:ea typeface="+mj-ea"/>
                <a:cs typeface="Arial Black"/>
              </a:rPr>
              <a:t>Daleo</a:t>
            </a:r>
            <a:r>
              <a:rPr lang="en-US" sz="1600" i="1" dirty="0">
                <a:solidFill>
                  <a:srgbClr val="000090"/>
                </a:solidFill>
                <a:ea typeface="+mj-ea"/>
                <a:cs typeface="Arial Black"/>
              </a:rPr>
              <a:t>, D. de Florian, and R. </a:t>
            </a:r>
            <a:r>
              <a:rPr lang="en-US" sz="1600" i="1" dirty="0" err="1">
                <a:solidFill>
                  <a:srgbClr val="000090"/>
                </a:solidFill>
                <a:ea typeface="+mj-ea"/>
                <a:cs typeface="Arial Black"/>
              </a:rPr>
              <a:t>Sassot</a:t>
            </a:r>
            <a:r>
              <a:rPr lang="en-US" sz="1600" i="1" dirty="0">
                <a:solidFill>
                  <a:srgbClr val="000090"/>
                </a:solidFill>
                <a:ea typeface="+mj-ea"/>
                <a:cs typeface="Arial Black"/>
              </a:rPr>
              <a:t>, Phys. Rev. D 71, 034013 (2005)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DC32FB-9B83-7E42-8804-2BEBB6428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0" y="1382007"/>
            <a:ext cx="8229600" cy="1143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Large corrections from NLO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871E3A-A6AC-C24F-919D-9F99AAE67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58505"/>
            <a:ext cx="4207570" cy="429757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2F28F0-4297-814A-A02E-BA6A96B24805}"/>
              </a:ext>
            </a:extLst>
          </p:cNvPr>
          <p:cNvSpPr txBox="1">
            <a:spLocks/>
          </p:cNvSpPr>
          <p:nvPr/>
        </p:nvSpPr>
        <p:spPr>
          <a:xfrm>
            <a:off x="5789988" y="1318721"/>
            <a:ext cx="2849958" cy="2110279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00" dirty="0"/>
              <a:t>Collinear functions tend to be constrained by higher energy / less detailed observables</a:t>
            </a:r>
            <a:br>
              <a:rPr lang="en-US" sz="3700" dirty="0"/>
            </a:br>
            <a:endParaRPr lang="en-US" sz="3700" dirty="0"/>
          </a:p>
          <a:p>
            <a:r>
              <a:rPr lang="en-US" sz="3700" dirty="0"/>
              <a:t>Refit collinear pdfs and ffs using large TM?</a:t>
            </a:r>
            <a:br>
              <a:rPr lang="en-US" dirty="0"/>
            </a:br>
            <a:endParaRPr lang="en-US" dirty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E36D47-A4C0-574F-BB6B-C5AEED6AF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6774" y="3883470"/>
            <a:ext cx="3928482" cy="5847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A15555-5D45-9549-9CDD-1C4585869793}"/>
              </a:ext>
            </a:extLst>
          </p:cNvPr>
          <p:cNvSpPr txBox="1"/>
          <p:nvPr/>
        </p:nvSpPr>
        <p:spPr>
          <a:xfrm>
            <a:off x="7214967" y="3711719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Leading order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6F96EF-6E7E-ED44-8179-7CD157080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4220" y="4580429"/>
            <a:ext cx="2293590" cy="5364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B1FE5D-52EE-174E-BE8D-78C2AF78C9A5}"/>
              </a:ext>
            </a:extLst>
          </p:cNvPr>
          <p:cNvSpPr txBox="1"/>
          <p:nvPr/>
        </p:nvSpPr>
        <p:spPr>
          <a:xfrm>
            <a:off x="5708577" y="3067618"/>
            <a:ext cx="3086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E. Berger et al, 1998 (For </a:t>
            </a:r>
            <a:r>
              <a:rPr lang="en-US" sz="1600" i="1" dirty="0" err="1">
                <a:solidFill>
                  <a:srgbClr val="000090"/>
                </a:solidFill>
                <a:cs typeface="Arial Black"/>
              </a:rPr>
              <a:t>Drell</a:t>
            </a:r>
            <a:r>
              <a:rPr lang="en-US" sz="1600" i="1" dirty="0">
                <a:solidFill>
                  <a:srgbClr val="000090"/>
                </a:solidFill>
                <a:cs typeface="Arial Black"/>
              </a:rPr>
              <a:t>-Yan)</a:t>
            </a:r>
          </a:p>
        </p:txBody>
      </p:sp>
    </p:spTree>
    <p:extLst>
      <p:ext uri="{BB962C8B-B14F-4D97-AF65-F5344CB8AC3E}">
        <p14:creationId xmlns:p14="http://schemas.microsoft.com/office/powerpoint/2010/main" val="2903344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E9466-39BD-AD4F-BDFF-96318BE1C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SIDIS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DC32FB-9B83-7E42-8804-2BEBB6428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036" y="1268877"/>
            <a:ext cx="5972933" cy="116679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NLO study of the valence region.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5064EA-268B-D041-AF4F-C4831D28C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45177"/>
            <a:ext cx="7354367" cy="44643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29332B-1D45-DE47-B74E-0FD87B47FC9F}"/>
              </a:ext>
            </a:extLst>
          </p:cNvPr>
          <p:cNvSpPr txBox="1"/>
          <p:nvPr/>
        </p:nvSpPr>
        <p:spPr>
          <a:xfrm>
            <a:off x="968108" y="1660402"/>
            <a:ext cx="4206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B. Wang, </a:t>
            </a:r>
            <a:r>
              <a:rPr lang="en-US" sz="1600" i="1" dirty="0">
                <a:solidFill>
                  <a:srgbClr val="000090"/>
                </a:solidFill>
                <a:ea typeface="+mj-ea"/>
                <a:cs typeface="Arial Black"/>
              </a:rPr>
              <a:t>J. O. Gonzalez-Hernandez, TR, N. Sato </a:t>
            </a:r>
            <a:br>
              <a:rPr lang="en-US" sz="1600" i="1" dirty="0">
                <a:solidFill>
                  <a:srgbClr val="000090"/>
                </a:solidFill>
                <a:ea typeface="+mj-ea"/>
                <a:cs typeface="Arial Black"/>
              </a:rPr>
            </a:br>
            <a:r>
              <a:rPr lang="en-US" sz="1600" i="1" dirty="0">
                <a:solidFill>
                  <a:srgbClr val="000090"/>
                </a:solidFill>
                <a:ea typeface="+mj-ea"/>
                <a:cs typeface="Arial Black"/>
              </a:rPr>
              <a:t>Phys. Rev. D 99, 094029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EDDCF7-DA98-1344-BAF9-1FBA036FD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202" y="2408951"/>
            <a:ext cx="1532813" cy="1414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8230E9-7031-864A-9758-A25E31A1F39E}"/>
              </a:ext>
            </a:extLst>
          </p:cNvPr>
          <p:cNvSpPr txBox="1"/>
          <p:nvPr/>
        </p:nvSpPr>
        <p:spPr>
          <a:xfrm>
            <a:off x="7623958" y="4025735"/>
            <a:ext cx="1300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Solid = NLO</a:t>
            </a:r>
            <a:br>
              <a:rPr lang="en-US" dirty="0"/>
            </a:br>
            <a:r>
              <a:rPr lang="en-US" dirty="0"/>
              <a:t>Dotted = LO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5C6542-9340-BB4C-A5A4-60551D2EC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9202" y="4873946"/>
            <a:ext cx="1326250" cy="3868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C53063-0F2B-2D4F-A9FE-00ADDD389827}"/>
              </a:ext>
            </a:extLst>
          </p:cNvPr>
          <p:cNvSpPr txBox="1"/>
          <p:nvPr/>
        </p:nvSpPr>
        <p:spPr>
          <a:xfrm>
            <a:off x="7459202" y="5462649"/>
            <a:ext cx="1578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Bands = </a:t>
            </a:r>
            <a:br>
              <a:rPr lang="en-US" dirty="0"/>
            </a:br>
            <a:r>
              <a:rPr lang="en-US" dirty="0"/>
              <a:t>variation of RG</a:t>
            </a:r>
            <a:br>
              <a:rPr lang="en-US" dirty="0"/>
            </a:br>
            <a:r>
              <a:rPr lang="en-US" dirty="0"/>
              <a:t>scale</a:t>
            </a:r>
          </a:p>
        </p:txBody>
      </p:sp>
    </p:spTree>
    <p:extLst>
      <p:ext uri="{BB962C8B-B14F-4D97-AF65-F5344CB8AC3E}">
        <p14:creationId xmlns:p14="http://schemas.microsoft.com/office/powerpoint/2010/main" val="537996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E9466-39BD-AD4F-BDFF-96318BE1C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SIDIS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DC32FB-9B83-7E42-8804-2BEBB6428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657" y="1524516"/>
            <a:ext cx="4389975" cy="116679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NLO study of the valence</a:t>
            </a:r>
            <a:br>
              <a:rPr lang="en-US" dirty="0"/>
            </a:br>
            <a:r>
              <a:rPr lang="en-US" dirty="0"/>
              <a:t>region.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5A0562-5F41-1242-ACF0-11DB26876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31" y="1417638"/>
            <a:ext cx="4434472" cy="5355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6FDE16-BCE9-7B4F-8F60-D01F857DE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834309"/>
            <a:ext cx="4445000" cy="2870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51C9C6-054C-8942-A8E5-01DCF8501479}"/>
              </a:ext>
            </a:extLst>
          </p:cNvPr>
          <p:cNvSpPr txBox="1"/>
          <p:nvPr/>
        </p:nvSpPr>
        <p:spPr>
          <a:xfrm>
            <a:off x="5071211" y="2140941"/>
            <a:ext cx="4206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B. Wang, </a:t>
            </a:r>
            <a:r>
              <a:rPr lang="en-US" sz="1600" i="1" dirty="0">
                <a:solidFill>
                  <a:srgbClr val="000090"/>
                </a:solidFill>
                <a:ea typeface="+mj-ea"/>
                <a:cs typeface="Arial Black"/>
              </a:rPr>
              <a:t>J. O. Gonzalez-Hernandez, TR, N. Sato </a:t>
            </a:r>
            <a:br>
              <a:rPr lang="en-US" sz="1600" i="1" dirty="0">
                <a:solidFill>
                  <a:srgbClr val="000090"/>
                </a:solidFill>
                <a:ea typeface="+mj-ea"/>
                <a:cs typeface="Arial Black"/>
              </a:rPr>
            </a:br>
            <a:r>
              <a:rPr lang="en-US" sz="1600" i="1" dirty="0">
                <a:solidFill>
                  <a:srgbClr val="000090"/>
                </a:solidFill>
                <a:ea typeface="+mj-ea"/>
                <a:cs typeface="Arial Black"/>
              </a:rPr>
              <a:t>Phys. Rev. D 99, 094029 </a:t>
            </a:r>
          </a:p>
        </p:txBody>
      </p:sp>
    </p:spTree>
    <p:extLst>
      <p:ext uri="{BB962C8B-B14F-4D97-AF65-F5344CB8AC3E}">
        <p14:creationId xmlns:p14="http://schemas.microsoft.com/office/powerpoint/2010/main" val="1607253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E9466-39BD-AD4F-BDFF-96318BE1C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Drell</a:t>
            </a:r>
            <a:r>
              <a:rPr lang="en-US" dirty="0"/>
              <a:t>-Yan: Old Comparisons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DECCCE-4ED6-6449-BA0D-5382DD3A6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3480192" cy="26354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8E5A5A-6D86-444E-BD95-FB48E3DAE275}"/>
              </a:ext>
            </a:extLst>
          </p:cNvPr>
          <p:cNvSpPr txBox="1"/>
          <p:nvPr/>
        </p:nvSpPr>
        <p:spPr>
          <a:xfrm>
            <a:off x="1717590" y="1864500"/>
            <a:ext cx="1762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Data = CFS coll.</a:t>
            </a:r>
            <a:endParaRPr lang="en-US" sz="1600" i="1" dirty="0">
              <a:solidFill>
                <a:srgbClr val="000090"/>
              </a:solidFill>
              <a:ea typeface="+mj-ea"/>
              <a:cs typeface="Arial Black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BD1285-0E60-FD40-90D1-EC361A9E951B}"/>
              </a:ext>
            </a:extLst>
          </p:cNvPr>
          <p:cNvSpPr/>
          <p:nvPr/>
        </p:nvSpPr>
        <p:spPr>
          <a:xfrm>
            <a:off x="194445" y="4131667"/>
            <a:ext cx="309130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“…estimates of </a:t>
            </a:r>
            <a:br>
              <a:rPr lang="en-US" sz="1600" i="1" dirty="0">
                <a:solidFill>
                  <a:srgbClr val="000090"/>
                </a:solidFill>
                <a:cs typeface="Arial Black"/>
              </a:rPr>
            </a:br>
            <a:r>
              <a:rPr lang="en-US" sz="1600" i="1" dirty="0">
                <a:solidFill>
                  <a:srgbClr val="000090"/>
                </a:solidFill>
                <a:cs typeface="Arial Black"/>
              </a:rPr>
              <a:t>the perturbative large-</a:t>
            </a:r>
            <a:r>
              <a:rPr lang="en-US" sz="1600" i="1" dirty="0" err="1">
                <a:solidFill>
                  <a:srgbClr val="000090"/>
                </a:solidFill>
                <a:cs typeface="Arial Black"/>
              </a:rPr>
              <a:t>p</a:t>
            </a:r>
            <a:r>
              <a:rPr lang="en-US" sz="1600" i="1" baseline="-25000" dirty="0" err="1">
                <a:solidFill>
                  <a:srgbClr val="000090"/>
                </a:solidFill>
                <a:cs typeface="Arial Black"/>
              </a:rPr>
              <a:t>T</a:t>
            </a:r>
            <a:r>
              <a:rPr lang="en-US" sz="1600" i="1" dirty="0">
                <a:solidFill>
                  <a:srgbClr val="000090"/>
                </a:solidFill>
                <a:cs typeface="Arial Black"/>
              </a:rPr>
              <a:t> tail measured in fixed target </a:t>
            </a:r>
            <a:r>
              <a:rPr lang="en-US" sz="1600" i="1" dirty="0" err="1">
                <a:solidFill>
                  <a:srgbClr val="000090"/>
                </a:solidFill>
                <a:cs typeface="Arial Black"/>
              </a:rPr>
              <a:t>Drell</a:t>
            </a:r>
            <a:r>
              <a:rPr lang="en-US" sz="1600" i="1" dirty="0">
                <a:solidFill>
                  <a:srgbClr val="000090"/>
                </a:solidFill>
                <a:cs typeface="Arial Black"/>
              </a:rPr>
              <a:t>-Yan experiments give reasonable agreement with the data...”</a:t>
            </a:r>
          </a:p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	- Ellis, Stirling, Webber</a:t>
            </a:r>
            <a:br>
              <a:rPr lang="en-US" sz="1600" i="1" dirty="0">
                <a:solidFill>
                  <a:srgbClr val="000090"/>
                </a:solidFill>
                <a:cs typeface="Arial Black"/>
              </a:rPr>
            </a:br>
            <a:r>
              <a:rPr lang="en-US" sz="1600" i="1" dirty="0">
                <a:solidFill>
                  <a:srgbClr val="000090"/>
                </a:solidFill>
                <a:cs typeface="Arial Black"/>
              </a:rPr>
              <a:t>	QCD and Collider Physics</a:t>
            </a:r>
          </a:p>
          <a:p>
            <a:r>
              <a:rPr lang="en-US" sz="2400" i="1" dirty="0">
                <a:solidFill>
                  <a:srgbClr val="66006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1187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9687CF-6DFC-2541-A83E-13A182607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375283" y="1255178"/>
            <a:ext cx="2744506" cy="3989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3E9466-39BD-AD4F-BDFF-96318BE1C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Drell</a:t>
            </a:r>
            <a:r>
              <a:rPr lang="en-US" dirty="0"/>
              <a:t>-Yan: Old Comparisons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94EB01-B5AC-B545-8A82-E14EFF29A674}"/>
              </a:ext>
            </a:extLst>
          </p:cNvPr>
          <p:cNvSpPr/>
          <p:nvPr/>
        </p:nvSpPr>
        <p:spPr>
          <a:xfrm>
            <a:off x="3548502" y="5244901"/>
            <a:ext cx="30913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“The perturbative contributions are absolutely normalized and agree roughly with the data at large transverse momentum...”</a:t>
            </a:r>
          </a:p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 - R. Field,</a:t>
            </a:r>
            <a:br>
              <a:rPr lang="en-US" sz="1600" i="1" dirty="0">
                <a:solidFill>
                  <a:srgbClr val="000090"/>
                </a:solidFill>
                <a:cs typeface="Arial Black"/>
              </a:rPr>
            </a:br>
            <a:r>
              <a:rPr lang="en-US" sz="1600" i="1" dirty="0">
                <a:solidFill>
                  <a:srgbClr val="000090"/>
                </a:solidFill>
                <a:cs typeface="Arial Black"/>
              </a:rPr>
              <a:t>Applications of Perturbative QCD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5020CB-E5D6-024B-AEDC-FBDF2A04D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7638"/>
            <a:ext cx="3480192" cy="26354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0C5EEAE-D7FC-684E-8818-A41F840B0A39}"/>
              </a:ext>
            </a:extLst>
          </p:cNvPr>
          <p:cNvSpPr/>
          <p:nvPr/>
        </p:nvSpPr>
        <p:spPr>
          <a:xfrm>
            <a:off x="194445" y="4131667"/>
            <a:ext cx="309130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“…estimates of </a:t>
            </a:r>
            <a:br>
              <a:rPr lang="en-US" sz="1600" i="1" dirty="0">
                <a:solidFill>
                  <a:srgbClr val="000090"/>
                </a:solidFill>
                <a:cs typeface="Arial Black"/>
              </a:rPr>
            </a:br>
            <a:r>
              <a:rPr lang="en-US" sz="1600" i="1" dirty="0">
                <a:solidFill>
                  <a:srgbClr val="000090"/>
                </a:solidFill>
                <a:cs typeface="Arial Black"/>
              </a:rPr>
              <a:t>the perturbative large-</a:t>
            </a:r>
            <a:r>
              <a:rPr lang="en-US" sz="1600" i="1" dirty="0" err="1">
                <a:solidFill>
                  <a:srgbClr val="000090"/>
                </a:solidFill>
                <a:cs typeface="Arial Black"/>
              </a:rPr>
              <a:t>p</a:t>
            </a:r>
            <a:r>
              <a:rPr lang="en-US" sz="1600" i="1" baseline="-25000" dirty="0" err="1">
                <a:solidFill>
                  <a:srgbClr val="000090"/>
                </a:solidFill>
                <a:cs typeface="Arial Black"/>
              </a:rPr>
              <a:t>T</a:t>
            </a:r>
            <a:r>
              <a:rPr lang="en-US" sz="1600" i="1" dirty="0">
                <a:solidFill>
                  <a:srgbClr val="000090"/>
                </a:solidFill>
                <a:cs typeface="Arial Black"/>
              </a:rPr>
              <a:t> tail measured in fixed target </a:t>
            </a:r>
            <a:r>
              <a:rPr lang="en-US" sz="1600" i="1" dirty="0" err="1">
                <a:solidFill>
                  <a:srgbClr val="000090"/>
                </a:solidFill>
                <a:cs typeface="Arial Black"/>
              </a:rPr>
              <a:t>Drell</a:t>
            </a:r>
            <a:r>
              <a:rPr lang="en-US" sz="1600" i="1" dirty="0">
                <a:solidFill>
                  <a:srgbClr val="000090"/>
                </a:solidFill>
                <a:cs typeface="Arial Black"/>
              </a:rPr>
              <a:t>-Yan experiments give reasonable agreement with the data...”</a:t>
            </a:r>
          </a:p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	- Ellis, Stirling, Webber</a:t>
            </a:r>
            <a:br>
              <a:rPr lang="en-US" sz="1600" i="1" dirty="0">
                <a:solidFill>
                  <a:srgbClr val="000090"/>
                </a:solidFill>
                <a:cs typeface="Arial Black"/>
              </a:rPr>
            </a:br>
            <a:r>
              <a:rPr lang="en-US" sz="1600" i="1" dirty="0">
                <a:solidFill>
                  <a:srgbClr val="000090"/>
                </a:solidFill>
                <a:cs typeface="Arial Black"/>
              </a:rPr>
              <a:t>	QCD and Collider Physics</a:t>
            </a:r>
          </a:p>
          <a:p>
            <a:r>
              <a:rPr lang="en-US" sz="2400" i="1" dirty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D76846-F2D9-E04E-ADD4-43BAA3AC1F8C}"/>
              </a:ext>
            </a:extLst>
          </p:cNvPr>
          <p:cNvSpPr txBox="1"/>
          <p:nvPr/>
        </p:nvSpPr>
        <p:spPr>
          <a:xfrm>
            <a:off x="1717590" y="1864500"/>
            <a:ext cx="1762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Data = CFS coll.</a:t>
            </a:r>
            <a:endParaRPr lang="en-US" sz="1600" i="1" dirty="0">
              <a:solidFill>
                <a:srgbClr val="000090"/>
              </a:solidFill>
              <a:ea typeface="+mj-ea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077348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9687CF-6DFC-2541-A83E-13A182607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375283" y="1255178"/>
            <a:ext cx="2744506" cy="3989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3E9466-39BD-AD4F-BDFF-96318BE1C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Drell</a:t>
            </a:r>
            <a:r>
              <a:rPr lang="en-US" dirty="0"/>
              <a:t>-Yan: Old Comparisons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94EB01-B5AC-B545-8A82-E14EFF29A674}"/>
              </a:ext>
            </a:extLst>
          </p:cNvPr>
          <p:cNvSpPr/>
          <p:nvPr/>
        </p:nvSpPr>
        <p:spPr>
          <a:xfrm>
            <a:off x="3548502" y="5244901"/>
            <a:ext cx="30913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“The perturbative contributions are absolutely normalized and agree roughly with the data at large transverse momentum...”</a:t>
            </a:r>
          </a:p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 - R. Field,</a:t>
            </a:r>
            <a:br>
              <a:rPr lang="en-US" sz="1600" i="1" dirty="0">
                <a:solidFill>
                  <a:srgbClr val="000090"/>
                </a:solidFill>
                <a:cs typeface="Arial Black"/>
              </a:rPr>
            </a:br>
            <a:r>
              <a:rPr lang="en-US" sz="1600" i="1" dirty="0">
                <a:solidFill>
                  <a:srgbClr val="000090"/>
                </a:solidFill>
                <a:cs typeface="Arial Black"/>
              </a:rPr>
              <a:t>Applications of Perturbative QCD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ECA755-841C-5B4F-88DD-A591B88AB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207" y="1028932"/>
            <a:ext cx="2836243" cy="30445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DA2315-4791-9C48-AB85-2D37F9999E06}"/>
              </a:ext>
            </a:extLst>
          </p:cNvPr>
          <p:cNvSpPr/>
          <p:nvPr/>
        </p:nvSpPr>
        <p:spPr>
          <a:xfrm>
            <a:off x="6740575" y="4013794"/>
            <a:ext cx="23417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“Our procedure predicts normalization as well as the shape of the </a:t>
            </a:r>
            <a:r>
              <a:rPr lang="en-US" sz="1600" i="1" dirty="0" err="1">
                <a:solidFill>
                  <a:srgbClr val="000090"/>
                </a:solidFill>
                <a:cs typeface="Arial Black"/>
              </a:rPr>
              <a:t>pr</a:t>
            </a:r>
            <a:r>
              <a:rPr lang="en-US" sz="1600" i="1" dirty="0">
                <a:solidFill>
                  <a:srgbClr val="000090"/>
                </a:solidFill>
                <a:cs typeface="Arial Black"/>
              </a:rPr>
              <a:t> distribution, and therefore the agreement with the data for large values of </a:t>
            </a:r>
            <a:r>
              <a:rPr lang="en-US" sz="1600" i="1" dirty="0" err="1">
                <a:solidFill>
                  <a:srgbClr val="000090"/>
                </a:solidFill>
                <a:cs typeface="Arial Black"/>
              </a:rPr>
              <a:t>p</a:t>
            </a:r>
            <a:r>
              <a:rPr lang="en-US" sz="1600" i="1" baseline="-25000" dirty="0" err="1">
                <a:solidFill>
                  <a:srgbClr val="000090"/>
                </a:solidFill>
                <a:cs typeface="Arial Black"/>
              </a:rPr>
              <a:t>T</a:t>
            </a:r>
            <a:r>
              <a:rPr lang="en-US" sz="1600" i="1" dirty="0">
                <a:solidFill>
                  <a:srgbClr val="000090"/>
                </a:solidFill>
                <a:cs typeface="Arial Black"/>
              </a:rPr>
              <a:t> is a definite success of the theory...”</a:t>
            </a:r>
            <a:br>
              <a:rPr lang="en-US" sz="1600" i="1" dirty="0">
                <a:solidFill>
                  <a:srgbClr val="000090"/>
                </a:solidFill>
                <a:cs typeface="Arial Black"/>
              </a:rPr>
            </a:br>
            <a:endParaRPr lang="en-US" sz="1600" i="1" dirty="0">
              <a:solidFill>
                <a:srgbClr val="000090"/>
              </a:solidFill>
              <a:cs typeface="Arial Black"/>
            </a:endParaRPr>
          </a:p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 - </a:t>
            </a:r>
            <a:r>
              <a:rPr lang="en-US" sz="1600" i="1" dirty="0" err="1">
                <a:solidFill>
                  <a:srgbClr val="000090"/>
                </a:solidFill>
                <a:cs typeface="Arial Black"/>
              </a:rPr>
              <a:t>Halzen</a:t>
            </a:r>
            <a:r>
              <a:rPr lang="en-US" sz="1600" i="1" dirty="0">
                <a:solidFill>
                  <a:srgbClr val="000090"/>
                </a:solidFill>
                <a:cs typeface="Arial Black"/>
              </a:rPr>
              <a:t> &amp; Scott, </a:t>
            </a:r>
            <a:r>
              <a:rPr lang="cs-CZ" sz="1600" i="1" dirty="0" err="1">
                <a:solidFill>
                  <a:srgbClr val="000090"/>
                </a:solidFill>
                <a:cs typeface="Arial Black"/>
              </a:rPr>
              <a:t>Phys</a:t>
            </a:r>
            <a:r>
              <a:rPr lang="cs-CZ" sz="1600" i="1" dirty="0">
                <a:solidFill>
                  <a:srgbClr val="000090"/>
                </a:solidFill>
                <a:cs typeface="Arial Black"/>
              </a:rPr>
              <a:t>. </a:t>
            </a:r>
            <a:r>
              <a:rPr lang="cs-CZ" sz="1600" i="1" dirty="0" err="1">
                <a:solidFill>
                  <a:srgbClr val="000090"/>
                </a:solidFill>
                <a:cs typeface="Arial Black"/>
              </a:rPr>
              <a:t>Rev</a:t>
            </a:r>
            <a:r>
              <a:rPr lang="cs-CZ" sz="1600" i="1" dirty="0">
                <a:solidFill>
                  <a:srgbClr val="000090"/>
                </a:solidFill>
                <a:cs typeface="Arial Black"/>
              </a:rPr>
              <a:t>. </a:t>
            </a:r>
            <a:r>
              <a:rPr lang="cs-CZ" sz="1600" i="1" dirty="0" err="1">
                <a:solidFill>
                  <a:srgbClr val="000090"/>
                </a:solidFill>
                <a:cs typeface="Arial Black"/>
              </a:rPr>
              <a:t>Lett</a:t>
            </a:r>
            <a:r>
              <a:rPr lang="cs-CZ" sz="1600" i="1" dirty="0">
                <a:solidFill>
                  <a:srgbClr val="000090"/>
                </a:solidFill>
                <a:cs typeface="Arial Black"/>
              </a:rPr>
              <a:t>. 40, 1117 (1978)</a:t>
            </a:r>
            <a:endParaRPr lang="en-US" sz="2400" i="1" dirty="0">
              <a:solidFill>
                <a:srgbClr val="660066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43ECA1-0D65-2746-A4D0-A359A086A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17638"/>
            <a:ext cx="3480192" cy="26354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C0E01D4-6BE6-6E4A-BA5C-E2A37E4DBF05}"/>
              </a:ext>
            </a:extLst>
          </p:cNvPr>
          <p:cNvSpPr/>
          <p:nvPr/>
        </p:nvSpPr>
        <p:spPr>
          <a:xfrm>
            <a:off x="194445" y="4131667"/>
            <a:ext cx="309130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“…estimates of </a:t>
            </a:r>
            <a:br>
              <a:rPr lang="en-US" sz="1600" i="1" dirty="0">
                <a:solidFill>
                  <a:srgbClr val="000090"/>
                </a:solidFill>
                <a:cs typeface="Arial Black"/>
              </a:rPr>
            </a:br>
            <a:r>
              <a:rPr lang="en-US" sz="1600" i="1" dirty="0">
                <a:solidFill>
                  <a:srgbClr val="000090"/>
                </a:solidFill>
                <a:cs typeface="Arial Black"/>
              </a:rPr>
              <a:t>the perturbative large-</a:t>
            </a:r>
            <a:r>
              <a:rPr lang="en-US" sz="1600" i="1" dirty="0" err="1">
                <a:solidFill>
                  <a:srgbClr val="000090"/>
                </a:solidFill>
                <a:cs typeface="Arial Black"/>
              </a:rPr>
              <a:t>p</a:t>
            </a:r>
            <a:r>
              <a:rPr lang="en-US" sz="1600" i="1" baseline="-25000" dirty="0" err="1">
                <a:solidFill>
                  <a:srgbClr val="000090"/>
                </a:solidFill>
                <a:cs typeface="Arial Black"/>
              </a:rPr>
              <a:t>T</a:t>
            </a:r>
            <a:r>
              <a:rPr lang="en-US" sz="1600" i="1" dirty="0">
                <a:solidFill>
                  <a:srgbClr val="000090"/>
                </a:solidFill>
                <a:cs typeface="Arial Black"/>
              </a:rPr>
              <a:t> tail measured in fixed target </a:t>
            </a:r>
            <a:r>
              <a:rPr lang="en-US" sz="1600" i="1" dirty="0" err="1">
                <a:solidFill>
                  <a:srgbClr val="000090"/>
                </a:solidFill>
                <a:cs typeface="Arial Black"/>
              </a:rPr>
              <a:t>Drell</a:t>
            </a:r>
            <a:r>
              <a:rPr lang="en-US" sz="1600" i="1" dirty="0">
                <a:solidFill>
                  <a:srgbClr val="000090"/>
                </a:solidFill>
                <a:cs typeface="Arial Black"/>
              </a:rPr>
              <a:t>-Yan experiments give reasonable agreement with the data...”</a:t>
            </a:r>
          </a:p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	- Ellis, Stirling, Webber</a:t>
            </a:r>
            <a:br>
              <a:rPr lang="en-US" sz="1600" i="1" dirty="0">
                <a:solidFill>
                  <a:srgbClr val="000090"/>
                </a:solidFill>
                <a:cs typeface="Arial Black"/>
              </a:rPr>
            </a:br>
            <a:r>
              <a:rPr lang="en-US" sz="1600" i="1" dirty="0">
                <a:solidFill>
                  <a:srgbClr val="000090"/>
                </a:solidFill>
                <a:cs typeface="Arial Black"/>
              </a:rPr>
              <a:t>	QCD and Collider Physics</a:t>
            </a:r>
          </a:p>
          <a:p>
            <a:r>
              <a:rPr lang="en-US" sz="2400" i="1" dirty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2898DC-6644-3840-AC40-B335CF6D4543}"/>
              </a:ext>
            </a:extLst>
          </p:cNvPr>
          <p:cNvSpPr txBox="1"/>
          <p:nvPr/>
        </p:nvSpPr>
        <p:spPr>
          <a:xfrm>
            <a:off x="1717590" y="1864500"/>
            <a:ext cx="1762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Data = CFS coll.</a:t>
            </a:r>
            <a:endParaRPr lang="en-US" sz="1600" i="1" dirty="0">
              <a:solidFill>
                <a:srgbClr val="000090"/>
              </a:solidFill>
              <a:ea typeface="+mj-ea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23535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A5A82F-66BF-E34D-9698-C17656E02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6" y="2079209"/>
            <a:ext cx="8992187" cy="285525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DC32FB-9B83-7E42-8804-2BEBB6428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01" y="1255177"/>
            <a:ext cx="5972933" cy="1166793"/>
          </a:xfrm>
        </p:spPr>
        <p:txBody>
          <a:bodyPr>
            <a:normAutofit/>
          </a:bodyPr>
          <a:lstStyle/>
          <a:p>
            <a:r>
              <a:rPr lang="en-US" dirty="0"/>
              <a:t>Past comparisons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5D2A8F-25F6-324C-818D-FB3EA7FC52C6}"/>
              </a:ext>
            </a:extLst>
          </p:cNvPr>
          <p:cNvSpPr/>
          <p:nvPr/>
        </p:nvSpPr>
        <p:spPr>
          <a:xfrm>
            <a:off x="968780" y="4934183"/>
            <a:ext cx="20722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Original Comparison</a:t>
            </a:r>
          </a:p>
          <a:p>
            <a:r>
              <a:rPr lang="en-US" sz="2400" i="1" dirty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CC1120-605A-6743-9A5E-E3C15C865C5C}"/>
              </a:ext>
            </a:extLst>
          </p:cNvPr>
          <p:cNvSpPr/>
          <p:nvPr/>
        </p:nvSpPr>
        <p:spPr>
          <a:xfrm>
            <a:off x="3924796" y="5098336"/>
            <a:ext cx="20722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With corrected data</a:t>
            </a:r>
          </a:p>
          <a:p>
            <a:r>
              <a:rPr lang="en-US" sz="2400" i="1" dirty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494E55-A874-9347-8372-4C9A3E47BE49}"/>
              </a:ext>
            </a:extLst>
          </p:cNvPr>
          <p:cNvSpPr/>
          <p:nvPr/>
        </p:nvSpPr>
        <p:spPr>
          <a:xfrm>
            <a:off x="6774876" y="5098336"/>
            <a:ext cx="20722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Corrected data</a:t>
            </a:r>
            <a:br>
              <a:rPr lang="en-US" sz="1600" i="1" dirty="0">
                <a:solidFill>
                  <a:srgbClr val="000090"/>
                </a:solidFill>
                <a:cs typeface="Arial Black"/>
              </a:rPr>
            </a:br>
            <a:r>
              <a:rPr lang="en-US" sz="1600" i="1" dirty="0">
                <a:solidFill>
                  <a:srgbClr val="000090"/>
                </a:solidFill>
                <a:cs typeface="Arial Black"/>
              </a:rPr>
              <a:t>+ modern pdf set</a:t>
            </a:r>
            <a:endParaRPr lang="en-US" sz="2400" i="1" dirty="0">
              <a:solidFill>
                <a:srgbClr val="660066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96B4052-2DA1-B04E-8E00-FA5BCFA9F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/>
              <a:t>Drell</a:t>
            </a:r>
            <a:r>
              <a:rPr lang="en-US" dirty="0"/>
              <a:t>-Yan: Old Comparisons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B4A79E-4CBC-4D42-ADFC-D5F4698F8F7D}"/>
              </a:ext>
            </a:extLst>
          </p:cNvPr>
          <p:cNvSpPr/>
          <p:nvPr/>
        </p:nvSpPr>
        <p:spPr>
          <a:xfrm>
            <a:off x="3731129" y="5683111"/>
            <a:ext cx="26548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Data from A. S. Ito et al., </a:t>
            </a:r>
            <a:br>
              <a:rPr lang="en-US" dirty="0"/>
            </a:br>
            <a:r>
              <a:rPr lang="en-US" dirty="0"/>
              <a:t>Phys. Rev. D23, 604 (1981)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E28449-09B4-4141-BE91-F2ED0670EFBF}"/>
              </a:ext>
            </a:extLst>
          </p:cNvPr>
          <p:cNvSpPr/>
          <p:nvPr/>
        </p:nvSpPr>
        <p:spPr>
          <a:xfrm rot="5400000">
            <a:off x="4155251" y="770271"/>
            <a:ext cx="3852750" cy="597293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03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/>
          <p:cNvCxnSpPr/>
          <p:nvPr/>
        </p:nvCxnSpPr>
        <p:spPr>
          <a:xfrm>
            <a:off x="463632" y="5533859"/>
            <a:ext cx="7870952" cy="270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958107" y="3086328"/>
            <a:ext cx="7423893" cy="2300113"/>
            <a:chOff x="1372723" y="2296155"/>
            <a:chExt cx="7030392" cy="2578364"/>
          </a:xfrm>
        </p:grpSpPr>
        <p:sp>
          <p:nvSpPr>
            <p:cNvPr id="35" name="Freeform 34"/>
            <p:cNvSpPr/>
            <p:nvPr/>
          </p:nvSpPr>
          <p:spPr>
            <a:xfrm>
              <a:off x="4631336" y="3950926"/>
              <a:ext cx="3771779" cy="923593"/>
            </a:xfrm>
            <a:custGeom>
              <a:avLst/>
              <a:gdLst>
                <a:gd name="connsiteX0" fmla="*/ 0 w 3771779"/>
                <a:gd name="connsiteY0" fmla="*/ 0 h 923593"/>
                <a:gd name="connsiteX1" fmla="*/ 859555 w 3771779"/>
                <a:gd name="connsiteY1" fmla="*/ 513107 h 923593"/>
                <a:gd name="connsiteX2" fmla="*/ 1962865 w 3771779"/>
                <a:gd name="connsiteY2" fmla="*/ 795316 h 923593"/>
                <a:gd name="connsiteX3" fmla="*/ 3771779 w 3771779"/>
                <a:gd name="connsiteY3" fmla="*/ 923593 h 92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1779" h="923593">
                  <a:moveTo>
                    <a:pt x="0" y="0"/>
                  </a:moveTo>
                  <a:cubicBezTo>
                    <a:pt x="266205" y="190277"/>
                    <a:pt x="532411" y="380554"/>
                    <a:pt x="859555" y="513107"/>
                  </a:cubicBezTo>
                  <a:cubicBezTo>
                    <a:pt x="1186699" y="645660"/>
                    <a:pt x="1477494" y="726902"/>
                    <a:pt x="1962865" y="795316"/>
                  </a:cubicBezTo>
                  <a:cubicBezTo>
                    <a:pt x="2448236" y="863730"/>
                    <a:pt x="3771779" y="923593"/>
                    <a:pt x="3771779" y="923593"/>
                  </a:cubicBezTo>
                </a:path>
              </a:pathLst>
            </a:cu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1372723" y="2296155"/>
              <a:ext cx="3258613" cy="1654771"/>
            </a:xfrm>
            <a:custGeom>
              <a:avLst/>
              <a:gdLst>
                <a:gd name="connsiteX0" fmla="*/ 3258613 w 3258613"/>
                <a:gd name="connsiteY0" fmla="*/ 1654771 h 1654771"/>
                <a:gd name="connsiteX1" fmla="*/ 2014182 w 3258613"/>
                <a:gd name="connsiteY1" fmla="*/ 679867 h 1654771"/>
                <a:gd name="connsiteX2" fmla="*/ 1064823 w 3258613"/>
                <a:gd name="connsiteY2" fmla="*/ 230899 h 1654771"/>
                <a:gd name="connsiteX3" fmla="*/ 0 w 3258613"/>
                <a:gd name="connsiteY3" fmla="*/ 0 h 165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8613" h="1654771">
                  <a:moveTo>
                    <a:pt x="3258613" y="1654771"/>
                  </a:moveTo>
                  <a:cubicBezTo>
                    <a:pt x="2819213" y="1285975"/>
                    <a:pt x="2379814" y="917179"/>
                    <a:pt x="2014182" y="679867"/>
                  </a:cubicBezTo>
                  <a:cubicBezTo>
                    <a:pt x="1648550" y="442555"/>
                    <a:pt x="1400520" y="344210"/>
                    <a:pt x="1064823" y="230899"/>
                  </a:cubicBezTo>
                  <a:cubicBezTo>
                    <a:pt x="729126" y="117588"/>
                    <a:pt x="0" y="0"/>
                    <a:pt x="0" y="0"/>
                  </a:cubicBezTo>
                </a:path>
              </a:pathLst>
            </a:cu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614" y="5560920"/>
            <a:ext cx="355069" cy="297662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 flipV="1">
            <a:off x="958106" y="1414139"/>
            <a:ext cx="1" cy="50194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ight Arrow 26"/>
          <p:cNvSpPr/>
          <p:nvPr/>
        </p:nvSpPr>
        <p:spPr>
          <a:xfrm rot="10800000">
            <a:off x="2654241" y="1702003"/>
            <a:ext cx="5522739" cy="224987"/>
          </a:xfrm>
          <a:prstGeom prst="rightArrow">
            <a:avLst>
              <a:gd name="adj1" fmla="val 50000"/>
              <a:gd name="adj2" fmla="val 118907"/>
            </a:avLst>
          </a:prstGeom>
          <a:gradFill flip="none" rotWithShape="1">
            <a:gsLst>
              <a:gs pos="18000">
                <a:srgbClr val="FF0000"/>
              </a:gs>
              <a:gs pos="96000">
                <a:schemeClr val="bg1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854" y="2055356"/>
            <a:ext cx="930828" cy="325414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>
            <a:off x="958107" y="1702006"/>
            <a:ext cx="1696134" cy="224988"/>
          </a:xfrm>
          <a:prstGeom prst="rightArrow">
            <a:avLst>
              <a:gd name="adj1" fmla="val 50000"/>
              <a:gd name="adj2" fmla="val 118907"/>
            </a:avLst>
          </a:prstGeom>
          <a:gradFill flip="none" rotWithShape="1">
            <a:gsLst>
              <a:gs pos="18000">
                <a:srgbClr val="000090"/>
              </a:gs>
              <a:gs pos="78000">
                <a:schemeClr val="bg1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660" y="1989564"/>
            <a:ext cx="1421285" cy="361031"/>
          </a:xfrm>
          <a:prstGeom prst="rect">
            <a:avLst/>
          </a:prstGeom>
        </p:spPr>
      </p:pic>
      <p:sp>
        <p:nvSpPr>
          <p:cNvPr id="32" name="Left-Right Arrow 31"/>
          <p:cNvSpPr/>
          <p:nvPr/>
        </p:nvSpPr>
        <p:spPr>
          <a:xfrm>
            <a:off x="1555298" y="2337218"/>
            <a:ext cx="4690744" cy="215052"/>
          </a:xfrm>
          <a:prstGeom prst="leftRightArrow">
            <a:avLst>
              <a:gd name="adj1" fmla="val 50000"/>
              <a:gd name="adj2" fmla="val 111533"/>
            </a:avLst>
          </a:prstGeom>
          <a:gradFill flip="none" rotWithShape="1">
            <a:gsLst>
              <a:gs pos="26000">
                <a:srgbClr val="008000"/>
              </a:gs>
              <a:gs pos="3000">
                <a:schemeClr val="bg1"/>
              </a:gs>
              <a:gs pos="62000">
                <a:schemeClr val="bg1"/>
              </a:gs>
              <a:gs pos="34000">
                <a:srgbClr val="008000"/>
              </a:gs>
            </a:gsLst>
            <a:lin ang="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2775" y="2552274"/>
            <a:ext cx="2029225" cy="3460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938" y="3086328"/>
            <a:ext cx="601263" cy="9008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4164" y="4560531"/>
            <a:ext cx="16129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748" y="5785908"/>
            <a:ext cx="927100" cy="647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6509" y="5785908"/>
            <a:ext cx="965200" cy="698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7500" y="5858582"/>
            <a:ext cx="444500" cy="6604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F8B3CFC-8EF4-2540-9771-DD3211BE1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Large and Small Transverse Momentum</a:t>
            </a:r>
          </a:p>
        </p:txBody>
      </p:sp>
    </p:spTree>
    <p:extLst>
      <p:ext uri="{BB962C8B-B14F-4D97-AF65-F5344CB8AC3E}">
        <p14:creationId xmlns:p14="http://schemas.microsoft.com/office/powerpoint/2010/main" val="995292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A5A82F-66BF-E34D-9698-C17656E02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6" y="2079209"/>
            <a:ext cx="8992187" cy="285525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DC32FB-9B83-7E42-8804-2BEBB6428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01" y="1255177"/>
            <a:ext cx="5972933" cy="1166793"/>
          </a:xfrm>
        </p:spPr>
        <p:txBody>
          <a:bodyPr>
            <a:normAutofit/>
          </a:bodyPr>
          <a:lstStyle/>
          <a:p>
            <a:r>
              <a:rPr lang="en-US" dirty="0"/>
              <a:t>Past comparisons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5D2A8F-25F6-324C-818D-FB3EA7FC52C6}"/>
              </a:ext>
            </a:extLst>
          </p:cNvPr>
          <p:cNvSpPr/>
          <p:nvPr/>
        </p:nvSpPr>
        <p:spPr>
          <a:xfrm>
            <a:off x="968780" y="4934183"/>
            <a:ext cx="20722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Original Comparison</a:t>
            </a:r>
          </a:p>
          <a:p>
            <a:r>
              <a:rPr lang="en-US" sz="2400" i="1" dirty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CC1120-605A-6743-9A5E-E3C15C865C5C}"/>
              </a:ext>
            </a:extLst>
          </p:cNvPr>
          <p:cNvSpPr/>
          <p:nvPr/>
        </p:nvSpPr>
        <p:spPr>
          <a:xfrm>
            <a:off x="3924796" y="5098336"/>
            <a:ext cx="20722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With corrected data</a:t>
            </a:r>
          </a:p>
          <a:p>
            <a:r>
              <a:rPr lang="en-US" sz="2400" i="1" dirty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494E55-A874-9347-8372-4C9A3E47BE49}"/>
              </a:ext>
            </a:extLst>
          </p:cNvPr>
          <p:cNvSpPr/>
          <p:nvPr/>
        </p:nvSpPr>
        <p:spPr>
          <a:xfrm>
            <a:off x="6774876" y="5098336"/>
            <a:ext cx="20722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Corrected data</a:t>
            </a:r>
            <a:br>
              <a:rPr lang="en-US" sz="1600" i="1" dirty="0">
                <a:solidFill>
                  <a:srgbClr val="000090"/>
                </a:solidFill>
                <a:cs typeface="Arial Black"/>
              </a:rPr>
            </a:br>
            <a:r>
              <a:rPr lang="en-US" sz="1600" i="1" dirty="0">
                <a:solidFill>
                  <a:srgbClr val="000090"/>
                </a:solidFill>
                <a:cs typeface="Arial Black"/>
              </a:rPr>
              <a:t>+ modern pdf set</a:t>
            </a:r>
            <a:endParaRPr lang="en-US" sz="2400" i="1" dirty="0">
              <a:solidFill>
                <a:srgbClr val="660066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96B4052-2DA1-B04E-8E00-FA5BCFA9F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/>
              <a:t>Drell</a:t>
            </a:r>
            <a:r>
              <a:rPr lang="en-US" dirty="0"/>
              <a:t>-Yan: Old Comparisons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B4A79E-4CBC-4D42-ADFC-D5F4698F8F7D}"/>
              </a:ext>
            </a:extLst>
          </p:cNvPr>
          <p:cNvSpPr/>
          <p:nvPr/>
        </p:nvSpPr>
        <p:spPr>
          <a:xfrm>
            <a:off x="3731129" y="5683111"/>
            <a:ext cx="26548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Data from A. S. Ito et al., </a:t>
            </a:r>
            <a:br>
              <a:rPr lang="en-US" dirty="0"/>
            </a:br>
            <a:r>
              <a:rPr lang="en-US" dirty="0"/>
              <a:t>Phys. Rev. D23, 604 (1981)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E28449-09B4-4141-BE91-F2ED0670EFBF}"/>
              </a:ext>
            </a:extLst>
          </p:cNvPr>
          <p:cNvSpPr/>
          <p:nvPr/>
        </p:nvSpPr>
        <p:spPr>
          <a:xfrm rot="5400000">
            <a:off x="5606192" y="2221212"/>
            <a:ext cx="3852750" cy="307105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37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A5A82F-66BF-E34D-9698-C17656E02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6" y="2079209"/>
            <a:ext cx="8992187" cy="285525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DC32FB-9B83-7E42-8804-2BEBB6428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01" y="1255177"/>
            <a:ext cx="5972933" cy="1166793"/>
          </a:xfrm>
        </p:spPr>
        <p:txBody>
          <a:bodyPr>
            <a:normAutofit/>
          </a:bodyPr>
          <a:lstStyle/>
          <a:p>
            <a:r>
              <a:rPr lang="en-US" dirty="0"/>
              <a:t>Past comparisons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5D2A8F-25F6-324C-818D-FB3EA7FC52C6}"/>
              </a:ext>
            </a:extLst>
          </p:cNvPr>
          <p:cNvSpPr/>
          <p:nvPr/>
        </p:nvSpPr>
        <p:spPr>
          <a:xfrm>
            <a:off x="968780" y="4934183"/>
            <a:ext cx="20722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Original Comparison</a:t>
            </a:r>
          </a:p>
          <a:p>
            <a:r>
              <a:rPr lang="en-US" sz="2400" i="1" dirty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CC1120-605A-6743-9A5E-E3C15C865C5C}"/>
              </a:ext>
            </a:extLst>
          </p:cNvPr>
          <p:cNvSpPr/>
          <p:nvPr/>
        </p:nvSpPr>
        <p:spPr>
          <a:xfrm>
            <a:off x="3924796" y="5098336"/>
            <a:ext cx="20722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With corrected data</a:t>
            </a:r>
          </a:p>
          <a:p>
            <a:r>
              <a:rPr lang="en-US" sz="2400" i="1" dirty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494E55-A874-9347-8372-4C9A3E47BE49}"/>
              </a:ext>
            </a:extLst>
          </p:cNvPr>
          <p:cNvSpPr/>
          <p:nvPr/>
        </p:nvSpPr>
        <p:spPr>
          <a:xfrm>
            <a:off x="6774876" y="5098336"/>
            <a:ext cx="20722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cs typeface="Arial Black"/>
              </a:rPr>
              <a:t>Corrected data</a:t>
            </a:r>
            <a:br>
              <a:rPr lang="en-US" sz="1600" i="1" dirty="0">
                <a:solidFill>
                  <a:srgbClr val="000090"/>
                </a:solidFill>
                <a:cs typeface="Arial Black"/>
              </a:rPr>
            </a:br>
            <a:r>
              <a:rPr lang="en-US" sz="1600" i="1" dirty="0">
                <a:solidFill>
                  <a:srgbClr val="000090"/>
                </a:solidFill>
                <a:cs typeface="Arial Black"/>
              </a:rPr>
              <a:t>+ modern pdf set</a:t>
            </a:r>
            <a:endParaRPr lang="en-US" sz="2400" i="1" dirty="0">
              <a:solidFill>
                <a:srgbClr val="660066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96B4052-2DA1-B04E-8E00-FA5BCFA9F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/>
              <a:t>Drell</a:t>
            </a:r>
            <a:r>
              <a:rPr lang="en-US" dirty="0"/>
              <a:t>-Yan: Old Comparisons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B4A79E-4CBC-4D42-ADFC-D5F4698F8F7D}"/>
              </a:ext>
            </a:extLst>
          </p:cNvPr>
          <p:cNvSpPr/>
          <p:nvPr/>
        </p:nvSpPr>
        <p:spPr>
          <a:xfrm>
            <a:off x="3731129" y="5683111"/>
            <a:ext cx="26548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Data from A. S. Ito et al., </a:t>
            </a:r>
            <a:br>
              <a:rPr lang="en-US" dirty="0"/>
            </a:br>
            <a:r>
              <a:rPr lang="en-US" dirty="0"/>
              <a:t>Phys. Rev. D23, 604 (1981)</a:t>
            </a:r>
          </a:p>
        </p:txBody>
      </p:sp>
    </p:spTree>
    <p:extLst>
      <p:ext uri="{BB962C8B-B14F-4D97-AF65-F5344CB8AC3E}">
        <p14:creationId xmlns:p14="http://schemas.microsoft.com/office/powerpoint/2010/main" val="3516059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E9466-39BD-AD4F-BDFF-96318BE1C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Drell</a:t>
            </a:r>
            <a:r>
              <a:rPr lang="en-US" dirty="0"/>
              <a:t>-Yan: New Comparisons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DC32FB-9B83-7E42-8804-2BEBB6428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036" y="1268877"/>
            <a:ext cx="5972933" cy="1166793"/>
          </a:xfrm>
        </p:spPr>
        <p:txBody>
          <a:bodyPr>
            <a:normAutofit/>
          </a:bodyPr>
          <a:lstStyle/>
          <a:p>
            <a:r>
              <a:rPr lang="en-US" dirty="0"/>
              <a:t>Current status: Similar trend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26B71F-F381-7043-BB7A-FF7605B1B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47" y="2006599"/>
            <a:ext cx="7634505" cy="36698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8E5A5A-6D86-444E-BD95-FB48E3DAE275}"/>
              </a:ext>
            </a:extLst>
          </p:cNvPr>
          <p:cNvSpPr txBox="1"/>
          <p:nvPr/>
        </p:nvSpPr>
        <p:spPr>
          <a:xfrm>
            <a:off x="1728129" y="5888018"/>
            <a:ext cx="5705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solidFill>
                  <a:srgbClr val="000090"/>
                </a:solidFill>
                <a:cs typeface="Arial Black"/>
              </a:rPr>
              <a:t>Bacchetta</a:t>
            </a:r>
            <a:r>
              <a:rPr lang="en-US" sz="2000" i="1" dirty="0">
                <a:solidFill>
                  <a:srgbClr val="000090"/>
                </a:solidFill>
                <a:cs typeface="Arial Black"/>
              </a:rPr>
              <a:t> et al., </a:t>
            </a:r>
            <a:r>
              <a:rPr lang="en-US" sz="2000" i="1" dirty="0" err="1">
                <a:solidFill>
                  <a:srgbClr val="000090"/>
                </a:solidFill>
                <a:cs typeface="Arial Black"/>
              </a:rPr>
              <a:t>Phys.Rev</a:t>
            </a:r>
            <a:r>
              <a:rPr lang="en-US" sz="2000" i="1" dirty="0">
                <a:solidFill>
                  <a:srgbClr val="000090"/>
                </a:solidFill>
                <a:cs typeface="Arial Black"/>
              </a:rPr>
              <a:t>. D100 (2019) no.1, 014018 </a:t>
            </a:r>
            <a:endParaRPr lang="en-US" sz="2000" i="1" dirty="0">
              <a:solidFill>
                <a:srgbClr val="000090"/>
              </a:solidFill>
              <a:ea typeface="+mj-ea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408173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 Black"/>
                <a:cs typeface="Arial Black"/>
              </a:rPr>
              <a:t>Electron-Positron Annihilation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6C16-BBC7-3941-AC9E-DC893808A9A6}" type="slidenum">
              <a:rPr lang="en-US" smtClean="0"/>
              <a:t>23</a:t>
            </a:fld>
            <a:endParaRPr lang="en-US"/>
          </a:p>
        </p:txBody>
      </p:sp>
      <p:sp>
        <p:nvSpPr>
          <p:cNvPr id="41" name="AutoShape 30">
            <a:extLst>
              <a:ext uri="{FF2B5EF4-FFF2-40B4-BE49-F238E27FC236}">
                <a16:creationId xmlns:a16="http://schemas.microsoft.com/office/drawing/2014/main" id="{B72484A1-A284-BD46-897E-F62A84BA6ED9}"/>
              </a:ext>
            </a:extLst>
          </p:cNvPr>
          <p:cNvSpPr>
            <a:spLocks noChangeArrowheads="1"/>
          </p:cNvSpPr>
          <p:nvPr/>
        </p:nvSpPr>
        <p:spPr bwMode="auto">
          <a:xfrm rot="1045376">
            <a:off x="4219642" y="2178872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4" name="Line 14">
            <a:extLst>
              <a:ext uri="{FF2B5EF4-FFF2-40B4-BE49-F238E27FC236}">
                <a16:creationId xmlns:a16="http://schemas.microsoft.com/office/drawing/2014/main" id="{63F2D5F9-3F5E-A749-A521-F5EC01FEEC8C}"/>
              </a:ext>
            </a:extLst>
          </p:cNvPr>
          <p:cNvSpPr>
            <a:spLocks noChangeShapeType="1"/>
          </p:cNvSpPr>
          <p:nvPr/>
        </p:nvSpPr>
        <p:spPr bwMode="auto">
          <a:xfrm rot="14853441" flipH="1">
            <a:off x="2258679" y="1124146"/>
            <a:ext cx="1367554" cy="189423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FB1D1A6-E262-0D4B-86E0-2573F7DFA87D}"/>
              </a:ext>
            </a:extLst>
          </p:cNvPr>
          <p:cNvCxnSpPr/>
          <p:nvPr/>
        </p:nvCxnSpPr>
        <p:spPr>
          <a:xfrm rot="14853441" flipV="1">
            <a:off x="2175046" y="1376304"/>
            <a:ext cx="836828" cy="141094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0C3428D-4270-7C45-8EA9-AC5EEF80A6B0}"/>
              </a:ext>
            </a:extLst>
          </p:cNvPr>
          <p:cNvCxnSpPr/>
          <p:nvPr/>
        </p:nvCxnSpPr>
        <p:spPr>
          <a:xfrm rot="14853441" flipV="1">
            <a:off x="1738975" y="1276559"/>
            <a:ext cx="1096023" cy="1056054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1E2D7C9-0FF0-594E-BD6F-6EBDBBCCC3AB}"/>
              </a:ext>
            </a:extLst>
          </p:cNvPr>
          <p:cNvCxnSpPr/>
          <p:nvPr/>
        </p:nvCxnSpPr>
        <p:spPr>
          <a:xfrm rot="14853441" flipV="1">
            <a:off x="2341532" y="1394843"/>
            <a:ext cx="1118865" cy="102616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DABF003-3E2A-5544-9D4A-4B4AAD3D407D}"/>
              </a:ext>
            </a:extLst>
          </p:cNvPr>
          <p:cNvCxnSpPr>
            <a:cxnSpLocks/>
          </p:cNvCxnSpPr>
          <p:nvPr/>
        </p:nvCxnSpPr>
        <p:spPr>
          <a:xfrm flipH="1">
            <a:off x="1368236" y="2046513"/>
            <a:ext cx="1395664" cy="51722"/>
          </a:xfrm>
          <a:prstGeom prst="line">
            <a:avLst/>
          </a:prstGeom>
          <a:ln w="38100" cmpd="dbl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Line 15">
            <a:extLst>
              <a:ext uri="{FF2B5EF4-FFF2-40B4-BE49-F238E27FC236}">
                <a16:creationId xmlns:a16="http://schemas.microsoft.com/office/drawing/2014/main" id="{FF9F42D0-CE69-A047-B10C-5BD13BB69209}"/>
              </a:ext>
            </a:extLst>
          </p:cNvPr>
          <p:cNvSpPr>
            <a:spLocks noChangeShapeType="1"/>
          </p:cNvSpPr>
          <p:nvPr/>
        </p:nvSpPr>
        <p:spPr bwMode="auto">
          <a:xfrm rot="18948867">
            <a:off x="4210933" y="1763468"/>
            <a:ext cx="913340" cy="145437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6ADEBF2-A591-DA4F-B43F-2710865A865B}"/>
              </a:ext>
            </a:extLst>
          </p:cNvPr>
          <p:cNvCxnSpPr/>
          <p:nvPr/>
        </p:nvCxnSpPr>
        <p:spPr>
          <a:xfrm rot="18948867">
            <a:off x="4867906" y="2167238"/>
            <a:ext cx="376177" cy="1080999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F7BE3EE-7C91-3343-855A-9504BC9E486A}"/>
              </a:ext>
            </a:extLst>
          </p:cNvPr>
          <p:cNvCxnSpPr/>
          <p:nvPr/>
        </p:nvCxnSpPr>
        <p:spPr>
          <a:xfrm rot="18948867">
            <a:off x="4692108" y="1647592"/>
            <a:ext cx="1219659" cy="2199364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C5C173C-0213-0743-8988-935640C241EC}"/>
              </a:ext>
            </a:extLst>
          </p:cNvPr>
          <p:cNvCxnSpPr/>
          <p:nvPr/>
        </p:nvCxnSpPr>
        <p:spPr>
          <a:xfrm rot="18948867">
            <a:off x="4464924" y="2111082"/>
            <a:ext cx="264371" cy="1076116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D75475D-FB18-C449-88B9-C33A9D9B4CAE}"/>
              </a:ext>
            </a:extLst>
          </p:cNvPr>
          <p:cNvCxnSpPr/>
          <p:nvPr/>
        </p:nvCxnSpPr>
        <p:spPr>
          <a:xfrm rot="18948867">
            <a:off x="4508330" y="1969754"/>
            <a:ext cx="807444" cy="93848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DF3112C-E154-0A44-A3FC-A1FA416EEBD3}"/>
              </a:ext>
            </a:extLst>
          </p:cNvPr>
          <p:cNvCxnSpPr>
            <a:cxnSpLocks/>
          </p:cNvCxnSpPr>
          <p:nvPr/>
        </p:nvCxnSpPr>
        <p:spPr>
          <a:xfrm>
            <a:off x="4658337" y="2527836"/>
            <a:ext cx="1108460" cy="675142"/>
          </a:xfrm>
          <a:prstGeom prst="line">
            <a:avLst/>
          </a:prstGeom>
          <a:ln w="38100" cmpd="dbl">
            <a:solidFill>
              <a:srgbClr val="008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F63B64C-BA4C-9642-932C-BA8B004F13E4}"/>
              </a:ext>
            </a:extLst>
          </p:cNvPr>
          <p:cNvCxnSpPr/>
          <p:nvPr/>
        </p:nvCxnSpPr>
        <p:spPr>
          <a:xfrm>
            <a:off x="628253" y="1547033"/>
            <a:ext cx="7713579" cy="1796741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2EA0113-F56C-4B45-B97F-17E427E11114}"/>
              </a:ext>
            </a:extLst>
          </p:cNvPr>
          <p:cNvCxnSpPr>
            <a:cxnSpLocks/>
          </p:cNvCxnSpPr>
          <p:nvPr/>
        </p:nvCxnSpPr>
        <p:spPr>
          <a:xfrm flipH="1">
            <a:off x="1351529" y="1756921"/>
            <a:ext cx="53778" cy="3143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AutoShape 20">
            <a:extLst>
              <a:ext uri="{FF2B5EF4-FFF2-40B4-BE49-F238E27FC236}">
                <a16:creationId xmlns:a16="http://schemas.microsoft.com/office/drawing/2014/main" id="{AC95D09F-25EA-C044-949A-90E9E7C51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896" y="1884642"/>
            <a:ext cx="838200" cy="762000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3F1851C-48BD-BE4B-87E6-397942C2C0F7}"/>
              </a:ext>
            </a:extLst>
          </p:cNvPr>
          <p:cNvSpPr txBox="1"/>
          <p:nvPr/>
        </p:nvSpPr>
        <p:spPr>
          <a:xfrm>
            <a:off x="7887980" y="294244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Z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A3DBF77-66DA-104B-9D5E-480BE8D804C2}"/>
              </a:ext>
            </a:extLst>
          </p:cNvPr>
          <p:cNvSpPr txBox="1"/>
          <p:nvPr/>
        </p:nvSpPr>
        <p:spPr>
          <a:xfrm>
            <a:off x="1678614" y="206966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B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3BBF8A6-C889-E145-BC8E-071C0E3688FC}"/>
              </a:ext>
            </a:extLst>
          </p:cNvPr>
          <p:cNvSpPr txBox="1"/>
          <p:nvPr/>
        </p:nvSpPr>
        <p:spPr>
          <a:xfrm>
            <a:off x="5179929" y="294510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A</a:t>
            </a:r>
          </a:p>
        </p:txBody>
      </p:sp>
      <p:sp>
        <p:nvSpPr>
          <p:cNvPr id="40" name="AutoShape 29">
            <a:extLst>
              <a:ext uri="{FF2B5EF4-FFF2-40B4-BE49-F238E27FC236}">
                <a16:creationId xmlns:a16="http://schemas.microsoft.com/office/drawing/2014/main" id="{FD3D67CC-8ED0-F24B-B697-D5C4B79E3FCF}"/>
              </a:ext>
            </a:extLst>
          </p:cNvPr>
          <p:cNvSpPr>
            <a:spLocks noChangeArrowheads="1"/>
          </p:cNvSpPr>
          <p:nvPr/>
        </p:nvSpPr>
        <p:spPr bwMode="auto">
          <a:xfrm rot="11719064">
            <a:off x="2524073" y="1747404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F2776C-A3EF-414D-9AED-F320858A1EA1}"/>
                  </a:ext>
                </a:extLst>
              </p:cNvPr>
              <p:cNvSpPr txBox="1"/>
              <p:nvPr/>
            </p:nvSpPr>
            <p:spPr>
              <a:xfrm>
                <a:off x="1087366" y="1695422"/>
                <a:ext cx="230704" cy="4010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F2776C-A3EF-414D-9AED-F320858A1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366" y="1695422"/>
                <a:ext cx="230704" cy="401007"/>
              </a:xfrm>
              <a:prstGeom prst="rect">
                <a:avLst/>
              </a:prstGeom>
              <a:blipFill>
                <a:blip r:embed="rId3"/>
                <a:stretch>
                  <a:fillRect l="-15789" r="-5263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80CE837-E6DD-0145-933B-527F18DAECAA}"/>
              </a:ext>
            </a:extLst>
          </p:cNvPr>
          <p:cNvCxnSpPr>
            <a:cxnSpLocks/>
          </p:cNvCxnSpPr>
          <p:nvPr/>
        </p:nvCxnSpPr>
        <p:spPr>
          <a:xfrm flipH="1">
            <a:off x="5762716" y="2785268"/>
            <a:ext cx="53778" cy="3143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BA6E630-BEDF-FE4C-BD38-10320E05195C}"/>
                  </a:ext>
                </a:extLst>
              </p:cNvPr>
              <p:cNvSpPr txBox="1"/>
              <p:nvPr/>
            </p:nvSpPr>
            <p:spPr>
              <a:xfrm>
                <a:off x="5819992" y="2931679"/>
                <a:ext cx="230704" cy="4010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BA6E630-BEDF-FE4C-BD38-10320E051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992" y="2931679"/>
                <a:ext cx="230704" cy="401007"/>
              </a:xfrm>
              <a:prstGeom prst="rect">
                <a:avLst/>
              </a:prstGeom>
              <a:blipFill>
                <a:blip r:embed="rId4"/>
                <a:stretch>
                  <a:fillRect l="-15789" t="-3125" r="-10526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2D0BAFB2-EE14-8340-A088-45A57FBDB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41" y="3716040"/>
            <a:ext cx="6392310" cy="208218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If </a:t>
            </a:r>
            <a:r>
              <a:rPr lang="en-US" dirty="0" err="1"/>
              <a:t>q</a:t>
            </a:r>
            <a:r>
              <a:rPr lang="en-US" baseline="-25000" dirty="0" err="1"/>
              <a:t>T</a:t>
            </a:r>
            <a:r>
              <a:rPr lang="en-US" baseline="-25000" dirty="0"/>
              <a:t> </a:t>
            </a:r>
            <a:r>
              <a:rPr lang="en-US" dirty="0"/>
              <a:t>/Q is small, TMD fragmentation functions are needed.</a:t>
            </a:r>
            <a:br>
              <a:rPr lang="en-US" dirty="0"/>
            </a:br>
            <a:endParaRPr lang="en-US" dirty="0"/>
          </a:p>
          <a:p>
            <a:r>
              <a:rPr lang="en-US" dirty="0"/>
              <a:t>If </a:t>
            </a:r>
            <a:r>
              <a:rPr lang="en-US" dirty="0" err="1"/>
              <a:t>q</a:t>
            </a:r>
            <a:r>
              <a:rPr lang="en-US" baseline="-25000" dirty="0" err="1"/>
              <a:t>T</a:t>
            </a:r>
            <a:r>
              <a:rPr lang="en-US" baseline="-25000" dirty="0"/>
              <a:t> </a:t>
            </a:r>
            <a:r>
              <a:rPr lang="en-US" dirty="0"/>
              <a:t>/Q is large, there is recoil against a high momentum </a:t>
            </a:r>
            <a:r>
              <a:rPr lang="en-US" dirty="0" err="1"/>
              <a:t>parton</a:t>
            </a:r>
            <a:r>
              <a:rPr lang="en-US" dirty="0"/>
              <a:t>, and collinear factorization is needed: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58EAA2-E40D-854F-A624-54C92B806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79" y="5695298"/>
            <a:ext cx="7463238" cy="7482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78314DE-8E54-A74E-BA13-286AC8A67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2048" y="3681361"/>
            <a:ext cx="1239425" cy="59972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9C1F67-11EE-AA4F-8F16-1F505A11A1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3651" y="4281083"/>
            <a:ext cx="1411865" cy="4286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D4F4441-D48F-D54E-BAB2-E5BB60C349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2048" y="4723310"/>
            <a:ext cx="1239425" cy="59972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CF0611-0122-6F4A-A46C-A1E8D94DCC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2961" y="5318716"/>
            <a:ext cx="1285806" cy="428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10352E-6C0C-3746-B34A-0A2EA54BCECA}"/>
                  </a:ext>
                </a:extLst>
              </p:cNvPr>
              <p:cNvSpPr txBox="1"/>
              <p:nvPr/>
            </p:nvSpPr>
            <p:spPr>
              <a:xfrm>
                <a:off x="4942041" y="1368803"/>
                <a:ext cx="3190489" cy="587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Prop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Denominators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E10352E-6C0C-3746-B34A-0A2EA54BC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041" y="1368803"/>
                <a:ext cx="3190489" cy="587084"/>
              </a:xfrm>
              <a:prstGeom prst="rect">
                <a:avLst/>
              </a:prstGeom>
              <a:blipFill>
                <a:blip r:embed="rId10"/>
                <a:stretch>
                  <a:fillRect t="-6522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E3F326A-514D-BF47-BD2A-A5626021C639}"/>
              </a:ext>
            </a:extLst>
          </p:cNvPr>
          <p:cNvCxnSpPr/>
          <p:nvPr/>
        </p:nvCxnSpPr>
        <p:spPr>
          <a:xfrm flipH="1">
            <a:off x="4343764" y="1888831"/>
            <a:ext cx="792526" cy="154117"/>
          </a:xfrm>
          <a:prstGeom prst="straightConnector1">
            <a:avLst/>
          </a:prstGeom>
          <a:ln>
            <a:solidFill>
              <a:srgbClr val="003AB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43030F5-E3F2-674D-B8C9-ECD9B7CEDBD9}"/>
              </a:ext>
            </a:extLst>
          </p:cNvPr>
          <p:cNvSpPr txBox="1"/>
          <p:nvPr/>
        </p:nvSpPr>
        <p:spPr>
          <a:xfrm>
            <a:off x="2828335" y="1075542"/>
            <a:ext cx="3009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  <a:ea typeface="+mj-ea"/>
                <a:cs typeface="Arial Black"/>
              </a:rPr>
              <a:t>E. Moffat, et al: To appear</a:t>
            </a:r>
          </a:p>
        </p:txBody>
      </p:sp>
    </p:spTree>
    <p:extLst>
      <p:ext uri="{BB962C8B-B14F-4D97-AF65-F5344CB8AC3E}">
        <p14:creationId xmlns:p14="http://schemas.microsoft.com/office/powerpoint/2010/main" val="1802304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86BD2BB-D5B4-844E-83A7-FB8E09E83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 Black"/>
                <a:cs typeface="Arial Black"/>
              </a:rPr>
              <a:t>Electron-Positron Annihilation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9502C4-C435-F74E-9E3F-7EAB97E8E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806" y="2469071"/>
            <a:ext cx="7062387" cy="3569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ED30AB-107B-294D-8C46-89FF8F3CC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62" y="6018162"/>
            <a:ext cx="6419657" cy="70215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7EBEB8C-0A5E-0F4C-8C03-AEB718F67330}"/>
              </a:ext>
            </a:extLst>
          </p:cNvPr>
          <p:cNvSpPr/>
          <p:nvPr/>
        </p:nvSpPr>
        <p:spPr>
          <a:xfrm>
            <a:off x="3681351" y="1880339"/>
            <a:ext cx="151561" cy="15437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EE09C56-77B8-3341-A1B0-808BC2FF5482}"/>
              </a:ext>
            </a:extLst>
          </p:cNvPr>
          <p:cNvSpPr/>
          <p:nvPr/>
        </p:nvSpPr>
        <p:spPr>
          <a:xfrm>
            <a:off x="3681351" y="2252572"/>
            <a:ext cx="151561" cy="154379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9EB3DC-A0A0-F143-8E87-2605913B7783}"/>
              </a:ext>
            </a:extLst>
          </p:cNvPr>
          <p:cNvSpPr txBox="1"/>
          <p:nvPr/>
        </p:nvSpPr>
        <p:spPr>
          <a:xfrm>
            <a:off x="3832912" y="1740924"/>
            <a:ext cx="1235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Hadron 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29CABE-46D5-774E-B9CF-2CDEB4545FC0}"/>
              </a:ext>
            </a:extLst>
          </p:cNvPr>
          <p:cNvSpPr txBox="1"/>
          <p:nvPr/>
        </p:nvSpPr>
        <p:spPr>
          <a:xfrm>
            <a:off x="3832912" y="2174133"/>
            <a:ext cx="1227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Hadron 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B65969-9473-6047-A518-E74380D7CDD3}"/>
              </a:ext>
            </a:extLst>
          </p:cNvPr>
          <p:cNvSpPr/>
          <p:nvPr/>
        </p:nvSpPr>
        <p:spPr>
          <a:xfrm>
            <a:off x="3984473" y="1204638"/>
            <a:ext cx="20722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  <a:cs typeface="Arial Black"/>
              </a:rPr>
              <a:t>Channels</a:t>
            </a:r>
          </a:p>
          <a:p>
            <a:r>
              <a:rPr lang="en-US" sz="2400" i="1" dirty="0">
                <a:solidFill>
                  <a:srgbClr val="66006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7729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191094"/>
            <a:ext cx="8562072" cy="4970549"/>
          </a:xfrm>
        </p:spPr>
        <p:txBody>
          <a:bodyPr>
            <a:normAutofit/>
          </a:bodyPr>
          <a:lstStyle/>
          <a:p>
            <a:r>
              <a:rPr lang="en-US" sz="2800" dirty="0"/>
              <a:t>Validate with event generator</a:t>
            </a:r>
          </a:p>
          <a:p>
            <a:endParaRPr lang="en-US" sz="2800" dirty="0"/>
          </a:p>
          <a:p>
            <a:pPr marL="0" indent="0">
              <a:buNone/>
            </a:pPr>
            <a:br>
              <a:rPr lang="en-US" sz="2800" dirty="0"/>
            </a:br>
            <a:br>
              <a:rPr lang="en-US" sz="2800" dirty="0"/>
            </a:br>
            <a:endParaRPr lang="en-US" sz="2800" dirty="0"/>
          </a:p>
          <a:p>
            <a:pPr marL="0" indent="0">
              <a:buNone/>
            </a:pPr>
            <a:br>
              <a:rPr lang="en-US" sz="2800" dirty="0"/>
            </a:b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C6C16-BBC7-3941-AC9E-DC893808A9A6}" type="slidenum">
              <a:rPr lang="en-US" smtClean="0"/>
              <a:t>25</a:t>
            </a:fld>
            <a:endParaRPr lang="en-US"/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9C7899A3-B74B-934B-9D54-F118810F9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 Black"/>
                <a:cs typeface="Arial Black"/>
              </a:rPr>
              <a:t>Electron-Positron Annihilation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ABCDE-CF66-6342-BACB-8F6A79CE7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50" y="1785283"/>
            <a:ext cx="6673934" cy="49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45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97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673930" indent="-259204" defTabSz="91297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36815" indent="-207363" defTabSz="91297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451541" indent="-207363" defTabSz="91297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66268" indent="-207363" defTabSz="91297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0994" indent="-207363" algn="ctr" defTabSz="9129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695720" indent="-207363" algn="ctr" defTabSz="9129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110446" indent="-207363" algn="ctr" defTabSz="9129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525172" indent="-207363" algn="ctr" defTabSz="9129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2C7EC6E-51D6-654B-BD64-D4B688078FD0}" type="slidenum">
              <a:rPr lang="en-US"/>
              <a:pPr eaLnBrk="1" hangingPunct="1"/>
              <a:t>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179" name="Rectangle 2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88020" y="545675"/>
                <a:ext cx="8421143" cy="5534915"/>
              </a:xfrm>
            </p:spPr>
            <p:txBody>
              <a:bodyPr>
                <a:normAutofit/>
              </a:bodyPr>
              <a:lstStyle/>
              <a:p>
                <a:pPr marL="0" indent="0" eaLnBrk="1" hangingPunct="1">
                  <a:buNone/>
                </a:pPr>
                <a:endParaRPr lang="en-US" sz="2400" dirty="0">
                  <a:latin typeface="Arial" charset="0"/>
                  <a:cs typeface="Arial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𝑇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Arial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Arial" charset="0"/>
                      </a:rPr>
                      <m:t>𝑄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0</m:t>
                    </m:r>
                  </m:oMath>
                </a14:m>
                <a:r>
                  <a:rPr lang="en-US" sz="2400" dirty="0">
                    <a:latin typeface="Arial" charset="0"/>
                    <a:cs typeface="Arial" charset="0"/>
                  </a:rPr>
                  <a:t> asymptotic limit of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charset="0"/>
                          </a:rPr>
                          <m:t>𝑞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Arial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charset="0"/>
                    <a:cs typeface="Arial" charset="0"/>
                  </a:rPr>
                  <a:t> computations </a:t>
                </a:r>
                <a:br>
                  <a:rPr lang="en-US" sz="2400" dirty="0">
                    <a:latin typeface="Arial" charset="0"/>
                    <a:cs typeface="Arial" charset="0"/>
                  </a:rPr>
                </a:br>
                <a:br>
                  <a:rPr lang="en-US" sz="2400" dirty="0">
                    <a:latin typeface="Arial" charset="0"/>
                    <a:cs typeface="Arial" charset="0"/>
                  </a:rPr>
                </a:br>
                <a:br>
                  <a:rPr lang="en-US" sz="2400" dirty="0">
                    <a:latin typeface="Arial" charset="0"/>
                    <a:cs typeface="Arial" charset="0"/>
                  </a:rPr>
                </a:br>
                <a:br>
                  <a:rPr lang="en-US" sz="2400" dirty="0">
                    <a:latin typeface="Arial" charset="0"/>
                    <a:cs typeface="Arial" charset="0"/>
                  </a:rPr>
                </a:br>
                <a:endParaRPr lang="en-US" sz="2400" dirty="0"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endParaRPr lang="en-US" sz="2400" dirty="0">
                  <a:latin typeface="Arial" charset="0"/>
                  <a:cs typeface="Arial" charset="0"/>
                </a:endParaRPr>
              </a:p>
              <a:p>
                <a:pPr marL="457200" lvl="1" indent="0" eaLnBrk="1" hangingPunct="1">
                  <a:buNone/>
                </a:pPr>
                <a:br>
                  <a:rPr lang="en-US" sz="2400" dirty="0">
                    <a:latin typeface="Arial" charset="0"/>
                    <a:cs typeface="Arial" charset="0"/>
                  </a:rPr>
                </a:br>
                <a:endParaRPr lang="en-US" sz="2400" dirty="0">
                  <a:latin typeface="Arial" charset="0"/>
                  <a:cs typeface="Arial" charset="0"/>
                </a:endParaRPr>
              </a:p>
              <a:p>
                <a:pPr marL="457200" lvl="1" indent="0" eaLnBrk="1" hangingPunct="1">
                  <a:buNone/>
                </a:pPr>
                <a:r>
                  <a:rPr lang="en-US" sz="2000" dirty="0">
                    <a:latin typeface="Arial" charset="0"/>
                    <a:cs typeface="Arial" charset="0"/>
                  </a:rPr>
                  <a:t> </a:t>
                </a:r>
                <a:br>
                  <a:rPr lang="en-US" sz="2000" dirty="0">
                    <a:latin typeface="Arial" charset="0"/>
                    <a:cs typeface="Arial" charset="0"/>
                  </a:rPr>
                </a:br>
                <a:endParaRPr lang="en-US" sz="2000" dirty="0">
                  <a:latin typeface="Arial" charset="0"/>
                  <a:cs typeface="Arial" charset="0"/>
                </a:endParaRPr>
              </a:p>
              <a:p>
                <a:pPr marL="457200" lvl="1" indent="0" eaLnBrk="1" hangingPunct="1">
                  <a:buNone/>
                </a:pPr>
                <a:r>
                  <a:rPr lang="en-US" sz="2000" dirty="0">
                    <a:latin typeface="Arial" charset="0"/>
                    <a:cs typeface="Arial" charset="0"/>
                  </a:rPr>
                  <a:t> </a:t>
                </a:r>
              </a:p>
              <a:p>
                <a:pPr lvl="1" eaLnBrk="1" hangingPunct="1">
                  <a:buFontTx/>
                  <a:buNone/>
                </a:pPr>
                <a:endParaRPr lang="en-US" sz="2000" dirty="0"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50179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88020" y="545675"/>
                <a:ext cx="8421143" cy="5534915"/>
              </a:xfrm>
              <a:blipFill>
                <a:blip r:embed="rId3"/>
                <a:stretch>
                  <a:fillRect l="-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1009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 Black"/>
                <a:cs typeface="Arial Black"/>
              </a:rPr>
              <a:t>Small Transverse Momentum Approximations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875B79-9B82-5B45-BA9D-BB17CB24E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138" y="1659239"/>
            <a:ext cx="7424237" cy="2507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00B14C-F7E1-EA45-996D-6CA0FCFC9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3115" y="6083996"/>
            <a:ext cx="2775247" cy="724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7EBB20-E9B6-4F44-8B4F-F2A0B9199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479" y="3333750"/>
            <a:ext cx="3423743" cy="3452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370074-BDB7-C446-9D8E-E2832F34A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6398" y="4984341"/>
            <a:ext cx="2781964" cy="724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29AF8C-E904-5447-9BB2-B124B37AF2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3115" y="5582625"/>
            <a:ext cx="3108487" cy="5772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2BF59F-8628-BE46-8399-BF6DEF8B4108}"/>
                  </a:ext>
                </a:extLst>
              </p:cNvPr>
              <p:cNvSpPr txBox="1"/>
              <p:nvPr/>
            </p:nvSpPr>
            <p:spPr>
              <a:xfrm>
                <a:off x="1359725" y="3083551"/>
                <a:ext cx="12355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=12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2BF59F-8628-BE46-8399-BF6DEF8B4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725" y="3083551"/>
                <a:ext cx="1235531" cy="276999"/>
              </a:xfrm>
              <a:prstGeom prst="rect">
                <a:avLst/>
              </a:prstGeom>
              <a:blipFill>
                <a:blip r:embed="rId9"/>
                <a:stretch>
                  <a:fillRect l="-5102" t="-8696" r="-3061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9341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97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673930" indent="-259204" defTabSz="91297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36815" indent="-207363" defTabSz="91297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451541" indent="-207363" defTabSz="91297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66268" indent="-207363" defTabSz="912973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0994" indent="-207363" algn="ctr" defTabSz="9129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695720" indent="-207363" algn="ctr" defTabSz="9129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110446" indent="-207363" algn="ctr" defTabSz="9129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525172" indent="-207363" algn="ctr" defTabSz="9129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2C7EC6E-51D6-654B-BD64-D4B688078FD0}" type="slidenum">
              <a:rPr lang="en-US"/>
              <a:pPr eaLnBrk="1" hangingPunct="1"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179" name="Rectangle 2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64270" y="1008090"/>
                <a:ext cx="8421143" cy="5107699"/>
              </a:xfrm>
            </p:spPr>
            <p:txBody>
              <a:bodyPr>
                <a:normAutofit fontScale="55000" lnSpcReduction="20000"/>
              </a:bodyPr>
              <a:lstStyle/>
              <a:p>
                <a:pPr marL="0" indent="0" eaLnBrk="1" hangingPunct="1">
                  <a:buNone/>
                </a:pPr>
                <a:endParaRPr lang="en-US" sz="2400" dirty="0">
                  <a:latin typeface="Arial" charset="0"/>
                  <a:cs typeface="Arial" charset="0"/>
                </a:endParaRPr>
              </a:p>
              <a:p>
                <a:pPr eaLnBrk="1" hangingPunct="1"/>
                <a:r>
                  <a:rPr lang="en-US" sz="5100" dirty="0">
                    <a:cs typeface="Arial" charset="0"/>
                  </a:rPr>
                  <a:t>Factorization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10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51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𝑞</m:t>
                        </m:r>
                      </m:e>
                      <m:sub>
                        <m:r>
                          <a:rPr lang="en-US" sz="51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𝑇</m:t>
                        </m:r>
                      </m:sub>
                    </m:sSub>
                    <m:r>
                      <a:rPr lang="en-US" sz="5100" b="0" i="1" smtClean="0">
                        <a:latin typeface="Cambria Math" panose="02040503050406030204" pitchFamily="18" charset="0"/>
                        <a:cs typeface="Arial" charset="0"/>
                      </a:rPr>
                      <m:t>/</m:t>
                    </m:r>
                    <m:r>
                      <a:rPr lang="en-US" sz="5100" b="0" i="1" smtClean="0">
                        <a:latin typeface="Cambria Math" panose="02040503050406030204" pitchFamily="18" charset="0"/>
                        <a:cs typeface="Arial" charset="0"/>
                      </a:rPr>
                      <m:t>𝑄</m:t>
                    </m:r>
                    <m:r>
                      <a:rPr lang="en-US" sz="5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≈0</m:t>
                    </m:r>
                  </m:oMath>
                </a14:m>
                <a:r>
                  <a:rPr lang="en-US" sz="5100" dirty="0">
                    <a:latin typeface="Arial" charset="0"/>
                    <a:cs typeface="Arial" charset="0"/>
                  </a:rPr>
                  <a:t>:</a:t>
                </a:r>
              </a:p>
              <a:p>
                <a:pPr eaLnBrk="1" hangingPunct="1"/>
                <a:endParaRPr lang="en-US" sz="5100" dirty="0">
                  <a:latin typeface="Arial" charset="0"/>
                  <a:cs typeface="Arial" charset="0"/>
                </a:endParaRPr>
              </a:p>
              <a:p>
                <a:pPr eaLnBrk="1" hangingPunct="1"/>
                <a:endParaRPr lang="en-US" sz="5100" dirty="0">
                  <a:latin typeface="Arial" charset="0"/>
                  <a:cs typeface="Arial" charset="0"/>
                </a:endParaRPr>
              </a:p>
              <a:p>
                <a:pPr marL="0" indent="0" eaLnBrk="1" hangingPunct="1">
                  <a:buNone/>
                </a:pPr>
                <a:br>
                  <a:rPr lang="en-US" sz="5100" dirty="0">
                    <a:latin typeface="Arial" charset="0"/>
                    <a:cs typeface="Arial" charset="0"/>
                  </a:rPr>
                </a:br>
                <a:br>
                  <a:rPr lang="en-US" sz="5100" dirty="0">
                    <a:latin typeface="Arial" charset="0"/>
                    <a:cs typeface="Arial" charset="0"/>
                  </a:rPr>
                </a:br>
                <a:endParaRPr lang="en-US" sz="5100" dirty="0">
                  <a:latin typeface="Arial" charset="0"/>
                  <a:cs typeface="Arial" charset="0"/>
                </a:endParaRPr>
              </a:p>
              <a:p>
                <a:pPr eaLnBrk="1" hangingPunct="1"/>
                <a:r>
                  <a:rPr lang="en-US" sz="5100" dirty="0">
                    <a:latin typeface="Arial" charset="0"/>
                    <a:cs typeface="Arial" charset="0"/>
                  </a:rPr>
                  <a:t>TMD ffs and evolution</a:t>
                </a:r>
                <a:br>
                  <a:rPr lang="en-US" sz="5100" dirty="0">
                    <a:latin typeface="Arial" charset="0"/>
                    <a:cs typeface="Arial" charset="0"/>
                  </a:rPr>
                </a:br>
                <a:br>
                  <a:rPr lang="en-US" sz="5100" dirty="0">
                    <a:latin typeface="Arial" charset="0"/>
                    <a:cs typeface="Arial" charset="0"/>
                  </a:rPr>
                </a:br>
                <a:br>
                  <a:rPr lang="en-US" sz="5100" dirty="0">
                    <a:latin typeface="Arial" charset="0"/>
                    <a:cs typeface="Arial" charset="0"/>
                  </a:rPr>
                </a:br>
                <a:br>
                  <a:rPr lang="en-US" sz="5100" dirty="0">
                    <a:latin typeface="Arial" charset="0"/>
                    <a:cs typeface="Arial" charset="0"/>
                  </a:rPr>
                </a:br>
                <a:br>
                  <a:rPr lang="en-US" sz="5100" dirty="0">
                    <a:latin typeface="Arial" charset="0"/>
                    <a:cs typeface="Arial" charset="0"/>
                  </a:rPr>
                </a:br>
                <a:endParaRPr lang="en-US" sz="5100" dirty="0">
                  <a:latin typeface="Arial" charset="0"/>
                  <a:cs typeface="Arial" charset="0"/>
                </a:endParaRPr>
              </a:p>
              <a:p>
                <a:pPr marL="457200" lvl="1" indent="0" eaLnBrk="1" hangingPunct="1">
                  <a:buNone/>
                </a:pPr>
                <a:r>
                  <a:rPr lang="en-US" sz="2000" dirty="0">
                    <a:latin typeface="Arial" charset="0"/>
                    <a:cs typeface="Arial" charset="0"/>
                  </a:rPr>
                  <a:t> </a:t>
                </a:r>
              </a:p>
              <a:p>
                <a:pPr lvl="1" eaLnBrk="1" hangingPunct="1">
                  <a:buFontTx/>
                  <a:buNone/>
                </a:pPr>
                <a:endParaRPr lang="en-US" sz="2000" dirty="0"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50179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64270" y="1008090"/>
                <a:ext cx="8421143" cy="5107699"/>
              </a:xfrm>
              <a:blipFill>
                <a:blip r:embed="rId3"/>
                <a:stretch>
                  <a:fillRect l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1009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 Black"/>
                <a:cs typeface="Arial Black"/>
              </a:rPr>
              <a:t>Transverse Momentum Dependent Fragmentation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950460A-8E0E-4D4B-A32D-C2BD27D58483}"/>
                  </a:ext>
                </a:extLst>
              </p:cNvPr>
              <p:cNvSpPr txBox="1"/>
              <p:nvPr/>
            </p:nvSpPr>
            <p:spPr>
              <a:xfrm>
                <a:off x="457199" y="1979647"/>
                <a:ext cx="8421143" cy="8072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950460A-8E0E-4D4B-A32D-C2BD27D58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1979647"/>
                <a:ext cx="8421143" cy="807272"/>
              </a:xfrm>
              <a:prstGeom prst="rect">
                <a:avLst/>
              </a:prstGeom>
              <a:blipFill>
                <a:blip r:embed="rId4"/>
                <a:stretch>
                  <a:fillRect l="-1056" t="-158730" r="-1207" b="-220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831F05D-46FC-AF45-921F-EF55D3773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358" y="4274340"/>
            <a:ext cx="7618375" cy="136997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2959036-0D47-4749-9A30-1150751E5790}"/>
              </a:ext>
            </a:extLst>
          </p:cNvPr>
          <p:cNvCxnSpPr/>
          <p:nvPr/>
        </p:nvCxnSpPr>
        <p:spPr>
          <a:xfrm flipV="1">
            <a:off x="5985164" y="5343898"/>
            <a:ext cx="0" cy="700641"/>
          </a:xfrm>
          <a:prstGeom prst="straightConnector1">
            <a:avLst/>
          </a:prstGeom>
          <a:ln>
            <a:solidFill>
              <a:srgbClr val="003AB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06B1CEF-66CA-EB4F-ADC6-ADE6FEF00958}"/>
              </a:ext>
            </a:extLst>
          </p:cNvPr>
          <p:cNvCxnSpPr/>
          <p:nvPr/>
        </p:nvCxnSpPr>
        <p:spPr>
          <a:xfrm flipV="1">
            <a:off x="7111341" y="5377115"/>
            <a:ext cx="0" cy="700641"/>
          </a:xfrm>
          <a:prstGeom prst="straightConnector1">
            <a:avLst/>
          </a:prstGeom>
          <a:ln>
            <a:solidFill>
              <a:srgbClr val="003AB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8575668-75DF-1644-89FE-6C456723380E}"/>
              </a:ext>
            </a:extLst>
          </p:cNvPr>
          <p:cNvSpPr txBox="1"/>
          <p:nvPr/>
        </p:nvSpPr>
        <p:spPr>
          <a:xfrm>
            <a:off x="5201391" y="6067538"/>
            <a:ext cx="2481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Non-perturbative input</a:t>
            </a:r>
          </a:p>
        </p:txBody>
      </p:sp>
    </p:spTree>
    <p:extLst>
      <p:ext uri="{BB962C8B-B14F-4D97-AF65-F5344CB8AC3E}">
        <p14:creationId xmlns:p14="http://schemas.microsoft.com/office/powerpoint/2010/main" val="4149497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86BD2BB-D5B4-844E-83A7-FB8E09E83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 Black"/>
                <a:cs typeface="Arial Black"/>
              </a:rPr>
              <a:t>Electron-Positron Annihilation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C88B8C-9F4E-9445-B117-F944EC57B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37" y="1632857"/>
            <a:ext cx="5224617" cy="4530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34DBBBE-30D3-864D-A942-09FF61805E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54671" y="2262206"/>
                <a:ext cx="3582451" cy="4067342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dirty="0"/>
                  <a:t>Blue band: </a:t>
                </a:r>
              </a:p>
              <a:p>
                <a:pPr lvl="1"/>
                <a:r>
                  <a:rPr lang="en-US" dirty="0"/>
                  <a:t>from survey of </a:t>
                </a:r>
                <a:br>
                  <a:rPr lang="en-US" dirty="0"/>
                </a:br>
                <a:r>
                  <a:rPr lang="en-US" dirty="0"/>
                  <a:t>non-perturbative fits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Pink band:</a:t>
                </a:r>
              </a:p>
              <a:p>
                <a:pPr lvl="1"/>
                <a:r>
                  <a:rPr lang="en-US" dirty="0"/>
                  <a:t>Large TM calculation, width from varying RG scale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Green:</a:t>
                </a:r>
              </a:p>
              <a:p>
                <a:pPr lvl="1"/>
                <a:r>
                  <a:rPr lang="en-US" dirty="0"/>
                  <a:t>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Arial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Arial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Arial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  <a:cs typeface="Arial" charset="0"/>
                      </a:rPr>
                      <m:t>𝑄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→0</m:t>
                    </m:r>
                  </m:oMath>
                </a14:m>
                <a:r>
                  <a:rPr lang="en-US" dirty="0">
                    <a:latin typeface="Arial" charset="0"/>
                    <a:cs typeface="Arial" charset="0"/>
                  </a:rPr>
                  <a:t> asymptote</a:t>
                </a:r>
                <a:br>
                  <a:rPr lang="en-US" dirty="0">
                    <a:latin typeface="Arial" charset="0"/>
                    <a:cs typeface="Arial" charset="0"/>
                  </a:rPr>
                </a:br>
                <a:endParaRPr lang="en-US" dirty="0">
                  <a:latin typeface="Arial" charset="0"/>
                  <a:cs typeface="Arial" charset="0"/>
                </a:endParaRPr>
              </a:p>
              <a:p>
                <a:r>
                  <a:rPr lang="en-US" dirty="0"/>
                  <a:t>No overlap in the transition </a:t>
                </a:r>
                <a:br>
                  <a:rPr lang="en-US" dirty="0"/>
                </a:br>
                <a:r>
                  <a:rPr lang="en-US" dirty="0"/>
                  <a:t>region for smaller Q</a:t>
                </a:r>
                <a:br>
                  <a:rPr lang="en-US" dirty="0"/>
                </a:br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34DBBBE-30D3-864D-A942-09FF61805E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54671" y="2262206"/>
                <a:ext cx="3582451" cy="4067342"/>
              </a:xfrm>
              <a:blipFill>
                <a:blip r:embed="rId4"/>
                <a:stretch>
                  <a:fillRect l="-1413" t="-2181" r="-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D213A5-C513-5A4A-B03D-4F3CB10C7F14}"/>
                  </a:ext>
                </a:extLst>
              </p:cNvPr>
              <p:cNvSpPr txBox="1"/>
              <p:nvPr/>
            </p:nvSpPr>
            <p:spPr>
              <a:xfrm>
                <a:off x="4174177" y="3037688"/>
                <a:ext cx="1018420" cy="2838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𝑀𝐴𝑥</m:t>
                          </m:r>
                        </m:sup>
                      </m:sSub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D213A5-C513-5A4A-B03D-4F3CB10C7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177" y="3037688"/>
                <a:ext cx="1018420" cy="283860"/>
              </a:xfrm>
              <a:prstGeom prst="rect">
                <a:avLst/>
              </a:prstGeom>
              <a:blipFill>
                <a:blip r:embed="rId5"/>
                <a:stretch>
                  <a:fillRect l="-4938" r="-4938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1459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86BD2BB-D5B4-844E-83A7-FB8E09E83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 Black"/>
                <a:cs typeface="Arial Black"/>
              </a:rPr>
              <a:t>Summary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258389E-D0FD-E943-B6DF-F024695A4FE8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417638"/>
            <a:ext cx="8421143" cy="507207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>
              <a:latin typeface="Arial" charset="0"/>
              <a:cs typeface="Arial" charset="0"/>
            </a:endParaRPr>
          </a:p>
          <a:p>
            <a:r>
              <a:rPr lang="en-US" sz="5100" dirty="0">
                <a:cs typeface="Arial" charset="0"/>
              </a:rPr>
              <a:t>Treatment of transverse momentum across the full spectrum needed for general TMD theory</a:t>
            </a:r>
          </a:p>
          <a:p>
            <a:pPr marL="0" indent="0">
              <a:buNone/>
            </a:pPr>
            <a:endParaRPr lang="en-US" sz="5100" dirty="0">
              <a:cs typeface="Arial" charset="0"/>
            </a:endParaRPr>
          </a:p>
          <a:p>
            <a:r>
              <a:rPr lang="en-US" sz="5100" dirty="0">
                <a:latin typeface="Arial" charset="0"/>
                <a:cs typeface="Arial" charset="0"/>
              </a:rPr>
              <a:t>A handle on the collinear factorization at large transverse momentum is needed</a:t>
            </a:r>
            <a:br>
              <a:rPr lang="en-US" sz="5100" dirty="0">
                <a:latin typeface="Arial" charset="0"/>
                <a:cs typeface="Arial" charset="0"/>
              </a:rPr>
            </a:br>
            <a:endParaRPr lang="en-US" sz="5100" dirty="0">
              <a:latin typeface="Arial" charset="0"/>
              <a:cs typeface="Arial" charset="0"/>
            </a:endParaRPr>
          </a:p>
          <a:p>
            <a:r>
              <a:rPr lang="en-US" sz="5100" dirty="0">
                <a:latin typeface="Arial" charset="0"/>
                <a:cs typeface="Arial" charset="0"/>
              </a:rPr>
              <a:t>Evidence for tension with collinear factorization in three processes discussed</a:t>
            </a:r>
            <a:br>
              <a:rPr lang="en-US" sz="5100" dirty="0">
                <a:latin typeface="Arial" charset="0"/>
                <a:cs typeface="Arial" charset="0"/>
              </a:rPr>
            </a:br>
            <a:endParaRPr lang="en-US" sz="5100" dirty="0">
              <a:latin typeface="Arial" charset="0"/>
              <a:cs typeface="Arial" charset="0"/>
            </a:endParaRPr>
          </a:p>
          <a:p>
            <a:pPr lvl="1"/>
            <a:r>
              <a:rPr lang="en-US" sz="1900" dirty="0">
                <a:latin typeface="Arial" charset="0"/>
                <a:cs typeface="Arial" charset="0"/>
              </a:rPr>
              <a:t> </a:t>
            </a:r>
            <a:r>
              <a:rPr lang="en-US" sz="3800" dirty="0">
                <a:latin typeface="Arial" charset="0"/>
                <a:cs typeface="Arial" charset="0"/>
              </a:rPr>
              <a:t>Motivates new analyses of collinear factorization at large TM</a:t>
            </a:r>
          </a:p>
          <a:p>
            <a:pPr lvl="1">
              <a:buFontTx/>
              <a:buNone/>
            </a:pPr>
            <a:endParaRPr lang="en-US" sz="20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650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1247C2-FD87-094F-8FB9-C0DB0CD727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TMD pdfs in physical processes</a:t>
                </a:r>
              </a:p>
              <a:p>
                <a:pPr lvl="1"/>
                <a:r>
                  <a:rPr lang="en-US" dirty="0"/>
                  <a:t>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/Q expansion</a:t>
                </a:r>
              </a:p>
              <a:p>
                <a:pPr lvl="2"/>
                <a:r>
                  <a:rPr lang="en-US" dirty="0"/>
                  <a:t>Need to separate small and large</a:t>
                </a:r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marL="914400" lvl="2" indent="0">
                  <a:buNone/>
                </a:pPr>
                <a:br>
                  <a:rPr lang="en-US" dirty="0"/>
                </a:br>
                <a:endParaRPr lang="en-US" dirty="0"/>
              </a:p>
              <a:p>
                <a:pPr lvl="2"/>
                <a:r>
                  <a:rPr lang="en-US" dirty="0"/>
                  <a:t>Best if there is a region of overlap </a:t>
                </a:r>
                <a:br>
                  <a:rPr lang="en-US" dirty="0"/>
                </a:br>
                <a:r>
                  <a:rPr lang="en-US" dirty="0"/>
                  <a:t>between large and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/Q methods:</a:t>
                </a:r>
              </a:p>
              <a:p>
                <a:pPr marL="914400" lvl="2" indent="0">
                  <a:buNone/>
                </a:pPr>
                <a:endParaRPr lang="en-US" dirty="0"/>
              </a:p>
              <a:p>
                <a:pPr marL="914400" lvl="2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1247C2-FD87-094F-8FB9-C0DB0CD727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2801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9BA23B-10C9-0341-84EA-502199492253}"/>
                  </a:ext>
                </a:extLst>
              </p:cNvPr>
              <p:cNvSpPr txBox="1"/>
              <p:nvPr/>
            </p:nvSpPr>
            <p:spPr>
              <a:xfrm>
                <a:off x="789708" y="3313969"/>
                <a:ext cx="6976753" cy="5725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𝑑𝑄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9BA23B-10C9-0341-84EA-502199492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08" y="3313969"/>
                <a:ext cx="6976753" cy="572593"/>
              </a:xfrm>
              <a:prstGeom prst="rect">
                <a:avLst/>
              </a:prstGeom>
              <a:blipFill>
                <a:blip r:embed="rId4"/>
                <a:stretch>
                  <a:fillRect t="-2174" b="-1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 Brace 3">
            <a:extLst>
              <a:ext uri="{FF2B5EF4-FFF2-40B4-BE49-F238E27FC236}">
                <a16:creationId xmlns:a16="http://schemas.microsoft.com/office/drawing/2014/main" id="{AC0FC6D7-0B81-3142-8348-CEE249B189EA}"/>
              </a:ext>
            </a:extLst>
          </p:cNvPr>
          <p:cNvSpPr/>
          <p:nvPr/>
        </p:nvSpPr>
        <p:spPr>
          <a:xfrm rot="16200000">
            <a:off x="4067676" y="2571905"/>
            <a:ext cx="231271" cy="2763166"/>
          </a:xfrm>
          <a:prstGeom prst="leftBrace">
            <a:avLst>
              <a:gd name="adj1" fmla="val 43817"/>
              <a:gd name="adj2" fmla="val 50000"/>
            </a:avLst>
          </a:prstGeom>
          <a:ln>
            <a:solidFill>
              <a:srgbClr val="003AB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19B7FE-A55F-C941-BB28-F7EC25C965C9}"/>
                  </a:ext>
                </a:extLst>
              </p:cNvPr>
              <p:cNvSpPr txBox="1"/>
              <p:nvPr/>
            </p:nvSpPr>
            <p:spPr>
              <a:xfrm>
                <a:off x="3181209" y="4069124"/>
                <a:ext cx="200420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Small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/Q </a:t>
                </a:r>
                <a:br>
                  <a:rPr lang="en-US" dirty="0"/>
                </a:br>
                <a:r>
                  <a:rPr lang="en-US" dirty="0"/>
                  <a:t>approximation</a:t>
                </a:r>
                <a:br>
                  <a:rPr lang="en-US" dirty="0"/>
                </a:br>
                <a:r>
                  <a:rPr lang="en-US" dirty="0"/>
                  <a:t>(TMD factorization)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19B7FE-A55F-C941-BB28-F7EC25C96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1209" y="4069124"/>
                <a:ext cx="2004203" cy="923330"/>
              </a:xfrm>
              <a:prstGeom prst="rect">
                <a:avLst/>
              </a:prstGeom>
              <a:blipFill>
                <a:blip r:embed="rId5"/>
                <a:stretch>
                  <a:fillRect l="-1258" t="-1351" r="-1887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E4341C-A29E-DE40-A5CF-D3AE721D6400}"/>
                  </a:ext>
                </a:extLst>
              </p:cNvPr>
              <p:cNvSpPr txBox="1"/>
              <p:nvPr/>
            </p:nvSpPr>
            <p:spPr>
              <a:xfrm>
                <a:off x="5139763" y="4083032"/>
                <a:ext cx="251524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br>
                  <a:rPr lang="en-US" dirty="0"/>
                </a:br>
                <a:r>
                  <a:rPr lang="en-US" dirty="0"/>
                  <a:t>   correction</a:t>
                </a:r>
                <a:br>
                  <a:rPr lang="en-US" dirty="0"/>
                </a:br>
                <a:r>
                  <a:rPr lang="en-US" dirty="0"/>
                  <a:t>   (collinear factorization)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E4341C-A29E-DE40-A5CF-D3AE721D6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763" y="4083032"/>
                <a:ext cx="2515240" cy="923330"/>
              </a:xfrm>
              <a:prstGeom prst="rect">
                <a:avLst/>
              </a:prstGeom>
              <a:blipFill>
                <a:blip r:embed="rId6"/>
                <a:stretch>
                  <a:fillRect r="-1508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e 9">
            <a:extLst>
              <a:ext uri="{FF2B5EF4-FFF2-40B4-BE49-F238E27FC236}">
                <a16:creationId xmlns:a16="http://schemas.microsoft.com/office/drawing/2014/main" id="{82A1BBEA-0182-1C4E-98ED-2AF03C1ABD9F}"/>
              </a:ext>
            </a:extLst>
          </p:cNvPr>
          <p:cNvSpPr/>
          <p:nvPr/>
        </p:nvSpPr>
        <p:spPr>
          <a:xfrm rot="16200000">
            <a:off x="6105365" y="3468242"/>
            <a:ext cx="267090" cy="1039274"/>
          </a:xfrm>
          <a:prstGeom prst="leftBrace">
            <a:avLst>
              <a:gd name="adj1" fmla="val 43817"/>
              <a:gd name="adj2" fmla="val 50000"/>
            </a:avLst>
          </a:prstGeom>
          <a:ln>
            <a:solidFill>
              <a:srgbClr val="003AB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96E9153-F3A1-BE4C-9045-17975D2CED7F}"/>
                  </a:ext>
                </a:extLst>
              </p:cNvPr>
              <p:cNvSpPr txBox="1"/>
              <p:nvPr/>
            </p:nvSpPr>
            <p:spPr>
              <a:xfrm>
                <a:off x="789708" y="6251246"/>
                <a:ext cx="697675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Large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li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Approx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Small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Large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type m:val="li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Approx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96E9153-F3A1-BE4C-9045-17975D2CE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08" y="6251246"/>
                <a:ext cx="6976753" cy="276999"/>
              </a:xfrm>
              <a:prstGeom prst="rect">
                <a:avLst/>
              </a:prstGeom>
              <a:blipFill>
                <a:blip r:embed="rId7"/>
                <a:stretch>
                  <a:fillRect t="-168182" b="-2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707C2AFF-A15D-8C44-98D7-7F42F76C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Large and Small Transverse Momentum</a:t>
            </a:r>
          </a:p>
        </p:txBody>
      </p:sp>
    </p:spTree>
    <p:extLst>
      <p:ext uri="{BB962C8B-B14F-4D97-AF65-F5344CB8AC3E}">
        <p14:creationId xmlns:p14="http://schemas.microsoft.com/office/powerpoint/2010/main" val="1922697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E9466-39BD-AD4F-BDFF-96318BE1C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0709FB-2A30-A14D-B20F-29C13875708B}"/>
              </a:ext>
            </a:extLst>
          </p:cNvPr>
          <p:cNvSpPr txBox="1"/>
          <p:nvPr/>
        </p:nvSpPr>
        <p:spPr>
          <a:xfrm>
            <a:off x="3083729" y="3708478"/>
            <a:ext cx="275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  <a:ea typeface="+mj-ea"/>
                <a:cs typeface="Arial Black"/>
              </a:rPr>
              <a:t>Collins et al, </a:t>
            </a:r>
            <a:r>
              <a:rPr lang="en-US" sz="1600" i="1" dirty="0" err="1">
                <a:solidFill>
                  <a:srgbClr val="000090"/>
                </a:solidFill>
                <a:ea typeface="+mj-ea"/>
                <a:cs typeface="Arial Black"/>
              </a:rPr>
              <a:t>Phys.Rev</a:t>
            </a:r>
            <a:r>
              <a:rPr lang="en-US" sz="1600" i="1" dirty="0">
                <a:solidFill>
                  <a:srgbClr val="000090"/>
                </a:solidFill>
                <a:ea typeface="+mj-ea"/>
                <a:cs typeface="Arial Black"/>
              </a:rPr>
              <a:t>. D (2016)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CDC32FB-9B83-7E42-8804-2BEBB64287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8281" y="4248292"/>
                <a:ext cx="8229600" cy="2609708"/>
              </a:xfrm>
            </p:spPr>
            <p:txBody>
              <a:bodyPr>
                <a:normAutofit fontScale="47500" lnSpcReduction="20000"/>
              </a:bodyPr>
              <a:lstStyle/>
              <a:p>
                <a:r>
                  <a:rPr lang="en-US" dirty="0"/>
                  <a:t>Interpolation requirements:</a:t>
                </a:r>
              </a:p>
              <a:p>
                <a:pPr lvl="1"/>
                <a:r>
                  <a:rPr lang="en-US" dirty="0"/>
                  <a:t>No modification of operator definitions</a:t>
                </a:r>
              </a:p>
              <a:p>
                <a:pPr lvl="1"/>
                <a:r>
                  <a:rPr lang="en-US" dirty="0"/>
                  <a:t>Recover integrated cross section</a:t>
                </a:r>
              </a:p>
              <a:p>
                <a:pPr lvl="1"/>
                <a:r>
                  <a:rPr lang="en-US" dirty="0"/>
                  <a:t>Minimize f(x) -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Maintain standard W + Y improvement where appropriate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For moderate Q,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≪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&lt;&lt; Q region is squeezed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What are the low Q limits? (Other physics needed? </a:t>
                </a:r>
                <a:r>
                  <a:rPr lang="en-US" sz="3400" i="1" dirty="0">
                    <a:solidFill>
                      <a:srgbClr val="000090"/>
                    </a:solidFill>
                    <a:ea typeface="+mj-ea"/>
                    <a:cs typeface="Arial Black"/>
                  </a:rPr>
                  <a:t>Liu, </a:t>
                </a:r>
                <a:r>
                  <a:rPr lang="en-US" sz="3400" i="1" dirty="0" err="1">
                    <a:solidFill>
                      <a:srgbClr val="000090"/>
                    </a:solidFill>
                    <a:ea typeface="+mj-ea"/>
                    <a:cs typeface="Arial Black"/>
                  </a:rPr>
                  <a:t>Qiu</a:t>
                </a:r>
                <a:r>
                  <a:rPr lang="en-US" sz="3400" i="1" dirty="0">
                    <a:solidFill>
                      <a:srgbClr val="000090"/>
                    </a:solidFill>
                    <a:ea typeface="+mj-ea"/>
                    <a:cs typeface="Arial Black"/>
                  </a:rPr>
                  <a:t> (2019)</a:t>
                </a:r>
                <a:r>
                  <a:rPr lang="en-US" dirty="0"/>
                  <a:t>)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Need control over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CDC32FB-9B83-7E42-8804-2BEBB64287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8281" y="4248292"/>
                <a:ext cx="8229600" cy="2609708"/>
              </a:xfrm>
              <a:blipFill>
                <a:blip r:embed="rId3"/>
                <a:stretch>
                  <a:fillRect l="-154" t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FFEB1C90-1DD9-0641-A883-602A8D563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01" y="1218959"/>
            <a:ext cx="4323999" cy="27329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193EFC-E1DF-6C45-983C-C7B2B7819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846" y="1302243"/>
            <a:ext cx="4141798" cy="2628813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6BF30B0D-71D5-EB45-9D2F-89BF50C56033}"/>
              </a:ext>
            </a:extLst>
          </p:cNvPr>
          <p:cNvSpPr/>
          <p:nvPr/>
        </p:nvSpPr>
        <p:spPr>
          <a:xfrm>
            <a:off x="831273" y="1448790"/>
            <a:ext cx="2933205" cy="1828800"/>
          </a:xfrm>
          <a:custGeom>
            <a:avLst/>
            <a:gdLst>
              <a:gd name="connsiteX0" fmla="*/ 0 w 2933205"/>
              <a:gd name="connsiteY0" fmla="*/ 0 h 1828800"/>
              <a:gd name="connsiteX1" fmla="*/ 83127 w 2933205"/>
              <a:gd name="connsiteY1" fmla="*/ 225631 h 1828800"/>
              <a:gd name="connsiteX2" fmla="*/ 225631 w 2933205"/>
              <a:gd name="connsiteY2" fmla="*/ 451262 h 1828800"/>
              <a:gd name="connsiteX3" fmla="*/ 451262 w 2933205"/>
              <a:gd name="connsiteY3" fmla="*/ 688768 h 1828800"/>
              <a:gd name="connsiteX4" fmla="*/ 831272 w 2933205"/>
              <a:gd name="connsiteY4" fmla="*/ 985652 h 1828800"/>
              <a:gd name="connsiteX5" fmla="*/ 1199408 w 2933205"/>
              <a:gd name="connsiteY5" fmla="*/ 1187532 h 1828800"/>
              <a:gd name="connsiteX6" fmla="*/ 1591293 w 2933205"/>
              <a:gd name="connsiteY6" fmla="*/ 1377537 h 1828800"/>
              <a:gd name="connsiteX7" fmla="*/ 1911927 w 2933205"/>
              <a:gd name="connsiteY7" fmla="*/ 1472540 h 1828800"/>
              <a:gd name="connsiteX8" fmla="*/ 2600696 w 2933205"/>
              <a:gd name="connsiteY8" fmla="*/ 1721922 h 1828800"/>
              <a:gd name="connsiteX9" fmla="*/ 2933205 w 2933205"/>
              <a:gd name="connsiteY9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33205" h="1828800">
                <a:moveTo>
                  <a:pt x="0" y="0"/>
                </a:moveTo>
                <a:cubicBezTo>
                  <a:pt x="22761" y="75210"/>
                  <a:pt x="45522" y="150421"/>
                  <a:pt x="83127" y="225631"/>
                </a:cubicBezTo>
                <a:cubicBezTo>
                  <a:pt x="120732" y="300841"/>
                  <a:pt x="164275" y="374073"/>
                  <a:pt x="225631" y="451262"/>
                </a:cubicBezTo>
                <a:cubicBezTo>
                  <a:pt x="286987" y="528451"/>
                  <a:pt x="350322" y="599703"/>
                  <a:pt x="451262" y="688768"/>
                </a:cubicBezTo>
                <a:cubicBezTo>
                  <a:pt x="552202" y="777833"/>
                  <a:pt x="706581" y="902525"/>
                  <a:pt x="831272" y="985652"/>
                </a:cubicBezTo>
                <a:cubicBezTo>
                  <a:pt x="955963" y="1068779"/>
                  <a:pt x="1072738" y="1122218"/>
                  <a:pt x="1199408" y="1187532"/>
                </a:cubicBezTo>
                <a:cubicBezTo>
                  <a:pt x="1326078" y="1252846"/>
                  <a:pt x="1472540" y="1330036"/>
                  <a:pt x="1591293" y="1377537"/>
                </a:cubicBezTo>
                <a:cubicBezTo>
                  <a:pt x="1710046" y="1425038"/>
                  <a:pt x="1743693" y="1415143"/>
                  <a:pt x="1911927" y="1472540"/>
                </a:cubicBezTo>
                <a:cubicBezTo>
                  <a:pt x="2080161" y="1529937"/>
                  <a:pt x="2430483" y="1662545"/>
                  <a:pt x="2600696" y="1721922"/>
                </a:cubicBezTo>
                <a:cubicBezTo>
                  <a:pt x="2770909" y="1781299"/>
                  <a:pt x="2852057" y="1805049"/>
                  <a:pt x="2933205" y="1828800"/>
                </a:cubicBezTo>
              </a:path>
            </a:pathLst>
          </a:custGeom>
          <a:noFill/>
          <a:ln w="2222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AD28BD-2FD2-FD44-AB7D-BD8329F3FB47}"/>
              </a:ext>
            </a:extLst>
          </p:cNvPr>
          <p:cNvCxnSpPr>
            <a:cxnSpLocks/>
          </p:cNvCxnSpPr>
          <p:nvPr/>
        </p:nvCxnSpPr>
        <p:spPr>
          <a:xfrm>
            <a:off x="1971304" y="1900052"/>
            <a:ext cx="273132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2232BA-70EC-864B-B3D2-E985A0AE25A5}"/>
              </a:ext>
            </a:extLst>
          </p:cNvPr>
          <p:cNvCxnSpPr>
            <a:cxnSpLocks/>
          </p:cNvCxnSpPr>
          <p:nvPr/>
        </p:nvCxnSpPr>
        <p:spPr>
          <a:xfrm>
            <a:off x="6507678" y="1957451"/>
            <a:ext cx="244813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reeform 16">
            <a:extLst>
              <a:ext uri="{FF2B5EF4-FFF2-40B4-BE49-F238E27FC236}">
                <a16:creationId xmlns:a16="http://schemas.microsoft.com/office/drawing/2014/main" id="{5B0F12A9-BA2E-2C41-9753-E2885FF14D38}"/>
              </a:ext>
            </a:extLst>
          </p:cNvPr>
          <p:cNvSpPr/>
          <p:nvPr/>
        </p:nvSpPr>
        <p:spPr>
          <a:xfrm>
            <a:off x="5260769" y="1567543"/>
            <a:ext cx="3146961" cy="1900052"/>
          </a:xfrm>
          <a:custGeom>
            <a:avLst/>
            <a:gdLst>
              <a:gd name="connsiteX0" fmla="*/ 0 w 3146961"/>
              <a:gd name="connsiteY0" fmla="*/ 0 h 1900052"/>
              <a:gd name="connsiteX1" fmla="*/ 47501 w 3146961"/>
              <a:gd name="connsiteY1" fmla="*/ 190005 h 1900052"/>
              <a:gd name="connsiteX2" fmla="*/ 106878 w 3146961"/>
              <a:gd name="connsiteY2" fmla="*/ 403761 h 1900052"/>
              <a:gd name="connsiteX3" fmla="*/ 296883 w 3146961"/>
              <a:gd name="connsiteY3" fmla="*/ 629392 h 1900052"/>
              <a:gd name="connsiteX4" fmla="*/ 427512 w 3146961"/>
              <a:gd name="connsiteY4" fmla="*/ 807522 h 1900052"/>
              <a:gd name="connsiteX5" fmla="*/ 700644 w 3146961"/>
              <a:gd name="connsiteY5" fmla="*/ 997527 h 1900052"/>
              <a:gd name="connsiteX6" fmla="*/ 973776 w 3146961"/>
              <a:gd name="connsiteY6" fmla="*/ 1151906 h 1900052"/>
              <a:gd name="connsiteX7" fmla="*/ 1235034 w 3146961"/>
              <a:gd name="connsiteY7" fmla="*/ 1282535 h 1900052"/>
              <a:gd name="connsiteX8" fmla="*/ 1816925 w 3146961"/>
              <a:gd name="connsiteY8" fmla="*/ 1496291 h 1900052"/>
              <a:gd name="connsiteX9" fmla="*/ 2470067 w 3146961"/>
              <a:gd name="connsiteY9" fmla="*/ 1721922 h 1900052"/>
              <a:gd name="connsiteX10" fmla="*/ 2861953 w 3146961"/>
              <a:gd name="connsiteY10" fmla="*/ 1816925 h 1900052"/>
              <a:gd name="connsiteX11" fmla="*/ 3146961 w 3146961"/>
              <a:gd name="connsiteY11" fmla="*/ 1900052 h 1900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46961" h="1900052">
                <a:moveTo>
                  <a:pt x="0" y="0"/>
                </a:moveTo>
                <a:cubicBezTo>
                  <a:pt x="14844" y="61355"/>
                  <a:pt x="29688" y="122711"/>
                  <a:pt x="47501" y="190005"/>
                </a:cubicBezTo>
                <a:cubicBezTo>
                  <a:pt x="65314" y="257299"/>
                  <a:pt x="65314" y="330530"/>
                  <a:pt x="106878" y="403761"/>
                </a:cubicBezTo>
                <a:cubicBezTo>
                  <a:pt x="148442" y="476992"/>
                  <a:pt x="243444" y="562099"/>
                  <a:pt x="296883" y="629392"/>
                </a:cubicBezTo>
                <a:cubicBezTo>
                  <a:pt x="350322" y="696685"/>
                  <a:pt x="360219" y="746166"/>
                  <a:pt x="427512" y="807522"/>
                </a:cubicBezTo>
                <a:cubicBezTo>
                  <a:pt x="494806" y="868878"/>
                  <a:pt x="609600" y="940130"/>
                  <a:pt x="700644" y="997527"/>
                </a:cubicBezTo>
                <a:cubicBezTo>
                  <a:pt x="791688" y="1054924"/>
                  <a:pt x="884711" y="1104405"/>
                  <a:pt x="973776" y="1151906"/>
                </a:cubicBezTo>
                <a:cubicBezTo>
                  <a:pt x="1062841" y="1199407"/>
                  <a:pt x="1094509" y="1225138"/>
                  <a:pt x="1235034" y="1282535"/>
                </a:cubicBezTo>
                <a:cubicBezTo>
                  <a:pt x="1375559" y="1339932"/>
                  <a:pt x="1611086" y="1423060"/>
                  <a:pt x="1816925" y="1496291"/>
                </a:cubicBezTo>
                <a:cubicBezTo>
                  <a:pt x="2022764" y="1569522"/>
                  <a:pt x="2295896" y="1668483"/>
                  <a:pt x="2470067" y="1721922"/>
                </a:cubicBezTo>
                <a:cubicBezTo>
                  <a:pt x="2644238" y="1775361"/>
                  <a:pt x="2749137" y="1787237"/>
                  <a:pt x="2861953" y="1816925"/>
                </a:cubicBezTo>
                <a:cubicBezTo>
                  <a:pt x="2974769" y="1846613"/>
                  <a:pt x="3060865" y="1873332"/>
                  <a:pt x="3146961" y="1900052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3496EC1-C270-244E-A04A-8952F71590A9}"/>
              </a:ext>
            </a:extLst>
          </p:cNvPr>
          <p:cNvSpPr txBox="1">
            <a:spLocks/>
          </p:cNvSpPr>
          <p:nvPr/>
        </p:nvSpPr>
        <p:spPr>
          <a:xfrm>
            <a:off x="348281" y="5691207"/>
            <a:ext cx="3540136" cy="1166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675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/>
          <p:cNvCxnSpPr/>
          <p:nvPr/>
        </p:nvCxnSpPr>
        <p:spPr>
          <a:xfrm>
            <a:off x="463632" y="5533859"/>
            <a:ext cx="7870952" cy="270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958107" y="3086328"/>
            <a:ext cx="7423893" cy="2300113"/>
            <a:chOff x="1372723" y="2296155"/>
            <a:chExt cx="7030392" cy="2578364"/>
          </a:xfrm>
        </p:grpSpPr>
        <p:sp>
          <p:nvSpPr>
            <p:cNvPr id="35" name="Freeform 34"/>
            <p:cNvSpPr/>
            <p:nvPr/>
          </p:nvSpPr>
          <p:spPr>
            <a:xfrm>
              <a:off x="4631336" y="3950926"/>
              <a:ext cx="3771779" cy="923593"/>
            </a:xfrm>
            <a:custGeom>
              <a:avLst/>
              <a:gdLst>
                <a:gd name="connsiteX0" fmla="*/ 0 w 3771779"/>
                <a:gd name="connsiteY0" fmla="*/ 0 h 923593"/>
                <a:gd name="connsiteX1" fmla="*/ 859555 w 3771779"/>
                <a:gd name="connsiteY1" fmla="*/ 513107 h 923593"/>
                <a:gd name="connsiteX2" fmla="*/ 1962865 w 3771779"/>
                <a:gd name="connsiteY2" fmla="*/ 795316 h 923593"/>
                <a:gd name="connsiteX3" fmla="*/ 3771779 w 3771779"/>
                <a:gd name="connsiteY3" fmla="*/ 923593 h 92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1779" h="923593">
                  <a:moveTo>
                    <a:pt x="0" y="0"/>
                  </a:moveTo>
                  <a:cubicBezTo>
                    <a:pt x="266205" y="190277"/>
                    <a:pt x="532411" y="380554"/>
                    <a:pt x="859555" y="513107"/>
                  </a:cubicBezTo>
                  <a:cubicBezTo>
                    <a:pt x="1186699" y="645660"/>
                    <a:pt x="1477494" y="726902"/>
                    <a:pt x="1962865" y="795316"/>
                  </a:cubicBezTo>
                  <a:cubicBezTo>
                    <a:pt x="2448236" y="863730"/>
                    <a:pt x="3771779" y="923593"/>
                    <a:pt x="3771779" y="923593"/>
                  </a:cubicBezTo>
                </a:path>
              </a:pathLst>
            </a:cu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1372723" y="2296155"/>
              <a:ext cx="3258613" cy="1654771"/>
            </a:xfrm>
            <a:custGeom>
              <a:avLst/>
              <a:gdLst>
                <a:gd name="connsiteX0" fmla="*/ 3258613 w 3258613"/>
                <a:gd name="connsiteY0" fmla="*/ 1654771 h 1654771"/>
                <a:gd name="connsiteX1" fmla="*/ 2014182 w 3258613"/>
                <a:gd name="connsiteY1" fmla="*/ 679867 h 1654771"/>
                <a:gd name="connsiteX2" fmla="*/ 1064823 w 3258613"/>
                <a:gd name="connsiteY2" fmla="*/ 230899 h 1654771"/>
                <a:gd name="connsiteX3" fmla="*/ 0 w 3258613"/>
                <a:gd name="connsiteY3" fmla="*/ 0 h 165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8613" h="1654771">
                  <a:moveTo>
                    <a:pt x="3258613" y="1654771"/>
                  </a:moveTo>
                  <a:cubicBezTo>
                    <a:pt x="2819213" y="1285975"/>
                    <a:pt x="2379814" y="917179"/>
                    <a:pt x="2014182" y="679867"/>
                  </a:cubicBezTo>
                  <a:cubicBezTo>
                    <a:pt x="1648550" y="442555"/>
                    <a:pt x="1400520" y="344210"/>
                    <a:pt x="1064823" y="230899"/>
                  </a:cubicBezTo>
                  <a:cubicBezTo>
                    <a:pt x="729126" y="117588"/>
                    <a:pt x="0" y="0"/>
                    <a:pt x="0" y="0"/>
                  </a:cubicBezTo>
                </a:path>
              </a:pathLst>
            </a:cu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614" y="5560920"/>
            <a:ext cx="355069" cy="297662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 flipV="1">
            <a:off x="958106" y="1414139"/>
            <a:ext cx="1" cy="50194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ight Arrow 26"/>
          <p:cNvSpPr/>
          <p:nvPr/>
        </p:nvSpPr>
        <p:spPr>
          <a:xfrm rot="10800000">
            <a:off x="2654241" y="1702003"/>
            <a:ext cx="5522739" cy="224987"/>
          </a:xfrm>
          <a:prstGeom prst="rightArrow">
            <a:avLst>
              <a:gd name="adj1" fmla="val 50000"/>
              <a:gd name="adj2" fmla="val 118907"/>
            </a:avLst>
          </a:prstGeom>
          <a:gradFill flip="none" rotWithShape="1">
            <a:gsLst>
              <a:gs pos="18000">
                <a:srgbClr val="FF0000"/>
              </a:gs>
              <a:gs pos="96000">
                <a:schemeClr val="bg1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854" y="2055356"/>
            <a:ext cx="930828" cy="325414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>
            <a:off x="958107" y="1702006"/>
            <a:ext cx="1696134" cy="224988"/>
          </a:xfrm>
          <a:prstGeom prst="rightArrow">
            <a:avLst>
              <a:gd name="adj1" fmla="val 50000"/>
              <a:gd name="adj2" fmla="val 118907"/>
            </a:avLst>
          </a:prstGeom>
          <a:gradFill flip="none" rotWithShape="1">
            <a:gsLst>
              <a:gs pos="18000">
                <a:srgbClr val="000090"/>
              </a:gs>
              <a:gs pos="78000">
                <a:schemeClr val="bg1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660" y="1989564"/>
            <a:ext cx="1421285" cy="361031"/>
          </a:xfrm>
          <a:prstGeom prst="rect">
            <a:avLst/>
          </a:prstGeom>
        </p:spPr>
      </p:pic>
      <p:sp>
        <p:nvSpPr>
          <p:cNvPr id="32" name="Left-Right Arrow 31"/>
          <p:cNvSpPr/>
          <p:nvPr/>
        </p:nvSpPr>
        <p:spPr>
          <a:xfrm>
            <a:off x="1555298" y="2337218"/>
            <a:ext cx="4690744" cy="215052"/>
          </a:xfrm>
          <a:prstGeom prst="leftRightArrow">
            <a:avLst>
              <a:gd name="adj1" fmla="val 50000"/>
              <a:gd name="adj2" fmla="val 111533"/>
            </a:avLst>
          </a:prstGeom>
          <a:gradFill flip="none" rotWithShape="1">
            <a:gsLst>
              <a:gs pos="26000">
                <a:srgbClr val="008000"/>
              </a:gs>
              <a:gs pos="3000">
                <a:schemeClr val="bg1"/>
              </a:gs>
              <a:gs pos="62000">
                <a:schemeClr val="bg1"/>
              </a:gs>
              <a:gs pos="34000">
                <a:srgbClr val="008000"/>
              </a:gs>
            </a:gsLst>
            <a:lin ang="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2775" y="2552274"/>
            <a:ext cx="2029225" cy="3460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938" y="3086328"/>
            <a:ext cx="601263" cy="9008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4164" y="4560531"/>
            <a:ext cx="16129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748" y="5785908"/>
            <a:ext cx="927100" cy="647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6509" y="5785908"/>
            <a:ext cx="965200" cy="698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7500" y="5858582"/>
            <a:ext cx="444500" cy="6604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8CCB7CC-1408-564B-86A0-525DBBA0A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Why Large Transverse Momentum?</a:t>
            </a:r>
          </a:p>
        </p:txBody>
      </p:sp>
    </p:spTree>
    <p:extLst>
      <p:ext uri="{BB962C8B-B14F-4D97-AF65-F5344CB8AC3E}">
        <p14:creationId xmlns:p14="http://schemas.microsoft.com/office/powerpoint/2010/main" val="52689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F2886-03C7-864F-8D5F-CDC913994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Large Transverse Momentum?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247C2-FD87-094F-8FB9-C0DB0CD72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/>
              <a:t>Example: Shapes of TMD distributions:</a:t>
            </a:r>
          </a:p>
          <a:p>
            <a:pPr lvl="1"/>
            <a:r>
              <a:rPr lang="en-US" dirty="0"/>
              <a:t> Sea versus valence? </a:t>
            </a:r>
          </a:p>
          <a:p>
            <a:pPr lvl="1"/>
            <a:r>
              <a:rPr lang="en-US" dirty="0"/>
              <a:t> Different flavors?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F5E79E-95A5-3D47-9B2B-834DA5BD5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10" y="3429000"/>
            <a:ext cx="4838700" cy="30226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9D271C-23A3-BD40-AFAF-C27D118EA05C}"/>
              </a:ext>
            </a:extLst>
          </p:cNvPr>
          <p:cNvCxnSpPr/>
          <p:nvPr/>
        </p:nvCxnSpPr>
        <p:spPr>
          <a:xfrm flipH="1">
            <a:off x="3158836" y="4037610"/>
            <a:ext cx="700645" cy="16031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3AAD89-96C8-4F4F-A181-6214A1EEF54A}"/>
                  </a:ext>
                </a:extLst>
              </p:cNvPr>
              <p:cNvSpPr txBox="1"/>
              <p:nvPr/>
            </p:nvSpPr>
            <p:spPr>
              <a:xfrm>
                <a:off x="3796678" y="3379362"/>
                <a:ext cx="2975686" cy="7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rgbClr val="000090"/>
                    </a:solidFill>
                    <a:ea typeface="+mj-ea"/>
                    <a:cs typeface="Arial Black"/>
                  </a:rPr>
                  <a:t>Different tails can produce </a:t>
                </a:r>
                <a:br>
                  <a:rPr lang="en-US" sz="2000" i="1" dirty="0">
                    <a:solidFill>
                      <a:srgbClr val="000090"/>
                    </a:solidFill>
                    <a:ea typeface="+mj-ea"/>
                    <a:cs typeface="Arial Black"/>
                  </a:rPr>
                </a:br>
                <a:r>
                  <a:rPr lang="en-US" sz="2000" i="1" dirty="0">
                    <a:solidFill>
                      <a:srgbClr val="000090"/>
                    </a:solidFill>
                    <a:ea typeface="+mj-ea"/>
                    <a:cs typeface="Arial Black"/>
                  </a:rPr>
                  <a:t>very different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 smtClean="0">
                            <a:solidFill>
                              <a:srgbClr val="000090"/>
                            </a:solidFill>
                            <a:latin typeface="Cambria Math" panose="02040503050406030204" pitchFamily="18" charset="0"/>
                            <a:ea typeface="+mj-ea"/>
                            <a:cs typeface="Arial Black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000" i="1" smtClean="0">
                                <a:solidFill>
                                  <a:srgbClr val="000090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Arial Black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solidFill>
                                  <a:srgbClr val="000090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Arial Black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0090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Arial Black"/>
                              </a:rPr>
                              <m:t>𝑇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rgbClr val="000090"/>
                                </a:solidFill>
                                <a:latin typeface="Cambria Math" panose="02040503050406030204" pitchFamily="18" charset="0"/>
                                <a:ea typeface="+mj-ea"/>
                                <a:cs typeface="Arial Black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000" i="1" dirty="0">
                    <a:solidFill>
                      <a:srgbClr val="000090"/>
                    </a:solidFill>
                    <a:ea typeface="+mj-ea"/>
                    <a:cs typeface="Arial Black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3AAD89-96C8-4F4F-A181-6214A1EEF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678" y="3379362"/>
                <a:ext cx="2975686" cy="744627"/>
              </a:xfrm>
              <a:prstGeom prst="rect">
                <a:avLst/>
              </a:prstGeom>
              <a:blipFill>
                <a:blip r:embed="rId3"/>
                <a:stretch>
                  <a:fillRect l="-2128" t="-3333" r="-1277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E49B19-5DB4-3049-91A6-DA323601277A}"/>
                  </a:ext>
                </a:extLst>
              </p:cNvPr>
              <p:cNvSpPr txBox="1"/>
              <p:nvPr/>
            </p:nvSpPr>
            <p:spPr>
              <a:xfrm>
                <a:off x="5365530" y="6031726"/>
                <a:ext cx="3065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E49B19-5DB4-3049-91A6-DA3236012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5530" y="6031726"/>
                <a:ext cx="306559" cy="276999"/>
              </a:xfrm>
              <a:prstGeom prst="rect">
                <a:avLst/>
              </a:prstGeom>
              <a:blipFill>
                <a:blip r:embed="rId4"/>
                <a:stretch>
                  <a:fillRect l="-1153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BA02D6-8635-3E49-AFD0-FBC4FB387094}"/>
                  </a:ext>
                </a:extLst>
              </p:cNvPr>
              <p:cNvSpPr txBox="1"/>
              <p:nvPr/>
            </p:nvSpPr>
            <p:spPr>
              <a:xfrm>
                <a:off x="201176" y="3447682"/>
                <a:ext cx="554959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𝑇𝑀𝐷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𝑃𝐷𝐹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BA02D6-8635-3E49-AFD0-FBC4FB387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176" y="3447682"/>
                <a:ext cx="554959" cy="830997"/>
              </a:xfrm>
              <a:prstGeom prst="rect">
                <a:avLst/>
              </a:prstGeom>
              <a:blipFill>
                <a:blip r:embed="rId5"/>
                <a:stretch>
                  <a:fillRect l="-6667" r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3940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2D5BC80-1CAD-3B45-948D-C26D0A811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040" y="3092615"/>
            <a:ext cx="3648089" cy="25481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F2886-03C7-864F-8D5F-CDC913994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Large Transverse Momentum?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247C2-FD87-094F-8FB9-C0DB0CD72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/>
              <a:t>What is the mechanism for hadron production </a:t>
            </a:r>
            <a:br>
              <a:rPr lang="en-US" dirty="0"/>
            </a:br>
            <a:r>
              <a:rPr lang="en-US" dirty="0"/>
              <a:t>when hard scales are not so hard?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61CBC2-3A22-B749-A7D0-A733F4843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71" y="2939534"/>
            <a:ext cx="3984749" cy="30019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5C508C-745B-F648-B3C7-050254A04023}"/>
              </a:ext>
            </a:extLst>
          </p:cNvPr>
          <p:cNvSpPr/>
          <p:nvPr/>
        </p:nvSpPr>
        <p:spPr>
          <a:xfrm>
            <a:off x="1571266" y="6124059"/>
            <a:ext cx="2231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90"/>
                </a:solidFill>
                <a:cs typeface="Arial Black"/>
              </a:rPr>
              <a:t>T. Liu, J.-W. </a:t>
            </a:r>
            <a:r>
              <a:rPr lang="en-US" i="1" dirty="0" err="1">
                <a:solidFill>
                  <a:srgbClr val="000090"/>
                </a:solidFill>
                <a:cs typeface="Arial Black"/>
              </a:rPr>
              <a:t>Qiu</a:t>
            </a:r>
            <a:r>
              <a:rPr lang="en-US" i="1" dirty="0">
                <a:solidFill>
                  <a:srgbClr val="000090"/>
                </a:solidFill>
                <a:cs typeface="Arial Black"/>
              </a:rPr>
              <a:t> (2019)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601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F2886-03C7-864F-8D5F-CDC913994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Large Transverse Momentum?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247C2-FD87-094F-8FB9-C0DB0CD72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/>
              <a:t>Interpretation of integrals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generalized </a:t>
            </a:r>
            <a:r>
              <a:rPr lang="en-US" dirty="0" err="1"/>
              <a:t>parton</a:t>
            </a:r>
            <a:r>
              <a:rPr lang="en-US" dirty="0"/>
              <a:t> model: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0CF75C-E309-E64E-9753-749BC75C46F9}"/>
                  </a:ext>
                </a:extLst>
              </p:cNvPr>
              <p:cNvSpPr txBox="1"/>
              <p:nvPr/>
            </p:nvSpPr>
            <p:spPr>
              <a:xfrm>
                <a:off x="917561" y="2339278"/>
                <a:ext cx="2403607" cy="726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baseline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0CF75C-E309-E64E-9753-749BC75C4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561" y="2339278"/>
                <a:ext cx="2403607" cy="726481"/>
              </a:xfrm>
              <a:prstGeom prst="rect">
                <a:avLst/>
              </a:prstGeom>
              <a:blipFill>
                <a:blip r:embed="rId3"/>
                <a:stretch>
                  <a:fillRect l="-38947" t="-151724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B346CA5-F87F-A741-B02D-D94372CB7074}"/>
                  </a:ext>
                </a:extLst>
              </p:cNvPr>
              <p:cNvSpPr txBox="1"/>
              <p:nvPr/>
            </p:nvSpPr>
            <p:spPr>
              <a:xfrm>
                <a:off x="3538329" y="2339278"/>
                <a:ext cx="3340082" cy="726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baseline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B346CA5-F87F-A741-B02D-D94372CB7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8329" y="2339278"/>
                <a:ext cx="3340082" cy="726481"/>
              </a:xfrm>
              <a:prstGeom prst="rect">
                <a:avLst/>
              </a:prstGeom>
              <a:blipFill>
                <a:blip r:embed="rId4"/>
                <a:stretch>
                  <a:fillRect l="-28409" t="-151724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6D1E1E-A6AC-1146-8FF0-98DB5FEA0641}"/>
                  </a:ext>
                </a:extLst>
              </p:cNvPr>
              <p:cNvSpPr txBox="1"/>
              <p:nvPr/>
            </p:nvSpPr>
            <p:spPr>
              <a:xfrm rot="16200000">
                <a:off x="7201178" y="2563627"/>
                <a:ext cx="1250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6D1E1E-A6AC-1146-8FF0-98DB5FEA0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201178" y="2563627"/>
                <a:ext cx="125034" cy="276999"/>
              </a:xfrm>
              <a:prstGeom prst="rect">
                <a:avLst/>
              </a:prstGeom>
              <a:blipFill>
                <a:blip r:embed="rId5"/>
                <a:stretch>
                  <a:fillRect t="-27273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7E5CE7-7AB3-AC4C-932E-FC33D6179A93}"/>
                  </a:ext>
                </a:extLst>
              </p:cNvPr>
              <p:cNvSpPr txBox="1"/>
              <p:nvPr/>
            </p:nvSpPr>
            <p:spPr>
              <a:xfrm>
                <a:off x="765957" y="4023367"/>
                <a:ext cx="6976753" cy="5725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𝑑𝑄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7E5CE7-7AB3-AC4C-932E-FC33D6179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957" y="4023367"/>
                <a:ext cx="6976753" cy="572593"/>
              </a:xfrm>
              <a:prstGeom prst="rect">
                <a:avLst/>
              </a:prstGeom>
              <a:blipFill>
                <a:blip r:embed="rId6"/>
                <a:stretch>
                  <a:fillRect t="-2174" b="-1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9C0D48-FECC-AB44-A9B0-889563D8DDDE}"/>
              </a:ext>
            </a:extLst>
          </p:cNvPr>
          <p:cNvCxnSpPr/>
          <p:nvPr/>
        </p:nvCxnSpPr>
        <p:spPr>
          <a:xfrm flipH="1">
            <a:off x="6008914" y="4023367"/>
            <a:ext cx="415637" cy="572593"/>
          </a:xfrm>
          <a:prstGeom prst="line">
            <a:avLst/>
          </a:prstGeom>
          <a:ln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377043-0239-9F43-9C0D-322E4166A13D}"/>
              </a:ext>
            </a:extLst>
          </p:cNvPr>
          <p:cNvCxnSpPr/>
          <p:nvPr/>
        </p:nvCxnSpPr>
        <p:spPr>
          <a:xfrm flipH="1">
            <a:off x="6917377" y="4023367"/>
            <a:ext cx="415637" cy="572593"/>
          </a:xfrm>
          <a:prstGeom prst="line">
            <a:avLst/>
          </a:prstGeom>
          <a:ln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26A1D16-D94A-BB4B-BA1F-006618204548}"/>
                  </a:ext>
                </a:extLst>
              </p:cNvPr>
              <p:cNvSpPr txBox="1"/>
              <p:nvPr/>
            </p:nvSpPr>
            <p:spPr>
              <a:xfrm>
                <a:off x="2283223" y="4770236"/>
                <a:ext cx="6488378" cy="726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baseline="0" smtClean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nary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baseline="0"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baseline="0"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baseline="0"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baseline="0" smtClean="0"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26A1D16-D94A-BB4B-BA1F-0066182045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3223" y="4770236"/>
                <a:ext cx="6488378" cy="726481"/>
              </a:xfrm>
              <a:prstGeom prst="rect">
                <a:avLst/>
              </a:prstGeom>
              <a:blipFill>
                <a:blip r:embed="rId7"/>
                <a:stretch>
                  <a:fillRect l="-2348" t="-153448" r="-783" b="-2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12271CEF-3544-1345-96B6-3CD806DAEC89}"/>
              </a:ext>
            </a:extLst>
          </p:cNvPr>
          <p:cNvSpPr txBox="1"/>
          <p:nvPr/>
        </p:nvSpPr>
        <p:spPr>
          <a:xfrm>
            <a:off x="917561" y="5611385"/>
            <a:ext cx="7988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  <a:ea typeface="+mj-ea"/>
                <a:cs typeface="Arial Black"/>
              </a:rPr>
              <a:t>Assume all contributions to transverse momentum dependence are intrinsic</a:t>
            </a:r>
          </a:p>
        </p:txBody>
      </p:sp>
    </p:spTree>
    <p:extLst>
      <p:ext uri="{BB962C8B-B14F-4D97-AF65-F5344CB8AC3E}">
        <p14:creationId xmlns:p14="http://schemas.microsoft.com/office/powerpoint/2010/main" val="2345357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F2886-03C7-864F-8D5F-CDC913994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Large Transverse Momentum?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247C2-FD87-094F-8FB9-C0DB0CD72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/>
              <a:t> Integrated cross section in generalized PM:</a:t>
            </a:r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Full integral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156A09D-C1D9-CE4C-AC6A-6C274AC1C060}"/>
                  </a:ext>
                </a:extLst>
              </p:cNvPr>
              <p:cNvSpPr txBox="1"/>
              <p:nvPr/>
            </p:nvSpPr>
            <p:spPr>
              <a:xfrm>
                <a:off x="1003459" y="2182764"/>
                <a:ext cx="7638501" cy="891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𝑑𝑄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156A09D-C1D9-CE4C-AC6A-6C274AC1C0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459" y="2182764"/>
                <a:ext cx="7638501" cy="891719"/>
              </a:xfrm>
              <a:prstGeom prst="rect">
                <a:avLst/>
              </a:prstGeom>
              <a:blipFill>
                <a:blip r:embed="rId3"/>
                <a:stretch>
                  <a:fillRect l="-12126" t="-112676" b="-173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FCEFEF-B099-624D-882B-C15D31A3F244}"/>
                  </a:ext>
                </a:extLst>
              </p:cNvPr>
              <p:cNvSpPr txBox="1"/>
              <p:nvPr/>
            </p:nvSpPr>
            <p:spPr>
              <a:xfrm>
                <a:off x="3495363" y="3130878"/>
                <a:ext cx="17232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FCEFEF-B099-624D-882B-C15D31A3F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363" y="3130878"/>
                <a:ext cx="1723292" cy="276999"/>
              </a:xfrm>
              <a:prstGeom prst="rect">
                <a:avLst/>
              </a:prstGeom>
              <a:blipFill>
                <a:blip r:embed="rId4"/>
                <a:stretch>
                  <a:fillRect l="-730" r="-4380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11176F8-9EAF-8245-93F6-A43694F45BD8}"/>
                  </a:ext>
                </a:extLst>
              </p:cNvPr>
              <p:cNvSpPr txBox="1"/>
              <p:nvPr/>
            </p:nvSpPr>
            <p:spPr>
              <a:xfrm>
                <a:off x="868632" y="4685207"/>
                <a:ext cx="7818168" cy="7264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𝑑𝑄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11176F8-9EAF-8245-93F6-A43694F45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32" y="4685207"/>
                <a:ext cx="7818168" cy="726481"/>
              </a:xfrm>
              <a:prstGeom prst="rect">
                <a:avLst/>
              </a:prstGeom>
              <a:blipFill>
                <a:blip r:embed="rId5"/>
                <a:stretch>
                  <a:fillRect l="-11507" t="-153448" b="-2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C501773C-4F49-1449-891E-652F17803418}"/>
              </a:ext>
            </a:extLst>
          </p:cNvPr>
          <p:cNvSpPr txBox="1"/>
          <p:nvPr/>
        </p:nvSpPr>
        <p:spPr>
          <a:xfrm>
            <a:off x="2830597" y="5411688"/>
            <a:ext cx="455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  <a:ea typeface="+mj-ea"/>
                <a:cs typeface="Arial Black"/>
              </a:rPr>
              <a:t>Cutoff dependence cancels between terms</a:t>
            </a:r>
          </a:p>
        </p:txBody>
      </p:sp>
    </p:spTree>
    <p:extLst>
      <p:ext uri="{BB962C8B-B14F-4D97-AF65-F5344CB8AC3E}">
        <p14:creationId xmlns:p14="http://schemas.microsoft.com/office/powerpoint/2010/main" val="371242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F2886-03C7-864F-8D5F-CDC913994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Simplest Processes with Transverse Momentum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247C2-FD87-094F-8FB9-C0DB0CD72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2709"/>
            <a:ext cx="8229600" cy="4525963"/>
          </a:xfrm>
        </p:spPr>
        <p:txBody>
          <a:bodyPr/>
          <a:lstStyle/>
          <a:p>
            <a:r>
              <a:rPr lang="en-US" dirty="0"/>
              <a:t>Semi-inclusive DIS (</a:t>
            </a:r>
            <a:r>
              <a:rPr lang="en-US" dirty="0" err="1"/>
              <a:t>JLab</a:t>
            </a:r>
            <a:r>
              <a:rPr lang="en-US" dirty="0"/>
              <a:t>, EIC,…)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dirty="0" err="1"/>
              <a:t>Drell</a:t>
            </a:r>
            <a:r>
              <a:rPr lang="en-US" dirty="0"/>
              <a:t>-Yan 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annihilation (Belle)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087806"/>
      </p:ext>
    </p:extLst>
  </p:cSld>
  <p:clrMapOvr>
    <a:masterClrMapping/>
  </p:clrMapOvr>
</p:sld>
</file>

<file path=ppt/theme/theme1.xml><?xml version="1.0" encoding="utf-8"?>
<a:theme xmlns:a="http://schemas.openxmlformats.org/drawingml/2006/main" name="TMDschoo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3ABB"/>
          </a:solidFill>
          <a:tailEnd type="triangl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TMDschool.thmx</Template>
  <TotalTime>14975</TotalTime>
  <Words>1162</Words>
  <Application>Microsoft Macintosh PowerPoint</Application>
  <PresentationFormat>On-screen Show (4:3)</PresentationFormat>
  <Paragraphs>273</Paragraphs>
  <Slides>30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Arial Black</vt:lpstr>
      <vt:lpstr>Arial Rounded MT Bold</vt:lpstr>
      <vt:lpstr>Calibri</vt:lpstr>
      <vt:lpstr>Cambria Math</vt:lpstr>
      <vt:lpstr>Times New Roman</vt:lpstr>
      <vt:lpstr>TMDschool</vt:lpstr>
      <vt:lpstr>Large Transverse Momentum</vt:lpstr>
      <vt:lpstr>Large and Small Transverse Momentum</vt:lpstr>
      <vt:lpstr>Large and Small Transverse Momentum</vt:lpstr>
      <vt:lpstr>Why Large Transverse Momentum?</vt:lpstr>
      <vt:lpstr>Why Large Transverse Momentum?</vt:lpstr>
      <vt:lpstr>Why Large Transverse Momentum?</vt:lpstr>
      <vt:lpstr>Why Large Transverse Momentum?</vt:lpstr>
      <vt:lpstr>Why Large Transverse Momentum?</vt:lpstr>
      <vt:lpstr>Simplest Processes with Transverse Momentum</vt:lpstr>
      <vt:lpstr>SIDIS</vt:lpstr>
      <vt:lpstr>SIDIS</vt:lpstr>
      <vt:lpstr>SIDIS: Leading Order</vt:lpstr>
      <vt:lpstr>SIDIS</vt:lpstr>
      <vt:lpstr>SIDIS</vt:lpstr>
      <vt:lpstr>SIDIS</vt:lpstr>
      <vt:lpstr>Drell-Yan: Old Comparisons</vt:lpstr>
      <vt:lpstr>Drell-Yan: Old Comparisons</vt:lpstr>
      <vt:lpstr>Drell-Yan: Old Comparisons</vt:lpstr>
      <vt:lpstr>Drell-Yan: Old Comparisons</vt:lpstr>
      <vt:lpstr>Drell-Yan: Old Comparisons</vt:lpstr>
      <vt:lpstr>Drell-Yan: Old Comparisons</vt:lpstr>
      <vt:lpstr>Drell-Yan: New Comparisons</vt:lpstr>
      <vt:lpstr>Electron-Positron Annihilation</vt:lpstr>
      <vt:lpstr>Electron-Positron Annihilation</vt:lpstr>
      <vt:lpstr>Electron-Positron Annihilation</vt:lpstr>
      <vt:lpstr>Small Transverse Momentum Approximations</vt:lpstr>
      <vt:lpstr>Transverse Momentum Dependent Fragmentation Functions</vt:lpstr>
      <vt:lpstr>Electron-Positron Annihilation</vt:lpstr>
      <vt:lpstr>Summary</vt:lpstr>
      <vt:lpstr>SIDIS</vt:lpstr>
    </vt:vector>
  </TitlesOfParts>
  <Company>Old Dominion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TMD Factorization</dc:title>
  <dc:creator>Ted Rogers</dc:creator>
  <cp:lastModifiedBy>Ted Rogers</cp:lastModifiedBy>
  <cp:revision>639</cp:revision>
  <cp:lastPrinted>2018-10-06T19:23:26Z</cp:lastPrinted>
  <dcterms:created xsi:type="dcterms:W3CDTF">2017-11-29T15:05:59Z</dcterms:created>
  <dcterms:modified xsi:type="dcterms:W3CDTF">2019-09-04T16:41:00Z</dcterms:modified>
</cp:coreProperties>
</file>