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76" r:id="rId4"/>
    <p:sldId id="349" r:id="rId5"/>
    <p:sldId id="354" r:id="rId6"/>
    <p:sldId id="355" r:id="rId7"/>
    <p:sldId id="382" r:id="rId8"/>
    <p:sldId id="383" r:id="rId9"/>
    <p:sldId id="361" r:id="rId10"/>
    <p:sldId id="385" r:id="rId11"/>
    <p:sldId id="393" r:id="rId12"/>
    <p:sldId id="386" r:id="rId13"/>
    <p:sldId id="384" r:id="rId14"/>
    <p:sldId id="387" r:id="rId15"/>
    <p:sldId id="389" r:id="rId16"/>
    <p:sldId id="357" r:id="rId17"/>
    <p:sldId id="391" r:id="rId18"/>
    <p:sldId id="390" r:id="rId19"/>
    <p:sldId id="3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8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8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6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3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8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1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9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2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67CA-2F1D-49C3-A191-9756940EC392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BBD0-E7AF-4E6E-9E0B-218FDB472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4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Cryogenics – The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</a:p>
          <a:p>
            <a:r>
              <a:rPr lang="en-US" dirty="0" smtClean="0"/>
              <a:t>Hall B DBX and Torus - LN2 Operation</a:t>
            </a:r>
          </a:p>
          <a:p>
            <a:r>
              <a:rPr lang="en-US" dirty="0" smtClean="0"/>
              <a:t>D. Kashy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560" y="852426"/>
            <a:ext cx="2885440" cy="60288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DBX LN2 Reservoir Pressure Control – </a:t>
            </a:r>
            <a:r>
              <a:rPr lang="en-US" dirty="0"/>
              <a:t>P</a:t>
            </a:r>
            <a:r>
              <a:rPr lang="en-US" dirty="0" smtClean="0"/>
              <a:t>V8558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61320" y="3411856"/>
            <a:ext cx="792480" cy="392112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7480" y="590627"/>
            <a:ext cx="9072880" cy="23354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Controls on pressure in the reservoir at 1.5 atm, </a:t>
            </a:r>
          </a:p>
          <a:p>
            <a:r>
              <a:rPr lang="en-US" dirty="0" smtClean="0"/>
              <a:t>Min is manual at 1% provides small continuous flow and helps not to get stuck</a:t>
            </a:r>
          </a:p>
          <a:p>
            <a:r>
              <a:rPr lang="en-US" dirty="0" smtClean="0"/>
              <a:t>Max is 100 % sufficient to refill TL, typically opens to ~80% during batch fill</a:t>
            </a:r>
          </a:p>
          <a:p>
            <a:r>
              <a:rPr lang="en-US" dirty="0" smtClean="0"/>
              <a:t>This tune works for Steady State and Parking, during 300K -80K shield cool down we ran it at 1.7 atm</a:t>
            </a:r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8" t="40708" r="5514" b="8566"/>
          <a:stretch/>
        </p:blipFill>
        <p:spPr>
          <a:xfrm>
            <a:off x="-502920" y="2926080"/>
            <a:ext cx="973328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263" y="1009927"/>
            <a:ext cx="5625737" cy="58480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DBX LN2 Reservoir </a:t>
            </a:r>
            <a:r>
              <a:rPr lang="en-US" dirty="0" smtClean="0"/>
              <a:t>Heater</a:t>
            </a:r>
            <a:r>
              <a:rPr lang="en-US" dirty="0" smtClean="0"/>
              <a:t> </a:t>
            </a:r>
            <a:r>
              <a:rPr lang="en-US" dirty="0" smtClean="0"/>
              <a:t>Control – </a:t>
            </a:r>
            <a:r>
              <a:rPr lang="en-US" dirty="0" smtClean="0"/>
              <a:t>HTR8554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61320" y="3411856"/>
            <a:ext cx="792480" cy="392112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7480" y="590627"/>
            <a:ext cx="6043023" cy="23354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 smtClean="0"/>
          </a:p>
          <a:p>
            <a:r>
              <a:rPr lang="en-US" dirty="0" smtClean="0"/>
              <a:t>Controls on pressure in the reservoir at </a:t>
            </a:r>
            <a:r>
              <a:rPr lang="en-US" dirty="0" smtClean="0"/>
              <a:t>1.1 </a:t>
            </a:r>
            <a:r>
              <a:rPr lang="en-US" dirty="0" smtClean="0"/>
              <a:t>atm, </a:t>
            </a:r>
          </a:p>
          <a:p>
            <a:r>
              <a:rPr lang="en-US" dirty="0" smtClean="0"/>
              <a:t>Min is </a:t>
            </a:r>
            <a:r>
              <a:rPr lang="en-US" dirty="0" smtClean="0"/>
              <a:t>zero and max is 40% The purpose is to assure we have flow in the vent line to keep the N2 system clean. (It does not come on- WHY?)</a:t>
            </a:r>
          </a:p>
          <a:p>
            <a:r>
              <a:rPr lang="en-US" dirty="0" smtClean="0"/>
              <a:t>This heater can also be used to boil LN2 during shield cool down from 300K (off topic here)</a:t>
            </a:r>
            <a:endParaRPr lang="en-US" dirty="0" smtClean="0"/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4" t="41161" r="44395" b="8113"/>
          <a:stretch/>
        </p:blipFill>
        <p:spPr>
          <a:xfrm>
            <a:off x="679267" y="2926080"/>
            <a:ext cx="3152503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58" y="1144659"/>
            <a:ext cx="5496128" cy="571334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20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Torus Nitrogen supply Control – EV8555T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57560" y="3609217"/>
            <a:ext cx="792480" cy="392112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446722"/>
            <a:ext cx="7011558" cy="25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/>
          </a:p>
          <a:p>
            <a:r>
              <a:rPr lang="en-US" dirty="0" smtClean="0"/>
              <a:t>High pressure (4atm) nitrogen (gas or liquid) at ~92K goes through a coil in the reservoir</a:t>
            </a:r>
          </a:p>
          <a:p>
            <a:r>
              <a:rPr lang="en-US" dirty="0" smtClean="0"/>
              <a:t>It is condensed or just cooled into sub-cooled liquid at ~4atm and 82K </a:t>
            </a:r>
          </a:p>
          <a:p>
            <a:r>
              <a:rPr lang="en-US" dirty="0" smtClean="0"/>
              <a:t>EV8555T supplies the liquid to the </a:t>
            </a:r>
            <a:r>
              <a:rPr lang="en-US" dirty="0" smtClean="0"/>
              <a:t>Torus based on supply temperature and liquid level</a:t>
            </a:r>
            <a:endParaRPr lang="en-US" dirty="0" smtClean="0"/>
          </a:p>
          <a:p>
            <a:r>
              <a:rPr lang="en-US" dirty="0" smtClean="0"/>
              <a:t>Min PID controls on maximum allowable supply temperature at 92K to keep the U-tube from warming too much </a:t>
            </a:r>
          </a:p>
          <a:p>
            <a:r>
              <a:rPr lang="en-US" dirty="0" smtClean="0"/>
              <a:t>Primary loop controls on Reservoir Level in the Torus (next slide)</a:t>
            </a:r>
          </a:p>
          <a:p>
            <a:r>
              <a:rPr lang="en-US" dirty="0" smtClean="0"/>
              <a:t>This tune works for Steady State and Parking, Shield in Torus always runs unless warming to 300K!</a:t>
            </a:r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6" t="40575" r="10427" b="8699"/>
          <a:stretch/>
        </p:blipFill>
        <p:spPr>
          <a:xfrm>
            <a:off x="0" y="2979858"/>
            <a:ext cx="7151916" cy="39014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2258" y="3609217"/>
            <a:ext cx="792480" cy="392112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202565"/>
            <a:ext cx="10515600" cy="5289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Torus Nitrogen cooled radiation shields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737" y="1239521"/>
            <a:ext cx="8347263" cy="56184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281" y="729377"/>
            <a:ext cx="3763456" cy="54101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LN2 is supplied to the shields below a check valve under the reservoir</a:t>
            </a:r>
          </a:p>
          <a:p>
            <a:r>
              <a:rPr lang="en-US" dirty="0" smtClean="0"/>
              <a:t>This allows cool down w/o an extra valve</a:t>
            </a:r>
          </a:p>
          <a:p>
            <a:r>
              <a:rPr lang="en-US" dirty="0" smtClean="0"/>
              <a:t>Cooling was to be a thermosiphon, but works like forced flow with batch fill of tubes and reservoir</a:t>
            </a:r>
          </a:p>
          <a:p>
            <a:r>
              <a:rPr lang="en-US" dirty="0" smtClean="0"/>
              <a:t>Nitrogen vent goes through the DBX directly to the vaporizer HX8558M on the North side of Hall B then to atmosphere via check valve outside ESR through same 4” line as DBX vent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881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3" y="-73705"/>
            <a:ext cx="10515600" cy="1325563"/>
          </a:xfrm>
        </p:spPr>
        <p:txBody>
          <a:bodyPr/>
          <a:lstStyle/>
          <a:p>
            <a:r>
              <a:rPr lang="en-US" dirty="0" smtClean="0"/>
              <a:t>Typical parameters of N2 shield control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7" y="1102373"/>
            <a:ext cx="11757422" cy="5755627"/>
          </a:xfrm>
        </p:spPr>
      </p:pic>
    </p:spTree>
    <p:extLst>
      <p:ext uri="{BB962C8B-B14F-4D97-AF65-F5344CB8AC3E}">
        <p14:creationId xmlns:p14="http://schemas.microsoft.com/office/powerpoint/2010/main" val="3917040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202565"/>
            <a:ext cx="10515600" cy="5289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Torus Nitrogen cooled radiation shields - Details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737" y="1239521"/>
            <a:ext cx="8347263" cy="56184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281" y="729377"/>
            <a:ext cx="3763456" cy="54101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8 parallel circuits each with its own return to the reservoir</a:t>
            </a:r>
          </a:p>
          <a:p>
            <a:r>
              <a:rPr lang="en-US" dirty="0" smtClean="0"/>
              <a:t>Coil C operates warmer than the others, but this has not bothered the 4K operation or powering the magnet</a:t>
            </a:r>
          </a:p>
          <a:p>
            <a:r>
              <a:rPr lang="en-US" dirty="0" smtClean="0"/>
              <a:t>Coil E showed similar warming during summer 2018 for a brief period but recovered</a:t>
            </a:r>
          </a:p>
          <a:p>
            <a:r>
              <a:rPr lang="en-US" dirty="0" smtClean="0"/>
              <a:t>When magnet 4K is off the shields all cool off to 77K outlets</a:t>
            </a:r>
          </a:p>
        </p:txBody>
      </p:sp>
    </p:spTree>
    <p:extLst>
      <p:ext uri="{BB962C8B-B14F-4D97-AF65-F5344CB8AC3E}">
        <p14:creationId xmlns:p14="http://schemas.microsoft.com/office/powerpoint/2010/main" val="70467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80281" cy="1798955"/>
          </a:xfrm>
        </p:spPr>
        <p:txBody>
          <a:bodyPr/>
          <a:lstStyle/>
          <a:p>
            <a:r>
              <a:rPr lang="en-US" dirty="0" smtClean="0"/>
              <a:t>Supply Controls – EV8111CD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1" t="16884" r="48758" b="42021"/>
          <a:stretch/>
        </p:blipFill>
        <p:spPr>
          <a:xfrm>
            <a:off x="279400" y="2255519"/>
            <a:ext cx="5339081" cy="42519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65" y="71120"/>
            <a:ext cx="6448235" cy="6703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79920" y="1690688"/>
            <a:ext cx="792480" cy="392112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and do if called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levels in DBX and Torus</a:t>
            </a:r>
          </a:p>
          <a:p>
            <a:r>
              <a:rPr lang="en-US" dirty="0" smtClean="0"/>
              <a:t>Check to see trends of temperatures and valve positions</a:t>
            </a:r>
          </a:p>
          <a:p>
            <a:r>
              <a:rPr lang="en-US" dirty="0" smtClean="0"/>
              <a:t>Go to Hall and look at vacuums of TL, DBX and U-tubes</a:t>
            </a:r>
          </a:p>
          <a:p>
            <a:r>
              <a:rPr lang="en-US" dirty="0" smtClean="0"/>
              <a:t>Make sure vacuum pumps on Torus are running and vacuums are good</a:t>
            </a:r>
          </a:p>
          <a:p>
            <a:r>
              <a:rPr lang="en-US" dirty="0" smtClean="0"/>
              <a:t>Call in experts if nothing can be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1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N2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working quite as designed, BUT does work well!</a:t>
            </a:r>
          </a:p>
          <a:p>
            <a:r>
              <a:rPr lang="en-US" dirty="0" smtClean="0"/>
              <a:t>No changes observed during any fast dumps </a:t>
            </a:r>
          </a:p>
          <a:p>
            <a:r>
              <a:rPr lang="en-US" dirty="0" smtClean="0"/>
              <a:t>No tuning of PID loops has been required for nearly 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67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Lesson 5 -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03520"/>
          </a:xfrm>
        </p:spPr>
        <p:txBody>
          <a:bodyPr>
            <a:normAutofit/>
          </a:bodyPr>
          <a:lstStyle/>
          <a:p>
            <a:r>
              <a:rPr lang="en-US" dirty="0" smtClean="0"/>
              <a:t>LN2 Supply from CHL/ESR</a:t>
            </a:r>
          </a:p>
          <a:p>
            <a:pPr lvl="1"/>
            <a:r>
              <a:rPr lang="en-US" dirty="0" smtClean="0"/>
              <a:t>ESR Valve Box</a:t>
            </a:r>
          </a:p>
          <a:p>
            <a:r>
              <a:rPr lang="en-US" dirty="0" smtClean="0"/>
              <a:t>Hall B Distribution Box (DBX) for LN2 Supply</a:t>
            </a:r>
          </a:p>
          <a:p>
            <a:r>
              <a:rPr lang="en-US" dirty="0" smtClean="0"/>
              <a:t>Torus flow paths and controls</a:t>
            </a:r>
          </a:p>
          <a:p>
            <a:r>
              <a:rPr lang="en-US" dirty="0" smtClean="0"/>
              <a:t>Return gas to vaporizers and vent</a:t>
            </a:r>
          </a:p>
          <a:p>
            <a:r>
              <a:rPr lang="en-US" dirty="0" smtClean="0"/>
              <a:t>What to look for if called in and what to do next </a:t>
            </a:r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93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slides in this presentation are a snapshot in time. They give general principles of operation. </a:t>
            </a:r>
          </a:p>
          <a:p>
            <a:r>
              <a:rPr lang="en-US" dirty="0" smtClean="0"/>
              <a:t>The PID control loop settings may not be up to date so the operators must use the relevant spread sheets to verify recent and most proper settings.</a:t>
            </a:r>
          </a:p>
          <a:p>
            <a:r>
              <a:rPr lang="en-US" dirty="0"/>
              <a:t>M:\hallb_eng\CLAS12\Magnets\Operations\Cryogenic Operations</a:t>
            </a:r>
          </a:p>
        </p:txBody>
      </p:sp>
    </p:spTree>
    <p:extLst>
      <p:ext uri="{BB962C8B-B14F-4D97-AF65-F5344CB8AC3E}">
        <p14:creationId xmlns:p14="http://schemas.microsoft.com/office/powerpoint/2010/main" val="13277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B Torus N2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Nitrogen is supplied all the way from CHL via the ESTL (end station transfer line) which has a 4” vacuum jacket and 3”x2.5” IPS shield circuit that flow LN2. Inside that coaxial line is a 4.5K pipe that provides 3 atm supercritical helium boost for ESR</a:t>
            </a:r>
          </a:p>
          <a:p>
            <a:r>
              <a:rPr lang="en-US" dirty="0" smtClean="0"/>
              <a:t>The LN2 feeds 3 Halls and the ESR cold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"/>
            <a:ext cx="8431200" cy="67157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365126"/>
            <a:ext cx="2971800" cy="540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ESR Valve Box </a:t>
            </a:r>
            <a:r>
              <a:rPr lang="en-US" sz="2200" dirty="0" smtClean="0"/>
              <a:t>(part 1)</a:t>
            </a: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8801496" y="766354"/>
            <a:ext cx="2719944" cy="1737360"/>
          </a:xfrm>
          <a:prstGeom prst="borderCallout1">
            <a:avLst>
              <a:gd name="adj1" fmla="val 20673"/>
              <a:gd name="adj2" fmla="val 911"/>
              <a:gd name="adj3" fmla="val 108577"/>
              <a:gd name="adj4" fmla="val -246627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Nitrogen Sub-cooler to send 4atm liquid at 77K (subcooled liquid). When it reaches the Hall it is most of the time two phase.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9469120" y="4068354"/>
            <a:ext cx="2550160" cy="2068286"/>
          </a:xfrm>
          <a:prstGeom prst="borderCallout1">
            <a:avLst>
              <a:gd name="adj1" fmla="val 20673"/>
              <a:gd name="adj2" fmla="val 911"/>
              <a:gd name="adj3" fmla="val 69010"/>
              <a:gd name="adj4" fmla="val -84442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4K Return Line with Cold Return Valve </a:t>
            </a:r>
          </a:p>
          <a:p>
            <a:pPr algn="ctr"/>
            <a:r>
              <a:rPr lang="en-US" dirty="0" smtClean="0"/>
              <a:t>CEV6721B (must be shut upon long ESR outages to facilitate Hall B magnet recovery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9203542" y="2632891"/>
            <a:ext cx="2571898" cy="1187269"/>
          </a:xfrm>
          <a:prstGeom prst="borderCallout1">
            <a:avLst>
              <a:gd name="adj1" fmla="val 20673"/>
              <a:gd name="adj2" fmla="val 911"/>
              <a:gd name="adj3" fmla="val 178286"/>
              <a:gd name="adj4" fmla="val -180270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LN2 supply flow meter, normal is ~0-30g/s)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0" y="365126"/>
            <a:ext cx="4145280" cy="10369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B Distribution Box (DBX)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695"/>
            <a:ext cx="8128847" cy="6374305"/>
          </a:xfrm>
        </p:spPr>
      </p:pic>
      <p:sp>
        <p:nvSpPr>
          <p:cNvPr id="6" name="Line Callout 1 5"/>
          <p:cNvSpPr/>
          <p:nvPr/>
        </p:nvSpPr>
        <p:spPr>
          <a:xfrm>
            <a:off x="8891451" y="2484303"/>
            <a:ext cx="2689531" cy="2054313"/>
          </a:xfrm>
          <a:prstGeom prst="borderCallout1">
            <a:avLst>
              <a:gd name="adj1" fmla="val 20673"/>
              <a:gd name="adj2" fmla="val 911"/>
              <a:gd name="adj3" fmla="val 43547"/>
              <a:gd name="adj4" fmla="val -174768"/>
            </a:avLst>
          </a:prstGeom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 lines are Nitrogen lines. Nitrogen is used for cooling Helium to cool both the Torus, Solenoid from 300-80K and for the Torus shields</a:t>
            </a: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9103360" y="5213174"/>
            <a:ext cx="2711302" cy="1452880"/>
          </a:xfrm>
          <a:prstGeom prst="borderCallout1">
            <a:avLst>
              <a:gd name="adj1" fmla="val 20673"/>
              <a:gd name="adj2" fmla="val 911"/>
              <a:gd name="adj3" fmla="val 25125"/>
              <a:gd name="adj4" fmla="val -122013"/>
            </a:avLst>
          </a:prstGeom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valves in the DBX are used during steady state operation of the entire N2 circuit of Hall B</a:t>
            </a:r>
          </a:p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53360" y="3810000"/>
            <a:ext cx="6431280" cy="171704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209040" y="3810000"/>
            <a:ext cx="1910080" cy="12192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4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is critical in LN2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ESR supply is ~20ft above the DBX and the transfer line slopes down to the Hall.</a:t>
            </a:r>
          </a:p>
          <a:p>
            <a:r>
              <a:rPr lang="en-US" dirty="0" smtClean="0"/>
              <a:t>This can and in Hall B does cause the transfer line to be “batch filled”</a:t>
            </a:r>
          </a:p>
          <a:p>
            <a:pPr lvl="1"/>
            <a:r>
              <a:rPr lang="en-US" dirty="0" smtClean="0"/>
              <a:t>This is because the TL holds a large volume ofLN2 (~250liters) </a:t>
            </a:r>
          </a:p>
          <a:p>
            <a:pPr lvl="1"/>
            <a:r>
              <a:rPr lang="en-US" dirty="0" smtClean="0"/>
              <a:t>Due to the heat load of the TL and the low use rate in Hall B, the sub-cooling of the valve box is not enough to keep the gas from boiling. </a:t>
            </a:r>
            <a:endParaRPr lang="en-US" dirty="0"/>
          </a:p>
          <a:p>
            <a:pPr lvl="1"/>
            <a:r>
              <a:rPr lang="en-US" dirty="0" smtClean="0"/>
              <a:t>The boil off then occupies the volume that is removed from the bottom of the reservoir instead of filling it with new cold (subcooled) liquid. </a:t>
            </a:r>
            <a:endParaRPr lang="en-US" dirty="0"/>
          </a:p>
          <a:p>
            <a:pPr lvl="1"/>
            <a:r>
              <a:rPr lang="en-US" dirty="0" smtClean="0"/>
              <a:t>This is why the flow rate is not constant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624" y="1512070"/>
            <a:ext cx="6396805" cy="3131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07" y="-55708"/>
            <a:ext cx="10515600" cy="1325563"/>
          </a:xfrm>
        </p:spPr>
        <p:txBody>
          <a:bodyPr/>
          <a:lstStyle/>
          <a:p>
            <a:r>
              <a:rPr lang="en-US" dirty="0" smtClean="0"/>
              <a:t>Supply Flow diagram</a:t>
            </a:r>
            <a:endParaRPr lang="en-US" dirty="0"/>
          </a:p>
        </p:txBody>
      </p:sp>
      <p:pic>
        <p:nvPicPr>
          <p:cNvPr id="39" name="Content Placeholder 3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4" y="4204274"/>
            <a:ext cx="5420952" cy="26537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7" name="Straight Connector 16"/>
          <p:cNvCxnSpPr/>
          <p:nvPr/>
        </p:nvCxnSpPr>
        <p:spPr>
          <a:xfrm>
            <a:off x="3230882" y="2962796"/>
            <a:ext cx="0" cy="28908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328572" y="571979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CFI6751B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72442" y="736020"/>
            <a:ext cx="9743438" cy="4192257"/>
            <a:chOff x="1991360" y="1670063"/>
            <a:chExt cx="9743438" cy="4192257"/>
          </a:xfrm>
        </p:grpSpPr>
        <p:grpSp>
          <p:nvGrpSpPr>
            <p:cNvPr id="7" name="Group 6"/>
            <p:cNvGrpSpPr/>
            <p:nvPr/>
          </p:nvGrpSpPr>
          <p:grpSpPr>
            <a:xfrm rot="20497482">
              <a:off x="4450079" y="2423907"/>
              <a:ext cx="6329680" cy="487680"/>
              <a:chOff x="2204720" y="2844800"/>
              <a:chExt cx="6329680" cy="48768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204720" y="2844800"/>
                <a:ext cx="6329680" cy="48768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>
                <a:off x="4053840" y="2854960"/>
                <a:ext cx="1391920" cy="457200"/>
              </a:xfrm>
              <a:prstGeom prst="triangle">
                <a:avLst>
                  <a:gd name="adj" fmla="val 0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204720" y="2844800"/>
                <a:ext cx="1849120" cy="48768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991360" y="3688080"/>
              <a:ext cx="1503680" cy="2174240"/>
              <a:chOff x="1991360" y="3688080"/>
              <a:chExt cx="1503680" cy="217424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91360" y="3688080"/>
                <a:ext cx="1503680" cy="21742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991360" y="3688080"/>
                <a:ext cx="1503680" cy="69088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8" name="Straight Arrow Connector 27"/>
            <p:cNvCxnSpPr>
              <a:endCxn id="4" idx="3"/>
            </p:cNvCxnSpPr>
            <p:nvPr/>
          </p:nvCxnSpPr>
          <p:spPr>
            <a:xfrm flipH="1" flipV="1">
              <a:off x="10618390" y="1670063"/>
              <a:ext cx="1116408" cy="2062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3495040" y="3696858"/>
              <a:ext cx="1339661" cy="682102"/>
              <a:chOff x="3495040" y="3696858"/>
              <a:chExt cx="1339661" cy="68210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938610" y="3999821"/>
                <a:ext cx="504530" cy="379139"/>
                <a:chOff x="4365330" y="4656750"/>
                <a:chExt cx="504530" cy="379139"/>
              </a:xfrm>
            </p:grpSpPr>
            <p:sp>
              <p:nvSpPr>
                <p:cNvPr id="12" name="Isosceles Triangle 11"/>
                <p:cNvSpPr/>
                <p:nvPr/>
              </p:nvSpPr>
              <p:spPr>
                <a:xfrm rot="16200000">
                  <a:off x="4548210" y="4714240"/>
                  <a:ext cx="379139" cy="2641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>
                <a:xfrm rot="5400000">
                  <a:off x="4307840" y="4714240"/>
                  <a:ext cx="379139" cy="2641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 flipV="1">
                <a:off x="4443140" y="4185920"/>
                <a:ext cx="306660" cy="3471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495040" y="4185920"/>
                <a:ext cx="4104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696781" y="3696858"/>
                <a:ext cx="1137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EV8553</a:t>
                </a:r>
                <a:endParaRPr lang="en-US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6113359" y="494844"/>
            <a:ext cx="1264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TL Volume 250Liters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41718" y="4928277"/>
            <a:ext cx="1602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DBX Reservoir 80 liters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11" idx="0"/>
          </p:cNvCxnSpPr>
          <p:nvPr/>
        </p:nvCxnSpPr>
        <p:spPr>
          <a:xfrm flipV="1">
            <a:off x="1224282" y="2275840"/>
            <a:ext cx="0" cy="4781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099" y="1026422"/>
            <a:ext cx="2484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</a:t>
            </a:r>
          </a:p>
          <a:p>
            <a:pPr algn="ctr"/>
            <a:r>
              <a:rPr lang="en-US" dirty="0" smtClean="0"/>
              <a:t>HX8558DC</a:t>
            </a:r>
          </a:p>
          <a:p>
            <a:pPr algn="ctr"/>
            <a:r>
              <a:rPr lang="en-US" dirty="0" smtClean="0"/>
              <a:t>On Catwalk</a:t>
            </a:r>
          </a:p>
          <a:p>
            <a:pPr algn="ctr"/>
            <a:r>
              <a:rPr lang="en-US" dirty="0" smtClean="0"/>
              <a:t>Then to vent behind ESR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375066" y="2384705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CFI6751B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07248" y="5743419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LL8554CP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089" y="1520824"/>
            <a:ext cx="7593792" cy="533717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DBX LN2 Reservoir Supply Control – EV8553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61320" y="3686176"/>
            <a:ext cx="792480" cy="392112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10328" y="2810828"/>
            <a:ext cx="1317191" cy="301979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09025" y="2810828"/>
            <a:ext cx="1151024" cy="301979"/>
          </a:xfrm>
          <a:prstGeom prst="rect">
            <a:avLst/>
          </a:prstGeom>
          <a:solidFill>
            <a:schemeClr val="accent4">
              <a:alpha val="3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1281" y="729377"/>
            <a:ext cx="4632960" cy="20814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Controls on LN2 level in the reservoir</a:t>
            </a:r>
          </a:p>
          <a:p>
            <a:r>
              <a:rPr lang="en-US" dirty="0" smtClean="0"/>
              <a:t>Min is manual at 4.5% provides small continuous flow</a:t>
            </a:r>
          </a:p>
          <a:p>
            <a:r>
              <a:rPr lang="en-US" dirty="0" smtClean="0"/>
              <a:t>Max is 65% sufficient to refill TL </a:t>
            </a:r>
          </a:p>
          <a:p>
            <a:r>
              <a:rPr lang="en-US" dirty="0" smtClean="0"/>
              <a:t>This tune works for Steady State, Cool down and Parking!</a:t>
            </a:r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9" t="40707" r="52130" b="6057"/>
          <a:stretch/>
        </p:blipFill>
        <p:spPr>
          <a:xfrm>
            <a:off x="-386079" y="3078480"/>
            <a:ext cx="4764006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13917</TotalTime>
  <Words>985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Cryogenics – The Basics</vt:lpstr>
      <vt:lpstr>Lesson 5 - Topics</vt:lpstr>
      <vt:lpstr>Special NOTES</vt:lpstr>
      <vt:lpstr>Hall B Torus N2 Operation</vt:lpstr>
      <vt:lpstr>ESR Valve Box (part 1)</vt:lpstr>
      <vt:lpstr>Hall B Distribution Box (DBX) </vt:lpstr>
      <vt:lpstr>Geometry is critical in LN2 system</vt:lpstr>
      <vt:lpstr>Supply Flow diagram</vt:lpstr>
      <vt:lpstr>DBX LN2 Reservoir Supply Control – EV8553</vt:lpstr>
      <vt:lpstr>DBX LN2 Reservoir Pressure Control – PV8558</vt:lpstr>
      <vt:lpstr>DBX LN2 Reservoir Heater Control – HTR8554</vt:lpstr>
      <vt:lpstr>Torus Nitrogen supply Control – EV8555T</vt:lpstr>
      <vt:lpstr>Torus Nitrogen cooled radiation shields </vt:lpstr>
      <vt:lpstr>Typical parameters of N2 shield control</vt:lpstr>
      <vt:lpstr>Torus Nitrogen cooled radiation shields - Details </vt:lpstr>
      <vt:lpstr>Supply Controls – EV8111CD</vt:lpstr>
      <vt:lpstr>What to look for and do if called in</vt:lpstr>
      <vt:lpstr>N2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Cryogenics – The basics</dc:title>
  <dc:creator>David Kashy</dc:creator>
  <cp:lastModifiedBy>David Kashy</cp:lastModifiedBy>
  <cp:revision>191</cp:revision>
  <dcterms:created xsi:type="dcterms:W3CDTF">2018-01-31T20:20:36Z</dcterms:created>
  <dcterms:modified xsi:type="dcterms:W3CDTF">2018-08-17T18:47:12Z</dcterms:modified>
</cp:coreProperties>
</file>