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72" r:id="rId4"/>
    <p:sldId id="259" r:id="rId5"/>
    <p:sldId id="276" r:id="rId6"/>
    <p:sldId id="268" r:id="rId7"/>
    <p:sldId id="260" r:id="rId8"/>
    <p:sldId id="278" r:id="rId9"/>
    <p:sldId id="277" r:id="rId10"/>
    <p:sldId id="264" r:id="rId11"/>
    <p:sldId id="269" r:id="rId12"/>
    <p:sldId id="282" r:id="rId13"/>
    <p:sldId id="281" r:id="rId14"/>
    <p:sldId id="280" r:id="rId15"/>
    <p:sldId id="283" r:id="rId16"/>
    <p:sldId id="284" r:id="rId17"/>
    <p:sldId id="265" r:id="rId18"/>
    <p:sldId id="267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9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2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9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1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6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8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1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4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3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1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461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3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3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.PNG"/><Relationship Id="rId5" Type="http://schemas.openxmlformats.org/officeDocument/2006/relationships/tags" Target="../tags/tag7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.xml"/><Relationship Id="rId7" Type="http://schemas.openxmlformats.org/officeDocument/2006/relationships/image" Target="../media/image15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AADC2-0951-41B4-A859-365F53431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Self-Energies In a Relativistic Chiral Effective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8C186-9084-4D32-A7D4-4920791965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Marston Copeland, </a:t>
            </a:r>
            <a:r>
              <a:rPr lang="en-US" dirty="0" err="1"/>
              <a:t>chueng-ryong</a:t>
            </a:r>
            <a:r>
              <a:rPr lang="en-US" dirty="0"/>
              <a:t> ji, wally </a:t>
            </a:r>
            <a:r>
              <a:rPr lang="en-US" dirty="0" err="1"/>
              <a:t>melnitchouk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7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AFC7-EDF5-4EA8-83E6-9D2BA858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Range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20FD9-2950-4F8A-A536-949472F69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461292" cy="3678303"/>
          </a:xfrm>
        </p:spPr>
        <p:txBody>
          <a:bodyPr/>
          <a:lstStyle/>
          <a:p>
            <a:r>
              <a:rPr lang="en-US" dirty="0"/>
              <a:t>Apply a form factor to each vertex</a:t>
            </a:r>
          </a:p>
          <a:p>
            <a:endParaRPr lang="en-US" dirty="0"/>
          </a:p>
          <a:p>
            <a:r>
              <a:rPr lang="en-US" dirty="0"/>
              <a:t>“Finite size” of baryons</a:t>
            </a:r>
          </a:p>
          <a:p>
            <a:endParaRPr lang="en-US" dirty="0"/>
          </a:p>
          <a:p>
            <a:r>
              <a:rPr lang="en-US" dirty="0"/>
              <a:t>Form factors at hadronic vertices can be related to other observables involving meson loops</a:t>
            </a:r>
          </a:p>
          <a:p>
            <a:endParaRPr lang="en-US" dirty="0"/>
          </a:p>
          <a:p>
            <a:r>
              <a:rPr lang="en-US" dirty="0"/>
              <a:t>We consider a general n-pole form factor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284F83B-26D9-4E48-A1B8-29A89180F26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26101" y="5532708"/>
            <a:ext cx="5850183" cy="652181"/>
          </a:xfrm>
          <a:prstGeom prst="rect">
            <a:avLst/>
          </a:prstGeom>
        </p:spPr>
      </p:pic>
      <p:pic>
        <p:nvPicPr>
          <p:cNvPr id="16" name="Picture 15" descr="A close up of a clock&#10;&#10;Description automatically generated">
            <a:extLst>
              <a:ext uri="{FF2B5EF4-FFF2-40B4-BE49-F238E27FC236}">
                <a16:creationId xmlns:a16="http://schemas.microsoft.com/office/drawing/2014/main" id="{27A62AB2-5FAD-4110-B03B-42CB27094E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6284" y="2180496"/>
            <a:ext cx="4162442" cy="16778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16BABAC-F477-4DC0-B6FF-5324E6C36A4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892905" y="5496734"/>
            <a:ext cx="2592379" cy="65911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611FE59-758A-486D-869F-27F11C1AB7F4}"/>
              </a:ext>
            </a:extLst>
          </p:cNvPr>
          <p:cNvSpPr txBox="1"/>
          <p:nvPr/>
        </p:nvSpPr>
        <p:spPr>
          <a:xfrm>
            <a:off x="7615755" y="5704909"/>
            <a:ext cx="128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317095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B5B3B-71F0-49CE-9DAA-626BAB7C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N-pole form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4573-C61D-4FF8-8F36-8E390AFC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12" y="527692"/>
            <a:ext cx="11029615" cy="3678303"/>
          </a:xfrm>
        </p:spPr>
        <p:txBody>
          <a:bodyPr/>
          <a:lstStyle/>
          <a:p>
            <a:r>
              <a:rPr lang="en-US" dirty="0"/>
              <a:t>An n-pole form factor can be written as a summation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FCAC9D1-B34D-46C3-8AE2-3A7B56D1044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1192" y="4784145"/>
            <a:ext cx="5580345" cy="142079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9F9F1B4-41DA-4AB8-8C9D-A41F6AE5176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81192" y="2596201"/>
            <a:ext cx="5289462" cy="130770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59B5DE8-B12D-4720-88F1-6DD68A24A10B}"/>
              </a:ext>
            </a:extLst>
          </p:cNvPr>
          <p:cNvSpPr txBox="1"/>
          <p:nvPr/>
        </p:nvSpPr>
        <p:spPr>
          <a:xfrm>
            <a:off x="8929124" y="2359103"/>
            <a:ext cx="12872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where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8223DE2-6289-4675-BD95-FBE49ADB015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14089" y="2661860"/>
            <a:ext cx="2412191" cy="58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8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2069-15F5-4D95-A864-3BF1C3E1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n-Pole Form Factor For Kaon-Hyperon Loop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B912376-D8F1-4DDC-A35B-0472B47A4CD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2216" y="3145599"/>
            <a:ext cx="9788681" cy="2113713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2C000A2-8064-42DB-8E54-B908BA716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71619"/>
            <a:ext cx="11029615" cy="527194"/>
          </a:xfrm>
        </p:spPr>
        <p:txBody>
          <a:bodyPr/>
          <a:lstStyle/>
          <a:p>
            <a:r>
              <a:rPr lang="en-US" dirty="0"/>
              <a:t>n-pole formula applied to octet</a:t>
            </a:r>
          </a:p>
        </p:txBody>
      </p:sp>
    </p:spTree>
    <p:extLst>
      <p:ext uri="{BB962C8B-B14F-4D97-AF65-F5344CB8AC3E}">
        <p14:creationId xmlns:p14="http://schemas.microsoft.com/office/powerpoint/2010/main" val="115518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DE14D-9CDD-42EC-B8B0-3447978E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N-POLE Form Factor for Pion-Nucleon Loop</a:t>
            </a:r>
          </a:p>
        </p:txBody>
      </p:sp>
      <p:sp>
        <p:nvSpPr>
          <p:cNvPr id="3" name="Content Placeholder 2 1">
            <a:extLst>
              <a:ext uri="{FF2B5EF4-FFF2-40B4-BE49-F238E27FC236}">
                <a16:creationId xmlns:a16="http://schemas.microsoft.com/office/drawing/2014/main" id="{22DC44E1-7347-42C5-9393-C38019B82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590" y="4378548"/>
            <a:ext cx="11029615" cy="527194"/>
          </a:xfrm>
        </p:spPr>
        <p:txBody>
          <a:bodyPr/>
          <a:lstStyle/>
          <a:p>
            <a:r>
              <a:rPr lang="en-US" dirty="0"/>
              <a:t>Plugging in n = 2 for a dipole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C99889D-1598-4AB9-93A7-1A71245D0A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3591" y="2835927"/>
            <a:ext cx="7892896" cy="1296756"/>
          </a:xfrm>
          <a:prstGeom prst="rect">
            <a:avLst/>
          </a:prstGeom>
        </p:spPr>
      </p:pic>
      <p:sp>
        <p:nvSpPr>
          <p:cNvPr id="12" name="Content Placeholder 2 2">
            <a:extLst>
              <a:ext uri="{FF2B5EF4-FFF2-40B4-BE49-F238E27FC236}">
                <a16:creationId xmlns:a16="http://schemas.microsoft.com/office/drawing/2014/main" id="{530B19BA-F4FE-4746-AA92-7CA26F62B815}"/>
              </a:ext>
            </a:extLst>
          </p:cNvPr>
          <p:cNvSpPr txBox="1">
            <a:spLocks/>
          </p:cNvSpPr>
          <p:nvPr/>
        </p:nvSpPr>
        <p:spPr>
          <a:xfrm>
            <a:off x="733590" y="2123468"/>
            <a:ext cx="11029615" cy="527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Easily applies to all cases in octet and </a:t>
            </a:r>
            <a:r>
              <a:rPr lang="en-US" dirty="0" err="1"/>
              <a:t>decuplet</a:t>
            </a: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9431D85-3F1A-4AED-85F6-802CF02595F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3592" y="5021349"/>
            <a:ext cx="7892895" cy="129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9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B88B-9D1D-479A-9039-55FD37D1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results for Pion-Nucleon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885B078-E883-4EDE-B2C7-610E4D4E39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81193" y="1924478"/>
            <a:ext cx="3538045" cy="46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8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B88B-9D1D-479A-9039-55FD37D1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results for Pion-Nucleon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340E055-69FD-4E9D-9315-ED0491D05A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1193" y="1924478"/>
            <a:ext cx="3538045" cy="46895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D689440-11E7-45C9-B842-98E4C20C84D1}"/>
              </a:ext>
            </a:extLst>
          </p:cNvPr>
          <p:cNvSpPr/>
          <p:nvPr/>
        </p:nvSpPr>
        <p:spPr>
          <a:xfrm>
            <a:off x="1026849" y="1795855"/>
            <a:ext cx="2018192" cy="101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AF09D1-8D11-49CB-90D3-69B3B2DDEC77}"/>
              </a:ext>
            </a:extLst>
          </p:cNvPr>
          <p:cNvCxnSpPr/>
          <p:nvPr/>
        </p:nvCxnSpPr>
        <p:spPr>
          <a:xfrm flipH="1" flipV="1">
            <a:off x="3204839" y="2423604"/>
            <a:ext cx="1802167" cy="6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 1">
            <a:extLst>
              <a:ext uri="{FF2B5EF4-FFF2-40B4-BE49-F238E27FC236}">
                <a16:creationId xmlns:a16="http://schemas.microsoft.com/office/drawing/2014/main" id="{66021BAE-7AC1-459F-8F9F-19CA58A5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816" y="3535289"/>
            <a:ext cx="4268713" cy="5271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The same leading non-analytic behavior as for Dim. Reg. and other regularization schemes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EF728D-F408-470C-B7DB-50FDAA1B2EA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76543" y="2938186"/>
            <a:ext cx="3141260" cy="3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4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B88B-9D1D-479A-9039-55FD37D1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results for Pion-Nucleon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340E055-69FD-4E9D-9315-ED0491D05A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1193" y="1924478"/>
            <a:ext cx="3538045" cy="46895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D689440-11E7-45C9-B842-98E4C20C84D1}"/>
              </a:ext>
            </a:extLst>
          </p:cNvPr>
          <p:cNvSpPr/>
          <p:nvPr/>
        </p:nvSpPr>
        <p:spPr>
          <a:xfrm>
            <a:off x="1026849" y="1795855"/>
            <a:ext cx="2018192" cy="1013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AF09D1-8D11-49CB-90D3-69B3B2DDEC77}"/>
              </a:ext>
            </a:extLst>
          </p:cNvPr>
          <p:cNvCxnSpPr/>
          <p:nvPr/>
        </p:nvCxnSpPr>
        <p:spPr>
          <a:xfrm flipH="1" flipV="1">
            <a:off x="3204839" y="2423604"/>
            <a:ext cx="1802167" cy="612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Content Placeholder 2 1">
            <a:extLst>
              <a:ext uri="{FF2B5EF4-FFF2-40B4-BE49-F238E27FC236}">
                <a16:creationId xmlns:a16="http://schemas.microsoft.com/office/drawing/2014/main" id="{66021BAE-7AC1-459F-8F9F-19CA58A59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2816" y="3535289"/>
            <a:ext cx="4268713" cy="52719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The same leading non-analytic behavior as for Dim. Reg. and other regularization schemes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AEF728D-F408-470C-B7DB-50FDAA1B2EA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76543" y="2938186"/>
            <a:ext cx="3141260" cy="342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2A8E2-CC75-4637-B40E-4EE15F27F35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12816" y="4387872"/>
            <a:ext cx="4458959" cy="113607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51EC515-7D9B-42A6-8762-A397FD98C11C}"/>
              </a:ext>
            </a:extLst>
          </p:cNvPr>
          <p:cNvSpPr/>
          <p:nvPr/>
        </p:nvSpPr>
        <p:spPr>
          <a:xfrm>
            <a:off x="4703064" y="4561609"/>
            <a:ext cx="4268712" cy="1320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64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5F3CD-9B50-4D98-ACF4-9F93F7FC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the Pion-Nucleon Loop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438FFFA-3EAD-478E-96C6-EF62BC2A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97332"/>
            <a:ext cx="11029615" cy="702811"/>
          </a:xfrm>
        </p:spPr>
        <p:txBody>
          <a:bodyPr/>
          <a:lstStyle/>
          <a:p>
            <a:r>
              <a:rPr lang="en-US" dirty="0"/>
              <a:t>Dim. Reg. vs. Finite Range</a:t>
            </a:r>
          </a:p>
        </p:txBody>
      </p:sp>
      <p:pic>
        <p:nvPicPr>
          <p:cNvPr id="31" name="Picture 30" descr="A close up of a map&#10;&#10;Description automatically generated">
            <a:extLst>
              <a:ext uri="{FF2B5EF4-FFF2-40B4-BE49-F238E27FC236}">
                <a16:creationId xmlns:a16="http://schemas.microsoft.com/office/drawing/2014/main" id="{F91FA788-75B6-4274-B0FD-817F4C6D1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000143"/>
            <a:ext cx="4825310" cy="28549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7E3094-9BCE-4C92-A245-81386715A437}"/>
                  </a:ext>
                </a:extLst>
              </p:cNvPr>
              <p:cNvSpPr txBox="1"/>
              <p:nvPr/>
            </p:nvSpPr>
            <p:spPr>
              <a:xfrm>
                <a:off x="1396905" y="4640032"/>
                <a:ext cx="1736912" cy="36933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1" i="0" smtClean="0"/>
                        <m:t>𝐅𝐢𝐧𝐢𝐭𝐞</m:t>
                      </m:r>
                      <m:r>
                        <a:rPr lang="en-US" sz="1200" b="1" i="0" smtClean="0"/>
                        <m:t> </m:t>
                      </m:r>
                      <m:r>
                        <a:rPr lang="en-US" sz="1200" b="1" i="0" smtClean="0"/>
                        <m:t>𝐑𝐚𝐧𝐠</m:t>
                      </m:r>
                      <m:r>
                        <a:rPr lang="en-US" sz="1200" b="1" i="0" smtClean="0"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en-US" sz="1200" b="1" i="0" smtClean="0"/>
                        <m:t>−</m:t>
                      </m:r>
                      <m:r>
                        <a:rPr lang="en-US" sz="1200" b="1" i="0" smtClean="0">
                          <a:latin typeface="Cambria Math" panose="02040503050406030204" pitchFamily="18" charset="0"/>
                        </a:rPr>
                        <m:t>𝐑𝐞𝐝</m:t>
                      </m:r>
                      <m:r>
                        <a:rPr lang="en-US" sz="12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2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200" b="1" i="0" smtClean="0"/>
                        <m:t>𝐃𝐢𝐦</m:t>
                      </m:r>
                      <m:r>
                        <a:rPr lang="en-US" sz="1200" b="1" i="0" smtClean="0"/>
                        <m:t>. </m:t>
                      </m:r>
                      <m:r>
                        <a:rPr lang="en-US" sz="1200" b="1" i="0" smtClean="0"/>
                        <m:t>𝐑𝐞𝐠</m:t>
                      </m:r>
                      <m:r>
                        <a:rPr lang="en-US" sz="1200" b="1" i="0" smtClean="0"/>
                        <m:t>. −</m:t>
                      </m:r>
                      <m:r>
                        <a:rPr lang="en-US" sz="1200" b="1" i="0" smtClean="0">
                          <a:latin typeface="Cambria Math" panose="02040503050406030204" pitchFamily="18" charset="0"/>
                        </a:rPr>
                        <m:t>𝐁𝐥𝐮𝐞</m:t>
                      </m:r>
                      <m:r>
                        <a:rPr lang="en-US" sz="1200" b="1" i="0" smtClean="0"/>
                        <m:t> </m:t>
                      </m:r>
                    </m:oMath>
                  </m:oMathPara>
                </a14:m>
                <a:endParaRPr lang="en-US" sz="1200" b="1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7E3094-9BCE-4C92-A245-81386715A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05" y="4640032"/>
                <a:ext cx="1736912" cy="369332"/>
              </a:xfrm>
              <a:prstGeom prst="rect">
                <a:avLst/>
              </a:prstGeom>
              <a:blipFill>
                <a:blip r:embed="rId3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 descr="A close up of a device&#10;&#10;Description automatically generated">
            <a:extLst>
              <a:ext uri="{FF2B5EF4-FFF2-40B4-BE49-F238E27FC236}">
                <a16:creationId xmlns:a16="http://schemas.microsoft.com/office/drawing/2014/main" id="{150A4970-D7FC-451E-B94D-3D7686555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215" y="3000143"/>
            <a:ext cx="4449313" cy="285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81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298E-B192-4CDF-92ED-758237B52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4496-0628-4525-84F3-5405CCA5F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      </a:t>
            </a:r>
            <a:r>
              <a:rPr lang="en-US" u="sng" dirty="0"/>
              <a:t>What has been done</a:t>
            </a:r>
          </a:p>
          <a:p>
            <a:r>
              <a:rPr lang="en-US" dirty="0"/>
              <a:t>Computed self-energies for SU(3) octet and </a:t>
            </a:r>
            <a:r>
              <a:rPr lang="en-US" dirty="0" err="1"/>
              <a:t>decuplet</a:t>
            </a:r>
            <a:r>
              <a:rPr lang="en-US" dirty="0"/>
              <a:t> baryons</a:t>
            </a:r>
          </a:p>
          <a:p>
            <a:pPr lvl="1"/>
            <a:r>
              <a:rPr lang="en-US" dirty="0"/>
              <a:t>Relativistic chiral effective theory</a:t>
            </a:r>
          </a:p>
          <a:p>
            <a:pPr lvl="1"/>
            <a:r>
              <a:rPr lang="en-US" dirty="0"/>
              <a:t>Finite Range Regularization</a:t>
            </a:r>
          </a:p>
          <a:p>
            <a:pPr marL="324000" lvl="1" indent="0">
              <a:buNone/>
            </a:pPr>
            <a:endParaRPr lang="en-US" dirty="0"/>
          </a:p>
          <a:p>
            <a:pPr marL="324000" lvl="1" indent="0">
              <a:buNone/>
            </a:pPr>
            <a:r>
              <a:rPr lang="en-US" sz="1800" u="sng" dirty="0"/>
              <a:t>Future work</a:t>
            </a:r>
          </a:p>
          <a:p>
            <a:r>
              <a:rPr lang="en-US" dirty="0"/>
              <a:t>Verify LNA behavior for </a:t>
            </a:r>
            <a:r>
              <a:rPr lang="en-US"/>
              <a:t>Finite range </a:t>
            </a:r>
            <a:r>
              <a:rPr lang="en-US" dirty="0"/>
              <a:t>r</a:t>
            </a:r>
            <a:r>
              <a:rPr lang="en-US"/>
              <a:t>egularization </a:t>
            </a:r>
            <a:r>
              <a:rPr lang="en-US" dirty="0"/>
              <a:t>in all cases for SU(3) octet and </a:t>
            </a:r>
            <a:r>
              <a:rPr lang="en-US" dirty="0" err="1"/>
              <a:t>decuplet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Connection with sigma terms (mass)</a:t>
            </a:r>
          </a:p>
          <a:p>
            <a:endParaRPr lang="en-US" dirty="0"/>
          </a:p>
          <a:p>
            <a:r>
              <a:rPr lang="en-US" dirty="0"/>
              <a:t>Extend to 3-point functions (coupling of external fields to meson loops), e.g. electromagnetic form factors, </a:t>
            </a:r>
            <a:r>
              <a:rPr lang="en-US" dirty="0" err="1"/>
              <a:t>parton</a:t>
            </a:r>
            <a:r>
              <a:rPr lang="en-US" dirty="0"/>
              <a:t>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439499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AA0A-27F8-49D9-943C-7B8025771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53C7E-3F6A-4840-95B7-9052B27DC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371372"/>
            <a:ext cx="11029615" cy="3678303"/>
          </a:xfrm>
        </p:spPr>
        <p:txBody>
          <a:bodyPr/>
          <a:lstStyle/>
          <a:p>
            <a:r>
              <a:rPr lang="en-US" dirty="0"/>
              <a:t>I’d like to thank my mentor Wally </a:t>
            </a:r>
            <a:r>
              <a:rPr lang="en-US" dirty="0" err="1"/>
              <a:t>Melnitchouk</a:t>
            </a:r>
            <a:r>
              <a:rPr lang="en-US" dirty="0"/>
              <a:t> and collaborator </a:t>
            </a:r>
            <a:r>
              <a:rPr lang="en-US" dirty="0" err="1"/>
              <a:t>Chueng-Ryong</a:t>
            </a:r>
            <a:r>
              <a:rPr lang="en-US" dirty="0"/>
              <a:t> Ji, for their wisdom, help, and support on the project.</a:t>
            </a:r>
          </a:p>
          <a:p>
            <a:endParaRPr lang="en-US" dirty="0"/>
          </a:p>
          <a:p>
            <a:r>
              <a:rPr lang="en-US" dirty="0"/>
              <a:t>I’d also like to thank Jefferson Lab, the Department of Energy, the NSF, and the REU program at Old Dominion University for the opportunity to work over this summer. </a:t>
            </a:r>
          </a:p>
        </p:txBody>
      </p:sp>
      <p:pic>
        <p:nvPicPr>
          <p:cNvPr id="5" name="Picture 4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BCD88522-9329-49E9-AB7E-281B24A34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" y="4553128"/>
            <a:ext cx="1602716" cy="160271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6C46A2-5CFF-4ACD-B199-44DDF7D7A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162" y="4659270"/>
            <a:ext cx="3049547" cy="72891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CE888BF-BC29-4639-A6AE-0A9CDE992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134" y="4659270"/>
            <a:ext cx="3722704" cy="623942"/>
          </a:xfrm>
          <a:prstGeom prst="rect">
            <a:avLst/>
          </a:prstGeom>
        </p:spPr>
      </p:pic>
      <p:pic>
        <p:nvPicPr>
          <p:cNvPr id="4098" name="Picture 2" descr="https://www.odu.edu/content/dam/odu/logos/univ/png-72dpi/odu-secondary-noidea-fullcolor.png">
            <a:extLst>
              <a:ext uri="{FF2B5EF4-FFF2-40B4-BE49-F238E27FC236}">
                <a16:creationId xmlns:a16="http://schemas.microsoft.com/office/drawing/2014/main" id="{C0A9258A-4021-4B6B-A1CE-FA4DFB545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568" y="4629109"/>
            <a:ext cx="1736235" cy="139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FCEADF-CF5D-461E-AE07-9348547068F9}"/>
              </a:ext>
            </a:extLst>
          </p:cNvPr>
          <p:cNvSpPr/>
          <p:nvPr/>
        </p:nvSpPr>
        <p:spPr>
          <a:xfrm>
            <a:off x="4156935" y="583267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NSF Award Number 1659177</a:t>
            </a:r>
          </a:p>
        </p:txBody>
      </p:sp>
    </p:spTree>
    <p:extLst>
      <p:ext uri="{BB962C8B-B14F-4D97-AF65-F5344CB8AC3E}">
        <p14:creationId xmlns:p14="http://schemas.microsoft.com/office/powerpoint/2010/main" val="227449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E2B2-9BD9-41D2-9891-841FCFBAE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7924F-F4E9-4E18-A31F-42C8127C1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structure of SU(3) octet and </a:t>
            </a:r>
            <a:r>
              <a:rPr lang="en-US" dirty="0" err="1"/>
              <a:t>decuplet</a:t>
            </a:r>
            <a:r>
              <a:rPr lang="en-US" dirty="0"/>
              <a:t> baryons in QCD</a:t>
            </a:r>
          </a:p>
          <a:p>
            <a:endParaRPr lang="en-US" dirty="0"/>
          </a:p>
          <a:p>
            <a:r>
              <a:rPr lang="en-US" dirty="0"/>
              <a:t>Fundamental low-energy properties (e.g. masses) described within chiral effective theory </a:t>
            </a:r>
          </a:p>
          <a:p>
            <a:endParaRPr lang="en-US" dirty="0"/>
          </a:p>
          <a:p>
            <a:r>
              <a:rPr lang="en-US" dirty="0"/>
              <a:t>Field theoretic description requires loop corrections</a:t>
            </a:r>
          </a:p>
          <a:p>
            <a:endParaRPr lang="en-US" dirty="0"/>
          </a:p>
          <a:p>
            <a:r>
              <a:rPr lang="en-US" dirty="0"/>
              <a:t>Use a relativistic chiral effective theory, finite size of baryons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8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2B29F-1177-4B54-907D-A1F5A2F77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6F4F1-F441-43C1-ACAE-EBD6ACDD5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48229"/>
            <a:ext cx="11029615" cy="3678303"/>
          </a:xfrm>
        </p:spPr>
        <p:txBody>
          <a:bodyPr/>
          <a:lstStyle/>
          <a:p>
            <a:r>
              <a:rPr lang="en-US" dirty="0" err="1"/>
              <a:t>Chueng-Ryong</a:t>
            </a:r>
            <a:r>
              <a:rPr lang="en-US" dirty="0"/>
              <a:t> Ji, W. </a:t>
            </a:r>
            <a:r>
              <a:rPr lang="en-US" dirty="0" err="1"/>
              <a:t>Melnitchouk</a:t>
            </a:r>
            <a:r>
              <a:rPr lang="en-US" dirty="0"/>
              <a:t>, and A.W.  Thomas, Phys. Rev. D 80, 054018 (2009)</a:t>
            </a:r>
          </a:p>
          <a:p>
            <a:r>
              <a:rPr lang="en-US" dirty="0" err="1"/>
              <a:t>Salamu</a:t>
            </a:r>
            <a:r>
              <a:rPr lang="en-US" dirty="0"/>
              <a:t>, Ji, </a:t>
            </a:r>
            <a:r>
              <a:rPr lang="en-US" dirty="0" err="1"/>
              <a:t>Melnitchouk</a:t>
            </a:r>
            <a:r>
              <a:rPr lang="en-US" dirty="0"/>
              <a:t>, Thomas, and Wang, Phys. Rev. D 99, 014041 (2019)</a:t>
            </a:r>
          </a:p>
          <a:p>
            <a:r>
              <a:rPr lang="en-US" dirty="0"/>
              <a:t>M. </a:t>
            </a:r>
            <a:r>
              <a:rPr lang="en-US" dirty="0" err="1"/>
              <a:t>Oettel</a:t>
            </a:r>
            <a:r>
              <a:rPr lang="en-US" dirty="0"/>
              <a:t> and A.W.  Thomas, Phys. Rev. C 66, 065207 (2002)</a:t>
            </a:r>
          </a:p>
          <a:p>
            <a:r>
              <a:rPr lang="en-US" dirty="0"/>
              <a:t>V. </a:t>
            </a:r>
            <a:r>
              <a:rPr lang="en-US" dirty="0" err="1"/>
              <a:t>Pascalutsa</a:t>
            </a:r>
            <a:r>
              <a:rPr lang="en-US" dirty="0"/>
              <a:t>, M. </a:t>
            </a:r>
            <a:r>
              <a:rPr lang="en-US" dirty="0" err="1"/>
              <a:t>Vanderhaeghen</a:t>
            </a:r>
            <a:r>
              <a:rPr lang="en-US" dirty="0"/>
              <a:t>., Phys. Lett. B 636 (2006) 31-39</a:t>
            </a:r>
          </a:p>
          <a:p>
            <a:r>
              <a:rPr lang="en-US" dirty="0"/>
              <a:t>S. Scherer and M.R. Schindler, </a:t>
            </a:r>
            <a:r>
              <a:rPr lang="en-US" dirty="0" err="1"/>
              <a:t>arXiv</a:t>
            </a:r>
            <a:r>
              <a:rPr lang="en-US" dirty="0"/>
              <a:t>: hep-</a:t>
            </a:r>
            <a:r>
              <a:rPr lang="en-US" dirty="0" err="1"/>
              <a:t>ph</a:t>
            </a:r>
            <a:r>
              <a:rPr lang="en-US" dirty="0"/>
              <a:t>/0505265</a:t>
            </a:r>
          </a:p>
          <a:p>
            <a:r>
              <a:rPr lang="en-US" dirty="0"/>
              <a:t>J.D. </a:t>
            </a:r>
            <a:r>
              <a:rPr lang="en-US" dirty="0" err="1"/>
              <a:t>Bjorken</a:t>
            </a:r>
            <a:r>
              <a:rPr lang="en-US" dirty="0"/>
              <a:t> and S. </a:t>
            </a:r>
            <a:r>
              <a:rPr lang="en-US" dirty="0" err="1"/>
              <a:t>Drell</a:t>
            </a:r>
            <a:r>
              <a:rPr lang="en-US" dirty="0"/>
              <a:t>, </a:t>
            </a:r>
            <a:r>
              <a:rPr lang="en-US" i="1" dirty="0"/>
              <a:t>Relativistic Quantum Mechanics </a:t>
            </a:r>
            <a:r>
              <a:rPr lang="en-US" dirty="0"/>
              <a:t>(McGraw-Hill, New York, 1965)</a:t>
            </a:r>
          </a:p>
          <a:p>
            <a:r>
              <a:rPr lang="en-US" dirty="0"/>
              <a:t>I.J.R. Aitchison and A. J. G. Hey </a:t>
            </a:r>
            <a:r>
              <a:rPr lang="en-US" i="1" dirty="0"/>
              <a:t>Gauge Theories in Particle Physics</a:t>
            </a:r>
            <a:r>
              <a:rPr lang="en-US" dirty="0"/>
              <a:t> (Institute of Physics Publishing, London, 2003)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3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13C12-3248-4AB7-88AE-6F96E54B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Simplest Meson loop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DDCE2-83AE-40CC-99F3-935538D41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546" y="4743726"/>
            <a:ext cx="3050004" cy="79603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Nucleon-Pion Loop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AB6C7A15-CA1D-43F6-BCDF-29A79C8BA1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44750" y="2482714"/>
            <a:ext cx="5927621" cy="62019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72E36EC-12D3-4CA4-B07B-C528CC6309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91989" y="4120870"/>
            <a:ext cx="4233141" cy="1337905"/>
          </a:xfrm>
          <a:prstGeom prst="rect">
            <a:avLst/>
          </a:prstGeom>
        </p:spPr>
      </p:pic>
      <p:pic>
        <p:nvPicPr>
          <p:cNvPr id="43" name="Picture 42" descr="A close up of a clock&#10;&#10;Description automatically generated">
            <a:extLst>
              <a:ext uri="{FF2B5EF4-FFF2-40B4-BE49-F238E27FC236}">
                <a16:creationId xmlns:a16="http://schemas.microsoft.com/office/drawing/2014/main" id="{F8FECDED-F8D5-4BFE-995A-7FF7287BF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452" y="3357139"/>
            <a:ext cx="4054191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71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A6F09-7325-4CB2-9D46-4C87527E7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5AB3-4FEC-473D-8B4C-5E75829DF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9010"/>
            <a:ext cx="11029615" cy="3545306"/>
          </a:xfrm>
        </p:spPr>
        <p:txBody>
          <a:bodyPr>
            <a:normAutofit/>
          </a:bodyPr>
          <a:lstStyle/>
          <a:p>
            <a:r>
              <a:rPr lang="en-US" dirty="0"/>
              <a:t>Octet to octet and meson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Octet to </a:t>
            </a:r>
            <a:r>
              <a:rPr lang="en-US" dirty="0" err="1"/>
              <a:t>decuplet</a:t>
            </a:r>
            <a:r>
              <a:rPr lang="en-US" dirty="0"/>
              <a:t> and meson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Decuplet</a:t>
            </a:r>
            <a:r>
              <a:rPr lang="en-US" dirty="0"/>
              <a:t> to octet and meson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Decuplet</a:t>
            </a:r>
            <a:r>
              <a:rPr lang="en-US" dirty="0"/>
              <a:t> to </a:t>
            </a:r>
            <a:r>
              <a:rPr lang="en-US" dirty="0" err="1"/>
              <a:t>decuplet</a:t>
            </a:r>
            <a:r>
              <a:rPr lang="en-US" dirty="0"/>
              <a:t> and meson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E42CC5-3833-41FA-A3DC-23C98E86B6F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48054" y="2114616"/>
            <a:ext cx="3588571" cy="579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39A0CF-DC1A-4EB1-BFFA-DCA7417A640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248054" y="2965720"/>
            <a:ext cx="3594667" cy="5790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9650DB-F710-4D75-9705-3C4C112EB8E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81579" y="3825702"/>
            <a:ext cx="4327619" cy="5790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BC15B-4613-4C02-98BD-B4DB76F3576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78531" y="4721772"/>
            <a:ext cx="4333713" cy="579048"/>
          </a:xfrm>
          <a:prstGeom prst="rect">
            <a:avLst/>
          </a:prstGeom>
        </p:spPr>
      </p:pic>
      <p:pic>
        <p:nvPicPr>
          <p:cNvPr id="27" name="Picture 26" descr="A close up of a clock&#10;&#10;Description automatically generated">
            <a:extLst>
              <a:ext uri="{FF2B5EF4-FFF2-40B4-BE49-F238E27FC236}">
                <a16:creationId xmlns:a16="http://schemas.microsoft.com/office/drawing/2014/main" id="{64516CFF-AFE3-4F1D-8FB4-9266970F6C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91252" y="3691998"/>
            <a:ext cx="2021499" cy="981656"/>
          </a:xfrm>
          <a:prstGeom prst="rect">
            <a:avLst/>
          </a:prstGeom>
        </p:spPr>
      </p:pic>
      <p:pic>
        <p:nvPicPr>
          <p:cNvPr id="29" name="Picture 2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8AE9212B-D229-4611-9458-C61DD11156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1252" y="4594098"/>
            <a:ext cx="2088716" cy="860218"/>
          </a:xfrm>
          <a:prstGeom prst="rect">
            <a:avLst/>
          </a:prstGeom>
        </p:spPr>
      </p:pic>
      <p:pic>
        <p:nvPicPr>
          <p:cNvPr id="35" name="Picture 34" descr="A picture containing object, clock, watch&#10;&#10;Description automatically generated">
            <a:extLst>
              <a:ext uri="{FF2B5EF4-FFF2-40B4-BE49-F238E27FC236}">
                <a16:creationId xmlns:a16="http://schemas.microsoft.com/office/drawing/2014/main" id="{0FC93C71-1C78-4F3B-8E19-4572271EC5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2076" y="1988598"/>
            <a:ext cx="1887067" cy="769732"/>
          </a:xfrm>
          <a:prstGeom prst="rect">
            <a:avLst/>
          </a:prstGeom>
        </p:spPr>
      </p:pic>
      <p:pic>
        <p:nvPicPr>
          <p:cNvPr id="37" name="Picture 36" descr="A picture containing object, clock, watch&#10;&#10;Description automatically generated">
            <a:extLst>
              <a:ext uri="{FF2B5EF4-FFF2-40B4-BE49-F238E27FC236}">
                <a16:creationId xmlns:a16="http://schemas.microsoft.com/office/drawing/2014/main" id="{0EB28143-1DB0-4A37-A256-E9872D5CE7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5964" y="2849627"/>
            <a:ext cx="1976787" cy="80385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34E2F39-8CE3-48CD-877E-A7C314B8AC3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248054" y="5975459"/>
            <a:ext cx="4091094" cy="34598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19CBA8D-7871-4F97-A456-BBD70F484CA6}"/>
              </a:ext>
            </a:extLst>
          </p:cNvPr>
          <p:cNvSpPr txBox="1"/>
          <p:nvPr/>
        </p:nvSpPr>
        <p:spPr>
          <a:xfrm>
            <a:off x="8783135" y="5667682"/>
            <a:ext cx="102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5220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EBD1-246D-4AFF-B1F8-48163C8DB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interactions (Vertices)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34B92-2760-4E35-8292-77BFCE5C5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85" y="1819651"/>
            <a:ext cx="11029615" cy="4253298"/>
          </a:xfrm>
        </p:spPr>
        <p:txBody>
          <a:bodyPr>
            <a:normAutofit/>
          </a:bodyPr>
          <a:lstStyle/>
          <a:p>
            <a:r>
              <a:rPr lang="en-US" dirty="0"/>
              <a:t>Octet to Octet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Octet to </a:t>
            </a:r>
            <a:r>
              <a:rPr lang="en-US" dirty="0" err="1"/>
              <a:t>Decuplet</a:t>
            </a:r>
            <a:r>
              <a:rPr lang="en-US" dirty="0"/>
              <a:t> &amp; </a:t>
            </a:r>
            <a:r>
              <a:rPr lang="en-US" dirty="0" err="1"/>
              <a:t>Decuplet</a:t>
            </a:r>
            <a:r>
              <a:rPr lang="en-US" dirty="0"/>
              <a:t> to Octet</a:t>
            </a:r>
          </a:p>
          <a:p>
            <a:endParaRPr lang="en-US" dirty="0"/>
          </a:p>
          <a:p>
            <a:endParaRPr lang="en-US" dirty="0"/>
          </a:p>
          <a:p>
            <a:pPr marL="2571400" lvl="8" indent="0">
              <a:buNone/>
            </a:pPr>
            <a:r>
              <a:rPr lang="en-US" dirty="0"/>
              <a:t> </a:t>
            </a:r>
          </a:p>
          <a:p>
            <a:r>
              <a:rPr lang="en-US" dirty="0" err="1"/>
              <a:t>Decuplet</a:t>
            </a:r>
            <a:r>
              <a:rPr lang="en-US" dirty="0"/>
              <a:t> to </a:t>
            </a:r>
            <a:r>
              <a:rPr lang="en-US" dirty="0" err="1"/>
              <a:t>Decuplet</a:t>
            </a:r>
            <a:endParaRPr lang="en-US" dirty="0"/>
          </a:p>
          <a:p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FB0A97C-B63C-4401-8E36-0C36D1E621F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32054" y="2736290"/>
            <a:ext cx="2098286" cy="53028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8318049-D5EA-4FD5-8D0B-398E10ED79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24408" y="4183215"/>
            <a:ext cx="4642986" cy="56863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35A9AF8-3D91-402D-84E9-FAABD7E2D8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682721" y="5668490"/>
            <a:ext cx="3196951" cy="638476"/>
          </a:xfrm>
          <a:prstGeom prst="rect">
            <a:avLst/>
          </a:prstGeom>
        </p:spPr>
      </p:pic>
      <p:pic>
        <p:nvPicPr>
          <p:cNvPr id="58" name="Picture 5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65A00A32-A45C-412E-B00D-799E21786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100" y="2436438"/>
            <a:ext cx="2226461" cy="1129989"/>
          </a:xfrm>
          <a:prstGeom prst="rect">
            <a:avLst/>
          </a:prstGeom>
        </p:spPr>
      </p:pic>
      <p:pic>
        <p:nvPicPr>
          <p:cNvPr id="60" name="Picture 5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1488A062-36EA-4FBF-B1A5-7C0B5CDD54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478" y="4008494"/>
            <a:ext cx="2226462" cy="1156603"/>
          </a:xfrm>
          <a:prstGeom prst="rect">
            <a:avLst/>
          </a:prstGeom>
        </p:spPr>
      </p:pic>
      <p:pic>
        <p:nvPicPr>
          <p:cNvPr id="62" name="Picture 6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421C7AC5-1A33-4CF2-A82D-4F40BD2111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1133" y="4008494"/>
            <a:ext cx="2226461" cy="1156603"/>
          </a:xfrm>
          <a:prstGeom prst="rect">
            <a:avLst/>
          </a:prstGeom>
        </p:spPr>
      </p:pic>
      <p:pic>
        <p:nvPicPr>
          <p:cNvPr id="64" name="Picture 63" descr="A close up of a clock&#10;&#10;Description automatically generated">
            <a:extLst>
              <a:ext uri="{FF2B5EF4-FFF2-40B4-BE49-F238E27FC236}">
                <a16:creationId xmlns:a16="http://schemas.microsoft.com/office/drawing/2014/main" id="{1CE8F617-975B-449B-8A81-3ED956D19E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478" y="5490390"/>
            <a:ext cx="2226461" cy="11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1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2373AB-7722-4635-B1CA-41846D5F2B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D2373AB-7722-4635-B1CA-41846D5F2B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0" name="Picture 2059">
            <a:extLst>
              <a:ext uri="{FF2B5EF4-FFF2-40B4-BE49-F238E27FC236}">
                <a16:creationId xmlns:a16="http://schemas.microsoft.com/office/drawing/2014/main" id="{1E5B2A7D-BAEC-4600-97A1-F296C6AA41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32851" y="4864143"/>
            <a:ext cx="4708727" cy="151080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755DC6-AE12-47D6-9D87-623CA0373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61902"/>
            <a:ext cx="11029615" cy="3257642"/>
          </a:xfrm>
        </p:spPr>
        <p:txBody>
          <a:bodyPr/>
          <a:lstStyle/>
          <a:p>
            <a:r>
              <a:rPr lang="en-US" dirty="0"/>
              <a:t>Octet to octet self-energy operator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Octet to </a:t>
            </a:r>
            <a:r>
              <a:rPr lang="en-US" dirty="0" err="1"/>
              <a:t>decuplet</a:t>
            </a:r>
            <a:r>
              <a:rPr lang="en-US" dirty="0"/>
              <a:t> self-energy operator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B2C49C95-A3D7-4940-AE52-8AEC62ADE7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32851" y="2809814"/>
            <a:ext cx="4270508" cy="10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5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B4A788-42FF-47C6-B5CB-253BFC5ED17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and 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7B4A788-42FF-47C6-B5CB-253BFC5ED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105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EEBEC-4D9C-459B-9862-23FFFE78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48868"/>
            <a:ext cx="11029615" cy="33562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Decuplet</a:t>
            </a:r>
            <a:r>
              <a:rPr lang="en-US" dirty="0"/>
              <a:t> to octet self-energy operator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Decuplet</a:t>
            </a:r>
            <a:r>
              <a:rPr lang="en-US" dirty="0"/>
              <a:t> to </a:t>
            </a:r>
            <a:r>
              <a:rPr lang="en-US" dirty="0" err="1"/>
              <a:t>decuplet</a:t>
            </a:r>
            <a:r>
              <a:rPr lang="en-US" dirty="0"/>
              <a:t> self-energy operator</a:t>
            </a:r>
          </a:p>
        </p:txBody>
      </p:sp>
      <p:pic>
        <p:nvPicPr>
          <p:cNvPr id="1050" name="Picture 1049">
            <a:extLst>
              <a:ext uri="{FF2B5EF4-FFF2-40B4-BE49-F238E27FC236}">
                <a16:creationId xmlns:a16="http://schemas.microsoft.com/office/drawing/2014/main" id="{5B017A8D-ABEB-4DB3-81CB-AEDA831F507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47849" y="4983725"/>
            <a:ext cx="3588447" cy="1515266"/>
          </a:xfrm>
          <a:prstGeom prst="rect">
            <a:avLst/>
          </a:prstGeom>
        </p:spPr>
      </p:pic>
      <p:pic>
        <p:nvPicPr>
          <p:cNvPr id="1044" name="Picture 1043">
            <a:extLst>
              <a:ext uri="{FF2B5EF4-FFF2-40B4-BE49-F238E27FC236}">
                <a16:creationId xmlns:a16="http://schemas.microsoft.com/office/drawing/2014/main" id="{412AA092-FA93-4E13-8A6C-5E59C5ADBF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47852" y="2555918"/>
            <a:ext cx="3840860" cy="155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7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3762F-F4F5-4FFA-B503-6119A536D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32A5F-EC31-48CC-85A3-277111B4D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Dimensional regularization</a:t>
            </a:r>
          </a:p>
          <a:p>
            <a:endParaRPr lang="en-US" dirty="0"/>
          </a:p>
          <a:p>
            <a:r>
              <a:rPr lang="en-US" dirty="0"/>
              <a:t>Finite range regularization</a:t>
            </a:r>
          </a:p>
          <a:p>
            <a:pPr lvl="1"/>
            <a:r>
              <a:rPr lang="en-US" dirty="0"/>
              <a:t>n-pole form factor</a:t>
            </a:r>
          </a:p>
          <a:p>
            <a:pPr lvl="1"/>
            <a:r>
              <a:rPr lang="en-US" dirty="0"/>
              <a:t>Pauli-Villars</a:t>
            </a:r>
          </a:p>
          <a:p>
            <a:pPr lvl="1"/>
            <a:r>
              <a:rPr lang="en-US" dirty="0"/>
              <a:t>Dipole form factor</a:t>
            </a:r>
          </a:p>
        </p:txBody>
      </p:sp>
    </p:spTree>
    <p:extLst>
      <p:ext uri="{BB962C8B-B14F-4D97-AF65-F5344CB8AC3E}">
        <p14:creationId xmlns:p14="http://schemas.microsoft.com/office/powerpoint/2010/main" val="84554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9215-1719-4B95-9F8C-8266F3774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Finite Range?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FA945-262B-476D-8838-69736E47A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Dimensional Regularization is most appropriate for point-like particles</a:t>
                </a:r>
              </a:p>
              <a:p>
                <a:endParaRPr lang="en-US" dirty="0"/>
              </a:p>
              <a:p>
                <a:r>
                  <a:rPr lang="en-US" dirty="0"/>
                  <a:t>Finite range regularization offers a more physical “finite sized” model for hadrons </a:t>
                </a:r>
              </a:p>
              <a:p>
                <a:endParaRPr lang="en-US" dirty="0"/>
              </a:p>
              <a:p>
                <a:r>
                  <a:rPr lang="en-US" dirty="0"/>
                  <a:t>Has been argued to provide better convergence over larger ranges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FA945-262B-476D-8838-69736E47A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1079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2917.135"/>
  <p:tag name="LATEXADDIN" val="\documentclass{article}&#10;\usepackage{amsmath}&#10;\usepackage{slashed}&#10;\usepackage{mathtools}&#10;\pagestyle{empty}&#10;\begin{document}&#10;&#10;\begin{equation*}&#10;\begin{aligned}&#10;\hat{\Sigma}_{N\rightarrow N'\pi} &amp;=(\frac{g}{f_\pi})^2\int\frac{d^4k}{(2\pi)^4}\hat{\Gamma}\times S_{N'}(p-k)\times \hat{\Gamma} \times S_\pi (k)&#10;\end{aligned}&#10;\end{equation*}&#10;&#10;\end{document}"/>
  <p:tag name="IGUANATEXSIZE" val="20"/>
  <p:tag name="IGUANATEXCURSOR" val="188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4.2107"/>
  <p:tag name="ORIGINALWIDTH" val="1573.303"/>
  <p:tag name="LATEXADDIN" val="\documentclass{article}&#10;\usepackage{amsmath}&#10;\usepackage{slashed}&#10;\usepackage{mathtools}&#10;\pagestyle{empty}&#10;\begin{document}&#10;&#10;\begin{equation*}&#10;\hat{\Gamma}^{\mu\nu}_{B \rightarrow T'\phi} = \frac{3\sqrt{2}}{5}\frac{g_A}{f_\phi}\epsilon^{\mu \nu \alpha \beta} \gamma_\beta k_\alpha&#10;\end{equation*}&#10;&#10;\end{document}"/>
  <p:tag name="IGUANATEXSIZE" val="20"/>
  <p:tag name="IGUANATEXCURSOR" val="155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5.373"/>
  <p:tag name="ORIGINALWIDTH" val="3164.604"/>
  <p:tag name="LATEXADDIN" val="\documentclass{article}&#10;\usepackage{amsmath}&#10;\usepackage{slashed}&#10;\usepackage{mathtools}&#10;\pagestyle{empty}&#10;\begin{document}&#10;&#10;\begin{equation*}&#10;\begin{aligned}&#10;\hat{\Sigma}_{B\rightarrow T'\phi} &amp;= -\frac{1}{3}(\frac{g_A}{f_\phi})^2\int \frac{d^4k}{(2\pi)^4}(g_{\mu\nu}-\gamma_\mu\gamma_\nu)k^\nu\\&#10;&amp;\times[\frac{i(\slashed{p}-\slashed{k}+M_{T'})}{(p-k)^2-M_{T'}^2+i\epsilon}]\Lambda^{\mu\lambda}(p-k) (g_{\lambda\sigma}-\gamma_\lambda\gamma_\sigma) k^\sigma\\&#10;&amp;\times\frac{i}{k^2-m_\phi+i\epsilon}&#10;\end{aligned}&#10;\end{equation*}&#10;&#10;\end{document}"/>
  <p:tag name="IGUANATEXSIZE" val="20"/>
  <p:tag name="IGUANATEXCURSOR" val="467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4.1658"/>
  <p:tag name="ORIGINALWIDTH" val="2839.895"/>
  <p:tag name="LATEXADDIN" val="\documentclass{article}&#10;\usepackage{amsmath}&#10;\usepackage{slashed}&#10;\pagestyle{empty}&#10;\begin{document}&#10;&#10;\begin{equation*}&#10;\begin{aligned}&#10;\hat{\Sigma}_{\text{B}\rightarrow\text{B}'\phi} &amp;=(\frac{g_A}{f_\phi})^2\int \frac{d^4k}{(2\pi)^4}(\slashed{k}\gamma_5\vec{\tau})\frac{i(\slashed{p}-\slashed{k}+M_{B'})}{(p-k)^2-M_{B'}^2+i\epsilon}\\&#10;&amp;\times(\gamma_5\slashed{k}\vec{\tau})\frac{i}{k^2-m_\phi^2+i\epsilon}&#10;\end{aligned}&#10;\end{equation*}&#10;&#10;&#10;\end{document}"/>
  <p:tag name="IGUANATEXSIZE" val="20"/>
  <p:tag name="IGUANATEXCURSOR" val="205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8.373"/>
  <p:tag name="ORIGINALWIDTH" val="2411.698"/>
  <p:tag name="LATEXADDIN" val="\documentclass{article}&#10;\usepackage{amsmath}&#10;\usepackage{slashed}&#10;\usepackage{mathtools}&#10;\pagestyle{empty}&#10;\begin{document}&#10;&#10;\begin{equation*}&#10;\begin{aligned}&#10;\hat{\Sigma}_{T\rightarrow T'\phi}^{\mu \nu} &amp;= -(\frac{3\sqrt{2}}{5}\frac{g_A}{f_\phi})^2\int \frac{d^4k}{(2\pi)^4}(\epsilon^{\mu \sigma \alpha \beta} \gamma_\beta k_\alpha)\\&#10;&amp;\times[\frac{i(\slashed{p}-\slashed{k}+M_{T'})}{(p-k)^2-M_{T'}^2+i\epsilon}]\Lambda_{\sigma\lambda}(p-k)\\&#10;&amp;\times(\epsilon^{\lambda \nu \rho \delta} \gamma_\delta k_\rho)\frac{i}{k^2-m_\phi+i\epsilon}&#10;\end{aligned}&#10;\end{equation*}&#10;&#10;\end{document}"/>
  <p:tag name="IGUANATEXSIZE" val="20"/>
  <p:tag name="IGUANATEXCURSOR" val="297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4.121"/>
  <p:tag name="ORIGINALWIDTH" val="2554.181"/>
  <p:tag name="LATEXADDIN" val="\documentclass{article}&#10;\usepackage{amsmath}&#10;\usepackage{slashed}&#10;\pagestyle{empty}&#10;\begin{document}&#10;&#10;\begin{equation*}&#10;\begin{aligned}&#10;\hat{\Sigma}_{\text{T}\rightarrow\text{B}'\phi}^{\mu \nu} &amp;=-\frac{1}{3}(\frac{g}{f_\phi})^2\int \frac{d^4k}{(2\pi)^4}((g^{\mu\alpha}-\gamma^\mu\gamma^\alpha)k_\alpha)\\&#10;&amp;\times\frac{i(\slashed{p}-\slashed{k}+M_{B'})}{(p-k)^2-M_{B'}^2+i\epsilon}(g^{\nu\beta}-\gamma^\nu\gamma^\beta)k_\beta)\\&#10;&amp;\times\frac{i}{k^2-m_\phi^2+i\epsilon}&#10;\end{aligned}&#10;\end{equation*}&#10;&#10;&#10;\end{document}"/>
  <p:tag name="IGUANATEXSIZE" val="20"/>
  <p:tag name="IGUANATEXCURSOR" val="384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2482.19"/>
  <p:tag name="LATEXADDIN" val="\documentclass{article}&#10;\usepackage{amsmath}&#10;\pagestyle{empty}&#10;\begin{document}&#10;&#10;\begin{equation*}&#10;\begin{aligned}&#10;\Sigma^{FRR} = &amp;\int d^4k \times S_\Lambda (k)\times F(p-k, k) \times S_\Lambda (k)&#10;\end{aligned}&#10;\end{equation*}&#10;&#10;\end{document}"/>
  <p:tag name="IGUANATEXSIZE" val="20"/>
  <p:tag name="IGUANATEXCURSOR" val="185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1.7135"/>
  <p:tag name="ORIGINALWIDTH" val="1147.357"/>
  <p:tag name="LATEXADDIN" val="\documentclass{article}&#10;\usepackage{amsmath}&#10;\pagestyle{empty}&#10;\begin{document}&#10;&#10;\begin{equation*}&#10;S_\Lambda(k) = \big(\frac{m_\phi^2 - \Lambda^2}{k^2-\Lambda^2}\big)^n&#10;\end{equation*}&#10;&#10;&#10;\end{document}"/>
  <p:tag name="IGUANATEXSIZE" val="20"/>
  <p:tag name="IGUANATEXCURSOR" val="168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6.9029"/>
  <p:tag name="ORIGINALWIDTH" val="3051.368"/>
  <p:tag name="LATEXADDIN" val="\documentclass{article}&#10;\usepackage{amsmath}&#10;\usepackage{slashed}&#10;\usepackage{mathtools}&#10;\pagestyle{empty}&#10;\begin{document}&#10;&#10;\begin{equation*}&#10;\begin{aligned}&#10;\label{eq. n-pole}&#10;\big(\frac{m_\phi^2-\Lambda^2}{D_{\Lambda}}\big)^n\frac{1}{D_\phi D_B} = \frac{1}{D_\phi D_B} - \sum_{l=1}^n(m_\pi^2-\Lambda^2)^{l-1}\frac{1}{D_{\Lambda}^l D_B}\\&#10;=\frac{1}{D_\phi D_B} -\sum_{l=1}^n\frac{(m_\phi^2-\Lambda^2)^{l-1}}{(l-1)!}\left(\frac{\partial}{\partial \Lambda^2}\right)^{l-1}\frac{(-1)^{l-1}}{D_{\Lambda}D_B}&#10;\end{aligned}&#10;\end{equation*}&#10;&#10;&#10;\end{document}"/>
  <p:tag name="IGUANATEXSIZE" val="18"/>
  <p:tag name="IGUANATEXCURSOR" val="227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5.4143"/>
  <p:tag name="ORIGINALWIDTH" val="2772.404"/>
  <p:tag name="LATEXADDIN" val="\documentclass{article}&#10;\usepackage{amsmath}&#10;\pagestyle{empty}&#10;\begin{document}&#10;&#10;\begin{equation*}&#10;\begin{aligned}&#10;\Sigma^{FRR} &amp;= \int d^4k \big(\frac{m_\phi^2 - \Lambda^2}{k^2-\Lambda^2}\big)^{n} F(p-k, k) \big(\frac{m_\phi^2 - \Lambda^2}{k^2-\Lambda^2}\big)^{n}\\&#10;&amp;= \int d^4k \big(\frac{m_\phi^2 - \Lambda^2}{D_\Lambda(k)}\big)^{2n} \frac{N}{D_\phi(k) D_B(p-k)}&#10;\end{aligned}&#10;\end{equation*}&#10;&#10;\end{document}"/>
  <p:tag name="IGUANATEXSIZE" val="20"/>
  <p:tag name="IGUANATEXCURSOR" val="344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8.7139"/>
  <p:tag name="ORIGINALWIDTH" val="1187.102"/>
  <p:tag name="LATEXADDIN" val="\documentclass{article}&#10;\usepackage{amsmath}&#10;\pagestyle{empty}&#10;\begin{document}&#10;&#10;\begin{equation*}&#10;D_i(p) = \frac{1}{p^2-M_i^2+i\epsilon}&#10;\end{equation*}&#10;&#10;&#10;\end{document}"/>
  <p:tag name="IGUANATEXSIZE" val="20"/>
  <p:tag name="IGUANATEXCURSOR" val="124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8.4177"/>
  <p:tag name="ORIGINALWIDTH" val="2083.24"/>
  <p:tag name="LATEXADDIN" val="\documentclass{article}&#10;\usepackage{amsmath}&#10;\usepackage{slashed}&#10;\pagestyle{empty}&#10;\begin{document}&#10;&#10;\begin{equation*}&#10;\begin{aligned} &#10;\Sigma_{N\rightarrow N'\pi} &amp;= \frac{1}{2} \sum_s \bar{u}(p, s) \hat{\Sigma}_{N \rightarrow N'\pi} u(p,s)\\&#10;&amp; = \frac{1}{2}\text{Tr}\big[\frac{\slashed{p} + M_N}{2M_N}\hat{\Sigma}_{N \rightarrow N'\phi}\big]&#10;\end{aligned}&#10;\end{equation*}&#10;&#10;&#10;\end{document}"/>
  <p:tag name="IGUANATEXSIZE" val="20"/>
  <p:tag name="IGUANATEXCURSOR" val="231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7.364"/>
  <p:tag name="ORIGINALWIDTH" val="5035.621"/>
  <p:tag name="LATEXADDIN" val="\documentclass{article}&#10;\usepackage{amsmath}&#10;\pagestyle{empty}&#10;\begin{document}&#10;&#10;\begin{equation*}&#10;\begin{aligned}&#10;\Sigma_{Y\rightarrow Y'K}^{n-pole} &amp;= \int\frac{d^4k}{(2\pi)^4}\frac{(m_K^2-\Lambda^2)^{2n}}{D^{2n}_{\Lambda}}\frac{N^{KYY}}{D_K D_Y}\\&#10;&amp; = \int\frac{d^4k}{(2\pi)^4}\frac{1}{2M}\big[(\frac{m_K^2(M_Y+M)^2-(M_Y^2-M^2)^2}{D_K D_Y}+\frac{(M_Y+M)^2}{D_Y} + \frac{(M^2+M_Y^2)}{D_Y})\\&#10;&amp;-\sum_{l=1}^{2n}(m_K^2-\Lambda^2)^{l-1}\big(\frac{\Lambda^2(M_Y+M)^2-(M_Y^2-M^2)^2}{D_{\Lambda}^{l} D_Y}+\frac{(M_Y+M)^2}{D_{\Lambda}^{l -1}D_Y} + \frac{(M^2+M_Y^2)}{D_{\Lambda}^{l}}\big)\big]&#10;\end{aligned}&#10;\end{equation*}&#10;&#10;&#10;\end{document}"/>
  <p:tag name="IGUANATEXSIZE" val="20"/>
  <p:tag name="IGUANATEXCURSOR" val="232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5.658"/>
  <p:tag name="ORIGINALWIDTH" val="4477.69"/>
  <p:tag name="LATEXADDIN" val="\documentclass{article}&#10;\usepackage{amsmath}&#10;\pagestyle{empty}&#10;\begin{document}&#10;&#10;\begin{equation*}&#10;\begin{aligned}&#10;\Sigma_{N \rightarrow N' \pi}^{n-pole} &amp;= \int\frac{d^4k}{(2\pi)^4}\frac{(m_\pi^2-\Lambda^2)^{2n}}{D^{2n}_{\Lambda}}\frac{N^{\pi NN}}{D_\pi D_N}\\&#10;&amp; = \int\frac{d^4k}{(2\pi)^4}2M\big[(\frac{1}{D_N} +\frac{m_\pi^2}{D_\pi D_N})- \sum_{l=1}^{2n}(m_\pi^2-\Lambda^2)^{l-1}\big(\frac{1}{D_{\Lambda}^{l-1} D_N}+\frac{\Lambda^2}{D_{\Lambda}^{l} D_N}\big)\big]&#10;\end{aligned}&#10;\end{equation*}&#10;&#10;&#10;\end{document}"/>
  <p:tag name="IGUANATEXSIZE" val="20"/>
  <p:tag name="IGUANATEXCURSOR" val="238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5.658"/>
  <p:tag name="ORIGINALWIDTH" val="4477.69"/>
  <p:tag name="LATEXADDIN" val="\documentclass{article}&#10;\usepackage{amsmath}&#10;\pagestyle{empty}&#10;\begin{document}&#10;&#10;\begin{equation*}&#10;\begin{aligned}&#10;\Sigma_{N \rightarrow N' \pi}^{dipole} &amp;= \int\frac{d^4k}{(2\pi)^4}\frac{(m_\pi^2-\Lambda^2)^4}{D^4_{\Lambda}}\frac{N^{\pi NN}}{D_\pi D_N}\\&#10;&amp; = \int\frac{d^4k}{(2\pi)^4}2M\big[(\frac{1}{D_N} +\frac{m_\pi^2}{D_\pi D_N})- \sum_{l=1}^4(m_\pi^2-\Lambda^2)^{l-1}\big(\frac{1}{D_{\Lambda}^{l-1} D_N}+\frac{\Lambda^2}{D_{\Lambda}^{l} D_N}\big)\big]&#10;\end{aligned}&#10;\end{equation*}&#10;&#10;&#10;\end{document}"/>
  <p:tag name="IGUANATEXSIZE" val="20"/>
  <p:tag name="IGUANATEXCURSOR" val="232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06.074"/>
  <p:tag name="ORIGINALWIDTH" val="5587.551"/>
  <p:tag name="LATEXADDIN" val="\documentclass{article}&#10;\usepackage{amsmath}&#10;\pagestyle{empty}&#10;\begin{document}&#10;&#10;\begin{equation*}&#10;\begin{aligned}&#10;\Sigma^{FRR}_{N\rightarrow N'\pi} =&amp; -\frac{3 M g_A^2}{32 \pi ^2 f_{\pi }^2} (\frac{1}{2M}(-2 \log \left(M^2\right) M^2+4 M^2+\log \left(-M^2\right) m_{\pi }^2\\&#10;&amp;-\log \left(-m_{\pi }^2\right) m_{\pi }^2-2 \tanh ^{-1}\left(\frac{m_{\pi }}{\sqrt{m_{\pi }^2-4 M^2}}\right) m_{\pi } \sqrt{m_{\pi }^2-4 M^2}+\\&#10;&amp;2 \tanh ^{-1}\left(\frac{m_{\pi }^2-2 M^2}{m_{\pi }\sqrt{m_{\pi }^2-4 M^2}}\right) \sqrt{m_{\pi }^2-4 M^2} m_{\pi }) m_{\pi }^2-\frac{1}{6}\left(\Lambda _{\pi }^2-m_{\pi }^2\right) \\&#10;&amp;(\frac{3 \log \left(-\Lambda _{\pi }^2\right) m_{\pi }^2}{M^2}+\frac{6 \tanh ^{-1}\left(\frac{\Lambda _{\pi }}{\sqrt{\Lambda _{\pi }^2-4 M^2}}\right) \left(\Lambda _{\pi }^2-2 M^2\right) m_{\pi }^2}{M^2 \Lambda _{\pi } \sqrt{\Lambda _{\pi }^2-4 M^2}}\\&#10;&amp;+\frac{3 \left(\Lambda _{\pi }^2-2 M^2\right) \left(\Lambda _{\pi }^2-m_{\pi }^2\right) m_{\pi }^2}{M^2 \Lambda _{\pi }^2 \left(\Lambda _{\pi }^2-4 M^2\right)}+\\&#10;&amp;\frac{12 M^2 \tan ^{-1}\left(\frac{\Lambda _{\pi }}{\sqrt{4 M^2-\Lambda _{\pi }^2}}\right) \left(\Lambda _{\pi }^2-m_{\pi }^2\right) m_{\pi }^2}{\Lambda _{\pi }^3 \left(4 M^2-\Lambda _{\pi }^2\right){}^{3/2}}+\frac{12 M^2 \tan ^{-1}\left(\frac{2 M^2-\Lambda _{\pi }^2}{\Lambda _{\pi } \sqrt{4 M^2-\Lambda _{\pi }^2}}\right) \left(\Lambda _{\pi }^2-m_{\pi }^2\right) m_{\pi }^2}{\Lambda _{\pi }^3 \left(4 M^2-\Lambda _{\pi }^2\right){}^{3/2}}\\&#10;&amp;-\frac{3 \log \left(-M^2\right) m_{\pi }^2}{M^2}-\frac{6 \tanh ^{-1}\left(\frac{\Lambda _{\pi }^2-2 M^2}{\Lambda _{\pi } \sqrt{\Lambda _{\pi }^2-4 M^2}}\right) \left(\Lambda _{\pi }^2-2 M^2\right) m_{\pi }^2}{M^2 \Lambda _{\pi } \sqrt{\Lambda _{\pi }^2-4 M^2}}-\\&#10;&amp;\frac{3 \left(\Lambda _{\pi }^2-3 M^2\right) \left(\Lambda _{\pi }^2-m_{\pi }^2\right) m_{\pi }^2}{M^2 \Lambda _{\pi }^2 \left(\Lambda _{\pi }^2-4 M^2\right)}+\frac{3 \log \left(-\Lambda _{\pi }^2\right) \Lambda _{\pi }^2}{M^2}+6 \log \left(M^2\right)+\\&#10;&amp;\frac{6 \tanh ^{-1}\left(\frac{\Lambda _{\pi }}{\sqrt{\Lambda _{\pi }^2-4 M^2}}\right) \sqrt{\Lambda _{\pi }^2-4 M^2} \Lambda _{\pi }}{M^2}+\frac{\left(\Lambda _{\pi }^2-m_{\pi }^2\right){}^2 \left(2 M^4-4 \Lambda _{\pi }^2 M^2+\Lambda _{\pi }^4\right)}{4 M^8-M^6 \Lambda _{\pi }^2}\\&#10;&amp;+\frac{\left(\Lambda _{\pi }^2-m_{\pi }^2\right){}^2 \left(5 M^4-5 \Lambda _{\pi }^2 M^2+\Lambda _{\pi }^4\right)}{M^4 \Lambda _{\pi }^2 \left(\Lambda _{\pi }^2-4 M^2\right)}\\&#10;&amp;+\frac{\left(\Lambda _{\pi }^2-m_{\pi }^2\right){}^2 \left(12 M^8-12 \Lambda _{\pi }^2 M^6+19 \Lambda _{\pi }^4 M^4-8 \Lambda _{\pi }^6 M^2+\Lambda _{\pi }^8\right)}{M^6 \left(\Lambda _{\pi }^3-4 M^2 \Lambda _{\pi }\right){}^2}-\\&#10;&amp;\frac{3 \log \left(-M^2\right) \Lambda _{\pi }^2}{M^2}-\frac{6 \tanh ^{-1}\left(\frac{\Lambda _{\pi }^2-2 M^2}{\Lambda _{\pi } \sqrt{\Lambda _{\pi }^2-4 M^2}}\right) \Lambda _{\pi } \sqrt{\Lambda _{\pi }^2-4 M^2}}{M^2}\\&#10;&amp;-\frac{12 M^2 \tan ^{-1}\left(\frac{\Lambda _{\pi }}{\sqrt{4 M^2-\Lambda _{\pi }^2}}\right) \left(\Lambda _{\pi }^2-2 M^2\right) \left(\Lambda _{\pi }^2-m_{\pi }^2\right){}^2}{\Lambda _{\pi }^3 \left(4 M^2-\Lambda _{\pi }^2\right){}^{5/2}}\\&#10;&amp;-\frac{12 M^2 \tan ^{-1}\left(\frac{2 M^2-\Lambda _{\pi }^2}{\Lambda _{\pi } \sqrt{4 M^2-\Lambda _{\pi }^2}}\right) \left(\Lambda _{\pi }^2-2 M^2\right) \left(\Lambda _{\pi }^2-m_{\pi }^2\right){}^2}{\Lambda _{\pi }^3 \left(4 M^2-\Lambda _{\pi }^2\right){}^{5/2}}-\\&#10;&amp;\frac{\left(\Lambda _{\pi }^2-m_{\pi }^2\right){}^2 \left(-6 M^6+19 \Lambda _{\pi }^2 M^4-8 \Lambda _{\pi }^4 M^2+\Lambda _{\pi }^6\right)}{M^4 \left(\Lambda _{\pi }^3-4 M^2 \Lambda _{\pi }\right){}^2}-12)\\&#10;&amp;-\frac{\Lambda _{\pi }^2 \left(-2 \log \left(M^2\right) M^2+4 M^2+\log \left(-M^2\right) \Lambda _{\pi }^2-\log \left(-\Lambda _{\pi }^2\right) \Lambda _{\pi }^2\right)}{2 M^2}\\&#10;&amp;-\frac{\Lambda_\pi^2\left(2 \tanh ^{-1}\left(\frac{\Lambda _{\pi }}{\sqrt{\Lambda _{\pi }^2-4 M^2}}\right) \Lambda _{\pi } \sqrt{\Lambda _{\pi }^2-4 M^2}+2 \tanh ^{-1}\left(\frac{\Lambda _{\pi }^2-2 M^2}{\Lambda _{\pi } \sqrt{\Lambda _{\pi }^2-4 M^2}}\right) \sqrt{\Lambda _{\pi }^2-4 M^2} \Lambda _{\pi }\right)}{2 M})&#10;\end{aligned}&#10;\end{equation*}&#10;&#10;\end{document}"/>
  <p:tag name="IGUANATEXSIZE" val="18"/>
  <p:tag name="IGUANATEXCURSOR" val="4128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06.074"/>
  <p:tag name="ORIGINALWIDTH" val="5587.551"/>
  <p:tag name="LATEXADDIN" val="\documentclass{article}&#10;\usepackage{amsmath}&#10;\pagestyle{empty}&#10;\begin{document}&#10;&#10;\begin{equation*}&#10;\begin{aligned}&#10;\Sigma^{FRR}_{N\rightarrow N'\pi} =&amp; -\frac{3 M g_A^2}{32 \pi ^2 f_{\pi }^2} (\frac{1}{2M}(-2 \log \left(M^2\right) M^2+4 M^2+\log \left(-M^2\right) m_{\pi }^2\\&#10;&amp;-\log \left(-m_{\pi }^2\right) m_{\pi }^2-2 \tanh ^{-1}\left(\frac{m_{\pi }}{\sqrt{m_{\pi }^2-4 M^2}}\right) m_{\pi } \sqrt{m_{\pi }^2-4 M^2}+\\&#10;&amp;2 \tanh ^{-1}\left(\frac{m_{\pi }^2-2 M^2}{m_{\pi }\sqrt{m_{\pi }^2-4 M^2}}\right) \sqrt{m_{\pi }^2-4 M^2} m_{\pi }) m_{\pi }^2-\frac{1}{6}\left(\Lambda _{\pi }^2-m_{\pi }^2\right) \\&#10;&amp;(\frac{3 \log \left(-\Lambda _{\pi }^2\right) m_{\pi }^2}{M^2}+\frac{6 \tanh ^{-1}\left(\frac{\Lambda _{\pi }}{\sqrt{\Lambda _{\pi }^2-4 M^2}}\right) \left(\Lambda _{\pi }^2-2 M^2\right) m_{\pi }^2}{M^2 \Lambda _{\pi } \sqrt{\Lambda _{\pi }^2-4 M^2}}\\&#10;&amp;+\frac{3 \left(\Lambda _{\pi }^2-2 M^2\right) \left(\Lambda _{\pi }^2-m_{\pi }^2\right) m_{\pi }^2}{M^2 \Lambda _{\pi }^2 \left(\Lambda _{\pi }^2-4 M^2\right)}+\\&#10;&amp;\frac{12 M^2 \tan ^{-1}\left(\frac{\Lambda _{\pi }}{\sqrt{4 M^2-\Lambda _{\pi }^2}}\right) \left(\Lambda _{\pi }^2-m_{\pi }^2\right) m_{\pi }^2}{\Lambda _{\pi }^3 \left(4 M^2-\Lambda _{\pi }^2\right){}^{3/2}}+\frac{12 M^2 \tan ^{-1}\left(\frac{2 M^2-\Lambda _{\pi }^2}{\Lambda _{\pi } \sqrt{4 M^2-\Lambda _{\pi }^2}}\right) \left(\Lambda _{\pi }^2-m_{\pi }^2\right) m_{\pi }^2}{\Lambda _{\pi }^3 \left(4 M^2-\Lambda _{\pi }^2\right){}^{3/2}}\\&#10;&amp;-\frac{3 \log \left(-M^2\right) m_{\pi }^2}{M^2}-\frac{6 \tanh ^{-1}\left(\frac{\Lambda _{\pi }^2-2 M^2}{\Lambda _{\pi } \sqrt{\Lambda _{\pi }^2-4 M^2}}\right) \left(\Lambda _{\pi }^2-2 M^2\right) m_{\pi }^2}{M^2 \Lambda _{\pi } \sqrt{\Lambda _{\pi }^2-4 M^2}}-\\&#10;&amp;\frac{3 \left(\Lambda _{\pi }^2-3 M^2\right) \left(\Lambda _{\pi }^2-m_{\pi }^2\right) m_{\pi }^2}{M^2 \Lambda _{\pi }^2 \left(\Lambda _{\pi }^2-4 M^2\right)}+\frac{3 \log \left(-\Lambda _{\pi }^2\right) \Lambda _{\pi }^2}{M^2}+6 \log \left(M^2\right)+\\&#10;&amp;\frac{6 \tanh ^{-1}\left(\frac{\Lambda _{\pi }}{\sqrt{\Lambda _{\pi }^2-4 M^2}}\right) \sqrt{\Lambda _{\pi }^2-4 M^2} \Lambda _{\pi }}{M^2}+\frac{\left(\Lambda _{\pi }^2-m_{\pi }^2\right){}^2 \left(2 M^4-4 \Lambda _{\pi }^2 M^2+\Lambda _{\pi }^4\right)}{4 M^8-M^6 \Lambda _{\pi }^2}\\&#10;&amp;+\frac{\left(\Lambda _{\pi }^2-m_{\pi }^2\right){}^2 \left(5 M^4-5 \Lambda _{\pi }^2 M^2+\Lambda _{\pi }^4\right)}{M^4 \Lambda _{\pi }^2 \left(\Lambda _{\pi }^2-4 M^2\right)}\\&#10;&amp;+\frac{\left(\Lambda _{\pi }^2-m_{\pi }^2\right){}^2 \left(12 M^8-12 \Lambda _{\pi }^2 M^6+19 \Lambda _{\pi }^4 M^4-8 \Lambda _{\pi }^6 M^2+\Lambda _{\pi }^8\right)}{M^6 \left(\Lambda _{\pi }^3-4 M^2 \Lambda _{\pi }\right){}^2}-\\&#10;&amp;\frac{3 \log \left(-M^2\right) \Lambda _{\pi }^2}{M^2}-\frac{6 \tanh ^{-1}\left(\frac{\Lambda _{\pi }^2-2 M^2}{\Lambda _{\pi } \sqrt{\Lambda _{\pi }^2-4 M^2}}\right) \Lambda _{\pi } \sqrt{\Lambda _{\pi }^2-4 M^2}}{M^2}\\&#10;&amp;-\frac{12 M^2 \tan ^{-1}\left(\frac{\Lambda _{\pi }}{\sqrt{4 M^2-\Lambda _{\pi }^2}}\right) \left(\Lambda _{\pi }^2-2 M^2\right) \left(\Lambda _{\pi }^2-m_{\pi }^2\right){}^2}{\Lambda _{\pi }^3 \left(4 M^2-\Lambda _{\pi }^2\right){}^{5/2}}\\&#10;&amp;-\frac{12 M^2 \tan ^{-1}\left(\frac{2 M^2-\Lambda _{\pi }^2}{\Lambda _{\pi } \sqrt{4 M^2-\Lambda _{\pi }^2}}\right) \left(\Lambda _{\pi }^2-2 M^2\right) \left(\Lambda _{\pi }^2-m_{\pi }^2\right){}^2}{\Lambda _{\pi }^3 \left(4 M^2-\Lambda _{\pi }^2\right){}^{5/2}}-\\&#10;&amp;\frac{\left(\Lambda _{\pi }^2-m_{\pi }^2\right){}^2 \left(-6 M^6+19 \Lambda _{\pi }^2 M^4-8 \Lambda _{\pi }^4 M^2+\Lambda _{\pi }^6\right)}{M^4 \left(\Lambda _{\pi }^3-4 M^2 \Lambda _{\pi }\right){}^2}-12)\\&#10;&amp;-\frac{\Lambda _{\pi }^2 \left(-2 \log \left(M^2\right) M^2+4 M^2+\log \left(-M^2\right) \Lambda _{\pi }^2-\log \left(-\Lambda _{\pi }^2\right) \Lambda _{\pi }^2\right)}{2 M^2}\\&#10;&amp;-\frac{\Lambda_\pi^2\left(2 \tanh ^{-1}\left(\frac{\Lambda _{\pi }}{\sqrt{\Lambda _{\pi }^2-4 M^2}}\right) \Lambda _{\pi } \sqrt{\Lambda _{\pi }^2-4 M^2}+2 \tanh ^{-1}\left(\frac{\Lambda _{\pi }^2-2 M^2}{\Lambda _{\pi } \sqrt{\Lambda _{\pi }^2-4 M^2}}\right) \sqrt{\Lambda _{\pi }^2-4 M^2} \Lambda _{\pi }\right)}{2 M})&#10;\end{aligned}&#10;\end{equation*}&#10;&#10;\end{document}"/>
  <p:tag name="IGUANATEXSIZE" val="18"/>
  <p:tag name="IGUANATEXCURSOR" val="4128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2803.15"/>
  <p:tag name="LATEXADDIN" val="\documentclass{article}&#10;\usepackage{amsmath}&#10;\pagestyle{empty}&#10;\begin{document}&#10;&#10;\begin{equation*}&#10;\Sigma^{LNA}_{N\rightarrow N'\pi} = -\frac{3g_A^2}{32\pi f_\pi^2}[m_\pi^3+\frac{1}{2\pi}\frac{m_\pi^4}{M}log(m_\pi^2)+O(m_\pi^5)]&#10;\end{equation*}&#10;&#10;\end{document}"/>
  <p:tag name="IGUANATEXSIZE" val="20"/>
  <p:tag name="IGUANATEXCURSOR" val="243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06.074"/>
  <p:tag name="ORIGINALWIDTH" val="5587.551"/>
  <p:tag name="LATEXADDIN" val="\documentclass{article}&#10;\usepackage{amsmath}&#10;\pagestyle{empty}&#10;\begin{document}&#10;&#10;\begin{equation*}&#10;\begin{aligned}&#10;\Sigma^{FRR}_{N\rightarrow N'\pi} =&amp; -\frac{3 M g_A^2}{32 \pi ^2 f_{\pi }^2} (\frac{1}{2M}(-2 \log \left(M^2\right) M^2+4 M^2+\log \left(-M^2\right) m_{\pi }^2\\&#10;&amp;-\log \left(-m_{\pi }^2\right) m_{\pi }^2-2 \tanh ^{-1}\left(\frac{m_{\pi }}{\sqrt{m_{\pi }^2-4 M^2}}\right) m_{\pi } \sqrt{m_{\pi }^2-4 M^2}+\\&#10;&amp;2 \tanh ^{-1}\left(\frac{m_{\pi }^2-2 M^2}{m_{\pi }\sqrt{m_{\pi }^2-4 M^2}}\right) \sqrt{m_{\pi }^2-4 M^2} m_{\pi }) m_{\pi }^2-\frac{1}{6}\left(\Lambda _{\pi }^2-m_{\pi }^2\right) \\&#10;&amp;(\frac{3 \log \left(-\Lambda _{\pi }^2\right) m_{\pi }^2}{M^2}+\frac{6 \tanh ^{-1}\left(\frac{\Lambda _{\pi }}{\sqrt{\Lambda _{\pi }^2-4 M^2}}\right) \left(\Lambda _{\pi }^2-2 M^2\right) m_{\pi }^2}{M^2 \Lambda _{\pi } \sqrt{\Lambda _{\pi }^2-4 M^2}}\\&#10;&amp;+\frac{3 \left(\Lambda _{\pi }^2-2 M^2\right) \left(\Lambda _{\pi }^2-m_{\pi }^2\right) m_{\pi }^2}{M^2 \Lambda _{\pi }^2 \left(\Lambda _{\pi }^2-4 M^2\right)}+\\&#10;&amp;\frac{12 M^2 \tan ^{-1}\left(\frac{\Lambda _{\pi }}{\sqrt{4 M^2-\Lambda _{\pi }^2}}\right) \left(\Lambda _{\pi }^2-m_{\pi }^2\right) m_{\pi }^2}{\Lambda _{\pi }^3 \left(4 M^2-\Lambda _{\pi }^2\right){}^{3/2}}+\frac{12 M^2 \tan ^{-1}\left(\frac{2 M^2-\Lambda _{\pi }^2}{\Lambda _{\pi } \sqrt{4 M^2-\Lambda _{\pi }^2}}\right) \left(\Lambda _{\pi }^2-m_{\pi }^2\right) m_{\pi }^2}{\Lambda _{\pi }^3 \left(4 M^2-\Lambda _{\pi }^2\right){}^{3/2}}\\&#10;&amp;-\frac{3 \log \left(-M^2\right) m_{\pi }^2}{M^2}-\frac{6 \tanh ^{-1}\left(\frac{\Lambda _{\pi }^2-2 M^2}{\Lambda _{\pi } \sqrt{\Lambda _{\pi }^2-4 M^2}}\right) \left(\Lambda _{\pi }^2-2 M^2\right) m_{\pi }^2}{M^2 \Lambda _{\pi } \sqrt{\Lambda _{\pi }^2-4 M^2}}-\\&#10;&amp;\frac{3 \left(\Lambda _{\pi }^2-3 M^2\right) \left(\Lambda _{\pi }^2-m_{\pi }^2\right) m_{\pi }^2}{M^2 \Lambda _{\pi }^2 \left(\Lambda _{\pi }^2-4 M^2\right)}+\frac{3 \log \left(-\Lambda _{\pi }^2\right) \Lambda _{\pi }^2}{M^2}+6 \log \left(M^2\right)+\\&#10;&amp;\frac{6 \tanh ^{-1}\left(\frac{\Lambda _{\pi }}{\sqrt{\Lambda _{\pi }^2-4 M^2}}\right) \sqrt{\Lambda _{\pi }^2-4 M^2} \Lambda _{\pi }}{M^2}+\frac{\left(\Lambda _{\pi }^2-m_{\pi }^2\right){}^2 \left(2 M^4-4 \Lambda _{\pi }^2 M^2+\Lambda _{\pi }^4\right)}{4 M^8-M^6 \Lambda _{\pi }^2}\\&#10;&amp;+\frac{\left(\Lambda _{\pi }^2-m_{\pi }^2\right){}^2 \left(5 M^4-5 \Lambda _{\pi }^2 M^2+\Lambda _{\pi }^4\right)}{M^4 \Lambda _{\pi }^2 \left(\Lambda _{\pi }^2-4 M^2\right)}\\&#10;&amp;+\frac{\left(\Lambda _{\pi }^2-m_{\pi }^2\right){}^2 \left(12 M^8-12 \Lambda _{\pi }^2 M^6+19 \Lambda _{\pi }^4 M^4-8 \Lambda _{\pi }^6 M^2+\Lambda _{\pi }^8\right)}{M^6 \left(\Lambda _{\pi }^3-4 M^2 \Lambda _{\pi }\right){}^2}-\\&#10;&amp;\frac{3 \log \left(-M^2\right) \Lambda _{\pi }^2}{M^2}-\frac{6 \tanh ^{-1}\left(\frac{\Lambda _{\pi }^2-2 M^2}{\Lambda _{\pi } \sqrt{\Lambda _{\pi }^2-4 M^2}}\right) \Lambda _{\pi } \sqrt{\Lambda _{\pi }^2-4 M^2}}{M^2}\\&#10;&amp;-\frac{12 M^2 \tan ^{-1}\left(\frac{\Lambda _{\pi }}{\sqrt{4 M^2-\Lambda _{\pi }^2}}\right) \left(\Lambda _{\pi }^2-2 M^2\right) \left(\Lambda _{\pi }^2-m_{\pi }^2\right){}^2}{\Lambda _{\pi }^3 \left(4 M^2-\Lambda _{\pi }^2\right){}^{5/2}}\\&#10;&amp;-\frac{12 M^2 \tan ^{-1}\left(\frac{2 M^2-\Lambda _{\pi }^2}{\Lambda _{\pi } \sqrt{4 M^2-\Lambda _{\pi }^2}}\right) \left(\Lambda _{\pi }^2-2 M^2\right) \left(\Lambda _{\pi }^2-m_{\pi }^2\right){}^2}{\Lambda _{\pi }^3 \left(4 M^2-\Lambda _{\pi }^2\right){}^{5/2}}-\\&#10;&amp;\frac{\left(\Lambda _{\pi }^2-m_{\pi }^2\right){}^2 \left(-6 M^6+19 \Lambda _{\pi }^2 M^4-8 \Lambda _{\pi }^4 M^2+\Lambda _{\pi }^6\right)}{M^4 \left(\Lambda _{\pi }^3-4 M^2 \Lambda _{\pi }\right){}^2}-12)\\&#10;&amp;-\frac{\Lambda _{\pi }^2 \left(-2 \log \left(M^2\right) M^2+4 M^2+\log \left(-M^2\right) \Lambda _{\pi }^2-\log \left(-\Lambda _{\pi }^2\right) \Lambda _{\pi }^2\right)}{2 M^2}\\&#10;&amp;-\frac{\Lambda_\pi^2\left(2 \tanh ^{-1}\left(\frac{\Lambda _{\pi }}{\sqrt{\Lambda _{\pi }^2-4 M^2}}\right) \Lambda _{\pi } \sqrt{\Lambda _{\pi }^2-4 M^2}+2 \tanh ^{-1}\left(\frac{\Lambda _{\pi }^2-2 M^2}{\Lambda _{\pi } \sqrt{\Lambda _{\pi }^2-4 M^2}}\right) \sqrt{\Lambda _{\pi }^2-4 M^2} \Lambda _{\pi }\right)}{2 M})&#10;\end{aligned}&#10;\end{equation*}&#10;&#10;\end{document}"/>
  <p:tag name="IGUANATEXSIZE" val="18"/>
  <p:tag name="IGUANATEXCURSOR" val="4128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2803.15"/>
  <p:tag name="LATEXADDIN" val="\documentclass{article}&#10;\usepackage{amsmath}&#10;\pagestyle{empty}&#10;\begin{document}&#10;&#10;\begin{equation*}&#10;\Sigma^{LNA}_{N\rightarrow N'\pi} = -\frac{3g_A^2}{32\pi f_\pi^2}[m_\pi^3+\frac{1}{2\pi}\frac{m_\pi^4}{M}log(m_\pi^2)+O(m_\pi^5)]&#10;\end{equation*}&#10;&#10;\end{document}"/>
  <p:tag name="IGUANATEXSIZE" val="20"/>
  <p:tag name="IGUANATEXCURSOR" val="243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18.373"/>
  <p:tag name="ORIGINALWIDTH" val="3997"/>
  <p:tag name="LATEXADDIN" val="\documentclass{article}&#10;\usepackage{amsmath}&#10;\pagestyle{empty}&#10;\begin{document}&#10;&#10;\begin{equation*}&#10;\begin{aligned}&#10;\Sigma_{cov}^\pi = &amp;-\frac{3g_A^2M}{32\pi^2f_\pi^2}[(\gamma+log(\pi)-\frac{1}{\epsilon}+log(\frac{M^2}{\mu^2}))(M^2+m_\pi^2) - M^2-2m_\pi^2 + \\&#10;&amp;\frac{m_\pi^3\sqrt{4M^2-m_\pi^2}}{M^2}(tan^{-1}(\frac{m_\pi}{\sqrt{4M^2-m_\pi^2}})+tan^{-1}(\frac{2M^2-m_\pi^2}{m_\pi\sqrt{4M^2-m_\pi^2}}))\\&#10;&amp;+\frac{m_\pi^4}{2M^2}log(\frac{m_\pi^2}{M^2})]&#10;\end{aligned}&#10;\end{equation*}&#10;&#10;&#10;\end{document}"/>
  <p:tag name="IGUANATEXSIZE" val="20"/>
  <p:tag name="IGUANATEXCURSOR" val="479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1766.029"/>
  <p:tag name="LATEXADDIN" val="\documentclass{article}&#10;\usepackage{amsmath}&#10;\usepackage{slashed}&#10;\usepackage{mathtools}&#10;\pagestyle{empty}&#10;\begin{document}&#10;&#10;\begin{equation*}&#10;    \Sigma_{\text{B}\rightarrow\text{B}'\phi} = \frac{1}{2}{\rm Tr}\big[\frac{\slashed{p}+M_B}{2M_B}\hat{\Sigma}_{\text{B}\rightarrow\text{B}'\phi}\big]&#10;\end{equation*}&#10;&#10;&#10;\end{document}"/>
  <p:tag name="IGUANATEXSIZE" val="20"/>
  <p:tag name="IGUANATEXCURSOR" val="310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1769.029"/>
  <p:tag name="LATEXADDIN" val="\documentclass{article}&#10;\usepackage{amsmath}&#10;\usepackage{slashed}&#10;\usepackage{mathtools}&#10;\pagestyle{empty}&#10;\begin{document}&#10;&#10;&#10;\begin{equation*}&#10;    \Sigma_{\text{B}\rightarrow\text{T}'\phi} = \frac{1}{2}{\rm Tr}\big[\frac{\slashed{p}+M_B}{2M_B}\hat{\Sigma}_{\text{B}\rightarrow\text{T}'\phi}\big]&#10;\end{equation*}&#10;&#10;\end{document}"/>
  <p:tag name="IGUANATEXSIZE" val="20"/>
  <p:tag name="IGUANATEXCURSOR" val="311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2129.734"/>
  <p:tag name="LATEXADDIN" val="\documentclass{article}&#10;\usepackage{amsmath}&#10;\usepackage{slashed}&#10;\usepackage{mathtools}&#10;\pagestyle{empty}&#10;\begin{document}&#10;&#10;\begin{equation*}&#10;    \Sigma_{\text{T}\rightarrow\text{B}'\phi} = \frac{1}{4}{\rm Tr}\big[\Lambda_{\nu\mu}(p)\frac{\slashed{p}+M_T}{2M_T}\hat{\Sigma}_{\text{T}\rightarrow\text{B}'\phi}^{\mu\nu}\big]&#10;\end{equation*}&#10;&#10;&#10;\end{document}"/>
  <p:tag name="IGUANATEXSIZE" val="20"/>
  <p:tag name="IGUANATEXCURSOR" val="0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2132.733"/>
  <p:tag name="LATEXADDIN" val="\documentclass{article}&#10;\usepackage{amsmath}&#10;\usepackage{slashed}&#10;\usepackage{mathtools}&#10;\pagestyle{empty}&#10;\begin{document}&#10;&#10;\begin{equation*}&#10;    \Sigma_{\text{T}\rightarrow\text{T}'\phi} = \frac{1}{4}{\rm Tr}\big[\Lambda_{\nu\mu}(p)\frac{\slashed{p}+M_T}{2M_T}\hat{\Sigma}_{\text{T}\rightarrow\text{T}'\phi}^{\mu\nu}\big]&#10;\end{equation*}&#10;&#10;&#10;\end{document}"/>
  <p:tag name="IGUANATEXSIZE" val="20"/>
  <p:tag name="IGUANATEXCURSOR" val="181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.468"/>
  <p:tag name="ORIGINALWIDTH" val="3032.621"/>
  <p:tag name="LATEXADDIN" val="\documentclass{article}&#10;\usepackage{amsmath}&#10;\usepackage{slashed}&#10;\pagestyle{empty}&#10;\begin{document}&#10;&#10;\begin{equation*}&#10;\Lambda_{\nu\mu}(p) = g_{\nu\mu} - \frac{1}{3}\gamma_\nu \gamma_\mu - \frac{1}{3M}(\gamma_\nu p_\mu - \gamma_\mu p_\nu) - \frac{2}{3M^2}p_\nu p_\mu&#10;\end{equation*}&#10;&#10;\end{document}"/>
  <p:tag name="IGUANATEXSIZE" val="20"/>
  <p:tag name="IGUANATEXCURSOR" val="142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.9674"/>
  <p:tag name="ORIGINALWIDTH" val="1032.621"/>
  <p:tag name="LATEXADDIN" val="\documentclass{article}&#10;\usepackage{amsmath}&#10;\usepackage{slashed}&#10;\usepackage{mathtools}&#10;\pagestyle{empty}&#10;\begin{document}&#10;&#10;\begin{equation*}&#10;\hat{\Gamma}_{B \rightarrow B'\phi} = \frac{g_A}{f_\phi}\slashed{k} \gamma_5 \vec{\tau}&#10;\end{equation*}&#10;&#10;\end{document}"/>
  <p:tag name="IGUANATEXSIZE" val="20"/>
  <p:tag name="IGUANATEXCURSOR" val="197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2.4597"/>
  <p:tag name="ORIGINALWIDTH" val="2632.921"/>
  <p:tag name="LATEXADDIN" val="\documentclass{article}&#10;\usepackage{amsmath}&#10;\usepackage{slashed}&#10;\usepackage{mathtools}&#10;\pagestyle{empty}&#10;\begin{document}&#10;&#10;\begin{equation*}&#10;\hat{\Gamma}^{\mu}_{B \rightarrow T'\phi} = \sqrt{\frac{1}{3}}\frac{g_A}{f_\phi}(g^{\mu\nu}-\gamma^\mu\gamma^\nu) (-ik_\nu) = \hat{\Gamma}^{\mu}_{T \rightarrow B'\phi}&#10;\end{equation*}&#10;&#10;&#10;\end{document}"/>
  <p:tag name="IGUANATEXSIZE" val="20"/>
  <p:tag name="IGUANATEXCURSOR" val="235"/>
  <p:tag name="TRANSPARENCY" val="True"/>
  <p:tag name="FILENAME" val=""/>
  <p:tag name="LATEXENGINEID" val="0"/>
  <p:tag name="TEMPFOLDER" val="C:\Users\PMCop\Desktop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8152</TotalTime>
  <Words>646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 Math</vt:lpstr>
      <vt:lpstr>Gill Sans MT</vt:lpstr>
      <vt:lpstr>Wingdings 2</vt:lpstr>
      <vt:lpstr>Dividend</vt:lpstr>
      <vt:lpstr>Self-Energies In a Relativistic Chiral Effective Theory</vt:lpstr>
      <vt:lpstr>Motivation</vt:lpstr>
      <vt:lpstr>The Simplest Meson loop </vt:lpstr>
      <vt:lpstr>Different Cases</vt:lpstr>
      <vt:lpstr>The interactions (Vertices)</vt:lpstr>
      <vt:lpstr>B →B^′ φ and B →T′φ</vt:lpstr>
      <vt:lpstr>T →B^′ φ and T →T′φ</vt:lpstr>
      <vt:lpstr>Regularization</vt:lpstr>
      <vt:lpstr>Why Finite Range?</vt:lpstr>
      <vt:lpstr>Finite Range Regularization</vt:lpstr>
      <vt:lpstr>N-pole form factor</vt:lpstr>
      <vt:lpstr>n-Pole Form Factor For Kaon-Hyperon Loop</vt:lpstr>
      <vt:lpstr>N-POLE Form Factor for Pion-Nucleon Loop</vt:lpstr>
      <vt:lpstr>The final results for Pion-Nucleon</vt:lpstr>
      <vt:lpstr>The final results for Pion-Nucleon</vt:lpstr>
      <vt:lpstr>The final results for Pion-Nucleon</vt:lpstr>
      <vt:lpstr>Results For the Pion-Nucleon Loop</vt:lpstr>
      <vt:lpstr>Summary and Outlook</vt:lpstr>
      <vt:lpstr>Acknowledgements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Meson Loop contribution to Baryon masses </dc:title>
  <dc:creator>Paul Copeland</dc:creator>
  <cp:lastModifiedBy>Paul Copeland</cp:lastModifiedBy>
  <cp:revision>62</cp:revision>
  <dcterms:created xsi:type="dcterms:W3CDTF">2019-07-17T16:22:02Z</dcterms:created>
  <dcterms:modified xsi:type="dcterms:W3CDTF">2019-07-29T15:49:55Z</dcterms:modified>
</cp:coreProperties>
</file>