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3" r:id="rId1"/>
  </p:sldMasterIdLst>
  <p:notesMasterIdLst>
    <p:notesMasterId r:id="rId45"/>
  </p:notesMasterIdLst>
  <p:sldIdLst>
    <p:sldId id="256" r:id="rId2"/>
    <p:sldId id="257" r:id="rId3"/>
    <p:sldId id="261" r:id="rId4"/>
    <p:sldId id="262" r:id="rId5"/>
    <p:sldId id="293" r:id="rId6"/>
    <p:sldId id="294" r:id="rId7"/>
    <p:sldId id="296" r:id="rId8"/>
    <p:sldId id="263" r:id="rId9"/>
    <p:sldId id="295" r:id="rId10"/>
    <p:sldId id="292" r:id="rId11"/>
    <p:sldId id="264" r:id="rId12"/>
    <p:sldId id="265" r:id="rId13"/>
    <p:sldId id="266" r:id="rId14"/>
    <p:sldId id="297" r:id="rId15"/>
    <p:sldId id="301" r:id="rId16"/>
    <p:sldId id="267" r:id="rId17"/>
    <p:sldId id="268" r:id="rId18"/>
    <p:sldId id="269" r:id="rId19"/>
    <p:sldId id="298" r:id="rId20"/>
    <p:sldId id="271" r:id="rId21"/>
    <p:sldId id="299" r:id="rId22"/>
    <p:sldId id="272" r:id="rId23"/>
    <p:sldId id="258" r:id="rId24"/>
    <p:sldId id="259" r:id="rId25"/>
    <p:sldId id="273" r:id="rId26"/>
    <p:sldId id="300" r:id="rId27"/>
    <p:sldId id="302" r:id="rId28"/>
    <p:sldId id="303" r:id="rId29"/>
    <p:sldId id="274" r:id="rId30"/>
    <p:sldId id="275" r:id="rId31"/>
    <p:sldId id="276" r:id="rId32"/>
    <p:sldId id="277" r:id="rId33"/>
    <p:sldId id="290" r:id="rId34"/>
    <p:sldId id="278" r:id="rId35"/>
    <p:sldId id="279" r:id="rId36"/>
    <p:sldId id="291" r:id="rId37"/>
    <p:sldId id="289" r:id="rId38"/>
    <p:sldId id="304" r:id="rId39"/>
    <p:sldId id="305" r:id="rId40"/>
    <p:sldId id="306" r:id="rId41"/>
    <p:sldId id="307" r:id="rId42"/>
    <p:sldId id="308" r:id="rId43"/>
    <p:sldId id="309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97"/>
  </p:normalViewPr>
  <p:slideViewPr>
    <p:cSldViewPr snapToGrid="0">
      <p:cViewPr varScale="1">
        <p:scale>
          <a:sx n="113" d="100"/>
          <a:sy n="113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2A58C-7D05-AA42-80C3-4976A788A619}" type="datetimeFigureOut">
              <a:rPr lang="en-US" smtClean="0"/>
              <a:t>2/18/24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FF0A4-4E15-7B41-B628-FE3284497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6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8EE86-CD64-5148-845A-EAAB8D2AF0EC}" type="datetime1">
              <a:rPr lang="en-US" smtClean="0"/>
              <a:t>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1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29DB-E5FE-8B43-A3B9-0BC66EA424CB}" type="datetime1">
              <a:rPr lang="en-US" smtClean="0"/>
              <a:t>2/18/24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1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B9C9B-AD22-BD4D-9E3B-19105C14865A}" type="datetime1">
              <a:rPr lang="en-US" smtClean="0"/>
              <a:t>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67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9B55E-835E-824E-B76F-527F298A03FD}" type="datetime1">
              <a:rPr lang="en-US" smtClean="0"/>
              <a:t>2/18/24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45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39EB6-B7EE-CD46-918E-A0688F3CF641}" type="datetime1">
              <a:rPr lang="en-US" smtClean="0"/>
              <a:t>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28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45DB2-2DC6-7240-854E-8EDEDC2E08C2}" type="datetime1">
              <a:rPr lang="en-US" smtClean="0"/>
              <a:t>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09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8E7E0-1719-BB4A-B36C-415D3D123E89}" type="datetime1">
              <a:rPr lang="en-US" smtClean="0"/>
              <a:t>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1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70641-5015-1742-B391-73037DEDF127}" type="datetime1">
              <a:rPr lang="en-US" smtClean="0"/>
              <a:t>2/18/24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9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88C6-DC07-E44B-A793-F45663B12CC6}" type="datetime1">
              <a:rPr lang="en-US" smtClean="0"/>
              <a:t>2/18/24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6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29EFA-1E30-DC41-830D-49E47953A64B}" type="datetime1">
              <a:rPr lang="en-US" smtClean="0"/>
              <a:t>2/18/24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72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8305B-BCB5-E24B-BC5F-F5770768847C}" type="datetime1">
              <a:rPr lang="en-US" smtClean="0"/>
              <a:t>2/18/24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81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377F1-1113-2447-A922-FA2C0BFB9C17}" type="datetime1">
              <a:rPr lang="en-US" smtClean="0"/>
              <a:t>2/18/24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29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E9DF1-65FE-B246-9FAD-A8AF33807379}" type="datetime1">
              <a:rPr lang="en-US" smtClean="0"/>
              <a:t>2/18/24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40EAF131-6EB6-744A-9009-49A0F6D3BD1C}" type="datetime1">
              <a:rPr lang="en-US" smtClean="0"/>
              <a:t>2/18/24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13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27EA3CB5-0F4F-8A42-A618-F21CC306EECC}" type="datetime1">
              <a:rPr lang="en-US" smtClean="0"/>
              <a:t>2/18/24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9A037C8C-2FB2-F24A-80E1-2C23B02E1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0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tmp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m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tmp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m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A563C62-E9C8-68B3-AD81-11D2B4E3828C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/>
            <p:txBody>
              <a:bodyPr/>
              <a:lstStyle/>
              <a:p>
                <a:r>
                  <a:rPr lang="en-US" dirty="0"/>
                  <a:t>TMDs at Small-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A563C62-E9C8-68B3-AD81-11D2B4E382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1D52E018-33C9-DCC1-7BEF-69B928B88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1125640"/>
          </a:xfrm>
        </p:spPr>
        <p:txBody>
          <a:bodyPr>
            <a:normAutofit/>
          </a:bodyPr>
          <a:lstStyle/>
          <a:p>
            <a:r>
              <a:rPr lang="en-US" dirty="0"/>
              <a:t>M. Gabriel Santiago</a:t>
            </a:r>
          </a:p>
          <a:p>
            <a:r>
              <a:rPr lang="en-US" sz="1600" dirty="0"/>
              <a:t>Based on work with Yuri V. </a:t>
            </a:r>
            <a:r>
              <a:rPr lang="en-US" sz="1600" dirty="0" err="1"/>
              <a:t>Kovchegov</a:t>
            </a:r>
            <a:r>
              <a:rPr lang="en-US" sz="1600" dirty="0"/>
              <a:t>, Daniel </a:t>
            </a:r>
            <a:r>
              <a:rPr lang="en-US" sz="1600" dirty="0" err="1"/>
              <a:t>Adamiak</a:t>
            </a:r>
            <a:r>
              <a:rPr lang="en-US" sz="1600" dirty="0"/>
              <a:t>, and </a:t>
            </a:r>
            <a:r>
              <a:rPr lang="en-US" sz="1600" dirty="0" err="1"/>
              <a:t>Yossathorn</a:t>
            </a:r>
            <a:r>
              <a:rPr lang="en-US" sz="1600" dirty="0"/>
              <a:t> </a:t>
            </a:r>
            <a:r>
              <a:rPr lang="en-US" sz="1600" dirty="0" err="1"/>
              <a:t>Tawabutr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DDD7B-0FB5-7DD9-AC21-34F90E60A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15D03-5164-2644-1FD3-0D2C9E652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905" y="357067"/>
            <a:ext cx="2537302" cy="74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24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96ECC-31E0-85DC-6A44-1C69BA8A6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the dipole amplitude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2D354D-36B6-E711-DB2B-D406829462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712" y="2222286"/>
                <a:ext cx="10554574" cy="4407113"/>
              </a:xfrm>
            </p:spPr>
            <p:txBody>
              <a:bodyPr/>
              <a:lstStyle/>
              <a:p>
                <a:r>
                  <a:rPr lang="en-US" dirty="0"/>
                  <a:t>Higher order emissions generate logs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(just as in DGLAP) if we order the lifetime of successive gluons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(BFKL) Evolution </a:t>
                </a:r>
                <a:r>
                  <a:rPr lang="en-US" dirty="0" err="1"/>
                  <a:t>resums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into power law growth of the gluon distribution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2D354D-36B6-E711-DB2B-D406829462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12" y="2222286"/>
                <a:ext cx="10554574" cy="440711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E02964-3156-2103-0438-50AAB02B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2C806-1DE8-1C20-95A3-B06E68FC4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192" y="5556233"/>
            <a:ext cx="2487614" cy="719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8A168-435B-1A64-E091-AE6FFCAF57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63" t="33529" r="34865" b="29412"/>
          <a:stretch/>
        </p:blipFill>
        <p:spPr>
          <a:xfrm>
            <a:off x="1543049" y="2826115"/>
            <a:ext cx="3114675" cy="2168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A3C258-7679-4B38-F7A8-7F4FD0004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25" y="3664678"/>
            <a:ext cx="2626432" cy="1985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984964-F659-7334-7CAA-29C46CC4F1B9}"/>
              </a:ext>
            </a:extLst>
          </p:cNvPr>
          <p:cNvSpPr txBox="1"/>
          <p:nvPr/>
        </p:nvSpPr>
        <p:spPr>
          <a:xfrm>
            <a:off x="7806662" y="5369810"/>
            <a:ext cx="3933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Fadin</a:t>
            </a:r>
            <a:r>
              <a:rPr lang="en-US" dirty="0"/>
              <a:t>, </a:t>
            </a:r>
            <a:r>
              <a:rPr lang="en-US" dirty="0" err="1"/>
              <a:t>Kuraev</a:t>
            </a:r>
            <a:r>
              <a:rPr lang="en-US" dirty="0"/>
              <a:t> and </a:t>
            </a:r>
            <a:r>
              <a:rPr lang="en-US" dirty="0" err="1"/>
              <a:t>Lipatov</a:t>
            </a:r>
            <a:r>
              <a:rPr lang="en-US" dirty="0"/>
              <a:t> 1977, </a:t>
            </a:r>
            <a:r>
              <a:rPr lang="en-US" dirty="0" err="1"/>
              <a:t>Balitsky</a:t>
            </a:r>
            <a:r>
              <a:rPr lang="en-US" dirty="0"/>
              <a:t> and </a:t>
            </a:r>
            <a:r>
              <a:rPr lang="en-US" dirty="0" err="1"/>
              <a:t>Lipatov</a:t>
            </a:r>
            <a:r>
              <a:rPr lang="en-US" dirty="0"/>
              <a:t> 1978)</a:t>
            </a:r>
          </a:p>
        </p:txBody>
      </p:sp>
    </p:spTree>
    <p:extLst>
      <p:ext uri="{BB962C8B-B14F-4D97-AF65-F5344CB8AC3E}">
        <p14:creationId xmlns:p14="http://schemas.microsoft.com/office/powerpoint/2010/main" val="2453578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C0B49-CCFF-7DCD-2F4A-A8EDD15FC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Non-linear corrections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59D972-A90F-4E87-F276-ED66C83242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As the gluon density becomes large compared to the transverse resolution for scattering, non-linear gluon recombination terms become important, giving in the large-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limit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At a certain transverse resolution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the non-linear terms overwhelm the linear terms and saturate the evolution</a:t>
                </a:r>
              </a:p>
              <a:p>
                <a:r>
                  <a:rPr lang="en-US" dirty="0"/>
                  <a:t>We call this the saturation scale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</m:t>
                    </m:r>
                  </m:oMath>
                </a14:m>
                <a:r>
                  <a:rPr lang="en-US" dirty="0"/>
                  <a:t> , and it is a function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559D972-A90F-4E87-F276-ED66C83242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6E1F9-A9AA-7775-6D13-79D1E0C1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5829AF-9F1C-5AB6-4373-120717A14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484" y="3108353"/>
            <a:ext cx="9753030" cy="641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6472A3-A2AD-5CB6-8544-2F3F6D807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638" y="4008078"/>
            <a:ext cx="3006724" cy="738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01A6ED-764D-62DF-5A56-0E18F086C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889" y="5382508"/>
            <a:ext cx="400048" cy="4000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C84711-21FB-DD75-2CD1-401A065B080D}"/>
              </a:ext>
            </a:extLst>
          </p:cNvPr>
          <p:cNvSpPr txBox="1"/>
          <p:nvPr/>
        </p:nvSpPr>
        <p:spPr>
          <a:xfrm>
            <a:off x="8472488" y="3822762"/>
            <a:ext cx="347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Balitsky-Kovchegov</a:t>
            </a:r>
            <a:r>
              <a:rPr lang="en-US" dirty="0"/>
              <a:t> equation (</a:t>
            </a:r>
            <a:r>
              <a:rPr lang="en-US" dirty="0" err="1"/>
              <a:t>Balitsky</a:t>
            </a:r>
            <a:r>
              <a:rPr lang="en-US" dirty="0"/>
              <a:t> 1996, </a:t>
            </a:r>
            <a:r>
              <a:rPr lang="en-US" dirty="0" err="1"/>
              <a:t>Kovchegov</a:t>
            </a:r>
            <a:r>
              <a:rPr lang="en-US" dirty="0"/>
              <a:t> 1999)</a:t>
            </a:r>
          </a:p>
        </p:txBody>
      </p:sp>
    </p:spTree>
    <p:extLst>
      <p:ext uri="{BB962C8B-B14F-4D97-AF65-F5344CB8AC3E}">
        <p14:creationId xmlns:p14="http://schemas.microsoft.com/office/powerpoint/2010/main" val="1780338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182DE-EBB9-2227-1722-5BCD01E6B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Saturation and Unitarity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1EF24-4AEC-D88E-5CFB-1C4839CCC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Saturation slows the power law growth of the gluon distribution to obey unitarity saturate the black disk limit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Does not slow the growth of the cross section enough to solve overarching non-perturbative violation of Froissart-Martin bound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E562F-152F-F532-FA17-C5CB7725B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97D4F7-B9F7-141F-ED2C-250475069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394" y="3759556"/>
            <a:ext cx="4215209" cy="409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05C490-84BF-54F2-A5D4-99C69BF5A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317" y="5347740"/>
            <a:ext cx="2519365" cy="71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18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55BC-37F2-DF02-9DC2-467EB5B52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CGC picture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38F3D6-0F72-71CE-79F7-AE5D5EF53F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712" y="2222287"/>
                <a:ext cx="10554574" cy="43499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 large gluon density can be equated to a very strong gluon field </a:t>
                </a:r>
              </a:p>
              <a:p>
                <a:r>
                  <a:rPr lang="en-US" dirty="0"/>
                  <a:t>One can think of small-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physics as probing quasi-classical strong color fields produced by a dense, color-charge filled medium</a:t>
                </a:r>
              </a:p>
              <a:p>
                <a:r>
                  <a:rPr lang="en-US" dirty="0"/>
                  <a:t>The Color Glass Condensate gives high energy dipole amplitudes in terms of </a:t>
                </a:r>
                <a:r>
                  <a:rPr lang="en-US" dirty="0" err="1"/>
                  <a:t>eikonal</a:t>
                </a:r>
                <a:r>
                  <a:rPr lang="en-US" dirty="0"/>
                  <a:t> Wilson lines exponentiating the quasi-classical background gluon fields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Evolving the large-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sourced background fields to small-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can be accomplished with the </a:t>
                </a:r>
                <a:r>
                  <a:rPr lang="en-US" dirty="0" err="1"/>
                  <a:t>Jalilian</a:t>
                </a:r>
                <a:r>
                  <a:rPr lang="en-US" dirty="0"/>
                  <a:t>-Marian-</a:t>
                </a:r>
                <a:r>
                  <a:rPr lang="en-US" dirty="0" err="1"/>
                  <a:t>Iancu</a:t>
                </a:r>
                <a:r>
                  <a:rPr lang="en-US" dirty="0"/>
                  <a:t>-McLerran-</a:t>
                </a:r>
                <a:r>
                  <a:rPr lang="en-US" dirty="0" err="1"/>
                  <a:t>Weigert</a:t>
                </a:r>
                <a:r>
                  <a:rPr lang="en-US" dirty="0"/>
                  <a:t>-</a:t>
                </a:r>
                <a:r>
                  <a:rPr lang="en-US" dirty="0" err="1"/>
                  <a:t>Leonidov</a:t>
                </a:r>
                <a:r>
                  <a:rPr lang="en-US" dirty="0"/>
                  <a:t>-Kovner (JIMWLK) functional evolution equation which is valid at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Jalilian</a:t>
                </a:r>
                <a:r>
                  <a:rPr lang="en-US" dirty="0"/>
                  <a:t>-Marian et al 1997, </a:t>
                </a:r>
                <a:r>
                  <a:rPr lang="en-US" dirty="0" err="1"/>
                  <a:t>Iancu</a:t>
                </a:r>
                <a:r>
                  <a:rPr lang="en-US" dirty="0"/>
                  <a:t> et al 2001)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D38F3D6-0F72-71CE-79F7-AE5D5EF53F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12" y="2222287"/>
                <a:ext cx="10554574" cy="43499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40DDD-7B98-57A8-567A-713EB144F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F1047A9-60F9-13E7-5D52-30671D978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060" y="4114800"/>
            <a:ext cx="3463479" cy="15131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1E4374-40CE-C306-BBC7-D9D23656ADC9}"/>
                  </a:ext>
                </a:extLst>
              </p:cNvPr>
              <p:cNvSpPr txBox="1"/>
              <p:nvPr/>
            </p:nvSpPr>
            <p:spPr>
              <a:xfrm>
                <a:off x="5815013" y="4114800"/>
                <a:ext cx="501491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Color ~ gluon fields</a:t>
                </a:r>
              </a:p>
              <a:p>
                <a:r>
                  <a:rPr lang="en-US" dirty="0"/>
                  <a:t>Glass ~ ‘frozen’ large-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sources with small-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emissions</a:t>
                </a:r>
              </a:p>
              <a:p>
                <a:r>
                  <a:rPr lang="en-US" dirty="0"/>
                  <a:t>Condensate ~ Very dense Bosonic state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1E4374-40CE-C306-BBC7-D9D23656AD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5013" y="4114800"/>
                <a:ext cx="5014912" cy="1200329"/>
              </a:xfrm>
              <a:prstGeom prst="rect">
                <a:avLst/>
              </a:prstGeom>
              <a:blipFill>
                <a:blip r:embed="rId4"/>
                <a:stretch>
                  <a:fillRect l="-1010" t="-2105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0039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A9066-A799-2B96-B637-EBEC3F3E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of High Energy QCD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7BDA8-AF41-33E0-0B35-D66FDD0DF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2D8DA-BF2C-5AF3-5017-CBB59247F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66" t="18235" r="32108" b="7647"/>
          <a:stretch/>
        </p:blipFill>
        <p:spPr>
          <a:xfrm>
            <a:off x="3752848" y="2085973"/>
            <a:ext cx="4686301" cy="457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11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92974-A352-7C22-F077-D11558ECE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Small-x Dipole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AA2D8-5640-0F52-FF6B-8BC5B780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335676"/>
          </a:xfrm>
        </p:spPr>
        <p:txBody>
          <a:bodyPr/>
          <a:lstStyle/>
          <a:p>
            <a:r>
              <a:rPr lang="en-US" dirty="0"/>
              <a:t>Primary degrees of freedom for scattering are </a:t>
            </a:r>
            <a:r>
              <a:rPr lang="en-US" dirty="0" err="1"/>
              <a:t>eikonal</a:t>
            </a:r>
            <a:r>
              <a:rPr lang="en-US" dirty="0"/>
              <a:t> light cone Wilson lines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Scattering only knows about color charge</a:t>
            </a:r>
          </a:p>
          <a:p>
            <a:r>
              <a:rPr lang="en-US" dirty="0"/>
              <a:t>Gluon emissions cause power law growth which slows once the saturation scale is reached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74787F-5A22-30DD-5F6A-C900C130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C2DC5-3BA3-811B-81A8-93152C4CFA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5" t="39706" r="6188" b="15000"/>
          <a:stretch/>
        </p:blipFill>
        <p:spPr>
          <a:xfrm>
            <a:off x="2738436" y="2843213"/>
            <a:ext cx="6715125" cy="220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12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3AF2-565B-A3C2-5F04-06A537811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spin?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AD41E-EE4C-AAE8-0201-699C1408D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307101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eikonal</a:t>
            </a:r>
            <a:r>
              <a:rPr lang="en-US" dirty="0"/>
              <a:t> approximation only sees the projectile’s color charge/representation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Spin-dependence can only enter in the target background fields – </a:t>
            </a:r>
            <a:r>
              <a:rPr lang="en-US" dirty="0" err="1"/>
              <a:t>eikonal</a:t>
            </a:r>
            <a:r>
              <a:rPr lang="en-US" dirty="0"/>
              <a:t> </a:t>
            </a:r>
            <a:r>
              <a:rPr lang="en-US" dirty="0" err="1"/>
              <a:t>Sivers</a:t>
            </a:r>
            <a:r>
              <a:rPr lang="en-US" dirty="0"/>
              <a:t> function!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63282-4779-5AC4-B6C3-8F717C802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Circle&#10;&#10;Description automatically generated with medium confidence">
            <a:extLst>
              <a:ext uri="{FF2B5EF4-FFF2-40B4-BE49-F238E27FC236}">
                <a16:creationId xmlns:a16="http://schemas.microsoft.com/office/drawing/2014/main" id="{6DF8D21A-F0E8-80A0-17C3-6CD27034C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59" y="3277133"/>
            <a:ext cx="6756082" cy="20905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EDE72C-A35A-932D-BC10-AEDB51000290}"/>
              </a:ext>
            </a:extLst>
          </p:cNvPr>
          <p:cNvSpPr txBox="1"/>
          <p:nvPr/>
        </p:nvSpPr>
        <p:spPr>
          <a:xfrm>
            <a:off x="3099729" y="2934233"/>
            <a:ext cx="2007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Leading order scattering in center of mass energy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FCF34-FC31-2D3A-C625-1273BFD8B0C0}"/>
              </a:ext>
            </a:extLst>
          </p:cNvPr>
          <p:cNvSpPr txBox="1"/>
          <p:nvPr/>
        </p:nvSpPr>
        <p:spPr>
          <a:xfrm>
            <a:off x="7432269" y="4563546"/>
            <a:ext cx="2365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 and transverse position are unchanged</a:t>
            </a:r>
          </a:p>
        </p:txBody>
      </p:sp>
    </p:spTree>
    <p:extLst>
      <p:ext uri="{BB962C8B-B14F-4D97-AF65-F5344CB8AC3E}">
        <p14:creationId xmlns:p14="http://schemas.microsoft.com/office/powerpoint/2010/main" val="3741745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FF8B2-7E08-0DB1-BBD4-23A425586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Wilson Line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E96585-B152-2133-DFC5-41F63822C5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Dependence on the spin of the quarks in the dipole requires the insertion of sub-</a:t>
                </a:r>
                <a:r>
                  <a:rPr lang="en-US" dirty="0" err="1"/>
                  <a:t>eikonal</a:t>
                </a:r>
                <a:r>
                  <a:rPr lang="en-US" dirty="0"/>
                  <a:t> operators in the Wilson lines</a:t>
                </a:r>
              </a:p>
              <a:p>
                <a:r>
                  <a:rPr lang="en-US" dirty="0"/>
                  <a:t>Add all possible operator insertions integrated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positions along Wilson lines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1E96585-B152-2133-DFC5-41F63822C5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AE621-7740-3DB7-4CBF-F88753EA8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DE70ED-0458-E97C-66E6-596C5AAE1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594" y="3366539"/>
            <a:ext cx="7836811" cy="195411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941FAF2-AC4D-E137-97A9-4295345A7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9" y="6111821"/>
            <a:ext cx="838846" cy="46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7E8A21-6DF9-299B-631B-4BFE3E1F9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48" y="3656384"/>
            <a:ext cx="172279" cy="172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22B965F-D56E-6E6C-B746-86BDDFF3F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312" y="3627670"/>
            <a:ext cx="172279" cy="22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6AFD6FC-F94D-7215-E2EF-6383923BF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9" y="5342883"/>
            <a:ext cx="603240" cy="25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BE19E0BA-C71A-3CC8-6366-CF20426F7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3" y="5871152"/>
            <a:ext cx="1866630" cy="84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38C9688-E4A5-7165-ADE8-0E646DF88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85" y="6168232"/>
            <a:ext cx="450576" cy="40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D3BCD1C-D630-FED9-2622-FB61CF35E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094" y="6181484"/>
            <a:ext cx="450575" cy="45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eform: Shape 19">
            <a:extLst>
              <a:ext uri="{FF2B5EF4-FFF2-40B4-BE49-F238E27FC236}">
                <a16:creationId xmlns:a16="http://schemas.microsoft.com/office/drawing/2014/main" id="{5F01CEB1-C47A-E332-26E1-25500EDB6D99}"/>
              </a:ext>
            </a:extLst>
          </p:cNvPr>
          <p:cNvSpPr/>
          <p:nvPr/>
        </p:nvSpPr>
        <p:spPr>
          <a:xfrm>
            <a:off x="2637183" y="5021359"/>
            <a:ext cx="2338872" cy="728878"/>
          </a:xfrm>
          <a:custGeom>
            <a:avLst/>
            <a:gdLst>
              <a:gd name="connsiteX0" fmla="*/ 0 w 2338872"/>
              <a:gd name="connsiteY0" fmla="*/ 0 h 728878"/>
              <a:gd name="connsiteX1" fmla="*/ 609600 w 2338872"/>
              <a:gd name="connsiteY1" fmla="*/ 291548 h 728878"/>
              <a:gd name="connsiteX2" fmla="*/ 1060174 w 2338872"/>
              <a:gd name="connsiteY2" fmla="*/ 278295 h 728878"/>
              <a:gd name="connsiteX3" fmla="*/ 1219200 w 2338872"/>
              <a:gd name="connsiteY3" fmla="*/ 728869 h 728878"/>
              <a:gd name="connsiteX4" fmla="*/ 1364974 w 2338872"/>
              <a:gd name="connsiteY4" fmla="*/ 291548 h 728878"/>
              <a:gd name="connsiteX5" fmla="*/ 1709530 w 2338872"/>
              <a:gd name="connsiteY5" fmla="*/ 344556 h 728878"/>
              <a:gd name="connsiteX6" fmla="*/ 2292626 w 2338872"/>
              <a:gd name="connsiteY6" fmla="*/ 39756 h 728878"/>
              <a:gd name="connsiteX7" fmla="*/ 2305878 w 2338872"/>
              <a:gd name="connsiteY7" fmla="*/ 53009 h 728878"/>
              <a:gd name="connsiteX8" fmla="*/ 2332382 w 2338872"/>
              <a:gd name="connsiteY8" fmla="*/ 39756 h 728878"/>
              <a:gd name="connsiteX9" fmla="*/ 2332382 w 2338872"/>
              <a:gd name="connsiteY9" fmla="*/ 39756 h 72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38872" h="728878">
                <a:moveTo>
                  <a:pt x="0" y="0"/>
                </a:moveTo>
                <a:cubicBezTo>
                  <a:pt x="216452" y="122583"/>
                  <a:pt x="432904" y="245166"/>
                  <a:pt x="609600" y="291548"/>
                </a:cubicBezTo>
                <a:cubicBezTo>
                  <a:pt x="786296" y="337930"/>
                  <a:pt x="958574" y="205408"/>
                  <a:pt x="1060174" y="278295"/>
                </a:cubicBezTo>
                <a:cubicBezTo>
                  <a:pt x="1161774" y="351182"/>
                  <a:pt x="1168400" y="726660"/>
                  <a:pt x="1219200" y="728869"/>
                </a:cubicBezTo>
                <a:cubicBezTo>
                  <a:pt x="1270000" y="731078"/>
                  <a:pt x="1283252" y="355600"/>
                  <a:pt x="1364974" y="291548"/>
                </a:cubicBezTo>
                <a:cubicBezTo>
                  <a:pt x="1446696" y="227496"/>
                  <a:pt x="1554921" y="386521"/>
                  <a:pt x="1709530" y="344556"/>
                </a:cubicBezTo>
                <a:cubicBezTo>
                  <a:pt x="1864139" y="302591"/>
                  <a:pt x="2193235" y="88347"/>
                  <a:pt x="2292626" y="39756"/>
                </a:cubicBezTo>
                <a:cubicBezTo>
                  <a:pt x="2392017" y="-8835"/>
                  <a:pt x="2299252" y="53009"/>
                  <a:pt x="2305878" y="53009"/>
                </a:cubicBezTo>
                <a:cubicBezTo>
                  <a:pt x="2312504" y="53009"/>
                  <a:pt x="2332382" y="39756"/>
                  <a:pt x="2332382" y="39756"/>
                </a:cubicBezTo>
                <a:lnTo>
                  <a:pt x="2332382" y="39756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EB0C971-4974-B450-11B0-8EC6D62BBB43}"/>
              </a:ext>
            </a:extLst>
          </p:cNvPr>
          <p:cNvCxnSpPr>
            <a:cxnSpLocks/>
          </p:cNvCxnSpPr>
          <p:nvPr/>
        </p:nvCxnSpPr>
        <p:spPr>
          <a:xfrm flipH="1">
            <a:off x="6096000" y="5750228"/>
            <a:ext cx="1" cy="2252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Freeform: Shape 21">
            <a:extLst>
              <a:ext uri="{FF2B5EF4-FFF2-40B4-BE49-F238E27FC236}">
                <a16:creationId xmlns:a16="http://schemas.microsoft.com/office/drawing/2014/main" id="{1CC0B7E5-0D38-83AB-EAE9-3A28048ABD20}"/>
              </a:ext>
            </a:extLst>
          </p:cNvPr>
          <p:cNvSpPr/>
          <p:nvPr/>
        </p:nvSpPr>
        <p:spPr>
          <a:xfrm>
            <a:off x="7202555" y="5054489"/>
            <a:ext cx="2338872" cy="728878"/>
          </a:xfrm>
          <a:custGeom>
            <a:avLst/>
            <a:gdLst>
              <a:gd name="connsiteX0" fmla="*/ 0 w 2338872"/>
              <a:gd name="connsiteY0" fmla="*/ 0 h 728878"/>
              <a:gd name="connsiteX1" fmla="*/ 609600 w 2338872"/>
              <a:gd name="connsiteY1" fmla="*/ 291548 h 728878"/>
              <a:gd name="connsiteX2" fmla="*/ 1060174 w 2338872"/>
              <a:gd name="connsiteY2" fmla="*/ 278295 h 728878"/>
              <a:gd name="connsiteX3" fmla="*/ 1219200 w 2338872"/>
              <a:gd name="connsiteY3" fmla="*/ 728869 h 728878"/>
              <a:gd name="connsiteX4" fmla="*/ 1364974 w 2338872"/>
              <a:gd name="connsiteY4" fmla="*/ 291548 h 728878"/>
              <a:gd name="connsiteX5" fmla="*/ 1709530 w 2338872"/>
              <a:gd name="connsiteY5" fmla="*/ 344556 h 728878"/>
              <a:gd name="connsiteX6" fmla="*/ 2292626 w 2338872"/>
              <a:gd name="connsiteY6" fmla="*/ 39756 h 728878"/>
              <a:gd name="connsiteX7" fmla="*/ 2305878 w 2338872"/>
              <a:gd name="connsiteY7" fmla="*/ 53009 h 728878"/>
              <a:gd name="connsiteX8" fmla="*/ 2332382 w 2338872"/>
              <a:gd name="connsiteY8" fmla="*/ 39756 h 728878"/>
              <a:gd name="connsiteX9" fmla="*/ 2332382 w 2338872"/>
              <a:gd name="connsiteY9" fmla="*/ 39756 h 728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38872" h="728878">
                <a:moveTo>
                  <a:pt x="0" y="0"/>
                </a:moveTo>
                <a:cubicBezTo>
                  <a:pt x="216452" y="122583"/>
                  <a:pt x="432904" y="245166"/>
                  <a:pt x="609600" y="291548"/>
                </a:cubicBezTo>
                <a:cubicBezTo>
                  <a:pt x="786296" y="337930"/>
                  <a:pt x="958574" y="205408"/>
                  <a:pt x="1060174" y="278295"/>
                </a:cubicBezTo>
                <a:cubicBezTo>
                  <a:pt x="1161774" y="351182"/>
                  <a:pt x="1168400" y="726660"/>
                  <a:pt x="1219200" y="728869"/>
                </a:cubicBezTo>
                <a:cubicBezTo>
                  <a:pt x="1270000" y="731078"/>
                  <a:pt x="1283252" y="355600"/>
                  <a:pt x="1364974" y="291548"/>
                </a:cubicBezTo>
                <a:cubicBezTo>
                  <a:pt x="1446696" y="227496"/>
                  <a:pt x="1554921" y="386521"/>
                  <a:pt x="1709530" y="344556"/>
                </a:cubicBezTo>
                <a:cubicBezTo>
                  <a:pt x="1864139" y="302591"/>
                  <a:pt x="2193235" y="88347"/>
                  <a:pt x="2292626" y="39756"/>
                </a:cubicBezTo>
                <a:cubicBezTo>
                  <a:pt x="2392017" y="-8835"/>
                  <a:pt x="2299252" y="53009"/>
                  <a:pt x="2305878" y="53009"/>
                </a:cubicBezTo>
                <a:cubicBezTo>
                  <a:pt x="2312504" y="53009"/>
                  <a:pt x="2332382" y="39756"/>
                  <a:pt x="2332382" y="39756"/>
                </a:cubicBezTo>
                <a:lnTo>
                  <a:pt x="2332382" y="39756"/>
                </a:ln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38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0EF0E-33A6-D4D5-F618-266FD992D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Wilson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22EE5-728F-9EBF-BDC3-9EECFE73D0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has been shown that to account for longitudinal (</a:t>
            </a:r>
            <a:r>
              <a:rPr lang="en-US" dirty="0" err="1"/>
              <a:t>Kovchegov</a:t>
            </a:r>
            <a:r>
              <a:rPr lang="en-US" dirty="0"/>
              <a:t>, </a:t>
            </a:r>
            <a:r>
              <a:rPr lang="en-US" dirty="0" err="1"/>
              <a:t>Pitonyak</a:t>
            </a:r>
            <a:r>
              <a:rPr lang="en-US" dirty="0"/>
              <a:t> and Sievert 2016) and transverse spin (</a:t>
            </a:r>
            <a:r>
              <a:rPr lang="en-US" dirty="0" err="1"/>
              <a:t>Kovchegov</a:t>
            </a:r>
            <a:r>
              <a:rPr lang="en-US" dirty="0"/>
              <a:t> and Sievert 2019) one needs to include corrections out to sub-sub-</a:t>
            </a:r>
            <a:r>
              <a:rPr lang="en-US" dirty="0" err="1"/>
              <a:t>eikonal</a:t>
            </a:r>
            <a:r>
              <a:rPr lang="en-US" dirty="0"/>
              <a:t> order</a:t>
            </a:r>
          </a:p>
          <a:p>
            <a:r>
              <a:rPr lang="en-US" dirty="0"/>
              <a:t>We construct a general sub-sub-</a:t>
            </a:r>
            <a:r>
              <a:rPr lang="en-US" dirty="0" err="1"/>
              <a:t>eikonal</a:t>
            </a:r>
            <a:r>
              <a:rPr lang="en-US" dirty="0"/>
              <a:t> polarized Wilson line by adding all possible operator insertions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05358-D24C-FCA1-9929-D8372B7B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D9D04200-A458-8471-1A09-F4FA457E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10" y="3912336"/>
            <a:ext cx="6697980" cy="275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206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1B2C9-8481-FCE8-8BA6-9E909B14E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Wilson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03AB7-C76D-0EB4-8225-4CFE86042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Circle&#10;&#10;Description automatically generated with low confidence">
            <a:extLst>
              <a:ext uri="{FF2B5EF4-FFF2-40B4-BE49-F238E27FC236}">
                <a16:creationId xmlns:a16="http://schemas.microsoft.com/office/drawing/2014/main" id="{284F8773-F424-AD37-5949-07BEAAF8E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4" y="3246261"/>
            <a:ext cx="10085832" cy="299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1B7672-8CA7-9FBA-CEFC-49D8F8225D88}"/>
              </a:ext>
            </a:extLst>
          </p:cNvPr>
          <p:cNvSpPr txBox="1"/>
          <p:nvPr/>
        </p:nvSpPr>
        <p:spPr>
          <a:xfrm>
            <a:off x="8515043" y="3308691"/>
            <a:ext cx="1940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Shifted transverse position!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EBFB19-8A14-1991-245F-65C08FE60931}"/>
              </a:ext>
            </a:extLst>
          </p:cNvPr>
          <p:cNvCxnSpPr/>
          <p:nvPr/>
        </p:nvCxnSpPr>
        <p:spPr>
          <a:xfrm>
            <a:off x="9746152" y="3954148"/>
            <a:ext cx="202468" cy="2778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6B9BE3D-17C9-D744-B408-4ACD71A8720E}"/>
              </a:ext>
            </a:extLst>
          </p:cNvPr>
          <p:cNvSpPr txBox="1"/>
          <p:nvPr/>
        </p:nvSpPr>
        <p:spPr>
          <a:xfrm>
            <a:off x="9059350" y="5576414"/>
            <a:ext cx="157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Altered spin!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4D0DBC-C7B2-BF14-0163-E4C745981834}"/>
              </a:ext>
            </a:extLst>
          </p:cNvPr>
          <p:cNvCxnSpPr>
            <a:cxnSpLocks/>
          </p:cNvCxnSpPr>
          <p:nvPr/>
        </p:nvCxnSpPr>
        <p:spPr>
          <a:xfrm flipV="1">
            <a:off x="10199570" y="5286559"/>
            <a:ext cx="238242" cy="2548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F397C933-4E9C-E844-1F52-6207F846F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26" y="5004350"/>
            <a:ext cx="450576" cy="409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FF953C6-4B82-F237-102D-612FBB66A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195" y="4745877"/>
            <a:ext cx="450575" cy="45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61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6989B-B1A7-4E66-D96D-DCB11B792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B8884-81EB-EE31-CF55-DB7FA1882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	Small-x Intro</a:t>
            </a:r>
          </a:p>
          <a:p>
            <a:pPr lvl="1"/>
            <a:r>
              <a:rPr lang="en-US" dirty="0"/>
              <a:t>Gluon dominance at small-x</a:t>
            </a:r>
          </a:p>
          <a:p>
            <a:pPr lvl="1"/>
            <a:r>
              <a:rPr lang="en-US" dirty="0" err="1"/>
              <a:t>Eikonal</a:t>
            </a:r>
            <a:r>
              <a:rPr lang="en-US" dirty="0"/>
              <a:t> approximation: projectile-target interaction as Wilson lines and dipole amplitudes</a:t>
            </a:r>
          </a:p>
          <a:p>
            <a:pPr lvl="1"/>
            <a:r>
              <a:rPr lang="en-US" dirty="0"/>
              <a:t>BFKL evolution – power law growth of gluon distribution</a:t>
            </a:r>
          </a:p>
          <a:p>
            <a:pPr lvl="1"/>
            <a:r>
              <a:rPr lang="en-US" dirty="0"/>
              <a:t>BK/JIMWLK : saturation, unitarization and the CGC</a:t>
            </a:r>
          </a:p>
          <a:p>
            <a:r>
              <a:rPr lang="en-US" dirty="0"/>
              <a:t>Spin dependence through sub-</a:t>
            </a:r>
            <a:r>
              <a:rPr lang="en-US" dirty="0" err="1"/>
              <a:t>eikonal</a:t>
            </a:r>
            <a:r>
              <a:rPr lang="en-US" dirty="0"/>
              <a:t> corrections</a:t>
            </a:r>
          </a:p>
          <a:p>
            <a:pPr lvl="1"/>
            <a:r>
              <a:rPr lang="en-US" dirty="0"/>
              <a:t>Spin-dependent operator insertions</a:t>
            </a:r>
          </a:p>
          <a:p>
            <a:pPr lvl="1"/>
            <a:r>
              <a:rPr lang="en-US" dirty="0"/>
              <a:t>General fundamental representation polarized Wilson line</a:t>
            </a:r>
          </a:p>
          <a:p>
            <a:r>
              <a:rPr lang="en-US" dirty="0"/>
              <a:t>TMDs at small-x: Light Cone Operator Treatment</a:t>
            </a:r>
          </a:p>
          <a:p>
            <a:pPr lvl="1"/>
            <a:r>
              <a:rPr lang="en-US" dirty="0"/>
              <a:t>TMD intro</a:t>
            </a:r>
          </a:p>
          <a:p>
            <a:pPr lvl="1"/>
            <a:r>
              <a:rPr lang="en-US" dirty="0"/>
              <a:t>From operator definitions to polarized dipole amplitudes</a:t>
            </a:r>
          </a:p>
          <a:p>
            <a:pPr lvl="1"/>
            <a:r>
              <a:rPr lang="en-US" dirty="0"/>
              <a:t>Evolution and double logs</a:t>
            </a:r>
          </a:p>
          <a:p>
            <a:pPr lvl="1"/>
            <a:r>
              <a:rPr lang="en-US" dirty="0"/>
              <a:t>Results for asymptotic scaling in BFKL regime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78676-A3C5-5A43-6C7C-146A9FA9A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41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D50B3-5E1F-1332-0150-F7FAB7435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Cone Operator Treatment (LCOT)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1B1C9-D439-CCFE-8551-386CA1D65A4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712" y="2185988"/>
                <a:ext cx="10554574" cy="455771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These sub-</a:t>
                </a:r>
                <a:r>
                  <a:rPr lang="en-US" dirty="0" err="1"/>
                  <a:t>eikonal</a:t>
                </a:r>
                <a:r>
                  <a:rPr lang="en-US" dirty="0"/>
                  <a:t> corrections have been used to develop a framework for studying spin-dependent scattering at small-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over the course of several years</a:t>
                </a:r>
              </a:p>
              <a:p>
                <a:pPr lvl="1"/>
                <a:r>
                  <a:rPr lang="en-US" dirty="0"/>
                  <a:t>Initial calculations for helicity TMDs by Yuri </a:t>
                </a:r>
                <a:r>
                  <a:rPr lang="en-US" dirty="0" err="1"/>
                  <a:t>Kovchegov</a:t>
                </a:r>
                <a:r>
                  <a:rPr lang="en-US" dirty="0"/>
                  <a:t>, Daniel </a:t>
                </a:r>
                <a:r>
                  <a:rPr lang="en-US" dirty="0" err="1"/>
                  <a:t>Pitonyak</a:t>
                </a:r>
                <a:r>
                  <a:rPr lang="en-US" dirty="0"/>
                  <a:t> and Matthew Sievert in 2016</a:t>
                </a:r>
              </a:p>
              <a:p>
                <a:pPr lvl="1"/>
                <a:r>
                  <a:rPr lang="en-US" dirty="0"/>
                  <a:t>Many advancements and extension made since with major contributions by Daniel </a:t>
                </a:r>
                <a:r>
                  <a:rPr lang="en-US" dirty="0" err="1"/>
                  <a:t>Adamiak</a:t>
                </a:r>
                <a:r>
                  <a:rPr lang="en-US" dirty="0"/>
                  <a:t>, Jeremy Borden, Florian </a:t>
                </a:r>
                <a:r>
                  <a:rPr lang="en-US" dirty="0" err="1"/>
                  <a:t>Cougoulic</a:t>
                </a:r>
                <a:r>
                  <a:rPr lang="en-US" dirty="0"/>
                  <a:t>, Ming Li, Brandon Manley, MGS, Andrey Tarasov, </a:t>
                </a:r>
                <a:r>
                  <a:rPr lang="en-US" dirty="0" err="1"/>
                  <a:t>Yossathorn</a:t>
                </a:r>
                <a:r>
                  <a:rPr lang="en-US" dirty="0"/>
                  <a:t> </a:t>
                </a:r>
                <a:r>
                  <a:rPr lang="en-US" dirty="0" err="1"/>
                  <a:t>Tawabutr</a:t>
                </a:r>
                <a:endParaRPr lang="en-US" dirty="0"/>
              </a:p>
              <a:p>
                <a:r>
                  <a:rPr lang="en-US" dirty="0"/>
                  <a:t>Started by calculating cross sections, refined to calculate small-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TMDs starting directly from the operator definition</a:t>
                </a:r>
              </a:p>
              <a:p>
                <a:pPr lvl="1"/>
                <a:r>
                  <a:rPr lang="en-US" dirty="0"/>
                  <a:t>We call this new formalism the Light Cone Operator Treatment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61B1C9-D439-CCFE-8551-386CA1D65A4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12" y="2185988"/>
                <a:ext cx="10554574" cy="455771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E88D2-943A-8BF4-4037-8FE321E0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769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E11C-26C2-721A-9F6A-882F613E5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LCOT for TMDs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791C41-A671-43F0-2B4D-8ABB49F190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Simplify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Rewrite operator definition in small-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limit using shockwave formalism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Expand to a given order in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eikonality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Obtain expression for TMD in terms of ‘polarized dipole amplitudes’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Evolve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Calculate small-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gluon/quark emissions in dipole amplitude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Take (for example) large-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 limit to obtain closed equations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Solve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Solve integral equations analytically (if possible) or numerically</a:t>
                </a:r>
              </a:p>
              <a:p>
                <a:pPr marL="685800" marR="0" lvl="1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00206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Plug evolved dipole amplitude back into TMD definition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791C41-A671-43F0-2B4D-8ABB49F190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87CB0B-76FF-BCC4-504A-1F0C41A3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E4420-092F-FD1F-0E5C-B55DD87A7E23}"/>
              </a:ext>
            </a:extLst>
          </p:cNvPr>
          <p:cNvSpPr txBox="1"/>
          <p:nvPr/>
        </p:nvSpPr>
        <p:spPr>
          <a:xfrm>
            <a:off x="9324832" y="3611956"/>
            <a:ext cx="2415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‘Staple’ Wilson Line becomes a dipole amplitude!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5ECBE1-10F1-FD8A-A929-4D55C99EBDF3}"/>
              </a:ext>
            </a:extLst>
          </p:cNvPr>
          <p:cNvCxnSpPr/>
          <p:nvPr/>
        </p:nvCxnSpPr>
        <p:spPr>
          <a:xfrm flipH="1" flipV="1">
            <a:off x="8527266" y="3611956"/>
            <a:ext cx="629519" cy="2675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215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0A1DB-75BF-AF6C-8420-21C82EB6D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</a:t>
            </a:r>
            <a:r>
              <a:rPr lang="en-US" dirty="0" err="1"/>
              <a:t>eikonal</a:t>
            </a:r>
            <a:r>
              <a:rPr lang="en-US" dirty="0"/>
              <a:t> power counting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AAA8B1-9558-E1CB-0AE6-113FB4185D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Eikonal distributions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dirty="0"/>
                  <a:t>, no COM energy suppression</a:t>
                </a:r>
              </a:p>
              <a:p>
                <a:r>
                  <a:rPr lang="en-US" dirty="0"/>
                  <a:t>Sub-eikonal distributions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energy suppression</a:t>
                </a:r>
              </a:p>
              <a:p>
                <a:r>
                  <a:rPr lang="en-US" dirty="0"/>
                  <a:t>Sub-sub-eikonal distributions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 energy suppression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0AAA8B1-9558-E1CB-0AE6-113FB4185D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847D5-5F9C-95C7-1E79-2CD56583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12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72D8-DF97-F1E4-88B9-62D6F1F71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7DB3E8-010B-6A25-EC33-CDD35D49D6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712" y="2222287"/>
                <a:ext cx="10554574" cy="4407113"/>
              </a:xfrm>
            </p:spPr>
            <p:txBody>
              <a:bodyPr>
                <a:normAutofit lnSpcReduction="10000"/>
              </a:bodyPr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leading-twist quark TMDs give various correlations between the transverse momentum and polarizations of the quarks within a hadron with the polarization of the parent hadron</a:t>
                </a:r>
              </a:p>
              <a:p>
                <a:r>
                  <a:rPr lang="en-US" dirty="0"/>
                  <a:t>Their scale evolution in       is given by the CSS equations, but the small-</a:t>
                </a:r>
                <a:r>
                  <a:rPr lang="en-US" sz="1800" b="0" dirty="0"/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evolution is an ongoing effort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7DB3E8-010B-6A25-EC33-CDD35D49D6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12" y="2222287"/>
                <a:ext cx="10554574" cy="440711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17986533-C2C5-36CC-AFD1-D041EC700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963" y="5755318"/>
            <a:ext cx="321866" cy="295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0F47D51-237A-FFFF-15E4-467C63B7E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51" y="1962154"/>
            <a:ext cx="5660698" cy="32141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BC633-B125-B341-1627-34DA60D10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90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F4A0-7244-4184-F873-C0F55051C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99FF76-2088-C3BC-8C78-9880BA17DB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712" y="2222287"/>
                <a:ext cx="10554574" cy="4307101"/>
              </a:xfrm>
            </p:spPr>
            <p:txBody>
              <a:bodyPr/>
              <a:lstStyle/>
              <a:p>
                <a:r>
                  <a:rPr lang="en-US" sz="1800" dirty="0"/>
                  <a:t>Quark TMDs are defined by the non-local operator product in the hadron state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sz="1800" dirty="0"/>
                  <a:t>Linear combinations of different TMDs come from different choices of the Dirac matrix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sz="1800" dirty="0"/>
                  <a:t>, for example the unintegrated quark density        and the </a:t>
                </a:r>
                <a:r>
                  <a:rPr lang="en-US" sz="1800" dirty="0" err="1"/>
                  <a:t>Sivers</a:t>
                </a:r>
                <a:r>
                  <a:rPr lang="en-US" sz="1800" dirty="0"/>
                  <a:t> function        are given by the taking the matrix to be 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899FF76-2088-C3BC-8C78-9880BA17DB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12" y="2222287"/>
                <a:ext cx="10554574" cy="430710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596DC80A-45CD-B59A-D809-6356C9E2E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555" y="3112509"/>
            <a:ext cx="5246695" cy="5908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A1833F3-E623-07A2-ECED-0359A357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21" y="3904915"/>
            <a:ext cx="3314712" cy="81666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CF477-2165-2677-0533-00BF97D7D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AC0840CC-B8EA-0D37-7214-305EBA127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542" y="3758881"/>
            <a:ext cx="1286054" cy="93358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9F4B225-43BF-9838-5CF4-1172E34E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002" y="3619148"/>
            <a:ext cx="814409" cy="13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AC1E191-BD5B-D2EA-376D-3D25EFFD2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343" y="4707265"/>
            <a:ext cx="262851" cy="18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FFA9D10-E2D3-968A-4BB6-F41E48845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973" y="4098686"/>
            <a:ext cx="232688" cy="13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D5E1C9D-5722-972F-9985-5EA20EF4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938" y="4475545"/>
            <a:ext cx="801550" cy="160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A7F803-23F8-138D-9AC8-F672C6528116}"/>
              </a:ext>
            </a:extLst>
          </p:cNvPr>
          <p:cNvSpPr txBox="1"/>
          <p:nvPr/>
        </p:nvSpPr>
        <p:spPr>
          <a:xfrm>
            <a:off x="9078193" y="3660027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SIDIS staple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4CC99ED-6772-7A8C-FFE5-3C6EBB80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81" y="5873021"/>
            <a:ext cx="7925436" cy="56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582DA59-C2DF-8190-ADDC-ACA8266FC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6" y="5500376"/>
            <a:ext cx="588029" cy="2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C882E1E-F5EB-04E1-2FF0-1DD595DEE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649" y="5232217"/>
            <a:ext cx="267286" cy="29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644B1E7-B632-8A00-7CC0-912407825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543" y="5202584"/>
            <a:ext cx="422032" cy="34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664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F78BF-BE48-6D29-6EBF-8DD6D1792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Simplify: Gauge link to dipole amplitude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0B2B0-0838-C520-63A5-549849BCC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93A47F0-877F-2F12-A5D8-A79ECE267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648" y="2699375"/>
            <a:ext cx="3036043" cy="2603857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9A188F7A-3E8F-A5EE-E469-FB9740B80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127" y="2667226"/>
            <a:ext cx="3139437" cy="2692532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FBAB0A4-5581-2BFC-7F37-A45A48DE9141}"/>
              </a:ext>
            </a:extLst>
          </p:cNvPr>
          <p:cNvCxnSpPr/>
          <p:nvPr/>
        </p:nvCxnSpPr>
        <p:spPr>
          <a:xfrm>
            <a:off x="7516607" y="4001303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DCE02FB-D3A0-8B26-B670-18FBF489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77" y="5919014"/>
            <a:ext cx="4778982" cy="43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AB18717-DC06-0BDF-3D49-79D46C26C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06" y="5946265"/>
            <a:ext cx="2708501" cy="254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37E242-EF90-5F5C-9854-ACB18753B3A8}"/>
              </a:ext>
            </a:extLst>
          </p:cNvPr>
          <p:cNvCxnSpPr>
            <a:cxnSpLocks/>
          </p:cNvCxnSpPr>
          <p:nvPr/>
        </p:nvCxnSpPr>
        <p:spPr>
          <a:xfrm flipV="1">
            <a:off x="6096000" y="5359758"/>
            <a:ext cx="0" cy="4342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EE32EB-46CE-4D63-2065-5C74A8F70429}"/>
              </a:ext>
            </a:extLst>
          </p:cNvPr>
          <p:cNvCxnSpPr/>
          <p:nvPr/>
        </p:nvCxnSpPr>
        <p:spPr>
          <a:xfrm>
            <a:off x="3545058" y="4029242"/>
            <a:ext cx="73152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D3180E3-8A7C-0AC9-2C31-68B9B0166309}"/>
              </a:ext>
            </a:extLst>
          </p:cNvPr>
          <p:cNvCxnSpPr>
            <a:cxnSpLocks/>
          </p:cNvCxnSpPr>
          <p:nvPr/>
        </p:nvCxnSpPr>
        <p:spPr>
          <a:xfrm flipV="1">
            <a:off x="2322456" y="5303232"/>
            <a:ext cx="0" cy="4342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CF52BC0-6994-0358-B0F3-25CC5A4BFC72}"/>
              </a:ext>
            </a:extLst>
          </p:cNvPr>
          <p:cNvSpPr txBox="1"/>
          <p:nvPr/>
        </p:nvSpPr>
        <p:spPr>
          <a:xfrm>
            <a:off x="9040149" y="5813976"/>
            <a:ext cx="2347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Leading order correction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E4A7E30-2557-596A-94C3-519DF6D96412}"/>
              </a:ext>
            </a:extLst>
          </p:cNvPr>
          <p:cNvCxnSpPr>
            <a:cxnSpLocks/>
          </p:cNvCxnSpPr>
          <p:nvPr/>
        </p:nvCxnSpPr>
        <p:spPr>
          <a:xfrm flipV="1">
            <a:off x="9817845" y="5359757"/>
            <a:ext cx="0" cy="43425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51B7DFE7-1DB0-C91A-6502-D9D004F2E5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11" y="2667226"/>
            <a:ext cx="2895701" cy="260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61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807E7-6FA6-8946-9409-762ADC52B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Simplify: Shock wave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642F5-9555-638F-C11A-E47AFED83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By inserting a complete set of states, one can write the operator product as a sum over cut diagrams for the scattering of a quark on the shockwave of a target hadron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4AC69-971B-EEFF-E9FD-532AAE61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A321849-1FA3-DBC0-446D-6CBE17445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72" y="3051514"/>
            <a:ext cx="10050333" cy="52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7ED5ADB6-1BD5-A103-0D6E-1F1936F84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005" y="3612832"/>
            <a:ext cx="3613989" cy="2743012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70FDF1F-D955-5FE6-8FCB-706A179FF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634" y="6380485"/>
            <a:ext cx="815926" cy="31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4862E4E-3754-679D-923E-76CC71231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615" y="3881659"/>
            <a:ext cx="295421" cy="32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B6D24D-C976-D612-2332-279BDC9511EA}"/>
              </a:ext>
            </a:extLst>
          </p:cNvPr>
          <p:cNvCxnSpPr/>
          <p:nvPr/>
        </p:nvCxnSpPr>
        <p:spPr>
          <a:xfrm>
            <a:off x="4289005" y="4044140"/>
            <a:ext cx="676890" cy="682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22BA74B0-CCA6-75D3-9D77-73D60E117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724" y="3904440"/>
            <a:ext cx="274711" cy="30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BAF9318-B7E6-AA5A-51F0-1BB74D66C3F0}"/>
              </a:ext>
            </a:extLst>
          </p:cNvPr>
          <p:cNvCxnSpPr>
            <a:cxnSpLocks/>
          </p:cNvCxnSpPr>
          <p:nvPr/>
        </p:nvCxnSpPr>
        <p:spPr>
          <a:xfrm flipH="1">
            <a:off x="6766560" y="4044140"/>
            <a:ext cx="1490336" cy="682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47C1B34D-6BAC-4032-8A28-9D3BDBCF7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314" y="5380163"/>
            <a:ext cx="1379722" cy="6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7476065-9412-ACF3-B323-11D909F5F5BF}"/>
              </a:ext>
            </a:extLst>
          </p:cNvPr>
          <p:cNvCxnSpPr/>
          <p:nvPr/>
        </p:nvCxnSpPr>
        <p:spPr>
          <a:xfrm flipV="1">
            <a:off x="3868615" y="5254388"/>
            <a:ext cx="758835" cy="259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454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52875-D13B-F218-B93D-4C7E37869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Simplify: Shock wave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999CB-9A96-E175-D9DC-0A72399D5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Writing the antiquark propagator as a polarized Wilson line lets us write the operator product in terms of a polarized dipole amplitude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9F5435-3462-A5DD-F55B-03F0B363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569BC53-C06F-B4C5-6451-D8BDF70F8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22" y="4555756"/>
            <a:ext cx="3409246" cy="219983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87FC4E1-CA92-A6B6-5002-34AA13D6F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18" y="3193998"/>
            <a:ext cx="8596668" cy="124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84281D7-D064-82C4-6074-3AD7FBA7BCF6}"/>
              </a:ext>
            </a:extLst>
          </p:cNvPr>
          <p:cNvSpPr/>
          <p:nvPr/>
        </p:nvSpPr>
        <p:spPr>
          <a:xfrm>
            <a:off x="8387199" y="3625139"/>
            <a:ext cx="970671" cy="9705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8359E1B-C9EA-5473-8D65-524DEA0E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116" y="6405833"/>
            <a:ext cx="847081" cy="323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C0B12C-DABB-FF34-59A8-FBB857229C2A}"/>
              </a:ext>
            </a:extLst>
          </p:cNvPr>
          <p:cNvCxnSpPr>
            <a:cxnSpLocks/>
          </p:cNvCxnSpPr>
          <p:nvPr/>
        </p:nvCxnSpPr>
        <p:spPr>
          <a:xfrm flipV="1">
            <a:off x="4157462" y="5874854"/>
            <a:ext cx="669264" cy="467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E09525B7-8FAB-EAC3-C219-D5F7C513B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45" y="4703918"/>
            <a:ext cx="297424" cy="32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92FDE42-5826-DBB9-03BF-59361BF798D4}"/>
              </a:ext>
            </a:extLst>
          </p:cNvPr>
          <p:cNvCxnSpPr>
            <a:cxnSpLocks/>
          </p:cNvCxnSpPr>
          <p:nvPr/>
        </p:nvCxnSpPr>
        <p:spPr>
          <a:xfrm>
            <a:off x="4148306" y="4900387"/>
            <a:ext cx="545138" cy="3937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DA969A35-3E0A-89E7-697B-FB4B504F2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921" y="5294159"/>
            <a:ext cx="1970215" cy="51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9999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6F038-AF24-6901-A080-7EA3A37E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Simplify: Polarized Dipole Amplitudes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77A12-EB3C-93E3-3C0C-A6C1C4BE3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1671623"/>
            <a:ext cx="10554574" cy="4500578"/>
          </a:xfrm>
        </p:spPr>
        <p:txBody>
          <a:bodyPr/>
          <a:lstStyle/>
          <a:p>
            <a:r>
              <a:rPr lang="en-US" dirty="0"/>
              <a:t>For a given TMD, at a given order in the sub-</a:t>
            </a:r>
            <a:r>
              <a:rPr lang="en-US" dirty="0" err="1"/>
              <a:t>eikonal</a:t>
            </a:r>
            <a:r>
              <a:rPr lang="en-US" dirty="0"/>
              <a:t> expansion, we define polarized dipole amplitudes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F5EF6-157D-F49E-63D8-F318FB809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28</a:t>
            </a:fld>
            <a:endParaRPr lang="en-US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05662D03-F5EA-D90B-5554-2F8AF6FF0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481" y="3003430"/>
            <a:ext cx="9415037" cy="1856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6A4293C-A48C-21DE-FB7A-3D5DEF5B8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276" y="5212606"/>
            <a:ext cx="6119447" cy="25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77329E-25B1-4513-18CD-E2FC1D9ECF76}"/>
              </a:ext>
            </a:extLst>
          </p:cNvPr>
          <p:cNvCxnSpPr/>
          <p:nvPr/>
        </p:nvCxnSpPr>
        <p:spPr>
          <a:xfrm flipV="1">
            <a:off x="8088923" y="4490220"/>
            <a:ext cx="0" cy="7223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D59319-59DC-A769-CB21-431671490821}"/>
              </a:ext>
            </a:extLst>
          </p:cNvPr>
          <p:cNvCxnSpPr>
            <a:cxnSpLocks/>
          </p:cNvCxnSpPr>
          <p:nvPr/>
        </p:nvCxnSpPr>
        <p:spPr>
          <a:xfrm flipV="1">
            <a:off x="4993156" y="4860224"/>
            <a:ext cx="0" cy="32615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650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B1CD8-CDFA-41F7-281E-92FEFD9C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Small-x Evolution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07088F-03ED-9E51-516E-2049DD83A8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Calculate gluon and quark emissions in the dipole amplitudes</a:t>
                </a:r>
              </a:p>
              <a:p>
                <a:r>
                  <a:rPr lang="en-US" dirty="0"/>
                  <a:t>Sum over relevant diagrams/operators to extract evolution in large-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or large-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&amp;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dirty="0"/>
                  <a:t> limit</a:t>
                </a:r>
              </a:p>
              <a:p>
                <a:r>
                  <a:rPr lang="en-US" dirty="0"/>
                  <a:t>Obtain general operator level equations (in given approximation)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B07088F-03ED-9E51-516E-2049DD83A8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A3204-0DC2-A082-0B36-18BFCFC0B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1177A03E-C798-937F-CDC6-F225C0214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3" y="3531548"/>
            <a:ext cx="5186362" cy="328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7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22324-233E-43E5-494C-E41F14823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Small-x Introduction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873312-190A-0B99-6FA7-536C783D1E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712" y="2222287"/>
                <a:ext cx="10554574" cy="4421401"/>
              </a:xfrm>
            </p:spPr>
            <p:txBody>
              <a:bodyPr/>
              <a:lstStyle/>
              <a:p>
                <a:r>
                  <a:rPr lang="en-US" dirty="0"/>
                  <a:t>Recall our usual DIS kinematic variables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At high fixed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we see that small-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implies high COM energy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873312-190A-0B99-6FA7-536C783D1E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12" y="2222287"/>
                <a:ext cx="10554574" cy="442140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47543-5CBF-CA62-61CD-A362D4C34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4ACA80-AB3A-5F61-DD5D-A26A14C0D8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92" t="32059" r="27512" b="16765"/>
          <a:stretch/>
        </p:blipFill>
        <p:spPr>
          <a:xfrm>
            <a:off x="7692468" y="2089939"/>
            <a:ext cx="4048018" cy="3075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703109-BE21-0C88-CD8F-9F11DA5DE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213" y="3783837"/>
            <a:ext cx="1419224" cy="3595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A384FD-44C9-4137-16B8-0D1AFBE74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287" y="3370890"/>
            <a:ext cx="1596467" cy="15449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382732-89B3-018B-423D-A6C466AB2B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256" y="3959224"/>
            <a:ext cx="2044065" cy="368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485F13-7B67-83A6-3D48-87A9915D95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837" y="5877086"/>
            <a:ext cx="1367834" cy="37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36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6126CD-112B-7DB2-1E0D-D608CC281EA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Linearized Large-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DLA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6126CD-112B-7DB2-1E0D-D608CC281EA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61DABB-B197-681F-7DC2-C255151534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can obtain closed equations by considering the linearized large-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evolution equations in the double logarithmic approximation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Can solve either numerically or sometimes analytically!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61DABB-B197-681F-7DC2-C255151534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17218-C45C-90CA-606E-58AF2AB99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7AD6F8-3A70-7DE0-35A6-D7E01ED53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47" t="22941" r="46262" b="51765"/>
          <a:stretch/>
        </p:blipFill>
        <p:spPr>
          <a:xfrm>
            <a:off x="1728788" y="3023825"/>
            <a:ext cx="2857499" cy="2082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20BB54-C325-E4C7-9E84-450CAF788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062" y="3735742"/>
            <a:ext cx="2908300" cy="609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E8C3AA-9815-26BF-3203-D27851C902ED}"/>
                  </a:ext>
                </a:extLst>
              </p:cNvPr>
              <p:cNvSpPr txBox="1"/>
              <p:nvPr/>
            </p:nvSpPr>
            <p:spPr>
              <a:xfrm>
                <a:off x="8529638" y="3429000"/>
                <a:ext cx="2679770" cy="1315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Lifetimes ordered and transverse size ordered – new double logs!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E8C3AA-9815-26BF-3203-D27851C902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638" y="3429000"/>
                <a:ext cx="2679770" cy="1315938"/>
              </a:xfrm>
              <a:prstGeom prst="rect">
                <a:avLst/>
              </a:prstGeom>
              <a:blipFill>
                <a:blip r:embed="rId6"/>
                <a:stretch>
                  <a:fillRect l="-1887" t="-2885" r="-3774"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7099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B2F80-9BF5-D8FD-E1EB-A3F4D7C28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for flavor non-singlet outside saturation region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2C055-3C78-87AE-0CAE-C203202C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31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2853FBA-B22B-744B-129E-5772FE737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540000"/>
            <a:ext cx="10554574" cy="431799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1600" dirty="0"/>
              <a:t>The diagonal TMDs all receive evolution contributions equal to that of the </a:t>
            </a:r>
            <a:r>
              <a:rPr lang="en-US" sz="1600" dirty="0" err="1"/>
              <a:t>Reggeon</a:t>
            </a:r>
            <a:r>
              <a:rPr lang="en-US" sz="1600" dirty="0"/>
              <a:t> (Kirschner and </a:t>
            </a:r>
            <a:r>
              <a:rPr lang="en-US" sz="1600" dirty="0" err="1"/>
              <a:t>Lipatov</a:t>
            </a:r>
            <a:r>
              <a:rPr lang="en-US" sz="1600" dirty="0"/>
              <a:t> 1983)</a:t>
            </a:r>
          </a:p>
          <a:p>
            <a:r>
              <a:rPr lang="en-US" sz="1600" dirty="0"/>
              <a:t>Unpolarized and helicity TMDs also studied in InfraRed Evolution Equation (IREE) framework (</a:t>
            </a:r>
            <a:r>
              <a:rPr lang="en-US" sz="1600" dirty="0" err="1"/>
              <a:t>Ermolaev</a:t>
            </a:r>
            <a:r>
              <a:rPr lang="en-US" sz="1600" dirty="0"/>
              <a:t>, </a:t>
            </a:r>
            <a:r>
              <a:rPr lang="en-US" sz="1600" dirty="0" err="1"/>
              <a:t>Manaenkov</a:t>
            </a:r>
            <a:r>
              <a:rPr lang="en-US" sz="1600" dirty="0"/>
              <a:t> and </a:t>
            </a:r>
            <a:r>
              <a:rPr lang="en-US" sz="1600" dirty="0" err="1"/>
              <a:t>Ryskin</a:t>
            </a:r>
            <a:r>
              <a:rPr lang="en-US" sz="1600" dirty="0"/>
              <a:t> 1996, Bartels, </a:t>
            </a:r>
            <a:r>
              <a:rPr lang="en-US" sz="1600" dirty="0" err="1"/>
              <a:t>Ermolaev</a:t>
            </a:r>
            <a:r>
              <a:rPr lang="en-US" sz="1600" dirty="0"/>
              <a:t> and </a:t>
            </a:r>
            <a:r>
              <a:rPr lang="en-US" sz="1600" dirty="0" err="1"/>
              <a:t>Ryskin</a:t>
            </a:r>
            <a:r>
              <a:rPr lang="en-US" sz="1600" dirty="0"/>
              <a:t> 1996)</a:t>
            </a:r>
          </a:p>
          <a:p>
            <a:r>
              <a:rPr lang="en-US" sz="1600" dirty="0" err="1"/>
              <a:t>Transversity</a:t>
            </a:r>
            <a:r>
              <a:rPr lang="en-US" sz="1600" dirty="0"/>
              <a:t> TMD also studied previously (Kirschner, Mankiewicz, Schafer, and </a:t>
            </a:r>
            <a:r>
              <a:rPr lang="en-US" sz="1600" dirty="0" err="1"/>
              <a:t>Szymanowski</a:t>
            </a:r>
            <a:r>
              <a:rPr lang="en-US" sz="1600" dirty="0"/>
              <a:t> 1997)</a:t>
            </a:r>
          </a:p>
          <a:p>
            <a:r>
              <a:rPr lang="en-US" sz="1600" dirty="0"/>
              <a:t>The off diagonal terms receive no evolution power correction in their leading terms! </a:t>
            </a:r>
            <a:endParaRPr lang="en-US" dirty="0"/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A291397D-B656-4332-F332-35157BA7BC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6" t="33173" r="4496" b="34221"/>
          <a:stretch/>
        </p:blipFill>
        <p:spPr>
          <a:xfrm>
            <a:off x="1046935" y="2277112"/>
            <a:ext cx="9787234" cy="22134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D081D0-95C1-506A-BCFD-4189202DF32E}"/>
              </a:ext>
            </a:extLst>
          </p:cNvPr>
          <p:cNvSpPr txBox="1"/>
          <p:nvPr/>
        </p:nvSpPr>
        <p:spPr>
          <a:xfrm>
            <a:off x="10701340" y="4416269"/>
            <a:ext cx="1467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MGS 2024</a:t>
            </a:r>
          </a:p>
        </p:txBody>
      </p:sp>
    </p:spTree>
    <p:extLst>
      <p:ext uri="{BB962C8B-B14F-4D97-AF65-F5344CB8AC3E}">
        <p14:creationId xmlns:p14="http://schemas.microsoft.com/office/powerpoint/2010/main" val="1031493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4815E-459A-052C-4422-AB2634B7C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for flavor singlet outside saturation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5745B-5F20-0BBA-4F67-D22422F7DF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u="sng" dirty="0"/>
              <a:t>Preliminary results</a:t>
            </a:r>
            <a:r>
              <a:rPr lang="en-US" dirty="0"/>
              <a:t>, but table is almost completed!</a:t>
            </a:r>
          </a:p>
          <a:p>
            <a:r>
              <a:rPr lang="en-US" dirty="0"/>
              <a:t>Surprisingly, still have some off-diagonal TMDs with no linear evolution power corrections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0CBDF-D148-2FE2-61A1-38314735D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14A8E5-E2DD-6131-9A8B-A36C76E6459E}"/>
              </a:ext>
            </a:extLst>
          </p:cNvPr>
          <p:cNvSpPr txBox="1"/>
          <p:nvPr/>
        </p:nvSpPr>
        <p:spPr>
          <a:xfrm>
            <a:off x="8858250" y="4678811"/>
            <a:ext cx="3000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Adamiak</a:t>
            </a:r>
            <a:r>
              <a:rPr lang="en-US" dirty="0"/>
              <a:t>, </a:t>
            </a:r>
            <a:r>
              <a:rPr lang="en-US" dirty="0" err="1"/>
              <a:t>Tawabutr</a:t>
            </a:r>
            <a:r>
              <a:rPr lang="en-US" dirty="0"/>
              <a:t> and MGS </a:t>
            </a:r>
            <a:r>
              <a:rPr lang="en-US" i="1" dirty="0"/>
              <a:t>in preparation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04204A-4909-FE66-269B-1E33C39415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1" t="35091" r="2397" b="25635"/>
          <a:stretch/>
        </p:blipFill>
        <p:spPr>
          <a:xfrm>
            <a:off x="1684999" y="2309790"/>
            <a:ext cx="8822000" cy="228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64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5A8C-2C8F-EE9C-29DF-C6696FDE9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Protection from evolution?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86D77-499B-829C-099F-BC2731D6E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quite interesting feature is that multiple off-diagonal TMDs receive no corrections to their naïve power law</a:t>
            </a:r>
          </a:p>
          <a:p>
            <a:r>
              <a:rPr lang="en-US" dirty="0"/>
              <a:t>Based on the known spin-dependent </a:t>
            </a:r>
            <a:r>
              <a:rPr lang="en-US" dirty="0" err="1"/>
              <a:t>Odderon</a:t>
            </a:r>
            <a:r>
              <a:rPr lang="en-US" dirty="0"/>
              <a:t> contribution to the </a:t>
            </a:r>
            <a:r>
              <a:rPr lang="en-US" dirty="0" err="1"/>
              <a:t>Sivers</a:t>
            </a:r>
            <a:r>
              <a:rPr lang="en-US" dirty="0"/>
              <a:t> function (Boer et al 2016), we had previously speculated that there could be protection for T-odd TMDs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New results show that this protection applies to other TMDs, perhaps some other symmetry?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06A22-F37C-AC0A-651C-CCAD3499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BDC8D17-4F0D-ADC8-45C5-01CEB00D2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840" y="3857117"/>
            <a:ext cx="2705952" cy="101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AF55F50-7A57-3FBF-BB64-C1C284C8B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87" y="3774165"/>
            <a:ext cx="1195030" cy="111921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03AD734D-CC0A-15D6-D13F-51174E45B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96" y="4333773"/>
            <a:ext cx="759476" cy="18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2AC00DA-65D5-6818-E373-CCFC8DC33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24" y="3874027"/>
            <a:ext cx="1334488" cy="19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22A18CA-C2CF-C59F-ABBB-E3C4993A1F67}"/>
              </a:ext>
            </a:extLst>
          </p:cNvPr>
          <p:cNvCxnSpPr>
            <a:cxnSpLocks/>
          </p:cNvCxnSpPr>
          <p:nvPr/>
        </p:nvCxnSpPr>
        <p:spPr>
          <a:xfrm flipH="1">
            <a:off x="3573317" y="4118634"/>
            <a:ext cx="246922" cy="165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B5B19149-FDC9-53DA-5DCC-1133718EA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32" y="4365836"/>
            <a:ext cx="3557061" cy="30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B81A277-7F93-3708-635D-2EA6D0357EE8}"/>
              </a:ext>
            </a:extLst>
          </p:cNvPr>
          <p:cNvSpPr txBox="1"/>
          <p:nvPr/>
        </p:nvSpPr>
        <p:spPr>
          <a:xfrm>
            <a:off x="9878247" y="4126782"/>
            <a:ext cx="186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Bartel</a:t>
            </a:r>
            <a:r>
              <a:rPr lang="en-US" sz="1600" dirty="0"/>
              <a:t>, </a:t>
            </a:r>
            <a:r>
              <a:rPr lang="en-US" sz="1600" dirty="0" err="1"/>
              <a:t>Lipatov</a:t>
            </a:r>
            <a:r>
              <a:rPr lang="en-US" sz="1600" dirty="0"/>
              <a:t> and Vacca 2000</a:t>
            </a:r>
          </a:p>
        </p:txBody>
      </p:sp>
    </p:spTree>
    <p:extLst>
      <p:ext uri="{BB962C8B-B14F-4D97-AF65-F5344CB8AC3E}">
        <p14:creationId xmlns:p14="http://schemas.microsoft.com/office/powerpoint/2010/main" val="301636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7EE89-458E-2585-844A-4A4B70B1E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45E91E-2683-443C-E91C-400ED5CED1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dirty="0"/>
                  <a:t>We now know the small-x </a:t>
                </a:r>
                <a:r>
                  <a:rPr lang="en-US" dirty="0" err="1"/>
                  <a:t>asymptotics</a:t>
                </a:r>
                <a:r>
                  <a:rPr lang="en-US" dirty="0"/>
                  <a:t> of all 8 leading-twist quark TMDs</a:t>
                </a:r>
              </a:p>
              <a:p>
                <a:r>
                  <a:rPr lang="en-US" dirty="0"/>
                  <a:t>Interesting patterns have emerged</a:t>
                </a:r>
              </a:p>
              <a:p>
                <a:r>
                  <a:rPr lang="en-US" dirty="0"/>
                  <a:t>Many equations ready for phenomenological implementation</a:t>
                </a:r>
              </a:p>
              <a:p>
                <a:pPr lvl="1"/>
                <a:r>
                  <a:rPr lang="en-US" dirty="0"/>
                  <a:t>Significant progress made applying small-x for helicity TMDs by JAM (cf. JAM </a:t>
                </a:r>
                <a:r>
                  <a:rPr lang="en-US" dirty="0" err="1"/>
                  <a:t>Adamiak</a:t>
                </a:r>
                <a:r>
                  <a:rPr lang="en-US" dirty="0"/>
                  <a:t> et al 2023), also some work on the </a:t>
                </a:r>
                <a:r>
                  <a:rPr lang="en-US" dirty="0" err="1"/>
                  <a:t>transversity</a:t>
                </a:r>
                <a:r>
                  <a:rPr lang="en-US" dirty="0"/>
                  <a:t> TMD (JAM </a:t>
                </a:r>
                <a:r>
                  <a:rPr lang="en-US" dirty="0" err="1"/>
                  <a:t>Cocuzza</a:t>
                </a:r>
                <a:r>
                  <a:rPr lang="en-US" dirty="0"/>
                  <a:t> et al 2023)</a:t>
                </a:r>
              </a:p>
              <a:p>
                <a:r>
                  <a:rPr lang="en-US" dirty="0"/>
                  <a:t>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results require JIMWLK type evolution equation (cf. </a:t>
                </a:r>
                <a:r>
                  <a:rPr lang="en-US" dirty="0" err="1"/>
                  <a:t>Cougoulic</a:t>
                </a:r>
                <a:r>
                  <a:rPr lang="en-US" dirty="0"/>
                  <a:t> and </a:t>
                </a:r>
                <a:r>
                  <a:rPr lang="en-US" dirty="0" err="1"/>
                  <a:t>Kovchegov</a:t>
                </a:r>
                <a:r>
                  <a:rPr lang="en-US" dirty="0"/>
                  <a:t> 2019)</a:t>
                </a:r>
              </a:p>
              <a:p>
                <a:r>
                  <a:rPr lang="en-US" dirty="0"/>
                  <a:t>Results can be derived for gluon TMDs as well</a:t>
                </a:r>
              </a:p>
              <a:p>
                <a:r>
                  <a:rPr lang="en-US" dirty="0"/>
                  <a:t>Formalism can be extended to GPDs/GTMDs and potentially higher twist </a:t>
                </a:r>
                <a:r>
                  <a:rPr lang="en-US" dirty="0" err="1"/>
                  <a:t>parton</a:t>
                </a:r>
                <a:r>
                  <a:rPr lang="en-US" dirty="0"/>
                  <a:t> distributions</a:t>
                </a:r>
              </a:p>
              <a:p>
                <a:r>
                  <a:rPr lang="en-US" dirty="0"/>
                  <a:t>Polarized Wilson lines can be used to calculate more general spin-dependent processes at high energy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E45E91E-2683-443C-E91C-400ED5CED1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87EBD-041E-3336-BDB8-788D2261E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63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4058-C62A-6CD1-6959-930B67B84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46ACC-7202-C42C-8745-B8A253CED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developed a general framework for including sub-</a:t>
            </a:r>
            <a:r>
              <a:rPr lang="en-US" dirty="0" err="1"/>
              <a:t>eikonal</a:t>
            </a:r>
            <a:r>
              <a:rPr lang="en-US" dirty="0"/>
              <a:t> effects into the small-x formalism</a:t>
            </a:r>
          </a:p>
          <a:p>
            <a:pPr lvl="1"/>
            <a:r>
              <a:rPr lang="en-US" dirty="0"/>
              <a:t>Similar formalisms for sub-</a:t>
            </a:r>
            <a:r>
              <a:rPr lang="en-US" dirty="0" err="1"/>
              <a:t>eikonal</a:t>
            </a:r>
            <a:r>
              <a:rPr lang="en-US" dirty="0"/>
              <a:t> corrections have been developed by various other authors, cf. </a:t>
            </a:r>
            <a:r>
              <a:rPr lang="en-US" dirty="0" err="1"/>
              <a:t>Altinoluk</a:t>
            </a:r>
            <a:r>
              <a:rPr lang="en-US" dirty="0"/>
              <a:t> et al 2016-2021, </a:t>
            </a:r>
            <a:r>
              <a:rPr lang="en-US" dirty="0" err="1"/>
              <a:t>Chirilli</a:t>
            </a:r>
            <a:r>
              <a:rPr lang="en-US" dirty="0"/>
              <a:t> 2019-2021 </a:t>
            </a:r>
          </a:p>
          <a:p>
            <a:r>
              <a:rPr lang="en-US" dirty="0"/>
              <a:t>We have obtained the small-x </a:t>
            </a:r>
            <a:r>
              <a:rPr lang="en-US" dirty="0" err="1"/>
              <a:t>asymptotics</a:t>
            </a:r>
            <a:r>
              <a:rPr lang="en-US" dirty="0"/>
              <a:t> for all eight leading-twist quark TMDs</a:t>
            </a:r>
          </a:p>
          <a:p>
            <a:r>
              <a:rPr lang="en-US" dirty="0"/>
              <a:t>More improvements and applications of the formalism are in progress!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3451A-F7BB-A431-53B0-DBFDEC1BA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24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5DD30-3F0E-CA62-8B3C-27CA1B448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E6476-ACC7-6C76-7443-54893EB9AA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EB256-CECB-3D87-4AA5-6CF0DB86A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73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FCF6D8D-83A5-8408-45FC-CB8D04D1595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Classes of leading small-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dirty="0"/>
                  <a:t> diagrams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FCF6D8D-83A5-8408-45FC-CB8D04D159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D86F8-8ED8-E351-5BB1-AEE6BD1DA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General analysis shows that class B gives leading contribution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F09D1-8002-4353-190F-4B7B2538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37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2AA6587-D03C-366F-BC16-14932623D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270" y="2222287"/>
            <a:ext cx="5373458" cy="305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77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AC931-F252-224A-8F03-3BD8E7383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Sub-sub-</a:t>
            </a:r>
            <a:r>
              <a:rPr lang="en-US" dirty="0" err="1"/>
              <a:t>eikonal</a:t>
            </a:r>
            <a:r>
              <a:rPr lang="en-US" dirty="0"/>
              <a:t> Polarized Wilson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DA54D-C79A-1D13-E2AE-6585B4E0B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5464863-ED2B-4D2F-14EB-9E564CF09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7" y="1992470"/>
            <a:ext cx="6935006" cy="473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9143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6C907-8029-CDD0-ACF3-FF186160E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Sub-sub-</a:t>
            </a:r>
            <a:r>
              <a:rPr lang="en-US" dirty="0" err="1"/>
              <a:t>eikonal</a:t>
            </a:r>
            <a:r>
              <a:rPr lang="en-US" dirty="0"/>
              <a:t>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10A61-AC97-69D2-69B4-DADB3BC68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E44538A-CB4C-589D-87BF-002428B06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3" y="2720443"/>
            <a:ext cx="10640353" cy="141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165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96E3-6653-3FDD-401B-553BC533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scattering at small-x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B6B5B6-D480-191F-AE64-D469672E1E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712" y="2222287"/>
                <a:ext cx="10554574" cy="4184200"/>
              </a:xfrm>
            </p:spPr>
            <p:txBody>
              <a:bodyPr/>
              <a:lstStyle/>
              <a:p>
                <a:r>
                  <a:rPr lang="en-US" dirty="0"/>
                  <a:t>One can perform a general analysis to show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−1)</m:t>
                        </m:r>
                      </m:sup>
                    </m:sSup>
                  </m:oMath>
                </a14:m>
                <a:r>
                  <a:rPr lang="en-US" dirty="0"/>
                  <a:t> for spin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particles in t-</a:t>
                </a:r>
                <a:r>
                  <a:rPr lang="en-US" dirty="0" err="1"/>
                  <a:t>chanel</a:t>
                </a:r>
                <a:r>
                  <a:rPr lang="en-US" dirty="0"/>
                  <a:t> exchange at high energy (</a:t>
                </a:r>
                <a:r>
                  <a:rPr lang="en-US" dirty="0" err="1"/>
                  <a:t>Regge</a:t>
                </a:r>
                <a:r>
                  <a:rPr lang="en-US" dirty="0"/>
                  <a:t> 1959, 1960)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 QCD the gluons will give the dominant contribution scaling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Hypothetically gravitons in this analysis would scale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and blow up the cross section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B6B5B6-D480-191F-AE64-D469672E1E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12" y="2222287"/>
                <a:ext cx="10554574" cy="41842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EB7B7-0262-264C-BD3E-1F6E941E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17210D-AB24-2B35-C69E-1D9603389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49" y="3100388"/>
            <a:ext cx="1685925" cy="2114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7DA59E-CAA0-E06F-A1B3-0C38EC53E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126" y="3866646"/>
            <a:ext cx="1038223" cy="58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035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481DD-E299-EDF4-BDA4-7685BA0E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Sub-sub-</a:t>
            </a:r>
            <a:r>
              <a:rPr lang="en-US" dirty="0" err="1"/>
              <a:t>eikonal</a:t>
            </a:r>
            <a:r>
              <a:rPr lang="en-US" dirty="0"/>
              <a:t>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E6B92-43EC-6F4B-2425-EEC2D950C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A2BC63B-7556-4F1A-3F36-39BD2CEE3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176673"/>
            <a:ext cx="7982756" cy="454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489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A9C50-3A83-A161-F070-9F0A6DE42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Sub-sub-</a:t>
            </a:r>
            <a:r>
              <a:rPr lang="en-US" dirty="0" err="1"/>
              <a:t>eikonal</a:t>
            </a:r>
            <a:r>
              <a:rPr lang="en-US" dirty="0"/>
              <a:t>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AC1B9-48AF-23D4-1B0E-0E5755E5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92C4846-D739-7B2A-8C20-8C81E290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82" y="2612420"/>
            <a:ext cx="11584035" cy="81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7510B-104E-66AD-12DD-965250DFD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8" y="3673263"/>
            <a:ext cx="9119772" cy="1275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436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8DA5B-56B8-DCA0-2490-2E972307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Non-singlet </a:t>
            </a:r>
            <a:r>
              <a:rPr lang="en-US" dirty="0" err="1"/>
              <a:t>Sivers</a:t>
            </a:r>
            <a:r>
              <a:rPr lang="en-US" dirty="0"/>
              <a:t> function Polarized Dipole Amplitudes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C7FC1-41A0-AF0A-6BCE-8CF502E5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69081D7-5B9F-13B8-035D-9159C2B99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230" y="2434589"/>
            <a:ext cx="4700014" cy="1270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5115392-5D9A-90CE-BD83-A6D87673B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10" y="3776343"/>
            <a:ext cx="5482620" cy="162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AB21F-0DE6-4B5C-5D56-6543A8DE2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10" y="5507012"/>
            <a:ext cx="5738792" cy="109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DC58C8-2D22-2F77-BE44-3E208BF59527}"/>
              </a:ext>
            </a:extLst>
          </p:cNvPr>
          <p:cNvSpPr txBox="1"/>
          <p:nvPr/>
        </p:nvSpPr>
        <p:spPr>
          <a:xfrm>
            <a:off x="8197971" y="3098012"/>
            <a:ext cx="3207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Here                                 with       the internal longitudinal momentum fraction and      the center of mass energy squared  </a:t>
            </a:r>
          </a:p>
          <a:p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2E3CCF5-767A-017C-25C5-7161C82D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812" y="3501264"/>
            <a:ext cx="127699" cy="12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A573F2C-F7E0-C716-EB21-F8A8A4A20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580" y="4034581"/>
            <a:ext cx="120546" cy="15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B7F7FB-F129-8642-9019-ECEF2186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550" y="3035366"/>
            <a:ext cx="1487061" cy="3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4450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54E452F-94F7-0F5B-B682-C4BC3B99895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Non-singlet </a:t>
                </a:r>
                <a:r>
                  <a:rPr lang="en-US" dirty="0" err="1"/>
                  <a:t>Sivers</a:t>
                </a:r>
                <a:r>
                  <a:rPr lang="en-US" dirty="0"/>
                  <a:t> function large-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dirty="0"/>
                  <a:t> linearized DLA equations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54E452F-94F7-0F5B-B682-C4BC3B9989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6F90C-5A1D-F249-E885-768EE2CB6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D421E1F-63FD-6548-B811-1CAF0BAC2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1" y="2612742"/>
            <a:ext cx="561340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CB117-EA50-FC98-FE34-5422C2A8A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65" y="2409542"/>
            <a:ext cx="480060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DA2B0A-868E-41F1-F22D-6CA0A1CA2F2F}"/>
              </a:ext>
            </a:extLst>
          </p:cNvPr>
          <p:cNvSpPr txBox="1"/>
          <p:nvPr/>
        </p:nvSpPr>
        <p:spPr>
          <a:xfrm>
            <a:off x="1419367" y="6417228"/>
            <a:ext cx="3182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Dipole evolution equations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382948-5340-A1A1-A161-656C032D2447}"/>
              </a:ext>
            </a:extLst>
          </p:cNvPr>
          <p:cNvSpPr txBox="1"/>
          <p:nvPr/>
        </p:nvSpPr>
        <p:spPr>
          <a:xfrm>
            <a:off x="6868553" y="6403128"/>
            <a:ext cx="443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‘Neighbor’ dipole evolution equations</a:t>
            </a:r>
          </a:p>
        </p:txBody>
      </p:sp>
    </p:spTree>
    <p:extLst>
      <p:ext uri="{BB962C8B-B14F-4D97-AF65-F5344CB8AC3E}">
        <p14:creationId xmlns:p14="http://schemas.microsoft.com/office/powerpoint/2010/main" val="133810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AD4A-6D11-70D2-83A6-9C378B32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 scattering at small-x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039DA7-51A7-81C0-3410-6EE43667EF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can consider the hadronic tensor in the high energy, small-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limit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In the proton’s rest frame we find that the lifetime of the photon probe becomes very large with respect to the size of the target 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Because the dominant contribution is from t-</a:t>
                </a:r>
                <a:r>
                  <a:rPr lang="en-US" dirty="0" err="1"/>
                  <a:t>chanel</a:t>
                </a:r>
                <a:r>
                  <a:rPr lang="en-US" dirty="0"/>
                  <a:t> gluon exchange, we are led to consider the dipole picture of high-energy DIS (</a:t>
                </a:r>
                <a:r>
                  <a:rPr lang="en-US" dirty="0" err="1"/>
                  <a:t>Gribov</a:t>
                </a:r>
                <a:r>
                  <a:rPr lang="en-US" dirty="0"/>
                  <a:t> 1970)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039DA7-51A7-81C0-3410-6EE43667EF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86B90-2BBC-FD7A-9BEA-6F6095531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B08366-7692-1261-2A86-9DFAC5A7A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640" y="2717796"/>
            <a:ext cx="5252720" cy="59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4000B1-2071-C043-1CF4-485144299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879" y="4162209"/>
            <a:ext cx="1316241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72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C0551-9541-C0EE-904F-0D7C31777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1BAFB-0C11-8715-17DC-93FBF64C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43D8BC9-1F3D-9B09-A9E2-65BAC9603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22" y="2845618"/>
            <a:ext cx="6833553" cy="34344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D8288B-0761-D08D-B0C5-69082B09B1A3}"/>
                  </a:ext>
                </a:extLst>
              </p:cNvPr>
              <p:cNvSpPr txBox="1"/>
              <p:nvPr/>
            </p:nvSpPr>
            <p:spPr>
              <a:xfrm>
                <a:off x="4352923" y="2356449"/>
                <a:ext cx="17430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Long lived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CD8288B-0761-D08D-B0C5-69082B09B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2923" y="2356449"/>
                <a:ext cx="1743075" cy="646331"/>
              </a:xfrm>
              <a:prstGeom prst="rect">
                <a:avLst/>
              </a:prstGeom>
              <a:blipFill>
                <a:blip r:embed="rId3"/>
                <a:stretch>
                  <a:fillRect l="-2878" t="-3846" b="-9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DFC46D-C59E-052D-DFC2-41CDBF3BFDB2}"/>
                  </a:ext>
                </a:extLst>
              </p:cNvPr>
              <p:cNvSpPr txBox="1"/>
              <p:nvPr/>
            </p:nvSpPr>
            <p:spPr>
              <a:xfrm>
                <a:off x="8001000" y="3962693"/>
                <a:ext cx="245475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Fluctuations of dipole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/>
                  <a:t> are suppressed by powers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CDFC46D-C59E-052D-DFC2-41CDBF3BF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3962693"/>
                <a:ext cx="2454750" cy="1200329"/>
              </a:xfrm>
              <a:prstGeom prst="rect">
                <a:avLst/>
              </a:prstGeom>
              <a:blipFill>
                <a:blip r:embed="rId4"/>
                <a:stretch>
                  <a:fillRect l="-2577" t="-2105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3C9BB82-2345-2F74-510F-D7EA16A90518}"/>
              </a:ext>
            </a:extLst>
          </p:cNvPr>
          <p:cNvSpPr txBox="1"/>
          <p:nvPr/>
        </p:nvSpPr>
        <p:spPr>
          <a:xfrm>
            <a:off x="183033" y="4229098"/>
            <a:ext cx="3831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Interaction with the target occurs over very short time with respect to the dipole lifetime – we call this the shock wave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B83C9D-1697-AD12-8B1F-68D77C588B03}"/>
              </a:ext>
            </a:extLst>
          </p:cNvPr>
          <p:cNvCxnSpPr/>
          <p:nvPr/>
        </p:nvCxnSpPr>
        <p:spPr>
          <a:xfrm flipV="1">
            <a:off x="3414713" y="4786313"/>
            <a:ext cx="2200275" cy="3767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229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A0CE-0A43-97D5-092E-247DD5B98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Spacetime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74CAE-0E60-2A2F-4F8F-5FCF66849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ABFD55-6B90-2B8A-3625-FF8AB6E5E8D5}"/>
              </a:ext>
            </a:extLst>
          </p:cNvPr>
          <p:cNvSpPr/>
          <p:nvPr/>
        </p:nvSpPr>
        <p:spPr>
          <a:xfrm rot="2700000">
            <a:off x="5440908" y="2837902"/>
            <a:ext cx="655092" cy="267496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E9E2368-CE85-DD4B-B3CE-8F677D30481E}"/>
              </a:ext>
            </a:extLst>
          </p:cNvPr>
          <p:cNvCxnSpPr>
            <a:cxnSpLocks/>
          </p:cNvCxnSpPr>
          <p:nvPr/>
        </p:nvCxnSpPr>
        <p:spPr>
          <a:xfrm flipV="1">
            <a:off x="7165075" y="2722537"/>
            <a:ext cx="409432" cy="4196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5111EB-D0A9-B124-0F42-6D18205B9BF2}"/>
                  </a:ext>
                </a:extLst>
              </p:cNvPr>
              <p:cNvSpPr txBox="1"/>
              <p:nvPr/>
            </p:nvSpPr>
            <p:spPr>
              <a:xfrm>
                <a:off x="7369791" y="2865166"/>
                <a:ext cx="3315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5111EB-D0A9-B124-0F42-6D18205B9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791" y="2865166"/>
                <a:ext cx="331566" cy="276999"/>
              </a:xfrm>
              <a:prstGeom prst="rect">
                <a:avLst/>
              </a:prstGeom>
              <a:blipFill>
                <a:blip r:embed="rId2"/>
                <a:stretch>
                  <a:fillRect l="-11111" r="-3704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BD83216-F221-8C54-CF81-3E38C81C9FF4}"/>
              </a:ext>
            </a:extLst>
          </p:cNvPr>
          <p:cNvCxnSpPr>
            <a:cxnSpLocks/>
          </p:cNvCxnSpPr>
          <p:nvPr/>
        </p:nvCxnSpPr>
        <p:spPr>
          <a:xfrm flipH="1" flipV="1">
            <a:off x="4617977" y="2998030"/>
            <a:ext cx="2327830" cy="23547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930369-DD96-0004-13DA-B609FE91F07A}"/>
              </a:ext>
            </a:extLst>
          </p:cNvPr>
          <p:cNvCxnSpPr/>
          <p:nvPr/>
        </p:nvCxnSpPr>
        <p:spPr>
          <a:xfrm flipH="1" flipV="1">
            <a:off x="4217158" y="2722537"/>
            <a:ext cx="320722" cy="354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0171B9-D8E3-ED9F-0E64-EE2D25113570}"/>
                  </a:ext>
                </a:extLst>
              </p:cNvPr>
              <p:cNvSpPr txBox="1"/>
              <p:nvPr/>
            </p:nvSpPr>
            <p:spPr>
              <a:xfrm>
                <a:off x="4067142" y="2891883"/>
                <a:ext cx="33156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0171B9-D8E3-ED9F-0E64-EE2D25113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142" y="2891883"/>
                <a:ext cx="331566" cy="276999"/>
              </a:xfrm>
              <a:prstGeom prst="rect">
                <a:avLst/>
              </a:prstGeom>
              <a:blipFill>
                <a:blip r:embed="rId3"/>
                <a:stretch>
                  <a:fillRect l="-7407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B171E9C-94BA-E1C5-6C14-01911A9D54A3}"/>
              </a:ext>
            </a:extLst>
          </p:cNvPr>
          <p:cNvSpPr txBox="1"/>
          <p:nvPr/>
        </p:nvSpPr>
        <p:spPr>
          <a:xfrm>
            <a:off x="3376603" y="5312842"/>
            <a:ext cx="1938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‘Target’ hadron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0F6307-9BA5-D020-0351-571D2C93A43B}"/>
              </a:ext>
            </a:extLst>
          </p:cNvPr>
          <p:cNvSpPr txBox="1"/>
          <p:nvPr/>
        </p:nvSpPr>
        <p:spPr>
          <a:xfrm>
            <a:off x="6250602" y="5352735"/>
            <a:ext cx="2076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‘Projectile’ quark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B827CB-FC15-7DE2-29FB-548F9985C3C3}"/>
              </a:ext>
            </a:extLst>
          </p:cNvPr>
          <p:cNvSpPr/>
          <p:nvPr/>
        </p:nvSpPr>
        <p:spPr>
          <a:xfrm>
            <a:off x="5581934" y="4314539"/>
            <a:ext cx="327547" cy="304786"/>
          </a:xfrm>
          <a:custGeom>
            <a:avLst/>
            <a:gdLst>
              <a:gd name="connsiteX0" fmla="*/ 327547 w 327547"/>
              <a:gd name="connsiteY0" fmla="*/ 2620 h 304786"/>
              <a:gd name="connsiteX1" fmla="*/ 218365 w 327547"/>
              <a:gd name="connsiteY1" fmla="*/ 16268 h 304786"/>
              <a:gd name="connsiteX2" fmla="*/ 95535 w 327547"/>
              <a:gd name="connsiteY2" fmla="*/ 180041 h 304786"/>
              <a:gd name="connsiteX3" fmla="*/ 0 w 327547"/>
              <a:gd name="connsiteY3" fmla="*/ 302871 h 304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547" h="304786">
                <a:moveTo>
                  <a:pt x="327547" y="2620"/>
                </a:moveTo>
                <a:cubicBezTo>
                  <a:pt x="291153" y="7169"/>
                  <a:pt x="240371" y="-13074"/>
                  <a:pt x="218365" y="16268"/>
                </a:cubicBezTo>
                <a:cubicBezTo>
                  <a:pt x="65649" y="219888"/>
                  <a:pt x="353662" y="147775"/>
                  <a:pt x="95535" y="180041"/>
                </a:cubicBezTo>
                <a:cubicBezTo>
                  <a:pt x="78873" y="330000"/>
                  <a:pt x="123082" y="302871"/>
                  <a:pt x="0" y="302871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39C55E-34A3-B688-4699-2719122CA9D4}"/>
              </a:ext>
            </a:extLst>
          </p:cNvPr>
          <p:cNvSpPr/>
          <p:nvPr/>
        </p:nvSpPr>
        <p:spPr>
          <a:xfrm>
            <a:off x="5363570" y="4153386"/>
            <a:ext cx="409433" cy="468006"/>
          </a:xfrm>
          <a:custGeom>
            <a:avLst/>
            <a:gdLst>
              <a:gd name="connsiteX0" fmla="*/ 409433 w 409433"/>
              <a:gd name="connsiteY0" fmla="*/ 0 h 468006"/>
              <a:gd name="connsiteX1" fmla="*/ 341194 w 409433"/>
              <a:gd name="connsiteY1" fmla="*/ 13648 h 468006"/>
              <a:gd name="connsiteX2" fmla="*/ 286603 w 409433"/>
              <a:gd name="connsiteY2" fmla="*/ 204716 h 468006"/>
              <a:gd name="connsiteX3" fmla="*/ 163773 w 409433"/>
              <a:gd name="connsiteY3" fmla="*/ 259308 h 468006"/>
              <a:gd name="connsiteX4" fmla="*/ 150126 w 409433"/>
              <a:gd name="connsiteY4" fmla="*/ 368490 h 468006"/>
              <a:gd name="connsiteX5" fmla="*/ 109182 w 409433"/>
              <a:gd name="connsiteY5" fmla="*/ 382137 h 468006"/>
              <a:gd name="connsiteX6" fmla="*/ 68239 w 409433"/>
              <a:gd name="connsiteY6" fmla="*/ 464024 h 468006"/>
              <a:gd name="connsiteX7" fmla="*/ 0 w 409433"/>
              <a:gd name="connsiteY7" fmla="*/ 464024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9433" h="468006">
                <a:moveTo>
                  <a:pt x="409433" y="0"/>
                </a:moveTo>
                <a:cubicBezTo>
                  <a:pt x="386687" y="4549"/>
                  <a:pt x="359751" y="-270"/>
                  <a:pt x="341194" y="13648"/>
                </a:cubicBezTo>
                <a:cubicBezTo>
                  <a:pt x="268280" y="68334"/>
                  <a:pt x="319915" y="131429"/>
                  <a:pt x="286603" y="204716"/>
                </a:cubicBezTo>
                <a:cubicBezTo>
                  <a:pt x="282353" y="214067"/>
                  <a:pt x="163898" y="259258"/>
                  <a:pt x="163773" y="259308"/>
                </a:cubicBezTo>
                <a:cubicBezTo>
                  <a:pt x="159224" y="295702"/>
                  <a:pt x="165022" y="334974"/>
                  <a:pt x="150126" y="368490"/>
                </a:cubicBezTo>
                <a:cubicBezTo>
                  <a:pt x="144283" y="381636"/>
                  <a:pt x="119355" y="371965"/>
                  <a:pt x="109182" y="382137"/>
                </a:cubicBezTo>
                <a:cubicBezTo>
                  <a:pt x="82436" y="408883"/>
                  <a:pt x="112534" y="445041"/>
                  <a:pt x="68239" y="464024"/>
                </a:cubicBezTo>
                <a:cubicBezTo>
                  <a:pt x="47332" y="472984"/>
                  <a:pt x="22746" y="464024"/>
                  <a:pt x="0" y="464024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EBB8016-78E2-DB82-B052-D1451738E123}"/>
              </a:ext>
            </a:extLst>
          </p:cNvPr>
          <p:cNvSpPr/>
          <p:nvPr/>
        </p:nvSpPr>
        <p:spPr>
          <a:xfrm>
            <a:off x="5322627" y="4044204"/>
            <a:ext cx="313898" cy="354842"/>
          </a:xfrm>
          <a:custGeom>
            <a:avLst/>
            <a:gdLst>
              <a:gd name="connsiteX0" fmla="*/ 313898 w 313898"/>
              <a:gd name="connsiteY0" fmla="*/ 0 h 354842"/>
              <a:gd name="connsiteX1" fmla="*/ 245660 w 313898"/>
              <a:gd name="connsiteY1" fmla="*/ 13648 h 354842"/>
              <a:gd name="connsiteX2" fmla="*/ 177421 w 313898"/>
              <a:gd name="connsiteY2" fmla="*/ 122830 h 354842"/>
              <a:gd name="connsiteX3" fmla="*/ 136477 w 313898"/>
              <a:gd name="connsiteY3" fmla="*/ 163773 h 354842"/>
              <a:gd name="connsiteX4" fmla="*/ 122830 w 313898"/>
              <a:gd name="connsiteY4" fmla="*/ 218364 h 354842"/>
              <a:gd name="connsiteX5" fmla="*/ 40943 w 313898"/>
              <a:gd name="connsiteY5" fmla="*/ 245660 h 354842"/>
              <a:gd name="connsiteX6" fmla="*/ 27295 w 313898"/>
              <a:gd name="connsiteY6" fmla="*/ 286603 h 354842"/>
              <a:gd name="connsiteX7" fmla="*/ 0 w 313898"/>
              <a:gd name="connsiteY7" fmla="*/ 354842 h 354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8" h="354842">
                <a:moveTo>
                  <a:pt x="313898" y="0"/>
                </a:moveTo>
                <a:cubicBezTo>
                  <a:pt x="291152" y="4549"/>
                  <a:pt x="259578" y="-4909"/>
                  <a:pt x="245660" y="13648"/>
                </a:cubicBezTo>
                <a:cubicBezTo>
                  <a:pt x="144097" y="149067"/>
                  <a:pt x="312936" y="88951"/>
                  <a:pt x="177421" y="122830"/>
                </a:cubicBezTo>
                <a:cubicBezTo>
                  <a:pt x="163773" y="136478"/>
                  <a:pt x="146053" y="147015"/>
                  <a:pt x="136477" y="163773"/>
                </a:cubicBezTo>
                <a:cubicBezTo>
                  <a:pt x="127171" y="180059"/>
                  <a:pt x="137071" y="206157"/>
                  <a:pt x="122830" y="218364"/>
                </a:cubicBezTo>
                <a:cubicBezTo>
                  <a:pt x="100985" y="237089"/>
                  <a:pt x="40943" y="245660"/>
                  <a:pt x="40943" y="245660"/>
                </a:cubicBezTo>
                <a:cubicBezTo>
                  <a:pt x="36394" y="259308"/>
                  <a:pt x="31247" y="272771"/>
                  <a:pt x="27295" y="286603"/>
                </a:cubicBezTo>
                <a:cubicBezTo>
                  <a:pt x="9045" y="350478"/>
                  <a:pt x="27955" y="326887"/>
                  <a:pt x="0" y="354842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ED03310-39A1-FB80-E91A-252EB53460A0}"/>
              </a:ext>
            </a:extLst>
          </p:cNvPr>
          <p:cNvSpPr/>
          <p:nvPr/>
        </p:nvSpPr>
        <p:spPr>
          <a:xfrm>
            <a:off x="5841242" y="3975965"/>
            <a:ext cx="286603" cy="272955"/>
          </a:xfrm>
          <a:custGeom>
            <a:avLst/>
            <a:gdLst>
              <a:gd name="connsiteX0" fmla="*/ 0 w 286603"/>
              <a:gd name="connsiteY0" fmla="*/ 272955 h 272955"/>
              <a:gd name="connsiteX1" fmla="*/ 27295 w 286603"/>
              <a:gd name="connsiteY1" fmla="*/ 163773 h 272955"/>
              <a:gd name="connsiteX2" fmla="*/ 136477 w 286603"/>
              <a:gd name="connsiteY2" fmla="*/ 150126 h 272955"/>
              <a:gd name="connsiteX3" fmla="*/ 150125 w 286603"/>
              <a:gd name="connsiteY3" fmla="*/ 40943 h 272955"/>
              <a:gd name="connsiteX4" fmla="*/ 204716 w 286603"/>
              <a:gd name="connsiteY4" fmla="*/ 27296 h 272955"/>
              <a:gd name="connsiteX5" fmla="*/ 286603 w 286603"/>
              <a:gd name="connsiteY5" fmla="*/ 0 h 27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603" h="272955">
                <a:moveTo>
                  <a:pt x="0" y="272955"/>
                </a:moveTo>
                <a:cubicBezTo>
                  <a:pt x="9098" y="236561"/>
                  <a:pt x="-589" y="188869"/>
                  <a:pt x="27295" y="163773"/>
                </a:cubicBezTo>
                <a:cubicBezTo>
                  <a:pt x="54557" y="139237"/>
                  <a:pt x="110542" y="176061"/>
                  <a:pt x="136477" y="150126"/>
                </a:cubicBezTo>
                <a:cubicBezTo>
                  <a:pt x="162412" y="124191"/>
                  <a:pt x="132313" y="73005"/>
                  <a:pt x="150125" y="40943"/>
                </a:cubicBezTo>
                <a:cubicBezTo>
                  <a:pt x="159234" y="24546"/>
                  <a:pt x="186406" y="31365"/>
                  <a:pt x="204716" y="27296"/>
                </a:cubicBezTo>
                <a:cubicBezTo>
                  <a:pt x="281393" y="10257"/>
                  <a:pt x="255962" y="30641"/>
                  <a:pt x="286603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2112409-88BD-10DA-6351-913C8D323612}"/>
              </a:ext>
            </a:extLst>
          </p:cNvPr>
          <p:cNvSpPr/>
          <p:nvPr/>
        </p:nvSpPr>
        <p:spPr>
          <a:xfrm>
            <a:off x="5677469" y="3866747"/>
            <a:ext cx="272955" cy="218400"/>
          </a:xfrm>
          <a:custGeom>
            <a:avLst/>
            <a:gdLst>
              <a:gd name="connsiteX0" fmla="*/ 0 w 272955"/>
              <a:gd name="connsiteY0" fmla="*/ 218400 h 218400"/>
              <a:gd name="connsiteX1" fmla="*/ 13647 w 272955"/>
              <a:gd name="connsiteY1" fmla="*/ 150161 h 218400"/>
              <a:gd name="connsiteX2" fmla="*/ 68238 w 272955"/>
              <a:gd name="connsiteY2" fmla="*/ 136514 h 218400"/>
              <a:gd name="connsiteX3" fmla="*/ 122830 w 272955"/>
              <a:gd name="connsiteY3" fmla="*/ 109218 h 218400"/>
              <a:gd name="connsiteX4" fmla="*/ 136477 w 272955"/>
              <a:gd name="connsiteY4" fmla="*/ 40979 h 218400"/>
              <a:gd name="connsiteX5" fmla="*/ 218364 w 272955"/>
              <a:gd name="connsiteY5" fmla="*/ 13684 h 218400"/>
              <a:gd name="connsiteX6" fmla="*/ 272955 w 272955"/>
              <a:gd name="connsiteY6" fmla="*/ 36 h 21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955" h="218400">
                <a:moveTo>
                  <a:pt x="0" y="218400"/>
                </a:moveTo>
                <a:cubicBezTo>
                  <a:pt x="4549" y="195654"/>
                  <a:pt x="-1203" y="167981"/>
                  <a:pt x="13647" y="150161"/>
                </a:cubicBezTo>
                <a:cubicBezTo>
                  <a:pt x="25655" y="135751"/>
                  <a:pt x="50675" y="143100"/>
                  <a:pt x="68238" y="136514"/>
                </a:cubicBezTo>
                <a:cubicBezTo>
                  <a:pt x="87288" y="129370"/>
                  <a:pt x="104633" y="118317"/>
                  <a:pt x="122830" y="109218"/>
                </a:cubicBezTo>
                <a:cubicBezTo>
                  <a:pt x="127379" y="86472"/>
                  <a:pt x="120074" y="57382"/>
                  <a:pt x="136477" y="40979"/>
                </a:cubicBezTo>
                <a:cubicBezTo>
                  <a:pt x="156822" y="20634"/>
                  <a:pt x="191068" y="22782"/>
                  <a:pt x="218364" y="13684"/>
                </a:cubicBezTo>
                <a:cubicBezTo>
                  <a:pt x="263624" y="-1403"/>
                  <a:pt x="244921" y="36"/>
                  <a:pt x="272955" y="36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3E49-436F-F876-0145-E2EB15D1D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picture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D16DC6-1F03-185C-68EC-A4F8E2C5ADD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712" y="2257425"/>
                <a:ext cx="10554574" cy="3601373"/>
              </a:xfrm>
            </p:spPr>
            <p:txBody>
              <a:bodyPr/>
              <a:lstStyle/>
              <a:p>
                <a:r>
                  <a:rPr lang="en-US" dirty="0"/>
                  <a:t>We work in the </a:t>
                </a:r>
                <a:r>
                  <a:rPr lang="en-US" dirty="0" err="1"/>
                  <a:t>eikonal</a:t>
                </a:r>
                <a:r>
                  <a:rPr lang="en-US" dirty="0"/>
                  <a:t> approximation </a:t>
                </a:r>
              </a:p>
              <a:p>
                <a:pPr lvl="1"/>
                <a:r>
                  <a:rPr lang="en-US" dirty="0"/>
                  <a:t>Neglect terms suppressed by powers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∼1/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Quark antiquark dipole propagates on straight light cone path through the shock wave</a:t>
                </a:r>
              </a:p>
              <a:p>
                <a:r>
                  <a:rPr lang="en-US" dirty="0"/>
                  <a:t>To go beyond this picture and study TMDs, we will consider corrections to the </a:t>
                </a:r>
                <a:r>
                  <a:rPr lang="en-US" dirty="0" err="1"/>
                  <a:t>eikonal</a:t>
                </a:r>
                <a:r>
                  <a:rPr lang="en-US" dirty="0"/>
                  <a:t> approximation</a:t>
                </a:r>
              </a:p>
              <a:p>
                <a:pPr lvl="1"/>
                <a:r>
                  <a:rPr lang="en-US" dirty="0"/>
                  <a:t>Sub-</a:t>
                </a:r>
                <a:r>
                  <a:rPr lang="en-US" dirty="0" err="1"/>
                  <a:t>eikonal</a:t>
                </a:r>
                <a:r>
                  <a:rPr lang="en-US" dirty="0"/>
                  <a:t> allows one power of energy suppression (ex. Helicity TMD)</a:t>
                </a:r>
              </a:p>
              <a:p>
                <a:pPr lvl="1"/>
                <a:r>
                  <a:rPr lang="en-US" dirty="0"/>
                  <a:t>Sub-sub-</a:t>
                </a:r>
                <a:r>
                  <a:rPr lang="en-US" dirty="0" err="1"/>
                  <a:t>eikonal</a:t>
                </a:r>
                <a:r>
                  <a:rPr lang="en-US" dirty="0"/>
                  <a:t> allows two powers of energy suppression (ex. </a:t>
                </a:r>
                <a:r>
                  <a:rPr lang="en-US" dirty="0" err="1"/>
                  <a:t>Transversity</a:t>
                </a:r>
                <a:r>
                  <a:rPr lang="en-US" dirty="0"/>
                  <a:t> TMD)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3D16DC6-1F03-185C-68EC-A4F8E2C5ADD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12" y="2257425"/>
                <a:ext cx="10554574" cy="360137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F11D4-DC84-6758-6901-CACAAA092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10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20CDF-0C7C-AE54-1F5C-C039652BB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Dipole Picture: Wilson lines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CEA4CC-3A6F-4D22-CEFF-27A4DEB5E4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Arbitrarily many t-</a:t>
                </a:r>
                <a:r>
                  <a:rPr lang="en-US" dirty="0" err="1"/>
                  <a:t>chanel</a:t>
                </a:r>
                <a:r>
                  <a:rPr lang="en-US" dirty="0"/>
                  <a:t> gluons still give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contribution, so we must allow any number</a:t>
                </a:r>
              </a:p>
              <a:p>
                <a:r>
                  <a:rPr lang="en-US" dirty="0"/>
                  <a:t>Successive gluon exchanges in the </a:t>
                </a:r>
                <a:r>
                  <a:rPr lang="en-US" dirty="0" err="1"/>
                  <a:t>eikonal</a:t>
                </a:r>
                <a:r>
                  <a:rPr lang="en-US" dirty="0"/>
                  <a:t> approximation factorize into a simple form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CEA4CC-3A6F-4D22-CEFF-27A4DEB5E4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BBEC0-6C8D-D5E1-E60B-F4572A1B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37C8C-2FB2-F24A-80E1-2C23B02E16AC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AC883-34FB-0102-D069-A38F6E8347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71" t="35000" r="20527" b="15294"/>
          <a:stretch/>
        </p:blipFill>
        <p:spPr>
          <a:xfrm>
            <a:off x="1247775" y="3429000"/>
            <a:ext cx="4310062" cy="2105204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94BEF84-14CD-25F4-2881-B13EFA279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868" y="4477561"/>
            <a:ext cx="2712140" cy="147051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1F1E4BB6-3063-2832-5A4A-CEA8015A9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35" y="3391669"/>
            <a:ext cx="3575731" cy="72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A15D0B2-75C7-EE7E-B8DA-2F5843D9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572" y="4219286"/>
            <a:ext cx="1592112" cy="22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01A8C029-7028-6341-DB45-DFEB795950AC}"/>
              </a:ext>
            </a:extLst>
          </p:cNvPr>
          <p:cNvSpPr/>
          <p:nvPr/>
        </p:nvSpPr>
        <p:spPr>
          <a:xfrm>
            <a:off x="5715000" y="4477561"/>
            <a:ext cx="565441" cy="2658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FF0F63-A2D9-E77C-E8EF-CA383F58F37F}"/>
              </a:ext>
            </a:extLst>
          </p:cNvPr>
          <p:cNvSpPr txBox="1"/>
          <p:nvPr/>
        </p:nvSpPr>
        <p:spPr>
          <a:xfrm>
            <a:off x="1560367" y="5545529"/>
            <a:ext cx="4437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Successive gluon exchanges sum into a path ordered exponential – light cone Wilson lines encode the high energy scattering! (</a:t>
            </a:r>
            <a:r>
              <a:rPr lang="en-US" dirty="0" err="1"/>
              <a:t>Balitsky</a:t>
            </a:r>
            <a:r>
              <a:rPr lang="en-US" dirty="0"/>
              <a:t> 1996)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83A312-34D8-5F79-71CE-E171E4D36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4303" y="5146603"/>
            <a:ext cx="1803839" cy="3989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E327DE-ED58-4DE0-B776-F3F6669EC462}"/>
              </a:ext>
            </a:extLst>
          </p:cNvPr>
          <p:cNvSpPr txBox="1"/>
          <p:nvPr/>
        </p:nvSpPr>
        <p:spPr>
          <a:xfrm>
            <a:off x="6707358" y="6145693"/>
            <a:ext cx="369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Angle brackets denote average in the target state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FCFCD8-9F73-4B46-4E54-FA915CCCA037}"/>
              </a:ext>
            </a:extLst>
          </p:cNvPr>
          <p:cNvCxnSpPr/>
          <p:nvPr/>
        </p:nvCxnSpPr>
        <p:spPr>
          <a:xfrm flipH="1" flipV="1">
            <a:off x="7520145" y="5545529"/>
            <a:ext cx="152243" cy="4336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9097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{393E3AA0-DDCF-8042-A1BD-B585AB707B4D}tf10001121_mac</Template>
  <TotalTime>7066</TotalTime>
  <Words>1894</Words>
  <Application>Microsoft Macintosh PowerPoint</Application>
  <PresentationFormat>Widescreen</PresentationFormat>
  <Paragraphs>333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Cambria Math</vt:lpstr>
      <vt:lpstr>Century Gothic</vt:lpstr>
      <vt:lpstr>Wingdings 2</vt:lpstr>
      <vt:lpstr>Quotable</vt:lpstr>
      <vt:lpstr>TMDs at Small-x</vt:lpstr>
      <vt:lpstr>Outline</vt:lpstr>
      <vt:lpstr>Small-x Introduction</vt:lpstr>
      <vt:lpstr>QCD scattering at small-x</vt:lpstr>
      <vt:lpstr>QCD scattering at small-x </vt:lpstr>
      <vt:lpstr>Dipole Picture</vt:lpstr>
      <vt:lpstr>Dipole Spacetime Picture</vt:lpstr>
      <vt:lpstr>Dipole picture</vt:lpstr>
      <vt:lpstr>Dipole Picture: Wilson lines </vt:lpstr>
      <vt:lpstr>Evolution of the dipole amplitude</vt:lpstr>
      <vt:lpstr>Non-linear corrections</vt:lpstr>
      <vt:lpstr>Saturation and Unitarity</vt:lpstr>
      <vt:lpstr>CGC picture</vt:lpstr>
      <vt:lpstr>Map of High Energy QCD</vt:lpstr>
      <vt:lpstr>Recap of Small-x Dipole Picture</vt:lpstr>
      <vt:lpstr>What about spin?</vt:lpstr>
      <vt:lpstr>Polarized Wilson Line</vt:lpstr>
      <vt:lpstr>Polarized Wilson line</vt:lpstr>
      <vt:lpstr>Polarized Wilson Line</vt:lpstr>
      <vt:lpstr>Light Cone Operator Treatment (LCOT)</vt:lpstr>
      <vt:lpstr>LCOT for TMDs</vt:lpstr>
      <vt:lpstr>Sub-eikonal power counting</vt:lpstr>
      <vt:lpstr>TMDs</vt:lpstr>
      <vt:lpstr>TMDs</vt:lpstr>
      <vt:lpstr>Simplify: Gauge link to dipole amplitude </vt:lpstr>
      <vt:lpstr>Simplify: Shock wave picture</vt:lpstr>
      <vt:lpstr>Simplify: Shock wave picture</vt:lpstr>
      <vt:lpstr>Simplify: Polarized Dipole Amplitudes</vt:lpstr>
      <vt:lpstr>Small-x Evolution</vt:lpstr>
      <vt:lpstr>Linearized Large-N_c DLA</vt:lpstr>
      <vt:lpstr>Results for flavor non-singlet outside saturation region</vt:lpstr>
      <vt:lpstr>Results for flavor singlet outside saturation region</vt:lpstr>
      <vt:lpstr>Protection from evolution?</vt:lpstr>
      <vt:lpstr>Discussion</vt:lpstr>
      <vt:lpstr>Conclusions</vt:lpstr>
      <vt:lpstr>Backup Slides</vt:lpstr>
      <vt:lpstr>Classes of leading small-x diagrams</vt:lpstr>
      <vt:lpstr>Sub-sub-eikonal Polarized Wilson Line</vt:lpstr>
      <vt:lpstr>Sub-sub-eikonal Operators</vt:lpstr>
      <vt:lpstr>Sub-sub-eikonal Operators</vt:lpstr>
      <vt:lpstr>Sub-sub-eikonal Operators</vt:lpstr>
      <vt:lpstr>Non-singlet Sivers function Polarized Dipole Amplitudes</vt:lpstr>
      <vt:lpstr>Non-singlet Sivers function large-N_c linearized DLA equations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Melvin Santiago</dc:creator>
  <cp:lastModifiedBy>Melvin Santiago</cp:lastModifiedBy>
  <cp:revision>82</cp:revision>
  <dcterms:created xsi:type="dcterms:W3CDTF">2024-02-16T20:06:59Z</dcterms:created>
  <dcterms:modified xsi:type="dcterms:W3CDTF">2024-02-21T17:53:15Z</dcterms:modified>
</cp:coreProperties>
</file>