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56" r:id="rId5"/>
    <p:sldId id="257" r:id="rId6"/>
    <p:sldId id="272" r:id="rId7"/>
    <p:sldId id="275" r:id="rId8"/>
    <p:sldId id="281" r:id="rId9"/>
    <p:sldId id="266" r:id="rId10"/>
    <p:sldId id="267" r:id="rId11"/>
    <p:sldId id="268" r:id="rId12"/>
    <p:sldId id="274" r:id="rId13"/>
    <p:sldId id="279" r:id="rId14"/>
    <p:sldId id="280" r:id="rId15"/>
    <p:sldId id="265" r:id="rId16"/>
    <p:sldId id="284" r:id="rId17"/>
    <p:sldId id="286" r:id="rId18"/>
    <p:sldId id="285" r:id="rId19"/>
    <p:sldId id="282" r:id="rId20"/>
    <p:sldId id="269" r:id="rId21"/>
    <p:sldId id="278" r:id="rId22"/>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7A84D-8265-4D1D-8E9F-5C9977421299}" v="3" dt="2020-10-12T12:37:39.268"/>
    <p1510:client id="{3791786D-D680-4CCC-325B-FAEB205DDF86}" v="4" dt="2020-09-15T11:50:32.610"/>
    <p1510:client id="{A3AC5BEB-C6F2-4336-A9BC-0584C2560FD0}" v="36" dt="2021-02-16T14:45:15.170"/>
    <p1510:client id="{BBFA3225-4C6B-8120-A94E-8F89318CE149}" v="3450" dt="2020-09-11T18:18:35.443"/>
    <p1510:client id="{D422B589-66E1-F7CB-C88F-3F2D6F16A896}" v="563" dt="2020-09-16T12:10:37.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387A84D-8265-4D1D-8E9F-5C9977421299}"/>
    <pc:docChg chg="delSld">
      <pc:chgData name="" userId="" providerId="" clId="Web-{1387A84D-8265-4D1D-8E9F-5C9977421299}" dt="2020-10-12T12:37:39.268" v="2"/>
      <pc:docMkLst>
        <pc:docMk/>
      </pc:docMkLst>
      <pc:sldChg chg="del">
        <pc:chgData name="" userId="" providerId="" clId="Web-{1387A84D-8265-4D1D-8E9F-5C9977421299}" dt="2020-10-12T12:37:28.705" v="0"/>
        <pc:sldMkLst>
          <pc:docMk/>
          <pc:sldMk cId="3478893143" sldId="287"/>
        </pc:sldMkLst>
      </pc:sldChg>
      <pc:sldChg chg="del">
        <pc:chgData name="" userId="" providerId="" clId="Web-{1387A84D-8265-4D1D-8E9F-5C9977421299}" dt="2020-10-12T12:37:32.190" v="1"/>
        <pc:sldMkLst>
          <pc:docMk/>
          <pc:sldMk cId="4238369358" sldId="288"/>
        </pc:sldMkLst>
      </pc:sldChg>
      <pc:sldChg chg="del">
        <pc:chgData name="" userId="" providerId="" clId="Web-{1387A84D-8265-4D1D-8E9F-5C9977421299}" dt="2020-10-12T12:37:39.268" v="2"/>
        <pc:sldMkLst>
          <pc:docMk/>
          <pc:sldMk cId="1303376673" sldId="289"/>
        </pc:sldMkLst>
      </pc:sldChg>
    </pc:docChg>
  </pc:docChgLst>
  <pc:docChgLst>
    <pc:chgData name="Jenita Everett" userId="S::jeverett@jlab.org::12264edd-9730-4264-b393-9ee794129c85" providerId="AD" clId="Web-{A3AC5BEB-C6F2-4336-A9BC-0584C2560FD0}"/>
    <pc:docChg chg="delSld modSld">
      <pc:chgData name="Jenita Everett" userId="S::jeverett@jlab.org::12264edd-9730-4264-b393-9ee794129c85" providerId="AD" clId="Web-{A3AC5BEB-C6F2-4336-A9BC-0584C2560FD0}" dt="2021-02-16T14:45:11.294" v="20" actId="20577"/>
      <pc:docMkLst>
        <pc:docMk/>
      </pc:docMkLst>
      <pc:sldChg chg="modSp">
        <pc:chgData name="Jenita Everett" userId="S::jeverett@jlab.org::12264edd-9730-4264-b393-9ee794129c85" providerId="AD" clId="Web-{A3AC5BEB-C6F2-4336-A9BC-0584C2560FD0}" dt="2021-02-16T14:39:12.352" v="3" actId="20577"/>
        <pc:sldMkLst>
          <pc:docMk/>
          <pc:sldMk cId="1392747454" sldId="256"/>
        </pc:sldMkLst>
        <pc:spChg chg="mod">
          <ac:chgData name="Jenita Everett" userId="S::jeverett@jlab.org::12264edd-9730-4264-b393-9ee794129c85" providerId="AD" clId="Web-{A3AC5BEB-C6F2-4336-A9BC-0584C2560FD0}" dt="2021-02-16T14:39:12.352" v="3" actId="20577"/>
          <ac:spMkLst>
            <pc:docMk/>
            <pc:sldMk cId="1392747454" sldId="256"/>
            <ac:spMk id="3" creationId="{00000000-0000-0000-0000-000000000000}"/>
          </ac:spMkLst>
        </pc:spChg>
      </pc:sldChg>
      <pc:sldChg chg="modSp">
        <pc:chgData name="Jenita Everett" userId="S::jeverett@jlab.org::12264edd-9730-4264-b393-9ee794129c85" providerId="AD" clId="Web-{A3AC5BEB-C6F2-4336-A9BC-0584C2560FD0}" dt="2021-02-16T14:40:06.777" v="7" actId="20577"/>
        <pc:sldMkLst>
          <pc:docMk/>
          <pc:sldMk cId="1069336489" sldId="257"/>
        </pc:sldMkLst>
        <pc:spChg chg="mod">
          <ac:chgData name="Jenita Everett" userId="S::jeverett@jlab.org::12264edd-9730-4264-b393-9ee794129c85" providerId="AD" clId="Web-{A3AC5BEB-C6F2-4336-A9BC-0584C2560FD0}" dt="2021-02-16T14:40:06.777" v="7" actId="20577"/>
          <ac:spMkLst>
            <pc:docMk/>
            <pc:sldMk cId="1069336489" sldId="257"/>
            <ac:spMk id="4" creationId="{00000000-0000-0000-0000-000000000000}"/>
          </ac:spMkLst>
        </pc:spChg>
      </pc:sldChg>
      <pc:sldChg chg="modSp">
        <pc:chgData name="Jenita Everett" userId="S::jeverett@jlab.org::12264edd-9730-4264-b393-9ee794129c85" providerId="AD" clId="Web-{A3AC5BEB-C6F2-4336-A9BC-0584C2560FD0}" dt="2021-02-16T14:39:47.011" v="6" actId="20577"/>
        <pc:sldMkLst>
          <pc:docMk/>
          <pc:sldMk cId="3900582069" sldId="266"/>
        </pc:sldMkLst>
        <pc:spChg chg="mod">
          <ac:chgData name="Jenita Everett" userId="S::jeverett@jlab.org::12264edd-9730-4264-b393-9ee794129c85" providerId="AD" clId="Web-{A3AC5BEB-C6F2-4336-A9BC-0584C2560FD0}" dt="2021-02-16T14:39:47.011" v="6" actId="20577"/>
          <ac:spMkLst>
            <pc:docMk/>
            <pc:sldMk cId="3900582069" sldId="266"/>
            <ac:spMk id="4" creationId="{00000000-0000-0000-0000-000000000000}"/>
          </ac:spMkLst>
        </pc:spChg>
      </pc:sldChg>
      <pc:sldChg chg="modSp">
        <pc:chgData name="Jenita Everett" userId="S::jeverett@jlab.org::12264edd-9730-4264-b393-9ee794129c85" providerId="AD" clId="Web-{A3AC5BEB-C6F2-4336-A9BC-0584C2560FD0}" dt="2021-02-16T14:40:56.390" v="13" actId="20577"/>
        <pc:sldMkLst>
          <pc:docMk/>
          <pc:sldMk cId="2100362120" sldId="267"/>
        </pc:sldMkLst>
        <pc:spChg chg="mod">
          <ac:chgData name="Jenita Everett" userId="S::jeverett@jlab.org::12264edd-9730-4264-b393-9ee794129c85" providerId="AD" clId="Web-{A3AC5BEB-C6F2-4336-A9BC-0584C2560FD0}" dt="2021-02-16T14:40:56.390" v="13" actId="20577"/>
          <ac:spMkLst>
            <pc:docMk/>
            <pc:sldMk cId="2100362120" sldId="267"/>
            <ac:spMk id="4" creationId="{00000000-0000-0000-0000-000000000000}"/>
          </ac:spMkLst>
        </pc:spChg>
      </pc:sldChg>
      <pc:sldChg chg="modSp">
        <pc:chgData name="Jenita Everett" userId="S::jeverett@jlab.org::12264edd-9730-4264-b393-9ee794129c85" providerId="AD" clId="Web-{A3AC5BEB-C6F2-4336-A9BC-0584C2560FD0}" dt="2021-02-16T14:45:11.294" v="20" actId="20577"/>
        <pc:sldMkLst>
          <pc:docMk/>
          <pc:sldMk cId="2291440113" sldId="268"/>
        </pc:sldMkLst>
        <pc:spChg chg="mod">
          <ac:chgData name="Jenita Everett" userId="S::jeverett@jlab.org::12264edd-9730-4264-b393-9ee794129c85" providerId="AD" clId="Web-{A3AC5BEB-C6F2-4336-A9BC-0584C2560FD0}" dt="2021-02-16T14:45:11.294" v="20" actId="20577"/>
          <ac:spMkLst>
            <pc:docMk/>
            <pc:sldMk cId="2291440113" sldId="268"/>
            <ac:spMk id="4" creationId="{00000000-0000-0000-0000-000000000000}"/>
          </ac:spMkLst>
        </pc:spChg>
      </pc:sldChg>
      <pc:sldChg chg="modSp">
        <pc:chgData name="Jenita Everett" userId="S::jeverett@jlab.org::12264edd-9730-4264-b393-9ee794129c85" providerId="AD" clId="Web-{A3AC5BEB-C6F2-4336-A9BC-0584C2560FD0}" dt="2021-02-16T14:42:26.363" v="18" actId="20577"/>
        <pc:sldMkLst>
          <pc:docMk/>
          <pc:sldMk cId="1759464419" sldId="269"/>
        </pc:sldMkLst>
        <pc:spChg chg="mod">
          <ac:chgData name="Jenita Everett" userId="S::jeverett@jlab.org::12264edd-9730-4264-b393-9ee794129c85" providerId="AD" clId="Web-{A3AC5BEB-C6F2-4336-A9BC-0584C2560FD0}" dt="2021-02-16T14:42:26.363" v="18" actId="20577"/>
          <ac:spMkLst>
            <pc:docMk/>
            <pc:sldMk cId="1759464419" sldId="269"/>
            <ac:spMk id="4" creationId="{00000000-0000-0000-0000-000000000000}"/>
          </ac:spMkLst>
        </pc:spChg>
      </pc:sldChg>
      <pc:sldChg chg="del">
        <pc:chgData name="Jenita Everett" userId="S::jeverett@jlab.org::12264edd-9730-4264-b393-9ee794129c85" providerId="AD" clId="Web-{A3AC5BEB-C6F2-4336-A9BC-0584C2560FD0}" dt="2021-02-16T14:39:00.430" v="0"/>
        <pc:sldMkLst>
          <pc:docMk/>
          <pc:sldMk cId="1962187339" sldId="270"/>
        </pc:sldMkLst>
      </pc:sldChg>
      <pc:sldChg chg="modSp">
        <pc:chgData name="Jenita Everett" userId="S::jeverett@jlab.org::12264edd-9730-4264-b393-9ee794129c85" providerId="AD" clId="Web-{A3AC5BEB-C6F2-4336-A9BC-0584C2560FD0}" dt="2021-02-16T14:40:32.029" v="8" actId="20577"/>
        <pc:sldMkLst>
          <pc:docMk/>
          <pc:sldMk cId="3948941451" sldId="272"/>
        </pc:sldMkLst>
        <pc:spChg chg="mod">
          <ac:chgData name="Jenita Everett" userId="S::jeverett@jlab.org::12264edd-9730-4264-b393-9ee794129c85" providerId="AD" clId="Web-{A3AC5BEB-C6F2-4336-A9BC-0584C2560FD0}" dt="2021-02-16T14:40:32.029" v="8" actId="20577"/>
          <ac:spMkLst>
            <pc:docMk/>
            <pc:sldMk cId="3948941451" sldId="272"/>
            <ac:spMk id="4" creationId="{00000000-0000-0000-0000-000000000000}"/>
          </ac:spMkLst>
        </pc:spChg>
      </pc:sldChg>
      <pc:sldChg chg="modSp">
        <pc:chgData name="Jenita Everett" userId="S::jeverett@jlab.org::12264edd-9730-4264-b393-9ee794129c85" providerId="AD" clId="Web-{A3AC5BEB-C6F2-4336-A9BC-0584C2560FD0}" dt="2021-02-16T14:40:40.920" v="10" actId="20577"/>
        <pc:sldMkLst>
          <pc:docMk/>
          <pc:sldMk cId="3579436207" sldId="275"/>
        </pc:sldMkLst>
        <pc:spChg chg="mod">
          <ac:chgData name="Jenita Everett" userId="S::jeverett@jlab.org::12264edd-9730-4264-b393-9ee794129c85" providerId="AD" clId="Web-{A3AC5BEB-C6F2-4336-A9BC-0584C2560FD0}" dt="2021-02-16T14:40:40.920" v="10" actId="20577"/>
          <ac:spMkLst>
            <pc:docMk/>
            <pc:sldMk cId="3579436207" sldId="275"/>
            <ac:spMk id="4" creationId="{00000000-0000-0000-0000-000000000000}"/>
          </ac:spMkLst>
        </pc:spChg>
      </pc:sldChg>
      <pc:sldChg chg="modSp">
        <pc:chgData name="Jenita Everett" userId="S::jeverett@jlab.org::12264edd-9730-4264-b393-9ee794129c85" providerId="AD" clId="Web-{A3AC5BEB-C6F2-4336-A9BC-0584C2560FD0}" dt="2021-02-16T14:42:14.972" v="17" actId="20577"/>
        <pc:sldMkLst>
          <pc:docMk/>
          <pc:sldMk cId="3325523568" sldId="278"/>
        </pc:sldMkLst>
        <pc:spChg chg="mod">
          <ac:chgData name="Jenita Everett" userId="S::jeverett@jlab.org::12264edd-9730-4264-b393-9ee794129c85" providerId="AD" clId="Web-{A3AC5BEB-C6F2-4336-A9BC-0584C2560FD0}" dt="2021-02-16T14:42:14.972" v="17" actId="20577"/>
          <ac:spMkLst>
            <pc:docMk/>
            <pc:sldMk cId="3325523568" sldId="278"/>
            <ac:spMk id="4" creationId="{00000000-0000-0000-0000-000000000000}"/>
          </ac:spMkLst>
        </pc:spChg>
      </pc:sldChg>
      <pc:sldChg chg="modSp">
        <pc:chgData name="Jenita Everett" userId="S::jeverett@jlab.org::12264edd-9730-4264-b393-9ee794129c85" providerId="AD" clId="Web-{A3AC5BEB-C6F2-4336-A9BC-0584C2560FD0}" dt="2021-02-16T14:41:09.593" v="14" actId="20577"/>
        <pc:sldMkLst>
          <pc:docMk/>
          <pc:sldMk cId="1219786464" sldId="279"/>
        </pc:sldMkLst>
        <pc:spChg chg="mod">
          <ac:chgData name="Jenita Everett" userId="S::jeverett@jlab.org::12264edd-9730-4264-b393-9ee794129c85" providerId="AD" clId="Web-{A3AC5BEB-C6F2-4336-A9BC-0584C2560FD0}" dt="2021-02-16T14:41:09.593" v="14" actId="20577"/>
          <ac:spMkLst>
            <pc:docMk/>
            <pc:sldMk cId="1219786464" sldId="279"/>
            <ac:spMk id="4" creationId="{00000000-0000-0000-0000-000000000000}"/>
          </ac:spMkLst>
        </pc:spChg>
      </pc:sldChg>
      <pc:sldChg chg="modSp">
        <pc:chgData name="Jenita Everett" userId="S::jeverett@jlab.org::12264edd-9730-4264-b393-9ee794129c85" providerId="AD" clId="Web-{A3AC5BEB-C6F2-4336-A9BC-0584C2560FD0}" dt="2021-02-16T14:41:16.594" v="15" actId="20577"/>
        <pc:sldMkLst>
          <pc:docMk/>
          <pc:sldMk cId="238552657" sldId="280"/>
        </pc:sldMkLst>
        <pc:spChg chg="mod">
          <ac:chgData name="Jenita Everett" userId="S::jeverett@jlab.org::12264edd-9730-4264-b393-9ee794129c85" providerId="AD" clId="Web-{A3AC5BEB-C6F2-4336-A9BC-0584C2560FD0}" dt="2021-02-16T14:41:16.594" v="15" actId="20577"/>
          <ac:spMkLst>
            <pc:docMk/>
            <pc:sldMk cId="238552657" sldId="280"/>
            <ac:spMk id="4" creationId="{00000000-0000-0000-0000-000000000000}"/>
          </ac:spMkLst>
        </pc:spChg>
      </pc:sldChg>
      <pc:sldChg chg="modSp">
        <pc:chgData name="Jenita Everett" userId="S::jeverett@jlab.org::12264edd-9730-4264-b393-9ee794129c85" providerId="AD" clId="Web-{A3AC5BEB-C6F2-4336-A9BC-0584C2560FD0}" dt="2021-02-16T14:40:51.139" v="12" actId="20577"/>
        <pc:sldMkLst>
          <pc:docMk/>
          <pc:sldMk cId="4219005255" sldId="281"/>
        </pc:sldMkLst>
        <pc:spChg chg="mod">
          <ac:chgData name="Jenita Everett" userId="S::jeverett@jlab.org::12264edd-9730-4264-b393-9ee794129c85" providerId="AD" clId="Web-{A3AC5BEB-C6F2-4336-A9BC-0584C2560FD0}" dt="2021-02-16T14:40:51.139" v="12" actId="20577"/>
          <ac:spMkLst>
            <pc:docMk/>
            <pc:sldMk cId="4219005255" sldId="281"/>
            <ac:spMk id="4" creationId="{00000000-0000-0000-0000-000000000000}"/>
          </ac:spMkLst>
        </pc:spChg>
      </pc:sldChg>
      <pc:sldChg chg="modSp">
        <pc:chgData name="Jenita Everett" userId="S::jeverett@jlab.org::12264edd-9730-4264-b393-9ee794129c85" providerId="AD" clId="Web-{A3AC5BEB-C6F2-4336-A9BC-0584C2560FD0}" dt="2021-02-16T14:42:06.081" v="16" actId="20577"/>
        <pc:sldMkLst>
          <pc:docMk/>
          <pc:sldMk cId="3473870902" sldId="282"/>
        </pc:sldMkLst>
        <pc:spChg chg="mod">
          <ac:chgData name="Jenita Everett" userId="S::jeverett@jlab.org::12264edd-9730-4264-b393-9ee794129c85" providerId="AD" clId="Web-{A3AC5BEB-C6F2-4336-A9BC-0584C2560FD0}" dt="2021-02-16T14:42:06.081" v="16" actId="20577"/>
          <ac:spMkLst>
            <pc:docMk/>
            <pc:sldMk cId="3473870902" sldId="282"/>
            <ac:spMk id="4" creationId="{FDE46B8D-773A-9043-A8AE-8A12AF7DFF59}"/>
          </ac:spMkLst>
        </pc:spChg>
      </pc:sldChg>
      <pc:sldChg chg="modSp">
        <pc:chgData name="Jenita Everett" userId="S::jeverett@jlab.org::12264edd-9730-4264-b393-9ee794129c85" providerId="AD" clId="Web-{A3AC5BEB-C6F2-4336-A9BC-0584C2560FD0}" dt="2021-02-16T14:42:48.271" v="19" actId="20577"/>
        <pc:sldMkLst>
          <pc:docMk/>
          <pc:sldMk cId="2792485498" sldId="286"/>
        </pc:sldMkLst>
        <pc:spChg chg="mod">
          <ac:chgData name="Jenita Everett" userId="S::jeverett@jlab.org::12264edd-9730-4264-b393-9ee794129c85" providerId="AD" clId="Web-{A3AC5BEB-C6F2-4336-A9BC-0584C2560FD0}" dt="2021-02-16T14:42:48.271" v="19" actId="20577"/>
          <ac:spMkLst>
            <pc:docMk/>
            <pc:sldMk cId="2792485498" sldId="286"/>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27EBD-CDE6-475D-AC13-8A5BB92E74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8B99ACB-34E1-44E6-8050-86AEB0EE02FC}">
      <dgm:prSet phldrT="[Text]"/>
      <dgm:spPr/>
      <dgm:t>
        <a:bodyPr/>
        <a:lstStyle/>
        <a:p>
          <a:r>
            <a:rPr lang="en-US"/>
            <a:t>Travelers</a:t>
          </a:r>
        </a:p>
      </dgm:t>
    </dgm:pt>
    <dgm:pt modelId="{BB5225E0-525B-44CC-A9D5-A24B4AA5DD59}" type="parTrans" cxnId="{1DF6F218-5753-4BB2-A5A2-30E28CB1B339}">
      <dgm:prSet/>
      <dgm:spPr/>
      <dgm:t>
        <a:bodyPr/>
        <a:lstStyle/>
        <a:p>
          <a:endParaRPr lang="en-US"/>
        </a:p>
      </dgm:t>
    </dgm:pt>
    <dgm:pt modelId="{C3FEFE29-699B-4FE9-A390-6D4A8CF7E38E}" type="sibTrans" cxnId="{1DF6F218-5753-4BB2-A5A2-30E28CB1B339}">
      <dgm:prSet/>
      <dgm:spPr/>
      <dgm:t>
        <a:bodyPr/>
        <a:lstStyle/>
        <a:p>
          <a:endParaRPr lang="en-US"/>
        </a:p>
      </dgm:t>
    </dgm:pt>
    <dgm:pt modelId="{9C0DC6F4-3DC5-44B0-8FC0-EF1EFCA24243}">
      <dgm:prSet phldrT="[Text]"/>
      <dgm:spPr/>
      <dgm:t>
        <a:bodyPr/>
        <a:lstStyle/>
        <a:p>
          <a:r>
            <a:rPr lang="en-US" sz="2600"/>
            <a:t>Reviewing their TA’s prior to submission.</a:t>
          </a:r>
        </a:p>
      </dgm:t>
    </dgm:pt>
    <dgm:pt modelId="{1CE00E2B-36EF-4DC4-B684-8FD0A1C3F131}" type="parTrans" cxnId="{A6396C0C-B0DE-462B-A792-B9F3D381A2DA}">
      <dgm:prSet/>
      <dgm:spPr/>
      <dgm:t>
        <a:bodyPr/>
        <a:lstStyle/>
        <a:p>
          <a:endParaRPr lang="en-US"/>
        </a:p>
      </dgm:t>
    </dgm:pt>
    <dgm:pt modelId="{2C7B9E3A-7605-40A8-AE3A-EB62C9646B30}" type="sibTrans" cxnId="{A6396C0C-B0DE-462B-A792-B9F3D381A2DA}">
      <dgm:prSet/>
      <dgm:spPr/>
      <dgm:t>
        <a:bodyPr/>
        <a:lstStyle/>
        <a:p>
          <a:endParaRPr lang="en-US"/>
        </a:p>
      </dgm:t>
    </dgm:pt>
    <dgm:pt modelId="{4E77F6D1-09D2-4B9A-91B3-1AF9FB31D794}">
      <dgm:prSet phldrT="[Text]"/>
      <dgm:spPr/>
      <dgm:t>
        <a:bodyPr/>
        <a:lstStyle/>
        <a:p>
          <a:pPr rtl="0"/>
          <a:r>
            <a:rPr lang="en-US" sz="2600" b="1">
              <a:latin typeface="Calibri Light" panose="020F0302020204030204"/>
            </a:rPr>
            <a:t>Employees must sign</a:t>
          </a:r>
          <a:r>
            <a:rPr lang="en-US" sz="2600" b="1"/>
            <a:t> off on their TA’s.</a:t>
          </a:r>
        </a:p>
      </dgm:t>
    </dgm:pt>
    <dgm:pt modelId="{36903C16-5F05-41C0-96FB-2C52C77D8963}" type="parTrans" cxnId="{2C1EACD8-19F9-4FD1-9049-3B3BA6A95CA9}">
      <dgm:prSet/>
      <dgm:spPr/>
      <dgm:t>
        <a:bodyPr/>
        <a:lstStyle/>
        <a:p>
          <a:endParaRPr lang="en-US"/>
        </a:p>
      </dgm:t>
    </dgm:pt>
    <dgm:pt modelId="{2C656C53-74DB-46E9-8A2A-33D38E0CA5C6}" type="sibTrans" cxnId="{2C1EACD8-19F9-4FD1-9049-3B3BA6A95CA9}">
      <dgm:prSet/>
      <dgm:spPr/>
      <dgm:t>
        <a:bodyPr/>
        <a:lstStyle/>
        <a:p>
          <a:endParaRPr lang="en-US"/>
        </a:p>
      </dgm:t>
    </dgm:pt>
    <dgm:pt modelId="{AFF2C197-A13E-4C7C-8F9F-7F14635B9EC5}">
      <dgm:prSet phldrT="[Text]"/>
      <dgm:spPr/>
      <dgm:t>
        <a:bodyPr/>
        <a:lstStyle/>
        <a:p>
          <a:r>
            <a:rPr lang="en-US"/>
            <a:t>Supervisors</a:t>
          </a:r>
        </a:p>
      </dgm:t>
    </dgm:pt>
    <dgm:pt modelId="{C988A1BC-E7E2-4ECE-8A1B-E2C02CDF1D9C}" type="parTrans" cxnId="{965E245D-D6F5-4E2A-A4B2-D486E2D7A0FB}">
      <dgm:prSet/>
      <dgm:spPr/>
      <dgm:t>
        <a:bodyPr/>
        <a:lstStyle/>
        <a:p>
          <a:endParaRPr lang="en-US"/>
        </a:p>
      </dgm:t>
    </dgm:pt>
    <dgm:pt modelId="{C7D23310-7844-4030-80F2-693F0DAF3566}" type="sibTrans" cxnId="{965E245D-D6F5-4E2A-A4B2-D486E2D7A0FB}">
      <dgm:prSet/>
      <dgm:spPr/>
      <dgm:t>
        <a:bodyPr/>
        <a:lstStyle/>
        <a:p>
          <a:endParaRPr lang="en-US"/>
        </a:p>
      </dgm:t>
    </dgm:pt>
    <dgm:pt modelId="{35BE634C-253C-4EB2-B67E-D1802EAAC1EF}">
      <dgm:prSet phldrT="[Text]"/>
      <dgm:spPr/>
      <dgm:t>
        <a:bodyPr/>
        <a:lstStyle/>
        <a:p>
          <a:r>
            <a:rPr lang="en-US" b="1"/>
            <a:t>Review / approve TA’s.</a:t>
          </a:r>
        </a:p>
      </dgm:t>
    </dgm:pt>
    <dgm:pt modelId="{237195F4-1717-4542-82B1-5A0C2620F367}" type="parTrans" cxnId="{2E6F758E-B43D-4DB7-9CC5-79CB76D1FCD2}">
      <dgm:prSet/>
      <dgm:spPr/>
      <dgm:t>
        <a:bodyPr/>
        <a:lstStyle/>
        <a:p>
          <a:endParaRPr lang="en-US"/>
        </a:p>
      </dgm:t>
    </dgm:pt>
    <dgm:pt modelId="{79A6DE0A-D261-4215-82FD-B4EB99C71D58}" type="sibTrans" cxnId="{2E6F758E-B43D-4DB7-9CC5-79CB76D1FCD2}">
      <dgm:prSet/>
      <dgm:spPr/>
      <dgm:t>
        <a:bodyPr/>
        <a:lstStyle/>
        <a:p>
          <a:endParaRPr lang="en-US"/>
        </a:p>
      </dgm:t>
    </dgm:pt>
    <dgm:pt modelId="{1121EB6A-FF72-435C-AEC6-70F3428F7114}">
      <dgm:prSet phldrT="[Text]"/>
      <dgm:spPr/>
      <dgm:t>
        <a:bodyPr/>
        <a:lstStyle/>
        <a:p>
          <a:r>
            <a:rPr lang="en-US" b="1"/>
            <a:t>Focus on justifying the business need for the travel.</a:t>
          </a:r>
        </a:p>
      </dgm:t>
    </dgm:pt>
    <dgm:pt modelId="{78E2F91A-22AA-49EC-973B-7FD5D26D4CE8}" type="parTrans" cxnId="{0DD67F55-DFD5-40F7-BA3E-E55E00D4FE60}">
      <dgm:prSet/>
      <dgm:spPr/>
      <dgm:t>
        <a:bodyPr/>
        <a:lstStyle/>
        <a:p>
          <a:endParaRPr lang="en-US"/>
        </a:p>
      </dgm:t>
    </dgm:pt>
    <dgm:pt modelId="{7BC4CE1E-5988-4ED6-B3BB-31F08A8DAD53}" type="sibTrans" cxnId="{0DD67F55-DFD5-40F7-BA3E-E55E00D4FE60}">
      <dgm:prSet/>
      <dgm:spPr/>
      <dgm:t>
        <a:bodyPr/>
        <a:lstStyle/>
        <a:p>
          <a:endParaRPr lang="en-US"/>
        </a:p>
      </dgm:t>
    </dgm:pt>
    <dgm:pt modelId="{340ABBF5-026E-471E-A7C1-EB9C4A60C13C}">
      <dgm:prSet phldrT="[Text]"/>
      <dgm:spPr/>
      <dgm:t>
        <a:bodyPr/>
        <a:lstStyle/>
        <a:p>
          <a:r>
            <a:rPr lang="en-US"/>
            <a:t>Travel Services</a:t>
          </a:r>
        </a:p>
      </dgm:t>
    </dgm:pt>
    <dgm:pt modelId="{730CEF24-8555-48AB-9A4B-80E9009311BC}" type="parTrans" cxnId="{E9F2FA94-5A25-4938-81F6-75181722CE61}">
      <dgm:prSet/>
      <dgm:spPr/>
      <dgm:t>
        <a:bodyPr/>
        <a:lstStyle/>
        <a:p>
          <a:endParaRPr lang="en-US"/>
        </a:p>
      </dgm:t>
    </dgm:pt>
    <dgm:pt modelId="{3053D297-201A-4C1D-9D89-72E1E83AD13A}" type="sibTrans" cxnId="{E9F2FA94-5A25-4938-81F6-75181722CE61}">
      <dgm:prSet/>
      <dgm:spPr/>
      <dgm:t>
        <a:bodyPr/>
        <a:lstStyle/>
        <a:p>
          <a:endParaRPr lang="en-US"/>
        </a:p>
      </dgm:t>
    </dgm:pt>
    <dgm:pt modelId="{33B35A8C-FB6D-439B-BFA6-DAD89EAC9977}">
      <dgm:prSet phldrT="[Text]"/>
      <dgm:spPr/>
      <dgm:t>
        <a:bodyPr/>
        <a:lstStyle/>
        <a:p>
          <a:r>
            <a:rPr lang="en-US"/>
            <a:t>Review TA’s and confirm that the travel request is within policy before travel.</a:t>
          </a:r>
        </a:p>
      </dgm:t>
    </dgm:pt>
    <dgm:pt modelId="{7E5DB64F-5BC1-4EDA-8DE7-35201E0250FA}" type="parTrans" cxnId="{0E1BBBF1-6186-405E-91F4-81DBF6496E47}">
      <dgm:prSet/>
      <dgm:spPr/>
      <dgm:t>
        <a:bodyPr/>
        <a:lstStyle/>
        <a:p>
          <a:endParaRPr lang="en-US"/>
        </a:p>
      </dgm:t>
    </dgm:pt>
    <dgm:pt modelId="{9493B613-7370-4F32-87D2-39749B9CCD63}" type="sibTrans" cxnId="{0E1BBBF1-6186-405E-91F4-81DBF6496E47}">
      <dgm:prSet/>
      <dgm:spPr/>
      <dgm:t>
        <a:bodyPr/>
        <a:lstStyle/>
        <a:p>
          <a:endParaRPr lang="en-US"/>
        </a:p>
      </dgm:t>
    </dgm:pt>
    <dgm:pt modelId="{456F9EA9-33F1-4453-8560-F1386560BCB6}">
      <dgm:prSet phldrT="[Text]"/>
      <dgm:spPr/>
      <dgm:t>
        <a:bodyPr/>
        <a:lstStyle/>
        <a:p>
          <a:r>
            <a:rPr lang="en-US" b="1"/>
            <a:t>Provide justification that can be used within FTMS as required.</a:t>
          </a:r>
        </a:p>
      </dgm:t>
    </dgm:pt>
    <dgm:pt modelId="{862C2C90-881C-404E-815E-5CCE5AD6CCC1}" type="parTrans" cxnId="{02E6BF5B-47E2-45F8-AB1E-C4FF6391E37C}">
      <dgm:prSet/>
      <dgm:spPr/>
      <dgm:t>
        <a:bodyPr/>
        <a:lstStyle/>
        <a:p>
          <a:endParaRPr lang="en-US"/>
        </a:p>
      </dgm:t>
    </dgm:pt>
    <dgm:pt modelId="{9A990B21-FA52-4419-8570-513980AEF0ED}" type="sibTrans" cxnId="{02E6BF5B-47E2-45F8-AB1E-C4FF6391E37C}">
      <dgm:prSet/>
      <dgm:spPr/>
      <dgm:t>
        <a:bodyPr/>
        <a:lstStyle/>
        <a:p>
          <a:endParaRPr lang="en-US"/>
        </a:p>
      </dgm:t>
    </dgm:pt>
    <dgm:pt modelId="{52FC2BE6-1376-43BA-99C4-1824ACE61401}">
      <dgm:prSet phldrT="[Text]"/>
      <dgm:spPr/>
      <dgm:t>
        <a:bodyPr/>
        <a:lstStyle/>
        <a:p>
          <a:r>
            <a:rPr lang="en-US" b="1"/>
            <a:t>Approvals may only be provided by supervisors / managers in the Traveler’s “chain of command”.  Modeled on Timesheet approval tree.</a:t>
          </a:r>
        </a:p>
      </dgm:t>
    </dgm:pt>
    <dgm:pt modelId="{3318B45F-5800-42D9-BAFC-23DD74B7836D}" type="parTrans" cxnId="{548F1585-6D55-479A-81FA-5A9E9B2557E7}">
      <dgm:prSet/>
      <dgm:spPr/>
      <dgm:t>
        <a:bodyPr/>
        <a:lstStyle/>
        <a:p>
          <a:endParaRPr lang="en-US"/>
        </a:p>
      </dgm:t>
    </dgm:pt>
    <dgm:pt modelId="{70CA7C03-C6A6-4DE3-BA9C-9AD5CDBE009F}" type="sibTrans" cxnId="{548F1585-6D55-479A-81FA-5A9E9B2557E7}">
      <dgm:prSet/>
      <dgm:spPr/>
      <dgm:t>
        <a:bodyPr/>
        <a:lstStyle/>
        <a:p>
          <a:endParaRPr lang="en-US"/>
        </a:p>
      </dgm:t>
    </dgm:pt>
    <dgm:pt modelId="{E93F1A98-B2C2-4D06-95F6-37028C1BDF1C}" type="pres">
      <dgm:prSet presAssocID="{B5927EBD-CDE6-475D-AC13-8A5BB92E74BB}" presName="Name0" presStyleCnt="0">
        <dgm:presLayoutVars>
          <dgm:dir/>
          <dgm:animLvl val="lvl"/>
          <dgm:resizeHandles val="exact"/>
        </dgm:presLayoutVars>
      </dgm:prSet>
      <dgm:spPr/>
      <dgm:t>
        <a:bodyPr/>
        <a:lstStyle/>
        <a:p>
          <a:endParaRPr lang="en-US"/>
        </a:p>
      </dgm:t>
    </dgm:pt>
    <dgm:pt modelId="{05E94083-611D-4638-8518-CB85B9C32FE2}" type="pres">
      <dgm:prSet presAssocID="{58B99ACB-34E1-44E6-8050-86AEB0EE02FC}" presName="composite" presStyleCnt="0"/>
      <dgm:spPr/>
    </dgm:pt>
    <dgm:pt modelId="{2230B67B-C5F6-44FD-8663-F8496DAACED8}" type="pres">
      <dgm:prSet presAssocID="{58B99ACB-34E1-44E6-8050-86AEB0EE02FC}" presName="parTx" presStyleLbl="alignNode1" presStyleIdx="0" presStyleCnt="3">
        <dgm:presLayoutVars>
          <dgm:chMax val="0"/>
          <dgm:chPref val="0"/>
          <dgm:bulletEnabled val="1"/>
        </dgm:presLayoutVars>
      </dgm:prSet>
      <dgm:spPr/>
      <dgm:t>
        <a:bodyPr/>
        <a:lstStyle/>
        <a:p>
          <a:endParaRPr lang="en-US"/>
        </a:p>
      </dgm:t>
    </dgm:pt>
    <dgm:pt modelId="{8DE1B7CF-DBA2-4916-BDDE-828868BBFA77}" type="pres">
      <dgm:prSet presAssocID="{58B99ACB-34E1-44E6-8050-86AEB0EE02FC}" presName="desTx" presStyleLbl="alignAccFollowNode1" presStyleIdx="0" presStyleCnt="3">
        <dgm:presLayoutVars>
          <dgm:bulletEnabled val="1"/>
        </dgm:presLayoutVars>
      </dgm:prSet>
      <dgm:spPr/>
      <dgm:t>
        <a:bodyPr/>
        <a:lstStyle/>
        <a:p>
          <a:endParaRPr lang="en-US"/>
        </a:p>
      </dgm:t>
    </dgm:pt>
    <dgm:pt modelId="{602BBC71-CDA5-43CD-9616-211076A104AC}" type="pres">
      <dgm:prSet presAssocID="{C3FEFE29-699B-4FE9-A390-6D4A8CF7E38E}" presName="space" presStyleCnt="0"/>
      <dgm:spPr/>
    </dgm:pt>
    <dgm:pt modelId="{90022DA2-94DE-4167-8563-9A795182634B}" type="pres">
      <dgm:prSet presAssocID="{AFF2C197-A13E-4C7C-8F9F-7F14635B9EC5}" presName="composite" presStyleCnt="0"/>
      <dgm:spPr/>
    </dgm:pt>
    <dgm:pt modelId="{DF1DC5C7-63CF-490E-89AC-CB92623E5C1B}" type="pres">
      <dgm:prSet presAssocID="{AFF2C197-A13E-4C7C-8F9F-7F14635B9EC5}" presName="parTx" presStyleLbl="alignNode1" presStyleIdx="1" presStyleCnt="3">
        <dgm:presLayoutVars>
          <dgm:chMax val="0"/>
          <dgm:chPref val="0"/>
          <dgm:bulletEnabled val="1"/>
        </dgm:presLayoutVars>
      </dgm:prSet>
      <dgm:spPr/>
      <dgm:t>
        <a:bodyPr/>
        <a:lstStyle/>
        <a:p>
          <a:endParaRPr lang="en-US"/>
        </a:p>
      </dgm:t>
    </dgm:pt>
    <dgm:pt modelId="{C8920F68-41B2-4B01-8F99-6BF0DCA484BF}" type="pres">
      <dgm:prSet presAssocID="{AFF2C197-A13E-4C7C-8F9F-7F14635B9EC5}" presName="desTx" presStyleLbl="alignAccFollowNode1" presStyleIdx="1" presStyleCnt="3">
        <dgm:presLayoutVars>
          <dgm:bulletEnabled val="1"/>
        </dgm:presLayoutVars>
      </dgm:prSet>
      <dgm:spPr/>
      <dgm:t>
        <a:bodyPr/>
        <a:lstStyle/>
        <a:p>
          <a:endParaRPr lang="en-US"/>
        </a:p>
      </dgm:t>
    </dgm:pt>
    <dgm:pt modelId="{22FA4BB4-A5CC-4BBD-8520-056C12DD6230}" type="pres">
      <dgm:prSet presAssocID="{C7D23310-7844-4030-80F2-693F0DAF3566}" presName="space" presStyleCnt="0"/>
      <dgm:spPr/>
    </dgm:pt>
    <dgm:pt modelId="{349071FB-3D9A-44F5-8871-336CE83B9D14}" type="pres">
      <dgm:prSet presAssocID="{340ABBF5-026E-471E-A7C1-EB9C4A60C13C}" presName="composite" presStyleCnt="0"/>
      <dgm:spPr/>
    </dgm:pt>
    <dgm:pt modelId="{7EAB5832-7413-44B6-A4E0-67A5167D0CAD}" type="pres">
      <dgm:prSet presAssocID="{340ABBF5-026E-471E-A7C1-EB9C4A60C13C}" presName="parTx" presStyleLbl="alignNode1" presStyleIdx="2" presStyleCnt="3">
        <dgm:presLayoutVars>
          <dgm:chMax val="0"/>
          <dgm:chPref val="0"/>
          <dgm:bulletEnabled val="1"/>
        </dgm:presLayoutVars>
      </dgm:prSet>
      <dgm:spPr/>
      <dgm:t>
        <a:bodyPr/>
        <a:lstStyle/>
        <a:p>
          <a:endParaRPr lang="en-US"/>
        </a:p>
      </dgm:t>
    </dgm:pt>
    <dgm:pt modelId="{1889288D-D0EA-43B5-943A-A9FA23E2555D}" type="pres">
      <dgm:prSet presAssocID="{340ABBF5-026E-471E-A7C1-EB9C4A60C13C}" presName="desTx" presStyleLbl="alignAccFollowNode1" presStyleIdx="2" presStyleCnt="3">
        <dgm:presLayoutVars>
          <dgm:bulletEnabled val="1"/>
        </dgm:presLayoutVars>
      </dgm:prSet>
      <dgm:spPr/>
      <dgm:t>
        <a:bodyPr/>
        <a:lstStyle/>
        <a:p>
          <a:endParaRPr lang="en-US"/>
        </a:p>
      </dgm:t>
    </dgm:pt>
  </dgm:ptLst>
  <dgm:cxnLst>
    <dgm:cxn modelId="{913DC5EC-9303-4B3D-BFA0-B5B02B50DDD5}" type="presOf" srcId="{1121EB6A-FF72-435C-AEC6-70F3428F7114}" destId="{C8920F68-41B2-4B01-8F99-6BF0DCA484BF}" srcOrd="0" destOrd="1" presId="urn:microsoft.com/office/officeart/2005/8/layout/hList1"/>
    <dgm:cxn modelId="{CEF64951-B81D-4807-9B15-D76226D5E371}" type="presOf" srcId="{4E77F6D1-09D2-4B9A-91B3-1AF9FB31D794}" destId="{8DE1B7CF-DBA2-4916-BDDE-828868BBFA77}" srcOrd="0" destOrd="1" presId="urn:microsoft.com/office/officeart/2005/8/layout/hList1"/>
    <dgm:cxn modelId="{28651A11-22D1-4CF7-9A4B-258F36E0C7D9}" type="presOf" srcId="{52FC2BE6-1376-43BA-99C4-1824ACE61401}" destId="{C8920F68-41B2-4B01-8F99-6BF0DCA484BF}" srcOrd="0" destOrd="3" presId="urn:microsoft.com/office/officeart/2005/8/layout/hList1"/>
    <dgm:cxn modelId="{416EC028-3AF1-4405-81CB-346D3D71648D}" type="presOf" srcId="{456F9EA9-33F1-4453-8560-F1386560BCB6}" destId="{C8920F68-41B2-4B01-8F99-6BF0DCA484BF}" srcOrd="0" destOrd="2" presId="urn:microsoft.com/office/officeart/2005/8/layout/hList1"/>
    <dgm:cxn modelId="{08E74C49-081D-4798-BA9E-72BF671F0DD7}" type="presOf" srcId="{58B99ACB-34E1-44E6-8050-86AEB0EE02FC}" destId="{2230B67B-C5F6-44FD-8663-F8496DAACED8}" srcOrd="0" destOrd="0" presId="urn:microsoft.com/office/officeart/2005/8/layout/hList1"/>
    <dgm:cxn modelId="{D90DEA61-F977-45DD-A79B-ADC8CAB35373}" type="presOf" srcId="{340ABBF5-026E-471E-A7C1-EB9C4A60C13C}" destId="{7EAB5832-7413-44B6-A4E0-67A5167D0CAD}" srcOrd="0" destOrd="0" presId="urn:microsoft.com/office/officeart/2005/8/layout/hList1"/>
    <dgm:cxn modelId="{02E6BF5B-47E2-45F8-AB1E-C4FF6391E37C}" srcId="{AFF2C197-A13E-4C7C-8F9F-7F14635B9EC5}" destId="{456F9EA9-33F1-4453-8560-F1386560BCB6}" srcOrd="2" destOrd="0" parTransId="{862C2C90-881C-404E-815E-5CCE5AD6CCC1}" sibTransId="{9A990B21-FA52-4419-8570-513980AEF0ED}"/>
    <dgm:cxn modelId="{965E245D-D6F5-4E2A-A4B2-D486E2D7A0FB}" srcId="{B5927EBD-CDE6-475D-AC13-8A5BB92E74BB}" destId="{AFF2C197-A13E-4C7C-8F9F-7F14635B9EC5}" srcOrd="1" destOrd="0" parTransId="{C988A1BC-E7E2-4ECE-8A1B-E2C02CDF1D9C}" sibTransId="{C7D23310-7844-4030-80F2-693F0DAF3566}"/>
    <dgm:cxn modelId="{24272D16-CA03-4D4F-8EED-CE7D2348B3E8}" type="presOf" srcId="{AFF2C197-A13E-4C7C-8F9F-7F14635B9EC5}" destId="{DF1DC5C7-63CF-490E-89AC-CB92623E5C1B}" srcOrd="0" destOrd="0" presId="urn:microsoft.com/office/officeart/2005/8/layout/hList1"/>
    <dgm:cxn modelId="{5D65A655-551C-4254-BF53-C79439233856}" type="presOf" srcId="{35BE634C-253C-4EB2-B67E-D1802EAAC1EF}" destId="{C8920F68-41B2-4B01-8F99-6BF0DCA484BF}" srcOrd="0" destOrd="0" presId="urn:microsoft.com/office/officeart/2005/8/layout/hList1"/>
    <dgm:cxn modelId="{A60A4777-B4AF-47B2-96D5-EB161AA96897}" type="presOf" srcId="{33B35A8C-FB6D-439B-BFA6-DAD89EAC9977}" destId="{1889288D-D0EA-43B5-943A-A9FA23E2555D}" srcOrd="0" destOrd="0" presId="urn:microsoft.com/office/officeart/2005/8/layout/hList1"/>
    <dgm:cxn modelId="{120993FD-F717-4B65-9F27-2568C0BC17FD}" type="presOf" srcId="{9C0DC6F4-3DC5-44B0-8FC0-EF1EFCA24243}" destId="{8DE1B7CF-DBA2-4916-BDDE-828868BBFA77}" srcOrd="0" destOrd="0" presId="urn:microsoft.com/office/officeart/2005/8/layout/hList1"/>
    <dgm:cxn modelId="{0DD67F55-DFD5-40F7-BA3E-E55E00D4FE60}" srcId="{AFF2C197-A13E-4C7C-8F9F-7F14635B9EC5}" destId="{1121EB6A-FF72-435C-AEC6-70F3428F7114}" srcOrd="1" destOrd="0" parTransId="{78E2F91A-22AA-49EC-973B-7FD5D26D4CE8}" sibTransId="{7BC4CE1E-5988-4ED6-B3BB-31F08A8DAD53}"/>
    <dgm:cxn modelId="{2C1EACD8-19F9-4FD1-9049-3B3BA6A95CA9}" srcId="{58B99ACB-34E1-44E6-8050-86AEB0EE02FC}" destId="{4E77F6D1-09D2-4B9A-91B3-1AF9FB31D794}" srcOrd="1" destOrd="0" parTransId="{36903C16-5F05-41C0-96FB-2C52C77D8963}" sibTransId="{2C656C53-74DB-46E9-8A2A-33D38E0CA5C6}"/>
    <dgm:cxn modelId="{2E6F758E-B43D-4DB7-9CC5-79CB76D1FCD2}" srcId="{AFF2C197-A13E-4C7C-8F9F-7F14635B9EC5}" destId="{35BE634C-253C-4EB2-B67E-D1802EAAC1EF}" srcOrd="0" destOrd="0" parTransId="{237195F4-1717-4542-82B1-5A0C2620F367}" sibTransId="{79A6DE0A-D261-4215-82FD-B4EB99C71D58}"/>
    <dgm:cxn modelId="{A6396C0C-B0DE-462B-A792-B9F3D381A2DA}" srcId="{58B99ACB-34E1-44E6-8050-86AEB0EE02FC}" destId="{9C0DC6F4-3DC5-44B0-8FC0-EF1EFCA24243}" srcOrd="0" destOrd="0" parTransId="{1CE00E2B-36EF-4DC4-B684-8FD0A1C3F131}" sibTransId="{2C7B9E3A-7605-40A8-AE3A-EB62C9646B30}"/>
    <dgm:cxn modelId="{1DF6F218-5753-4BB2-A5A2-30E28CB1B339}" srcId="{B5927EBD-CDE6-475D-AC13-8A5BB92E74BB}" destId="{58B99ACB-34E1-44E6-8050-86AEB0EE02FC}" srcOrd="0" destOrd="0" parTransId="{BB5225E0-525B-44CC-A9D5-A24B4AA5DD59}" sibTransId="{C3FEFE29-699B-4FE9-A390-6D4A8CF7E38E}"/>
    <dgm:cxn modelId="{548F1585-6D55-479A-81FA-5A9E9B2557E7}" srcId="{AFF2C197-A13E-4C7C-8F9F-7F14635B9EC5}" destId="{52FC2BE6-1376-43BA-99C4-1824ACE61401}" srcOrd="3" destOrd="0" parTransId="{3318B45F-5800-42D9-BAFC-23DD74B7836D}" sibTransId="{70CA7C03-C6A6-4DE3-BA9C-9AD5CDBE009F}"/>
    <dgm:cxn modelId="{0E1BBBF1-6186-405E-91F4-81DBF6496E47}" srcId="{340ABBF5-026E-471E-A7C1-EB9C4A60C13C}" destId="{33B35A8C-FB6D-439B-BFA6-DAD89EAC9977}" srcOrd="0" destOrd="0" parTransId="{7E5DB64F-5BC1-4EDA-8DE7-35201E0250FA}" sibTransId="{9493B613-7370-4F32-87D2-39749B9CCD63}"/>
    <dgm:cxn modelId="{BC4C6165-91F5-452C-A556-D652BD534BFC}" type="presOf" srcId="{B5927EBD-CDE6-475D-AC13-8A5BB92E74BB}" destId="{E93F1A98-B2C2-4D06-95F6-37028C1BDF1C}" srcOrd="0" destOrd="0" presId="urn:microsoft.com/office/officeart/2005/8/layout/hList1"/>
    <dgm:cxn modelId="{E9F2FA94-5A25-4938-81F6-75181722CE61}" srcId="{B5927EBD-CDE6-475D-AC13-8A5BB92E74BB}" destId="{340ABBF5-026E-471E-A7C1-EB9C4A60C13C}" srcOrd="2" destOrd="0" parTransId="{730CEF24-8555-48AB-9A4B-80E9009311BC}" sibTransId="{3053D297-201A-4C1D-9D89-72E1E83AD13A}"/>
    <dgm:cxn modelId="{C112CE23-4EC1-457D-BD44-AC73EC5EE36E}" type="presParOf" srcId="{E93F1A98-B2C2-4D06-95F6-37028C1BDF1C}" destId="{05E94083-611D-4638-8518-CB85B9C32FE2}" srcOrd="0" destOrd="0" presId="urn:microsoft.com/office/officeart/2005/8/layout/hList1"/>
    <dgm:cxn modelId="{12BAF9E5-27FD-4842-9996-15DD85AFF342}" type="presParOf" srcId="{05E94083-611D-4638-8518-CB85B9C32FE2}" destId="{2230B67B-C5F6-44FD-8663-F8496DAACED8}" srcOrd="0" destOrd="0" presId="urn:microsoft.com/office/officeart/2005/8/layout/hList1"/>
    <dgm:cxn modelId="{44103962-E013-4351-8454-4B8F9BA37086}" type="presParOf" srcId="{05E94083-611D-4638-8518-CB85B9C32FE2}" destId="{8DE1B7CF-DBA2-4916-BDDE-828868BBFA77}" srcOrd="1" destOrd="0" presId="urn:microsoft.com/office/officeart/2005/8/layout/hList1"/>
    <dgm:cxn modelId="{32853886-B89E-4B41-BC2C-43ED4B6E01F0}" type="presParOf" srcId="{E93F1A98-B2C2-4D06-95F6-37028C1BDF1C}" destId="{602BBC71-CDA5-43CD-9616-211076A104AC}" srcOrd="1" destOrd="0" presId="urn:microsoft.com/office/officeart/2005/8/layout/hList1"/>
    <dgm:cxn modelId="{B842E02D-30D8-4AEC-A72E-08834A9C5785}" type="presParOf" srcId="{E93F1A98-B2C2-4D06-95F6-37028C1BDF1C}" destId="{90022DA2-94DE-4167-8563-9A795182634B}" srcOrd="2" destOrd="0" presId="urn:microsoft.com/office/officeart/2005/8/layout/hList1"/>
    <dgm:cxn modelId="{DB1D049F-B25D-4483-9EDF-BCE74BF1FDCC}" type="presParOf" srcId="{90022DA2-94DE-4167-8563-9A795182634B}" destId="{DF1DC5C7-63CF-490E-89AC-CB92623E5C1B}" srcOrd="0" destOrd="0" presId="urn:microsoft.com/office/officeart/2005/8/layout/hList1"/>
    <dgm:cxn modelId="{DEE31DB7-DDAB-4F3E-B153-AFF572050C76}" type="presParOf" srcId="{90022DA2-94DE-4167-8563-9A795182634B}" destId="{C8920F68-41B2-4B01-8F99-6BF0DCA484BF}" srcOrd="1" destOrd="0" presId="urn:microsoft.com/office/officeart/2005/8/layout/hList1"/>
    <dgm:cxn modelId="{6773BA96-8466-4B5A-AEF4-5D84FA9844AE}" type="presParOf" srcId="{E93F1A98-B2C2-4D06-95F6-37028C1BDF1C}" destId="{22FA4BB4-A5CC-4BBD-8520-056C12DD6230}" srcOrd="3" destOrd="0" presId="urn:microsoft.com/office/officeart/2005/8/layout/hList1"/>
    <dgm:cxn modelId="{4E0F4D22-8053-4398-B16C-1C3F897D280E}" type="presParOf" srcId="{E93F1A98-B2C2-4D06-95F6-37028C1BDF1C}" destId="{349071FB-3D9A-44F5-8871-336CE83B9D14}" srcOrd="4" destOrd="0" presId="urn:microsoft.com/office/officeart/2005/8/layout/hList1"/>
    <dgm:cxn modelId="{8CCC3AD5-E325-4C6E-B331-BF8F8E9FBA8B}" type="presParOf" srcId="{349071FB-3D9A-44F5-8871-336CE83B9D14}" destId="{7EAB5832-7413-44B6-A4E0-67A5167D0CAD}" srcOrd="0" destOrd="0" presId="urn:microsoft.com/office/officeart/2005/8/layout/hList1"/>
    <dgm:cxn modelId="{C40089C7-C395-4CE3-9A43-882877E39896}" type="presParOf" srcId="{349071FB-3D9A-44F5-8871-336CE83B9D14}" destId="{1889288D-D0EA-43B5-943A-A9FA23E255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27EBD-CDE6-475D-AC13-8A5BB92E74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8B99ACB-34E1-44E6-8050-86AEB0EE02FC}">
      <dgm:prSet phldrT="[Text]"/>
      <dgm:spPr/>
      <dgm:t>
        <a:bodyPr/>
        <a:lstStyle/>
        <a:p>
          <a:r>
            <a:rPr lang="en-US"/>
            <a:t>Project Cost Account Managers</a:t>
          </a:r>
        </a:p>
      </dgm:t>
    </dgm:pt>
    <dgm:pt modelId="{BB5225E0-525B-44CC-A9D5-A24B4AA5DD59}" type="parTrans" cxnId="{1DF6F218-5753-4BB2-A5A2-30E28CB1B339}">
      <dgm:prSet/>
      <dgm:spPr/>
      <dgm:t>
        <a:bodyPr/>
        <a:lstStyle/>
        <a:p>
          <a:endParaRPr lang="en-US"/>
        </a:p>
      </dgm:t>
    </dgm:pt>
    <dgm:pt modelId="{C3FEFE29-699B-4FE9-A390-6D4A8CF7E38E}" type="sibTrans" cxnId="{1DF6F218-5753-4BB2-A5A2-30E28CB1B339}">
      <dgm:prSet/>
      <dgm:spPr/>
      <dgm:t>
        <a:bodyPr/>
        <a:lstStyle/>
        <a:p>
          <a:endParaRPr lang="en-US"/>
        </a:p>
      </dgm:t>
    </dgm:pt>
    <dgm:pt modelId="{9C0DC6F4-3DC5-44B0-8FC0-EF1EFCA24243}">
      <dgm:prSet phldrT="[Text]"/>
      <dgm:spPr/>
      <dgm:t>
        <a:bodyPr/>
        <a:lstStyle/>
        <a:p>
          <a:r>
            <a:rPr lang="en-US" sz="2600"/>
            <a:t>Review and approve TA’s to confirm travel costs is within scope of project funding.</a:t>
          </a:r>
        </a:p>
      </dgm:t>
    </dgm:pt>
    <dgm:pt modelId="{1CE00E2B-36EF-4DC4-B684-8FD0A1C3F131}" type="parTrans" cxnId="{A6396C0C-B0DE-462B-A792-B9F3D381A2DA}">
      <dgm:prSet/>
      <dgm:spPr/>
      <dgm:t>
        <a:bodyPr/>
        <a:lstStyle/>
        <a:p>
          <a:endParaRPr lang="en-US"/>
        </a:p>
      </dgm:t>
    </dgm:pt>
    <dgm:pt modelId="{2C7B9E3A-7605-40A8-AE3A-EB62C9646B30}" type="sibTrans" cxnId="{A6396C0C-B0DE-462B-A792-B9F3D381A2DA}">
      <dgm:prSet/>
      <dgm:spPr/>
      <dgm:t>
        <a:bodyPr/>
        <a:lstStyle/>
        <a:p>
          <a:endParaRPr lang="en-US"/>
        </a:p>
      </dgm:t>
    </dgm:pt>
    <dgm:pt modelId="{33B35A8C-FB6D-439B-BFA6-DAD89EAC9977}">
      <dgm:prSet phldrT="[Text]"/>
      <dgm:spPr/>
      <dgm:t>
        <a:bodyPr/>
        <a:lstStyle/>
        <a:p>
          <a:r>
            <a:rPr lang="en-US"/>
            <a:t>Oversee export control.</a:t>
          </a:r>
        </a:p>
      </dgm:t>
    </dgm:pt>
    <dgm:pt modelId="{9493B613-7370-4F32-87D2-39749B9CCD63}" type="sibTrans" cxnId="{0E1BBBF1-6186-405E-91F4-81DBF6496E47}">
      <dgm:prSet/>
      <dgm:spPr/>
      <dgm:t>
        <a:bodyPr/>
        <a:lstStyle/>
        <a:p>
          <a:endParaRPr lang="en-US"/>
        </a:p>
      </dgm:t>
    </dgm:pt>
    <dgm:pt modelId="{7E5DB64F-5BC1-4EDA-8DE7-35201E0250FA}" type="parTrans" cxnId="{0E1BBBF1-6186-405E-91F4-81DBF6496E47}">
      <dgm:prSet/>
      <dgm:spPr/>
      <dgm:t>
        <a:bodyPr/>
        <a:lstStyle/>
        <a:p>
          <a:endParaRPr lang="en-US"/>
        </a:p>
      </dgm:t>
    </dgm:pt>
    <dgm:pt modelId="{AFF2C197-A13E-4C7C-8F9F-7F14635B9EC5}">
      <dgm:prSet phldrT="[Text]"/>
      <dgm:spPr/>
      <dgm:t>
        <a:bodyPr/>
        <a:lstStyle/>
        <a:p>
          <a:r>
            <a:rPr lang="en-US"/>
            <a:t>International Services	</a:t>
          </a:r>
        </a:p>
      </dgm:t>
    </dgm:pt>
    <dgm:pt modelId="{C7D23310-7844-4030-80F2-693F0DAF3566}" type="sibTrans" cxnId="{965E245D-D6F5-4E2A-A4B2-D486E2D7A0FB}">
      <dgm:prSet/>
      <dgm:spPr/>
      <dgm:t>
        <a:bodyPr/>
        <a:lstStyle/>
        <a:p>
          <a:endParaRPr lang="en-US"/>
        </a:p>
      </dgm:t>
    </dgm:pt>
    <dgm:pt modelId="{C988A1BC-E7E2-4ECE-8A1B-E2C02CDF1D9C}" type="parTrans" cxnId="{965E245D-D6F5-4E2A-A4B2-D486E2D7A0FB}">
      <dgm:prSet/>
      <dgm:spPr/>
      <dgm:t>
        <a:bodyPr/>
        <a:lstStyle/>
        <a:p>
          <a:endParaRPr lang="en-US"/>
        </a:p>
      </dgm:t>
    </dgm:pt>
    <dgm:pt modelId="{35BE634C-253C-4EB2-B67E-D1802EAAC1EF}">
      <dgm:prSet phldrT="[Text]"/>
      <dgm:spPr/>
      <dgm:t>
        <a:bodyPr/>
        <a:lstStyle/>
        <a:p>
          <a:r>
            <a:rPr lang="en-US"/>
            <a:t>Assist Travelers with appropriate documentation for international travel.	</a:t>
          </a:r>
        </a:p>
      </dgm:t>
    </dgm:pt>
    <dgm:pt modelId="{79A6DE0A-D261-4215-82FD-B4EB99C71D58}" type="sibTrans" cxnId="{2E6F758E-B43D-4DB7-9CC5-79CB76D1FCD2}">
      <dgm:prSet/>
      <dgm:spPr/>
      <dgm:t>
        <a:bodyPr/>
        <a:lstStyle/>
        <a:p>
          <a:endParaRPr lang="en-US"/>
        </a:p>
      </dgm:t>
    </dgm:pt>
    <dgm:pt modelId="{237195F4-1717-4542-82B1-5A0C2620F367}" type="parTrans" cxnId="{2E6F758E-B43D-4DB7-9CC5-79CB76D1FCD2}">
      <dgm:prSet/>
      <dgm:spPr/>
      <dgm:t>
        <a:bodyPr/>
        <a:lstStyle/>
        <a:p>
          <a:endParaRPr lang="en-US"/>
        </a:p>
      </dgm:t>
    </dgm:pt>
    <dgm:pt modelId="{340ABBF5-026E-471E-A7C1-EB9C4A60C13C}">
      <dgm:prSet phldrT="[Text]"/>
      <dgm:spPr/>
      <dgm:t>
        <a:bodyPr/>
        <a:lstStyle/>
        <a:p>
          <a:r>
            <a:rPr lang="en-US"/>
            <a:t>Security</a:t>
          </a:r>
        </a:p>
      </dgm:t>
    </dgm:pt>
    <dgm:pt modelId="{3053D297-201A-4C1D-9D89-72E1E83AD13A}" type="sibTrans" cxnId="{E9F2FA94-5A25-4938-81F6-75181722CE61}">
      <dgm:prSet/>
      <dgm:spPr/>
      <dgm:t>
        <a:bodyPr/>
        <a:lstStyle/>
        <a:p>
          <a:endParaRPr lang="en-US"/>
        </a:p>
      </dgm:t>
    </dgm:pt>
    <dgm:pt modelId="{730CEF24-8555-48AB-9A4B-80E9009311BC}" type="parTrans" cxnId="{E9F2FA94-5A25-4938-81F6-75181722CE61}">
      <dgm:prSet/>
      <dgm:spPr/>
      <dgm:t>
        <a:bodyPr/>
        <a:lstStyle/>
        <a:p>
          <a:endParaRPr lang="en-US"/>
        </a:p>
      </dgm:t>
    </dgm:pt>
    <dgm:pt modelId="{C8D229AD-EB60-5249-AD18-8B0C9F95E73D}">
      <dgm:prSet phldrT="[Text]"/>
      <dgm:spPr/>
      <dgm:t>
        <a:bodyPr/>
        <a:lstStyle/>
        <a:p>
          <a:r>
            <a:rPr lang="en-US"/>
            <a:t>Review purpose of trip. </a:t>
          </a:r>
        </a:p>
      </dgm:t>
    </dgm:pt>
    <dgm:pt modelId="{CAD903A6-A290-0E45-B2E7-BFC6B23A5F66}" type="parTrans" cxnId="{D9025D4E-5676-CE49-A5F9-23A9487B1760}">
      <dgm:prSet/>
      <dgm:spPr/>
    </dgm:pt>
    <dgm:pt modelId="{0E113515-F3FE-244F-8AC2-6F1CA666EAD9}" type="sibTrans" cxnId="{D9025D4E-5676-CE49-A5F9-23A9487B1760}">
      <dgm:prSet/>
      <dgm:spPr/>
    </dgm:pt>
    <dgm:pt modelId="{EC7963EC-3F75-234A-9563-51AA7D33D3ED}">
      <dgm:prSet phldrT="[Text]"/>
      <dgm:spPr/>
      <dgm:t>
        <a:bodyPr/>
        <a:lstStyle/>
        <a:p>
          <a:r>
            <a:rPr lang="en-US"/>
            <a:t>Confirm subject matter is appropriate to share when traveling internationally.</a:t>
          </a:r>
        </a:p>
      </dgm:t>
    </dgm:pt>
    <dgm:pt modelId="{552A83E8-094E-6048-86D8-14C112FC3DC8}" type="parTrans" cxnId="{D5FFE463-9BDA-7E43-92E9-480F3A0DFA1A}">
      <dgm:prSet/>
      <dgm:spPr/>
    </dgm:pt>
    <dgm:pt modelId="{915B4E61-FE19-724D-9BC7-88A9238B11E3}" type="sibTrans" cxnId="{D5FFE463-9BDA-7E43-92E9-480F3A0DFA1A}">
      <dgm:prSet/>
      <dgm:spPr/>
    </dgm:pt>
    <dgm:pt modelId="{E93F1A98-B2C2-4D06-95F6-37028C1BDF1C}" type="pres">
      <dgm:prSet presAssocID="{B5927EBD-CDE6-475D-AC13-8A5BB92E74BB}" presName="Name0" presStyleCnt="0">
        <dgm:presLayoutVars>
          <dgm:dir/>
          <dgm:animLvl val="lvl"/>
          <dgm:resizeHandles val="exact"/>
        </dgm:presLayoutVars>
      </dgm:prSet>
      <dgm:spPr/>
      <dgm:t>
        <a:bodyPr/>
        <a:lstStyle/>
        <a:p>
          <a:endParaRPr lang="en-US"/>
        </a:p>
      </dgm:t>
    </dgm:pt>
    <dgm:pt modelId="{05E94083-611D-4638-8518-CB85B9C32FE2}" type="pres">
      <dgm:prSet presAssocID="{58B99ACB-34E1-44E6-8050-86AEB0EE02FC}" presName="composite" presStyleCnt="0"/>
      <dgm:spPr/>
    </dgm:pt>
    <dgm:pt modelId="{2230B67B-C5F6-44FD-8663-F8496DAACED8}" type="pres">
      <dgm:prSet presAssocID="{58B99ACB-34E1-44E6-8050-86AEB0EE02FC}" presName="parTx" presStyleLbl="alignNode1" presStyleIdx="0" presStyleCnt="3">
        <dgm:presLayoutVars>
          <dgm:chMax val="0"/>
          <dgm:chPref val="0"/>
          <dgm:bulletEnabled val="1"/>
        </dgm:presLayoutVars>
      </dgm:prSet>
      <dgm:spPr/>
      <dgm:t>
        <a:bodyPr/>
        <a:lstStyle/>
        <a:p>
          <a:endParaRPr lang="en-US"/>
        </a:p>
      </dgm:t>
    </dgm:pt>
    <dgm:pt modelId="{8DE1B7CF-DBA2-4916-BDDE-828868BBFA77}" type="pres">
      <dgm:prSet presAssocID="{58B99ACB-34E1-44E6-8050-86AEB0EE02FC}" presName="desTx" presStyleLbl="alignAccFollowNode1" presStyleIdx="0" presStyleCnt="3">
        <dgm:presLayoutVars>
          <dgm:bulletEnabled val="1"/>
        </dgm:presLayoutVars>
      </dgm:prSet>
      <dgm:spPr/>
      <dgm:t>
        <a:bodyPr/>
        <a:lstStyle/>
        <a:p>
          <a:endParaRPr lang="en-US"/>
        </a:p>
      </dgm:t>
    </dgm:pt>
    <dgm:pt modelId="{602BBC71-CDA5-43CD-9616-211076A104AC}" type="pres">
      <dgm:prSet presAssocID="{C3FEFE29-699B-4FE9-A390-6D4A8CF7E38E}" presName="space" presStyleCnt="0"/>
      <dgm:spPr/>
    </dgm:pt>
    <dgm:pt modelId="{90022DA2-94DE-4167-8563-9A795182634B}" type="pres">
      <dgm:prSet presAssocID="{AFF2C197-A13E-4C7C-8F9F-7F14635B9EC5}" presName="composite" presStyleCnt="0"/>
      <dgm:spPr/>
    </dgm:pt>
    <dgm:pt modelId="{DF1DC5C7-63CF-490E-89AC-CB92623E5C1B}" type="pres">
      <dgm:prSet presAssocID="{AFF2C197-A13E-4C7C-8F9F-7F14635B9EC5}" presName="parTx" presStyleLbl="alignNode1" presStyleIdx="1" presStyleCnt="3">
        <dgm:presLayoutVars>
          <dgm:chMax val="0"/>
          <dgm:chPref val="0"/>
          <dgm:bulletEnabled val="1"/>
        </dgm:presLayoutVars>
      </dgm:prSet>
      <dgm:spPr/>
      <dgm:t>
        <a:bodyPr/>
        <a:lstStyle/>
        <a:p>
          <a:endParaRPr lang="en-US"/>
        </a:p>
      </dgm:t>
    </dgm:pt>
    <dgm:pt modelId="{C8920F68-41B2-4B01-8F99-6BF0DCA484BF}" type="pres">
      <dgm:prSet presAssocID="{AFF2C197-A13E-4C7C-8F9F-7F14635B9EC5}" presName="desTx" presStyleLbl="alignAccFollowNode1" presStyleIdx="1" presStyleCnt="3">
        <dgm:presLayoutVars>
          <dgm:bulletEnabled val="1"/>
        </dgm:presLayoutVars>
      </dgm:prSet>
      <dgm:spPr/>
      <dgm:t>
        <a:bodyPr/>
        <a:lstStyle/>
        <a:p>
          <a:endParaRPr lang="en-US"/>
        </a:p>
      </dgm:t>
    </dgm:pt>
    <dgm:pt modelId="{22FA4BB4-A5CC-4BBD-8520-056C12DD6230}" type="pres">
      <dgm:prSet presAssocID="{C7D23310-7844-4030-80F2-693F0DAF3566}" presName="space" presStyleCnt="0"/>
      <dgm:spPr/>
    </dgm:pt>
    <dgm:pt modelId="{349071FB-3D9A-44F5-8871-336CE83B9D14}" type="pres">
      <dgm:prSet presAssocID="{340ABBF5-026E-471E-A7C1-EB9C4A60C13C}" presName="composite" presStyleCnt="0"/>
      <dgm:spPr/>
    </dgm:pt>
    <dgm:pt modelId="{7EAB5832-7413-44B6-A4E0-67A5167D0CAD}" type="pres">
      <dgm:prSet presAssocID="{340ABBF5-026E-471E-A7C1-EB9C4A60C13C}" presName="parTx" presStyleLbl="alignNode1" presStyleIdx="2" presStyleCnt="3">
        <dgm:presLayoutVars>
          <dgm:chMax val="0"/>
          <dgm:chPref val="0"/>
          <dgm:bulletEnabled val="1"/>
        </dgm:presLayoutVars>
      </dgm:prSet>
      <dgm:spPr/>
      <dgm:t>
        <a:bodyPr/>
        <a:lstStyle/>
        <a:p>
          <a:endParaRPr lang="en-US"/>
        </a:p>
      </dgm:t>
    </dgm:pt>
    <dgm:pt modelId="{1889288D-D0EA-43B5-943A-A9FA23E2555D}" type="pres">
      <dgm:prSet presAssocID="{340ABBF5-026E-471E-A7C1-EB9C4A60C13C}" presName="desTx" presStyleLbl="alignAccFollowNode1" presStyleIdx="2" presStyleCnt="3">
        <dgm:presLayoutVars>
          <dgm:bulletEnabled val="1"/>
        </dgm:presLayoutVars>
      </dgm:prSet>
      <dgm:spPr/>
      <dgm:t>
        <a:bodyPr/>
        <a:lstStyle/>
        <a:p>
          <a:endParaRPr lang="en-US"/>
        </a:p>
      </dgm:t>
    </dgm:pt>
  </dgm:ptLst>
  <dgm:cxnLst>
    <dgm:cxn modelId="{C0243E8E-D7C3-6A4A-9A21-C2F9568B4E92}" type="presOf" srcId="{EC7963EC-3F75-234A-9563-51AA7D33D3ED}" destId="{1889288D-D0EA-43B5-943A-A9FA23E2555D}" srcOrd="0" destOrd="2" presId="urn:microsoft.com/office/officeart/2005/8/layout/hList1"/>
    <dgm:cxn modelId="{08E74C49-081D-4798-BA9E-72BF671F0DD7}" type="presOf" srcId="{58B99ACB-34E1-44E6-8050-86AEB0EE02FC}" destId="{2230B67B-C5F6-44FD-8663-F8496DAACED8}" srcOrd="0" destOrd="0" presId="urn:microsoft.com/office/officeart/2005/8/layout/hList1"/>
    <dgm:cxn modelId="{D90DEA61-F977-45DD-A79B-ADC8CAB35373}" type="presOf" srcId="{340ABBF5-026E-471E-A7C1-EB9C4A60C13C}" destId="{7EAB5832-7413-44B6-A4E0-67A5167D0CAD}" srcOrd="0" destOrd="0" presId="urn:microsoft.com/office/officeart/2005/8/layout/hList1"/>
    <dgm:cxn modelId="{D9025D4E-5676-CE49-A5F9-23A9487B1760}" srcId="{340ABBF5-026E-471E-A7C1-EB9C4A60C13C}" destId="{C8D229AD-EB60-5249-AD18-8B0C9F95E73D}" srcOrd="1" destOrd="0" parTransId="{CAD903A6-A290-0E45-B2E7-BFC6B23A5F66}" sibTransId="{0E113515-F3FE-244F-8AC2-6F1CA666EAD9}"/>
    <dgm:cxn modelId="{965E245D-D6F5-4E2A-A4B2-D486E2D7A0FB}" srcId="{B5927EBD-CDE6-475D-AC13-8A5BB92E74BB}" destId="{AFF2C197-A13E-4C7C-8F9F-7F14635B9EC5}" srcOrd="1" destOrd="0" parTransId="{C988A1BC-E7E2-4ECE-8A1B-E2C02CDF1D9C}" sibTransId="{C7D23310-7844-4030-80F2-693F0DAF3566}"/>
    <dgm:cxn modelId="{24272D16-CA03-4D4F-8EED-CE7D2348B3E8}" type="presOf" srcId="{AFF2C197-A13E-4C7C-8F9F-7F14635B9EC5}" destId="{DF1DC5C7-63CF-490E-89AC-CB92623E5C1B}" srcOrd="0" destOrd="0" presId="urn:microsoft.com/office/officeart/2005/8/layout/hList1"/>
    <dgm:cxn modelId="{5D65A655-551C-4254-BF53-C79439233856}" type="presOf" srcId="{35BE634C-253C-4EB2-B67E-D1802EAAC1EF}" destId="{C8920F68-41B2-4B01-8F99-6BF0DCA484BF}" srcOrd="0" destOrd="0" presId="urn:microsoft.com/office/officeart/2005/8/layout/hList1"/>
    <dgm:cxn modelId="{A60A4777-B4AF-47B2-96D5-EB161AA96897}" type="presOf" srcId="{33B35A8C-FB6D-439B-BFA6-DAD89EAC9977}" destId="{1889288D-D0EA-43B5-943A-A9FA23E2555D}" srcOrd="0" destOrd="0" presId="urn:microsoft.com/office/officeart/2005/8/layout/hList1"/>
    <dgm:cxn modelId="{120993FD-F717-4B65-9F27-2568C0BC17FD}" type="presOf" srcId="{9C0DC6F4-3DC5-44B0-8FC0-EF1EFCA24243}" destId="{8DE1B7CF-DBA2-4916-BDDE-828868BBFA77}" srcOrd="0" destOrd="0" presId="urn:microsoft.com/office/officeart/2005/8/layout/hList1"/>
    <dgm:cxn modelId="{2E6F758E-B43D-4DB7-9CC5-79CB76D1FCD2}" srcId="{AFF2C197-A13E-4C7C-8F9F-7F14635B9EC5}" destId="{35BE634C-253C-4EB2-B67E-D1802EAAC1EF}" srcOrd="0" destOrd="0" parTransId="{237195F4-1717-4542-82B1-5A0C2620F367}" sibTransId="{79A6DE0A-D261-4215-82FD-B4EB99C71D58}"/>
    <dgm:cxn modelId="{A6396C0C-B0DE-462B-A792-B9F3D381A2DA}" srcId="{58B99ACB-34E1-44E6-8050-86AEB0EE02FC}" destId="{9C0DC6F4-3DC5-44B0-8FC0-EF1EFCA24243}" srcOrd="0" destOrd="0" parTransId="{1CE00E2B-36EF-4DC4-B684-8FD0A1C3F131}" sibTransId="{2C7B9E3A-7605-40A8-AE3A-EB62C9646B30}"/>
    <dgm:cxn modelId="{1DF6F218-5753-4BB2-A5A2-30E28CB1B339}" srcId="{B5927EBD-CDE6-475D-AC13-8A5BB92E74BB}" destId="{58B99ACB-34E1-44E6-8050-86AEB0EE02FC}" srcOrd="0" destOrd="0" parTransId="{BB5225E0-525B-44CC-A9D5-A24B4AA5DD59}" sibTransId="{C3FEFE29-699B-4FE9-A390-6D4A8CF7E38E}"/>
    <dgm:cxn modelId="{D5FFE463-9BDA-7E43-92E9-480F3A0DFA1A}" srcId="{340ABBF5-026E-471E-A7C1-EB9C4A60C13C}" destId="{EC7963EC-3F75-234A-9563-51AA7D33D3ED}" srcOrd="2" destOrd="0" parTransId="{552A83E8-094E-6048-86D8-14C112FC3DC8}" sibTransId="{915B4E61-FE19-724D-9BC7-88A9238B11E3}"/>
    <dgm:cxn modelId="{0E1BBBF1-6186-405E-91F4-81DBF6496E47}" srcId="{340ABBF5-026E-471E-A7C1-EB9C4A60C13C}" destId="{33B35A8C-FB6D-439B-BFA6-DAD89EAC9977}" srcOrd="0" destOrd="0" parTransId="{7E5DB64F-5BC1-4EDA-8DE7-35201E0250FA}" sibTransId="{9493B613-7370-4F32-87D2-39749B9CCD63}"/>
    <dgm:cxn modelId="{C263702B-AD26-414C-9972-0DF45559E926}" type="presOf" srcId="{C8D229AD-EB60-5249-AD18-8B0C9F95E73D}" destId="{1889288D-D0EA-43B5-943A-A9FA23E2555D}" srcOrd="0" destOrd="1" presId="urn:microsoft.com/office/officeart/2005/8/layout/hList1"/>
    <dgm:cxn modelId="{BC4C6165-91F5-452C-A556-D652BD534BFC}" type="presOf" srcId="{B5927EBD-CDE6-475D-AC13-8A5BB92E74BB}" destId="{E93F1A98-B2C2-4D06-95F6-37028C1BDF1C}" srcOrd="0" destOrd="0" presId="urn:microsoft.com/office/officeart/2005/8/layout/hList1"/>
    <dgm:cxn modelId="{E9F2FA94-5A25-4938-81F6-75181722CE61}" srcId="{B5927EBD-CDE6-475D-AC13-8A5BB92E74BB}" destId="{340ABBF5-026E-471E-A7C1-EB9C4A60C13C}" srcOrd="2" destOrd="0" parTransId="{730CEF24-8555-48AB-9A4B-80E9009311BC}" sibTransId="{3053D297-201A-4C1D-9D89-72E1E83AD13A}"/>
    <dgm:cxn modelId="{C112CE23-4EC1-457D-BD44-AC73EC5EE36E}" type="presParOf" srcId="{E93F1A98-B2C2-4D06-95F6-37028C1BDF1C}" destId="{05E94083-611D-4638-8518-CB85B9C32FE2}" srcOrd="0" destOrd="0" presId="urn:microsoft.com/office/officeart/2005/8/layout/hList1"/>
    <dgm:cxn modelId="{12BAF9E5-27FD-4842-9996-15DD85AFF342}" type="presParOf" srcId="{05E94083-611D-4638-8518-CB85B9C32FE2}" destId="{2230B67B-C5F6-44FD-8663-F8496DAACED8}" srcOrd="0" destOrd="0" presId="urn:microsoft.com/office/officeart/2005/8/layout/hList1"/>
    <dgm:cxn modelId="{44103962-E013-4351-8454-4B8F9BA37086}" type="presParOf" srcId="{05E94083-611D-4638-8518-CB85B9C32FE2}" destId="{8DE1B7CF-DBA2-4916-BDDE-828868BBFA77}" srcOrd="1" destOrd="0" presId="urn:microsoft.com/office/officeart/2005/8/layout/hList1"/>
    <dgm:cxn modelId="{32853886-B89E-4B41-BC2C-43ED4B6E01F0}" type="presParOf" srcId="{E93F1A98-B2C2-4D06-95F6-37028C1BDF1C}" destId="{602BBC71-CDA5-43CD-9616-211076A104AC}" srcOrd="1" destOrd="0" presId="urn:microsoft.com/office/officeart/2005/8/layout/hList1"/>
    <dgm:cxn modelId="{B842E02D-30D8-4AEC-A72E-08834A9C5785}" type="presParOf" srcId="{E93F1A98-B2C2-4D06-95F6-37028C1BDF1C}" destId="{90022DA2-94DE-4167-8563-9A795182634B}" srcOrd="2" destOrd="0" presId="urn:microsoft.com/office/officeart/2005/8/layout/hList1"/>
    <dgm:cxn modelId="{DB1D049F-B25D-4483-9EDF-BCE74BF1FDCC}" type="presParOf" srcId="{90022DA2-94DE-4167-8563-9A795182634B}" destId="{DF1DC5C7-63CF-490E-89AC-CB92623E5C1B}" srcOrd="0" destOrd="0" presId="urn:microsoft.com/office/officeart/2005/8/layout/hList1"/>
    <dgm:cxn modelId="{DEE31DB7-DDAB-4F3E-B153-AFF572050C76}" type="presParOf" srcId="{90022DA2-94DE-4167-8563-9A795182634B}" destId="{C8920F68-41B2-4B01-8F99-6BF0DCA484BF}" srcOrd="1" destOrd="0" presId="urn:microsoft.com/office/officeart/2005/8/layout/hList1"/>
    <dgm:cxn modelId="{6773BA96-8466-4B5A-AEF4-5D84FA9844AE}" type="presParOf" srcId="{E93F1A98-B2C2-4D06-95F6-37028C1BDF1C}" destId="{22FA4BB4-A5CC-4BBD-8520-056C12DD6230}" srcOrd="3" destOrd="0" presId="urn:microsoft.com/office/officeart/2005/8/layout/hList1"/>
    <dgm:cxn modelId="{4E0F4D22-8053-4398-B16C-1C3F897D280E}" type="presParOf" srcId="{E93F1A98-B2C2-4D06-95F6-37028C1BDF1C}" destId="{349071FB-3D9A-44F5-8871-336CE83B9D14}" srcOrd="4" destOrd="0" presId="urn:microsoft.com/office/officeart/2005/8/layout/hList1"/>
    <dgm:cxn modelId="{8CCC3AD5-E325-4C6E-B331-BF8F8E9FBA8B}" type="presParOf" srcId="{349071FB-3D9A-44F5-8871-336CE83B9D14}" destId="{7EAB5832-7413-44B6-A4E0-67A5167D0CAD}" srcOrd="0" destOrd="0" presId="urn:microsoft.com/office/officeart/2005/8/layout/hList1"/>
    <dgm:cxn modelId="{C40089C7-C395-4CE3-9A43-882877E39896}" type="presParOf" srcId="{349071FB-3D9A-44F5-8871-336CE83B9D14}" destId="{1889288D-D0EA-43B5-943A-A9FA23E2555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0B67B-C5F6-44FD-8663-F8496DAACED8}">
      <dsp:nvSpPr>
        <dsp:cNvPr id="0" name=""/>
        <dsp:cNvSpPr/>
      </dsp:nvSpPr>
      <dsp:spPr>
        <a:xfrm>
          <a:off x="2644" y="222059"/>
          <a:ext cx="2578558"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a:t>Travelers</a:t>
          </a:r>
        </a:p>
      </dsp:txBody>
      <dsp:txXfrm>
        <a:off x="2644" y="222059"/>
        <a:ext cx="2578558" cy="518400"/>
      </dsp:txXfrm>
    </dsp:sp>
    <dsp:sp modelId="{8DE1B7CF-DBA2-4916-BDDE-828868BBFA77}">
      <dsp:nvSpPr>
        <dsp:cNvPr id="0" name=""/>
        <dsp:cNvSpPr/>
      </dsp:nvSpPr>
      <dsp:spPr>
        <a:xfrm>
          <a:off x="2644" y="740459"/>
          <a:ext cx="2578558" cy="4419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Reviewing their TA’s prior to submission.</a:t>
          </a:r>
        </a:p>
        <a:p>
          <a:pPr marL="171450" lvl="1" indent="-171450" algn="l" defTabSz="800100" rtl="0">
            <a:lnSpc>
              <a:spcPct val="90000"/>
            </a:lnSpc>
            <a:spcBef>
              <a:spcPct val="0"/>
            </a:spcBef>
            <a:spcAft>
              <a:spcPct val="15000"/>
            </a:spcAft>
            <a:buChar char="••"/>
          </a:pPr>
          <a:r>
            <a:rPr lang="en-US" sz="1800" b="1" kern="1200">
              <a:latin typeface="Calibri Light" panose="020F0302020204030204"/>
            </a:rPr>
            <a:t>Employees must sign</a:t>
          </a:r>
          <a:r>
            <a:rPr lang="en-US" sz="1800" b="1" kern="1200"/>
            <a:t> off on their TA’s.</a:t>
          </a:r>
        </a:p>
      </dsp:txBody>
      <dsp:txXfrm>
        <a:off x="2644" y="740459"/>
        <a:ext cx="2578558" cy="4419106"/>
      </dsp:txXfrm>
    </dsp:sp>
    <dsp:sp modelId="{DF1DC5C7-63CF-490E-89AC-CB92623E5C1B}">
      <dsp:nvSpPr>
        <dsp:cNvPr id="0" name=""/>
        <dsp:cNvSpPr/>
      </dsp:nvSpPr>
      <dsp:spPr>
        <a:xfrm>
          <a:off x="2942201" y="222059"/>
          <a:ext cx="2578558"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a:t>Supervisors</a:t>
          </a:r>
        </a:p>
      </dsp:txBody>
      <dsp:txXfrm>
        <a:off x="2942201" y="222059"/>
        <a:ext cx="2578558" cy="518400"/>
      </dsp:txXfrm>
    </dsp:sp>
    <dsp:sp modelId="{C8920F68-41B2-4B01-8F99-6BF0DCA484BF}">
      <dsp:nvSpPr>
        <dsp:cNvPr id="0" name=""/>
        <dsp:cNvSpPr/>
      </dsp:nvSpPr>
      <dsp:spPr>
        <a:xfrm>
          <a:off x="2942201" y="740459"/>
          <a:ext cx="2578558" cy="4419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a:t>Review / approve TA’s.</a:t>
          </a:r>
        </a:p>
        <a:p>
          <a:pPr marL="171450" lvl="1" indent="-171450" algn="l" defTabSz="800100">
            <a:lnSpc>
              <a:spcPct val="90000"/>
            </a:lnSpc>
            <a:spcBef>
              <a:spcPct val="0"/>
            </a:spcBef>
            <a:spcAft>
              <a:spcPct val="15000"/>
            </a:spcAft>
            <a:buChar char="••"/>
          </a:pPr>
          <a:r>
            <a:rPr lang="en-US" sz="1800" b="1" kern="1200"/>
            <a:t>Focus on justifying the business need for the travel.</a:t>
          </a:r>
        </a:p>
        <a:p>
          <a:pPr marL="171450" lvl="1" indent="-171450" algn="l" defTabSz="800100">
            <a:lnSpc>
              <a:spcPct val="90000"/>
            </a:lnSpc>
            <a:spcBef>
              <a:spcPct val="0"/>
            </a:spcBef>
            <a:spcAft>
              <a:spcPct val="15000"/>
            </a:spcAft>
            <a:buChar char="••"/>
          </a:pPr>
          <a:r>
            <a:rPr lang="en-US" sz="1800" b="1" kern="1200"/>
            <a:t>Provide justification that can be used within FTMS as required.</a:t>
          </a:r>
        </a:p>
        <a:p>
          <a:pPr marL="171450" lvl="1" indent="-171450" algn="l" defTabSz="800100">
            <a:lnSpc>
              <a:spcPct val="90000"/>
            </a:lnSpc>
            <a:spcBef>
              <a:spcPct val="0"/>
            </a:spcBef>
            <a:spcAft>
              <a:spcPct val="15000"/>
            </a:spcAft>
            <a:buChar char="••"/>
          </a:pPr>
          <a:r>
            <a:rPr lang="en-US" sz="1800" b="1" kern="1200"/>
            <a:t>Approvals may only be provided by supervisors / managers in the Traveler’s “chain of command”.  Modeled on Timesheet approval tree.</a:t>
          </a:r>
        </a:p>
      </dsp:txBody>
      <dsp:txXfrm>
        <a:off x="2942201" y="740459"/>
        <a:ext cx="2578558" cy="4419106"/>
      </dsp:txXfrm>
    </dsp:sp>
    <dsp:sp modelId="{7EAB5832-7413-44B6-A4E0-67A5167D0CAD}">
      <dsp:nvSpPr>
        <dsp:cNvPr id="0" name=""/>
        <dsp:cNvSpPr/>
      </dsp:nvSpPr>
      <dsp:spPr>
        <a:xfrm>
          <a:off x="5881758" y="222059"/>
          <a:ext cx="2578558"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a:t>Travel Services</a:t>
          </a:r>
        </a:p>
      </dsp:txBody>
      <dsp:txXfrm>
        <a:off x="5881758" y="222059"/>
        <a:ext cx="2578558" cy="518400"/>
      </dsp:txXfrm>
    </dsp:sp>
    <dsp:sp modelId="{1889288D-D0EA-43B5-943A-A9FA23E2555D}">
      <dsp:nvSpPr>
        <dsp:cNvPr id="0" name=""/>
        <dsp:cNvSpPr/>
      </dsp:nvSpPr>
      <dsp:spPr>
        <a:xfrm>
          <a:off x="5881758" y="740459"/>
          <a:ext cx="2578558" cy="4419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Review TA’s and confirm that the travel request is within policy before travel.</a:t>
          </a:r>
        </a:p>
      </dsp:txBody>
      <dsp:txXfrm>
        <a:off x="5881758" y="740459"/>
        <a:ext cx="2578558" cy="4419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0B67B-C5F6-44FD-8663-F8496DAACED8}">
      <dsp:nvSpPr>
        <dsp:cNvPr id="0" name=""/>
        <dsp:cNvSpPr/>
      </dsp:nvSpPr>
      <dsp:spPr>
        <a:xfrm>
          <a:off x="2644" y="426423"/>
          <a:ext cx="2578558" cy="8353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a:t>Project Cost Account Managers</a:t>
          </a:r>
        </a:p>
      </dsp:txBody>
      <dsp:txXfrm>
        <a:off x="2644" y="426423"/>
        <a:ext cx="2578558" cy="835379"/>
      </dsp:txXfrm>
    </dsp:sp>
    <dsp:sp modelId="{8DE1B7CF-DBA2-4916-BDDE-828868BBFA77}">
      <dsp:nvSpPr>
        <dsp:cNvPr id="0" name=""/>
        <dsp:cNvSpPr/>
      </dsp:nvSpPr>
      <dsp:spPr>
        <a:xfrm>
          <a:off x="2644" y="1261803"/>
          <a:ext cx="2578558" cy="3693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Review and approve TA’s to confirm travel costs is within scope of project funding.</a:t>
          </a:r>
        </a:p>
      </dsp:txBody>
      <dsp:txXfrm>
        <a:off x="2644" y="1261803"/>
        <a:ext cx="2578558" cy="3693397"/>
      </dsp:txXfrm>
    </dsp:sp>
    <dsp:sp modelId="{DF1DC5C7-63CF-490E-89AC-CB92623E5C1B}">
      <dsp:nvSpPr>
        <dsp:cNvPr id="0" name=""/>
        <dsp:cNvSpPr/>
      </dsp:nvSpPr>
      <dsp:spPr>
        <a:xfrm>
          <a:off x="2942201" y="426423"/>
          <a:ext cx="2578558" cy="8353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a:t>International Services	</a:t>
          </a:r>
        </a:p>
      </dsp:txBody>
      <dsp:txXfrm>
        <a:off x="2942201" y="426423"/>
        <a:ext cx="2578558" cy="835379"/>
      </dsp:txXfrm>
    </dsp:sp>
    <dsp:sp modelId="{C8920F68-41B2-4B01-8F99-6BF0DCA484BF}">
      <dsp:nvSpPr>
        <dsp:cNvPr id="0" name=""/>
        <dsp:cNvSpPr/>
      </dsp:nvSpPr>
      <dsp:spPr>
        <a:xfrm>
          <a:off x="2942201" y="1261803"/>
          <a:ext cx="2578558" cy="3693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Assist Travelers with appropriate documentation for international travel.	</a:t>
          </a:r>
        </a:p>
      </dsp:txBody>
      <dsp:txXfrm>
        <a:off x="2942201" y="1261803"/>
        <a:ext cx="2578558" cy="3693397"/>
      </dsp:txXfrm>
    </dsp:sp>
    <dsp:sp modelId="{7EAB5832-7413-44B6-A4E0-67A5167D0CAD}">
      <dsp:nvSpPr>
        <dsp:cNvPr id="0" name=""/>
        <dsp:cNvSpPr/>
      </dsp:nvSpPr>
      <dsp:spPr>
        <a:xfrm>
          <a:off x="5881758" y="426423"/>
          <a:ext cx="2578558" cy="8353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a:t>Security</a:t>
          </a:r>
        </a:p>
      </dsp:txBody>
      <dsp:txXfrm>
        <a:off x="5881758" y="426423"/>
        <a:ext cx="2578558" cy="835379"/>
      </dsp:txXfrm>
    </dsp:sp>
    <dsp:sp modelId="{1889288D-D0EA-43B5-943A-A9FA23E2555D}">
      <dsp:nvSpPr>
        <dsp:cNvPr id="0" name=""/>
        <dsp:cNvSpPr/>
      </dsp:nvSpPr>
      <dsp:spPr>
        <a:xfrm>
          <a:off x="5881758" y="1261803"/>
          <a:ext cx="2578558" cy="3693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Oversee export control.</a:t>
          </a:r>
        </a:p>
        <a:p>
          <a:pPr marL="228600" lvl="1" indent="-228600" algn="l" defTabSz="1022350">
            <a:lnSpc>
              <a:spcPct val="90000"/>
            </a:lnSpc>
            <a:spcBef>
              <a:spcPct val="0"/>
            </a:spcBef>
            <a:spcAft>
              <a:spcPct val="15000"/>
            </a:spcAft>
            <a:buChar char="••"/>
          </a:pPr>
          <a:r>
            <a:rPr lang="en-US" sz="2300" kern="1200"/>
            <a:t>Review purpose of trip. </a:t>
          </a:r>
        </a:p>
        <a:p>
          <a:pPr marL="228600" lvl="1" indent="-228600" algn="l" defTabSz="1022350">
            <a:lnSpc>
              <a:spcPct val="90000"/>
            </a:lnSpc>
            <a:spcBef>
              <a:spcPct val="0"/>
            </a:spcBef>
            <a:spcAft>
              <a:spcPct val="15000"/>
            </a:spcAft>
            <a:buChar char="••"/>
          </a:pPr>
          <a:r>
            <a:rPr lang="en-US" sz="2300" kern="1200"/>
            <a:t>Confirm subject matter is appropriate to share when traveling internationally.</a:t>
          </a:r>
        </a:p>
      </dsp:txBody>
      <dsp:txXfrm>
        <a:off x="5881758" y="1261803"/>
        <a:ext cx="2578558" cy="369339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BC13852E-34C1-4AF9-A880-5FFAAA59237B}" type="datetimeFigureOut">
              <a:rPr lang="en-US" smtClean="0"/>
              <a:t>2/16/2021</a:t>
            </a:fld>
            <a:endParaRPr lang="en-US"/>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FD6941A4-3AC3-4F67-B3FC-4CDBEDB6BE67}" type="slidenum">
              <a:rPr lang="en-US" smtClean="0"/>
              <a:t>‹#›</a:t>
            </a:fld>
            <a:endParaRPr lang="en-US"/>
          </a:p>
        </p:txBody>
      </p:sp>
    </p:spTree>
    <p:extLst>
      <p:ext uri="{BB962C8B-B14F-4D97-AF65-F5344CB8AC3E}">
        <p14:creationId xmlns:p14="http://schemas.microsoft.com/office/powerpoint/2010/main" val="2848130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AF8F3527-BB28-884B-A511-C22C3DCF5453}" type="datetimeFigureOut">
              <a:rPr lang="en-US" smtClean="0"/>
              <a:t>2/16/2021</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BF1341-3AFE-B447-A831-9671D6A7009B}" type="slidenum">
              <a:rPr lang="en-US" smtClean="0"/>
              <a:t>4</a:t>
            </a:fld>
            <a:endParaRPr lang="en-US"/>
          </a:p>
        </p:txBody>
      </p:sp>
    </p:spTree>
    <p:extLst>
      <p:ext uri="{BB962C8B-B14F-4D97-AF65-F5344CB8AC3E}">
        <p14:creationId xmlns:p14="http://schemas.microsoft.com/office/powerpoint/2010/main" val="145760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these new requirements?</a:t>
            </a:r>
          </a:p>
          <a:p>
            <a:endParaRPr lang="en-US"/>
          </a:p>
        </p:txBody>
      </p:sp>
      <p:sp>
        <p:nvSpPr>
          <p:cNvPr id="4" name="Slide Number Placeholder 3"/>
          <p:cNvSpPr>
            <a:spLocks noGrp="1"/>
          </p:cNvSpPr>
          <p:nvPr>
            <p:ph type="sldNum" sz="quarter" idx="5"/>
          </p:nvPr>
        </p:nvSpPr>
        <p:spPr/>
        <p:txBody>
          <a:bodyPr/>
          <a:lstStyle/>
          <a:p>
            <a:fld id="{FBBF1341-3AFE-B447-A831-9671D6A7009B}" type="slidenum">
              <a:rPr lang="en-US" smtClean="0"/>
              <a:t>18</a:t>
            </a:fld>
            <a:endParaRPr lang="en-US"/>
          </a:p>
        </p:txBody>
      </p:sp>
    </p:spTree>
    <p:extLst>
      <p:ext uri="{BB962C8B-B14F-4D97-AF65-F5344CB8AC3E}">
        <p14:creationId xmlns:p14="http://schemas.microsoft.com/office/powerpoint/2010/main" val="334490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Does each bullet above represent a change in responsibilities vs our current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 No changes for these roles</a:t>
            </a:r>
          </a:p>
          <a:p>
            <a:endParaRPr lang="en-US"/>
          </a:p>
        </p:txBody>
      </p:sp>
      <p:sp>
        <p:nvSpPr>
          <p:cNvPr id="4" name="Slide Number Placeholder 3"/>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349650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Preference is to not allow them to receive approval for ANY business travel that includes personal travel without business-only itinerary</a:t>
            </a:r>
          </a:p>
          <a:p>
            <a:pPr marL="171450" indent="-171450">
              <a:buFontTx/>
              <a:buChar char="-"/>
            </a:pPr>
            <a:r>
              <a:rPr lang="en-US"/>
              <a:t>Need confirmation from Jen / Mike that this is OK</a:t>
            </a:r>
          </a:p>
        </p:txBody>
      </p:sp>
      <p:sp>
        <p:nvSpPr>
          <p:cNvPr id="4" name="Slide Number Placeholder 3"/>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217881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BF1341-3AFE-B447-A831-9671D6A7009B}" type="slidenum">
              <a:rPr lang="en-US" smtClean="0"/>
              <a:t>7</a:t>
            </a:fld>
            <a:endParaRPr lang="en-US"/>
          </a:p>
        </p:txBody>
      </p:sp>
    </p:spTree>
    <p:extLst>
      <p:ext uri="{BB962C8B-B14F-4D97-AF65-F5344CB8AC3E}">
        <p14:creationId xmlns:p14="http://schemas.microsoft.com/office/powerpoint/2010/main" val="384007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Would prefer to nix this as an option as could turn out that Lab pays more (</a:t>
            </a:r>
            <a:r>
              <a:rPr lang="en-US" err="1"/>
              <a:t>ie</a:t>
            </a:r>
            <a:r>
              <a:rPr lang="en-US"/>
              <a:t>: if business days = 4 instead of 3 above, then costs = $264+50 = $316 which is less than $350 delta with business only itinerary)</a:t>
            </a:r>
          </a:p>
          <a:p>
            <a:r>
              <a:rPr lang="en-US"/>
              <a:t>• Why not maintain same Business Only ceiling? Ray mentioned that this was something that Jen recommended as it was in use at another lab? (see pgs 41 &amp; 42 of travel manual)</a:t>
            </a:r>
            <a:endParaRPr lang="en-US">
              <a:cs typeface="Calibri"/>
            </a:endParaRPr>
          </a:p>
        </p:txBody>
      </p:sp>
      <p:sp>
        <p:nvSpPr>
          <p:cNvPr id="4" name="Slide Number Placeholder 3"/>
          <p:cNvSpPr>
            <a:spLocks noGrp="1"/>
          </p:cNvSpPr>
          <p:nvPr>
            <p:ph type="sldNum" sz="quarter" idx="5"/>
          </p:nvPr>
        </p:nvSpPr>
        <p:spPr/>
        <p:txBody>
          <a:bodyPr/>
          <a:lstStyle/>
          <a:p>
            <a:fld id="{FBBF1341-3AFE-B447-A831-9671D6A7009B}" type="slidenum">
              <a:rPr lang="en-US" smtClean="0"/>
              <a:t>8</a:t>
            </a:fld>
            <a:endParaRPr lang="en-US"/>
          </a:p>
        </p:txBody>
      </p:sp>
    </p:spTree>
    <p:extLst>
      <p:ext uri="{BB962C8B-B14F-4D97-AF65-F5344CB8AC3E}">
        <p14:creationId xmlns:p14="http://schemas.microsoft.com/office/powerpoint/2010/main" val="168841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Formalized dispute process in policy to be in alignment with what they were doing anyway.</a:t>
            </a:r>
          </a:p>
        </p:txBody>
      </p:sp>
      <p:sp>
        <p:nvSpPr>
          <p:cNvPr id="4" name="Slide Number Placeholder 3"/>
          <p:cNvSpPr>
            <a:spLocks noGrp="1"/>
          </p:cNvSpPr>
          <p:nvPr>
            <p:ph type="sldNum" sz="quarter" idx="5"/>
          </p:nvPr>
        </p:nvSpPr>
        <p:spPr/>
        <p:txBody>
          <a:bodyPr/>
          <a:lstStyle/>
          <a:p>
            <a:fld id="{FBBF1341-3AFE-B447-A831-9671D6A7009B}" type="slidenum">
              <a:rPr lang="en-US" smtClean="0"/>
              <a:t>9</a:t>
            </a:fld>
            <a:endParaRPr lang="en-US"/>
          </a:p>
        </p:txBody>
      </p:sp>
    </p:spTree>
    <p:extLst>
      <p:ext uri="{BB962C8B-B14F-4D97-AF65-F5344CB8AC3E}">
        <p14:creationId xmlns:p14="http://schemas.microsoft.com/office/powerpoint/2010/main" val="337005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Bobby looking into consolidating information into a single page</a:t>
            </a:r>
          </a:p>
        </p:txBody>
      </p:sp>
      <p:sp>
        <p:nvSpPr>
          <p:cNvPr id="4" name="Slide Number Placeholder 3"/>
          <p:cNvSpPr>
            <a:spLocks noGrp="1"/>
          </p:cNvSpPr>
          <p:nvPr>
            <p:ph type="sldNum" sz="quarter" idx="5"/>
          </p:nvPr>
        </p:nvSpPr>
        <p:spPr/>
        <p:txBody>
          <a:bodyPr/>
          <a:lstStyle/>
          <a:p>
            <a:fld id="{FBBF1341-3AFE-B447-A831-9671D6A7009B}" type="slidenum">
              <a:rPr lang="en-US" smtClean="0"/>
              <a:t>10</a:t>
            </a:fld>
            <a:endParaRPr lang="en-US"/>
          </a:p>
        </p:txBody>
      </p:sp>
    </p:spTree>
    <p:extLst>
      <p:ext uri="{BB962C8B-B14F-4D97-AF65-F5344CB8AC3E}">
        <p14:creationId xmlns:p14="http://schemas.microsoft.com/office/powerpoint/2010/main" val="289456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(if any) notifications / training have been provided to </a:t>
            </a:r>
            <a:r>
              <a:rPr lang="en-US" err="1"/>
              <a:t>TCs</a:t>
            </a:r>
            <a:r>
              <a:rPr lang="en-US"/>
              <a:t> on these changes?</a:t>
            </a:r>
          </a:p>
          <a:p>
            <a:pPr marL="171450" indent="-171450">
              <a:buFontTx/>
              <a:buChar char="-"/>
            </a:pPr>
            <a:r>
              <a:rPr lang="en-US"/>
              <a:t>Sent them something on 06/24 about changes to TA system notifications (told them it would be effective 07/02)</a:t>
            </a:r>
          </a:p>
          <a:p>
            <a:pPr marL="171450" indent="-171450">
              <a:buFontTx/>
              <a:buChar char="-"/>
            </a:pPr>
            <a:r>
              <a:rPr lang="en-US"/>
              <a:t>Weekly Briefs message sent to Rebecca on 06/24 but never made it into any JLab Weekly releases (put on hold?)</a:t>
            </a:r>
          </a:p>
          <a:p>
            <a:pPr marL="171450" indent="-171450">
              <a:buFontTx/>
              <a:buChar char="-"/>
            </a:pPr>
            <a:r>
              <a:rPr lang="en-US"/>
              <a:t>Only piece not addressed with them is business itinerary component. </a:t>
            </a:r>
          </a:p>
        </p:txBody>
      </p:sp>
      <p:sp>
        <p:nvSpPr>
          <p:cNvPr id="4" name="Slide Number Placeholder 3"/>
          <p:cNvSpPr>
            <a:spLocks noGrp="1"/>
          </p:cNvSpPr>
          <p:nvPr>
            <p:ph type="sldNum" sz="quarter" idx="5"/>
          </p:nvPr>
        </p:nvSpPr>
        <p:spPr/>
        <p:txBody>
          <a:bodyPr/>
          <a:lstStyle/>
          <a:p>
            <a:fld id="{FBBF1341-3AFE-B447-A831-9671D6A7009B}" type="slidenum">
              <a:rPr lang="en-US" smtClean="0"/>
              <a:t>12</a:t>
            </a:fld>
            <a:endParaRPr lang="en-US"/>
          </a:p>
        </p:txBody>
      </p:sp>
    </p:spTree>
    <p:extLst>
      <p:ext uri="{BB962C8B-B14F-4D97-AF65-F5344CB8AC3E}">
        <p14:creationId xmlns:p14="http://schemas.microsoft.com/office/powerpoint/2010/main" val="335396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BF1341-3AFE-B447-A831-9671D6A7009B}" type="slidenum">
              <a:rPr lang="en-US" smtClean="0"/>
              <a:t>14</a:t>
            </a:fld>
            <a:endParaRPr lang="en-US"/>
          </a:p>
        </p:txBody>
      </p:sp>
    </p:spTree>
    <p:extLst>
      <p:ext uri="{BB962C8B-B14F-4D97-AF65-F5344CB8AC3E}">
        <p14:creationId xmlns:p14="http://schemas.microsoft.com/office/powerpoint/2010/main" val="3138895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a:t>Title Here</a:t>
            </a:r>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fld id="{BDC57488-3539-8349-95E7-E0E3D7B2EDB0}" type="datetime2">
              <a:rPr lang="en-US" smtClean="0"/>
              <a:pPr/>
              <a:t>Tuesday, February 16, 2021</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a:t>Contact</a:t>
            </a:r>
          </a:p>
        </p:txBody>
      </p:sp>
      <p:sp>
        <p:nvSpPr>
          <p:cNvPr id="8" name="Date Placeholder 7"/>
          <p:cNvSpPr>
            <a:spLocks noGrp="1"/>
          </p:cNvSpPr>
          <p:nvPr>
            <p:ph type="dt" sz="half" idx="15"/>
          </p:nvPr>
        </p:nvSpPr>
        <p:spPr>
          <a:xfrm>
            <a:off x="3623451" y="6328296"/>
            <a:ext cx="2057400" cy="365125"/>
          </a:xfrm>
        </p:spPr>
        <p:txBody>
          <a:bodyPr/>
          <a:lstStyle>
            <a:lvl1pPr>
              <a:defRPr>
                <a:solidFill>
                  <a:schemeClr val="tx1"/>
                </a:solidFill>
              </a:defRPr>
            </a:lvl1pPr>
          </a:lstStyle>
          <a:p>
            <a:fld id="{BDC57488-3539-8349-95E7-E0E3D7B2EDB0}" type="datetime2">
              <a:rPr lang="en-US" smtClean="0"/>
              <a:pPr/>
              <a:t>Tuesday, February 16, 2021</a:t>
            </a:fld>
            <a:endParaRPr lang="en-US"/>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a:t>Author</a:t>
            </a:r>
          </a:p>
          <a:p>
            <a:pPr lvl="0"/>
            <a:r>
              <a:rPr lang="en-US"/>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Agenda Topics Covered:</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Tuesday, February 16, 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Talk Title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jlab@owt.net" TargetMode="External"/><Relationship Id="rId2" Type="http://schemas.openxmlformats.org/officeDocument/2006/relationships/hyperlink" Target="mailto:travels@jlab.or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Travel Policy Update</a:t>
            </a:r>
          </a:p>
        </p:txBody>
      </p:sp>
      <p:sp>
        <p:nvSpPr>
          <p:cNvPr id="3" name="Subtitle 2"/>
          <p:cNvSpPr>
            <a:spLocks noGrp="1"/>
          </p:cNvSpPr>
          <p:nvPr>
            <p:ph type="subTitle" idx="1"/>
          </p:nvPr>
        </p:nvSpPr>
        <p:spPr/>
        <p:txBody>
          <a:bodyPr vert="horz" lIns="91440" tIns="45720" rIns="91440" bIns="45720" rtlCol="0" anchor="t">
            <a:normAutofit fontScale="92500"/>
          </a:bodyPr>
          <a:lstStyle/>
          <a:p>
            <a:r>
              <a:rPr lang="en-US" dirty="0">
                <a:latin typeface="Arial"/>
                <a:cs typeface="Arial"/>
              </a:rPr>
              <a:t>New and Improved! Better, Faster, Stronger.  Gluten Free!  Now with more stain fighting action.</a:t>
            </a:r>
          </a:p>
          <a:p>
            <a:endParaRPr lang="en-US"/>
          </a:p>
          <a:p>
            <a:pPr algn="ctr"/>
            <a:r>
              <a:rPr lang="en-US" sz="3200" b="1" dirty="0">
                <a:latin typeface="Arial"/>
                <a:cs typeface="Arial"/>
              </a:rPr>
              <a:t>TRAVEL POLICY and MANUAL </a:t>
            </a:r>
          </a:p>
          <a:p>
            <a:pPr algn="ctr"/>
            <a:r>
              <a:rPr lang="en-US" sz="3200" b="1" dirty="0">
                <a:latin typeface="Arial"/>
                <a:cs typeface="Arial"/>
              </a:rPr>
              <a:t>Revision 2021</a:t>
            </a:r>
            <a:endParaRPr lang="en-US"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369946" y="1725953"/>
            <a:ext cx="2904445" cy="3821639"/>
          </a:xfrm>
        </p:spPr>
      </p:pic>
      <p:sp>
        <p:nvSpPr>
          <p:cNvPr id="5" name="Text Placeholder 4"/>
          <p:cNvSpPr>
            <a:spLocks noGrp="1"/>
          </p:cNvSpPr>
          <p:nvPr>
            <p:ph type="body" sz="quarter" idx="14"/>
          </p:nvPr>
        </p:nvSpPr>
        <p:spPr/>
        <p:txBody>
          <a:bodyPr/>
          <a:lstStyle/>
          <a:p>
            <a:r>
              <a:rPr lang="en-US"/>
              <a:t>Travel Services</a:t>
            </a:r>
          </a:p>
        </p:txBody>
      </p:sp>
      <p:sp>
        <p:nvSpPr>
          <p:cNvPr id="6" name="Date Placeholder 5"/>
          <p:cNvSpPr>
            <a:spLocks noGrp="1"/>
          </p:cNvSpPr>
          <p:nvPr>
            <p:ph type="dt" sz="half" idx="15"/>
          </p:nvPr>
        </p:nvSpPr>
        <p:spPr/>
        <p:txBody>
          <a:bodyPr/>
          <a:lstStyle/>
          <a:p>
            <a:fld id="{BDC57488-3539-8349-95E7-E0E3D7B2EDB0}" type="datetime2">
              <a:rPr lang="en-US" smtClean="0"/>
              <a:pPr/>
              <a:t>Tuesday, February 16, 2021</a:t>
            </a:fld>
            <a:endParaRPr lang="en-US"/>
          </a:p>
        </p:txBody>
      </p:sp>
    </p:spTree>
    <p:extLst>
      <p:ext uri="{BB962C8B-B14F-4D97-AF65-F5344CB8AC3E}">
        <p14:creationId xmlns:p14="http://schemas.microsoft.com/office/powerpoint/2010/main" val="13927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 System Changes &amp; Enhancements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5902176"/>
              </p:ext>
            </p:extLst>
          </p:nvPr>
        </p:nvGraphicFramePr>
        <p:xfrm>
          <a:off x="309563" y="966788"/>
          <a:ext cx="4148137" cy="4871720"/>
        </p:xfrm>
        <a:graphic>
          <a:graphicData uri="http://schemas.openxmlformats.org/drawingml/2006/table">
            <a:tbl>
              <a:tblPr firstRow="1" bandRow="1">
                <a:tableStyleId>{5C22544A-7EE6-4342-B048-85BDC9FD1C3A}</a:tableStyleId>
              </a:tblPr>
              <a:tblGrid>
                <a:gridCol w="4148137">
                  <a:extLst>
                    <a:ext uri="{9D8B030D-6E8A-4147-A177-3AD203B41FA5}">
                      <a16:colId xmlns:a16="http://schemas.microsoft.com/office/drawing/2014/main" val="591573992"/>
                    </a:ext>
                  </a:extLst>
                </a:gridCol>
              </a:tblGrid>
              <a:tr h="370840">
                <a:tc>
                  <a:txBody>
                    <a:bodyPr/>
                    <a:lstStyle/>
                    <a:p>
                      <a:r>
                        <a:rPr lang="en-US"/>
                        <a:t>Ready to Implement</a:t>
                      </a:r>
                    </a:p>
                  </a:txBody>
                  <a:tcPr/>
                </a:tc>
                <a:extLst>
                  <a:ext uri="{0D108BD9-81ED-4DB2-BD59-A6C34878D82A}">
                    <a16:rowId xmlns:a16="http://schemas.microsoft.com/office/drawing/2014/main" val="1343021989"/>
                  </a:ext>
                </a:extLst>
              </a:tr>
              <a:tr h="370840">
                <a:tc>
                  <a:txBody>
                    <a:bodyPr/>
                    <a:lstStyle/>
                    <a:p>
                      <a:r>
                        <a:rPr lang="en-US"/>
                        <a:t>Verbal approver</a:t>
                      </a:r>
                      <a:r>
                        <a:rPr lang="en-US" baseline="0"/>
                        <a:t> removed</a:t>
                      </a:r>
                      <a:endParaRPr lang="en-US"/>
                    </a:p>
                  </a:txBody>
                  <a:tcPr/>
                </a:tc>
                <a:extLst>
                  <a:ext uri="{0D108BD9-81ED-4DB2-BD59-A6C34878D82A}">
                    <a16:rowId xmlns:a16="http://schemas.microsoft.com/office/drawing/2014/main" val="3805785837"/>
                  </a:ext>
                </a:extLst>
              </a:tr>
              <a:tr h="370840">
                <a:tc>
                  <a:txBody>
                    <a:bodyPr/>
                    <a:lstStyle/>
                    <a:p>
                      <a:r>
                        <a:rPr lang="en-US"/>
                        <a:t>Traveler</a:t>
                      </a:r>
                      <a:r>
                        <a:rPr lang="en-US" baseline="0"/>
                        <a:t> must sign TA (other than Guests)</a:t>
                      </a:r>
                      <a:endParaRPr lang="en-US"/>
                    </a:p>
                  </a:txBody>
                  <a:tcPr/>
                </a:tc>
                <a:extLst>
                  <a:ext uri="{0D108BD9-81ED-4DB2-BD59-A6C34878D82A}">
                    <a16:rowId xmlns:a16="http://schemas.microsoft.com/office/drawing/2014/main" val="10469202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Supervisor</a:t>
                      </a:r>
                      <a:r>
                        <a:rPr lang="en-US" baseline="0"/>
                        <a:t> approval required</a:t>
                      </a:r>
                      <a:endParaRPr lang="en-US"/>
                    </a:p>
                  </a:txBody>
                  <a:tcPr/>
                </a:tc>
                <a:extLst>
                  <a:ext uri="{0D108BD9-81ED-4DB2-BD59-A6C34878D82A}">
                    <a16:rowId xmlns:a16="http://schemas.microsoft.com/office/drawing/2014/main" val="986881955"/>
                  </a:ext>
                </a:extLst>
              </a:tr>
              <a:tr h="370840">
                <a:tc>
                  <a:txBody>
                    <a:bodyPr/>
                    <a:lstStyle/>
                    <a:p>
                      <a:r>
                        <a:rPr lang="en-US"/>
                        <a:t>Pop</a:t>
                      </a:r>
                      <a:r>
                        <a:rPr lang="en-US" baseline="0"/>
                        <a:t> up display to TA’s including personal time when Traveler signs</a:t>
                      </a:r>
                      <a:endParaRPr lang="en-US"/>
                    </a:p>
                  </a:txBody>
                  <a:tcPr/>
                </a:tc>
                <a:extLst>
                  <a:ext uri="{0D108BD9-81ED-4DB2-BD59-A6C34878D82A}">
                    <a16:rowId xmlns:a16="http://schemas.microsoft.com/office/drawing/2014/main" val="3822161288"/>
                  </a:ext>
                </a:extLst>
              </a:tr>
              <a:tr h="370840">
                <a:tc>
                  <a:txBody>
                    <a:bodyPr/>
                    <a:lstStyle/>
                    <a:p>
                      <a:r>
                        <a:rPr lang="en-US"/>
                        <a:t>Pop</a:t>
                      </a:r>
                      <a:r>
                        <a:rPr lang="en-US" baseline="0"/>
                        <a:t> up display showing amount being approved for POA approver with cost tolerances noted</a:t>
                      </a:r>
                      <a:endParaRPr lang="en-US"/>
                    </a:p>
                  </a:txBody>
                  <a:tcPr/>
                </a:tc>
                <a:extLst>
                  <a:ext uri="{0D108BD9-81ED-4DB2-BD59-A6C34878D82A}">
                    <a16:rowId xmlns:a16="http://schemas.microsoft.com/office/drawing/2014/main" val="1158685098"/>
                  </a:ext>
                </a:extLst>
              </a:tr>
              <a:tr h="370840">
                <a:tc>
                  <a:txBody>
                    <a:bodyPr/>
                    <a:lstStyle/>
                    <a:p>
                      <a:r>
                        <a:rPr lang="en-US"/>
                        <a:t>No longer</a:t>
                      </a:r>
                      <a:r>
                        <a:rPr lang="en-US" baseline="0"/>
                        <a:t> requires POA re-approval when</a:t>
                      </a:r>
                    </a:p>
                    <a:p>
                      <a:pPr marL="285750" indent="-285750">
                        <a:buFont typeface="Arial" panose="020B0604020202020204" pitchFamily="34" charset="0"/>
                        <a:buChar char="•"/>
                      </a:pPr>
                      <a:r>
                        <a:rPr lang="en-US"/>
                        <a:t>Attend event</a:t>
                      </a:r>
                      <a:r>
                        <a:rPr lang="en-US" baseline="0"/>
                        <a:t> field changes</a:t>
                      </a:r>
                    </a:p>
                    <a:p>
                      <a:pPr marL="285750" indent="-285750">
                        <a:buFont typeface="Arial" panose="020B0604020202020204" pitchFamily="34" charset="0"/>
                        <a:buChar char="•"/>
                      </a:pPr>
                      <a:r>
                        <a:rPr lang="en-US" baseline="0"/>
                        <a:t>Conference selection field changes</a:t>
                      </a:r>
                    </a:p>
                    <a:p>
                      <a:pPr marL="285750" indent="-285750">
                        <a:buFont typeface="Arial" panose="020B0604020202020204" pitchFamily="34" charset="0"/>
                        <a:buChar char="•"/>
                      </a:pPr>
                      <a:r>
                        <a:rPr lang="en-US" baseline="0"/>
                        <a:t>Advance / pre-payment changes</a:t>
                      </a:r>
                    </a:p>
                    <a:p>
                      <a:pPr marL="285750" indent="-285750">
                        <a:buFont typeface="Arial" panose="020B0604020202020204" pitchFamily="34" charset="0"/>
                        <a:buChar char="•"/>
                      </a:pPr>
                      <a:endParaRPr lang="en-US"/>
                    </a:p>
                  </a:txBody>
                  <a:tcPr/>
                </a:tc>
                <a:extLst>
                  <a:ext uri="{0D108BD9-81ED-4DB2-BD59-A6C34878D82A}">
                    <a16:rowId xmlns:a16="http://schemas.microsoft.com/office/drawing/2014/main" val="1018754451"/>
                  </a:ext>
                </a:extLst>
              </a:tr>
              <a:tr h="370840">
                <a:tc>
                  <a:txBody>
                    <a:bodyPr/>
                    <a:lstStyle/>
                    <a:p>
                      <a:endParaRPr lang="en-US"/>
                    </a:p>
                  </a:txBody>
                  <a:tcPr/>
                </a:tc>
                <a:extLst>
                  <a:ext uri="{0D108BD9-81ED-4DB2-BD59-A6C34878D82A}">
                    <a16:rowId xmlns:a16="http://schemas.microsoft.com/office/drawing/2014/main" val="110640209"/>
                  </a:ext>
                </a:extLst>
              </a:tr>
            </a:tbl>
          </a:graphicData>
        </a:graphic>
      </p:graphicFrame>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a:p>
        </p:txBody>
      </p:sp>
      <p:graphicFrame>
        <p:nvGraphicFramePr>
          <p:cNvPr id="8" name="Content Placeholder 7"/>
          <p:cNvGraphicFramePr>
            <a:graphicFrameLocks noGrp="1"/>
          </p:cNvGraphicFramePr>
          <p:nvPr>
            <p:ph idx="13"/>
            <p:extLst>
              <p:ext uri="{D42A27DB-BD31-4B8C-83A1-F6EECF244321}">
                <p14:modId xmlns:p14="http://schemas.microsoft.com/office/powerpoint/2010/main" val="2062163837"/>
              </p:ext>
            </p:extLst>
          </p:nvPr>
        </p:nvGraphicFramePr>
        <p:xfrm>
          <a:off x="4686300" y="966788"/>
          <a:ext cx="4086225" cy="2123440"/>
        </p:xfrm>
        <a:graphic>
          <a:graphicData uri="http://schemas.openxmlformats.org/drawingml/2006/table">
            <a:tbl>
              <a:tblPr firstRow="1" bandRow="1">
                <a:tableStyleId>{5C22544A-7EE6-4342-B048-85BDC9FD1C3A}</a:tableStyleId>
              </a:tblPr>
              <a:tblGrid>
                <a:gridCol w="4086225">
                  <a:extLst>
                    <a:ext uri="{9D8B030D-6E8A-4147-A177-3AD203B41FA5}">
                      <a16:colId xmlns:a16="http://schemas.microsoft.com/office/drawing/2014/main" val="4002558589"/>
                    </a:ext>
                  </a:extLst>
                </a:gridCol>
              </a:tblGrid>
              <a:tr h="370840">
                <a:tc>
                  <a:txBody>
                    <a:bodyPr/>
                    <a:lstStyle/>
                    <a:p>
                      <a:r>
                        <a:rPr lang="en-US"/>
                        <a:t>Planned</a:t>
                      </a:r>
                    </a:p>
                  </a:txBody>
                  <a:tcPr/>
                </a:tc>
                <a:extLst>
                  <a:ext uri="{0D108BD9-81ED-4DB2-BD59-A6C34878D82A}">
                    <a16:rowId xmlns:a16="http://schemas.microsoft.com/office/drawing/2014/main" val="2560139845"/>
                  </a:ext>
                </a:extLst>
              </a:tr>
              <a:tr h="370840">
                <a:tc>
                  <a:txBody>
                    <a:bodyPr/>
                    <a:lstStyle/>
                    <a:p>
                      <a:r>
                        <a:rPr lang="en-US"/>
                        <a:t>Eliminate</a:t>
                      </a:r>
                      <a:r>
                        <a:rPr lang="en-US" baseline="0"/>
                        <a:t> second page of TA – combine on one page</a:t>
                      </a:r>
                      <a:endParaRPr lang="en-US"/>
                    </a:p>
                  </a:txBody>
                  <a:tcPr/>
                </a:tc>
                <a:extLst>
                  <a:ext uri="{0D108BD9-81ED-4DB2-BD59-A6C34878D82A}">
                    <a16:rowId xmlns:a16="http://schemas.microsoft.com/office/drawing/2014/main" val="3563217598"/>
                  </a:ext>
                </a:extLst>
              </a:tr>
              <a:tr h="370840">
                <a:tc>
                  <a:txBody>
                    <a:bodyPr/>
                    <a:lstStyle/>
                    <a:p>
                      <a:endParaRPr lang="en-US"/>
                    </a:p>
                  </a:txBody>
                  <a:tcPr/>
                </a:tc>
                <a:extLst>
                  <a:ext uri="{0D108BD9-81ED-4DB2-BD59-A6C34878D82A}">
                    <a16:rowId xmlns:a16="http://schemas.microsoft.com/office/drawing/2014/main" val="3074952686"/>
                  </a:ext>
                </a:extLst>
              </a:tr>
              <a:tr h="370840">
                <a:tc>
                  <a:txBody>
                    <a:bodyPr/>
                    <a:lstStyle/>
                    <a:p>
                      <a:endParaRPr lang="en-US"/>
                    </a:p>
                  </a:txBody>
                  <a:tcPr/>
                </a:tc>
                <a:extLst>
                  <a:ext uri="{0D108BD9-81ED-4DB2-BD59-A6C34878D82A}">
                    <a16:rowId xmlns:a16="http://schemas.microsoft.com/office/drawing/2014/main" val="3300669991"/>
                  </a:ext>
                </a:extLst>
              </a:tr>
              <a:tr h="370840">
                <a:tc>
                  <a:txBody>
                    <a:bodyPr/>
                    <a:lstStyle/>
                    <a:p>
                      <a:endParaRPr lang="en-US"/>
                    </a:p>
                  </a:txBody>
                  <a:tcPr/>
                </a:tc>
                <a:extLst>
                  <a:ext uri="{0D108BD9-81ED-4DB2-BD59-A6C34878D82A}">
                    <a16:rowId xmlns:a16="http://schemas.microsoft.com/office/drawing/2014/main" val="131845254"/>
                  </a:ext>
                </a:extLst>
              </a:tr>
            </a:tbl>
          </a:graphicData>
        </a:graphic>
      </p:graphicFrame>
    </p:spTree>
    <p:extLst>
      <p:ext uri="{BB962C8B-B14F-4D97-AF65-F5344CB8AC3E}">
        <p14:creationId xmlns:p14="http://schemas.microsoft.com/office/powerpoint/2010/main" val="121978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Items</a:t>
            </a:r>
          </a:p>
        </p:txBody>
      </p:sp>
      <p:sp>
        <p:nvSpPr>
          <p:cNvPr id="3" name="Content Placeholder 2"/>
          <p:cNvSpPr>
            <a:spLocks noGrp="1"/>
          </p:cNvSpPr>
          <p:nvPr>
            <p:ph idx="1"/>
          </p:nvPr>
        </p:nvSpPr>
        <p:spPr/>
        <p:txBody>
          <a:bodyPr>
            <a:normAutofit lnSpcReduction="10000"/>
          </a:bodyPr>
          <a:lstStyle/>
          <a:p>
            <a:r>
              <a:rPr lang="en-US"/>
              <a:t>Travel Services will be using the electronic “rejection” to return TA’s  to Travel Coordinators for updates with explanation.</a:t>
            </a:r>
          </a:p>
          <a:p>
            <a:pPr fontAlgn="base"/>
            <a:r>
              <a:rPr lang="en-US"/>
              <a:t>All correspondence and requests – please send to </a:t>
            </a:r>
            <a:r>
              <a:rPr lang="en-US" u="sng">
                <a:hlinkClick r:id="rId2"/>
              </a:rPr>
              <a:t>travels@jlab.org</a:t>
            </a:r>
            <a:r>
              <a:rPr lang="en-US"/>
              <a:t> to ensure prompt attention.​</a:t>
            </a:r>
          </a:p>
          <a:p>
            <a:pPr lvl="1" fontAlgn="base"/>
            <a:r>
              <a:rPr lang="en-US"/>
              <a:t>Use of individuals’ emails may not receive immediate attention.</a:t>
            </a:r>
          </a:p>
          <a:p>
            <a:pPr fontAlgn="base"/>
            <a:r>
              <a:rPr lang="en-US"/>
              <a:t>Use Omega email of </a:t>
            </a:r>
            <a:r>
              <a:rPr lang="en-US" u="sng">
                <a:hlinkClick r:id="rId3"/>
              </a:rPr>
              <a:t>jlab@owt.net</a:t>
            </a:r>
            <a:r>
              <a:rPr lang="en-US"/>
              <a:t> to get requests into Omega’s system.​</a:t>
            </a:r>
          </a:p>
          <a:p>
            <a:pPr lvl="1" fontAlgn="base"/>
            <a:r>
              <a:rPr lang="en-US"/>
              <a:t>Individual or office specific emails may not receive immediate attention.</a:t>
            </a:r>
          </a:p>
          <a:p>
            <a:endParaRPr lang="en-US"/>
          </a:p>
        </p:txBody>
      </p:sp>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a:p>
        </p:txBody>
      </p:sp>
      <p:sp>
        <p:nvSpPr>
          <p:cNvPr id="6" name="Content Placeholder 5"/>
          <p:cNvSpPr>
            <a:spLocks noGrp="1"/>
          </p:cNvSpPr>
          <p:nvPr>
            <p:ph idx="13"/>
          </p:nvPr>
        </p:nvSpPr>
        <p:spPr/>
        <p:txBody>
          <a:bodyPr/>
          <a:lstStyle/>
          <a:p>
            <a:r>
              <a:rPr lang="en-US"/>
              <a:t>Any issues with Concur, contact their Tech Support directly at 1-866-635-8497.</a:t>
            </a:r>
          </a:p>
        </p:txBody>
      </p:sp>
    </p:spTree>
    <p:extLst>
      <p:ext uri="{BB962C8B-B14F-4D97-AF65-F5344CB8AC3E}">
        <p14:creationId xmlns:p14="http://schemas.microsoft.com/office/powerpoint/2010/main" val="23855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Questions?</a:t>
            </a: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025" b="22025"/>
          <a:stretch>
            <a:fillRect/>
          </a:stretch>
        </p:blipFill>
        <p:spPr/>
      </p:pic>
      <p:sp>
        <p:nvSpPr>
          <p:cNvPr id="4" name="Text Placeholder 3"/>
          <p:cNvSpPr>
            <a:spLocks noGrp="1"/>
          </p:cNvSpPr>
          <p:nvPr>
            <p:ph type="body" sz="quarter" idx="14"/>
          </p:nvPr>
        </p:nvSpPr>
        <p:spPr/>
        <p:txBody>
          <a:bodyPr/>
          <a:lstStyle/>
          <a:p>
            <a:r>
              <a:rPr lang="en-US"/>
              <a:t>travels@jlab.org</a:t>
            </a:r>
          </a:p>
        </p:txBody>
      </p:sp>
      <p:sp>
        <p:nvSpPr>
          <p:cNvPr id="5" name="Date Placeholder 4"/>
          <p:cNvSpPr>
            <a:spLocks noGrp="1"/>
          </p:cNvSpPr>
          <p:nvPr>
            <p:ph type="dt" sz="half" idx="15"/>
          </p:nvPr>
        </p:nvSpPr>
        <p:spPr/>
        <p:txBody>
          <a:bodyPr/>
          <a:lstStyle/>
          <a:p>
            <a:fld id="{BDC57488-3539-8349-95E7-E0E3D7B2EDB0}" type="datetime2">
              <a:rPr lang="en-US" smtClean="0"/>
              <a:pPr/>
              <a:t>Tuesday, February 16, 2021</a:t>
            </a:fld>
            <a:endParaRPr lang="en-US"/>
          </a:p>
        </p:txBody>
      </p:sp>
      <p:sp>
        <p:nvSpPr>
          <p:cNvPr id="6" name="Text Placeholder 5"/>
          <p:cNvSpPr>
            <a:spLocks noGrp="1"/>
          </p:cNvSpPr>
          <p:nvPr>
            <p:ph type="body" sz="quarter" idx="16"/>
          </p:nvPr>
        </p:nvSpPr>
        <p:spPr/>
        <p:txBody>
          <a:bodyPr/>
          <a:lstStyle/>
          <a:p>
            <a:r>
              <a:rPr lang="en-US"/>
              <a:t>Travel Services</a:t>
            </a:r>
          </a:p>
        </p:txBody>
      </p:sp>
      <p:sp>
        <p:nvSpPr>
          <p:cNvPr id="7" name="Text Placeholder 6"/>
          <p:cNvSpPr>
            <a:spLocks noGrp="1"/>
          </p:cNvSpPr>
          <p:nvPr>
            <p:ph type="body" sz="quarter" idx="17"/>
          </p:nvPr>
        </p:nvSpPr>
        <p:spPr/>
        <p:txBody>
          <a:bodyPr/>
          <a:lstStyle/>
          <a:p>
            <a:r>
              <a:rPr lang="en-US"/>
              <a:t>Organization</a:t>
            </a:r>
          </a:p>
          <a:p>
            <a:r>
              <a:rPr lang="en-US"/>
              <a:t>Responsibilities</a:t>
            </a:r>
          </a:p>
          <a:p>
            <a:r>
              <a:rPr lang="en-US"/>
              <a:t>Personal time cost splitting</a:t>
            </a:r>
          </a:p>
          <a:p>
            <a:r>
              <a:rPr lang="en-US"/>
              <a:t>Travel Cards</a:t>
            </a:r>
          </a:p>
          <a:p>
            <a:endParaRPr lang="en-US"/>
          </a:p>
        </p:txBody>
      </p:sp>
    </p:spTree>
    <p:extLst>
      <p:ext uri="{BB962C8B-B14F-4D97-AF65-F5344CB8AC3E}">
        <p14:creationId xmlns:p14="http://schemas.microsoft.com/office/powerpoint/2010/main" val="35414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BDC57488-3539-8349-95E7-E0E3D7B2EDB0}" type="datetime2">
              <a:rPr lang="en-US" smtClean="0"/>
              <a:pPr/>
              <a:t>Tuesday, February 16, 2021</a:t>
            </a:fld>
            <a:endParaRPr lang="en-US"/>
          </a:p>
        </p:txBody>
      </p:sp>
      <p:sp>
        <p:nvSpPr>
          <p:cNvPr id="9" name="Text Placeholder 8">
            <a:extLst>
              <a:ext uri="{FF2B5EF4-FFF2-40B4-BE49-F238E27FC236}">
                <a16:creationId xmlns:a16="http://schemas.microsoft.com/office/drawing/2014/main" id="{DAAF5784-EEF9-40F3-B697-03FF2C3CCCC2}"/>
              </a:ext>
            </a:extLst>
          </p:cNvPr>
          <p:cNvSpPr>
            <a:spLocks noGrp="1"/>
          </p:cNvSpPr>
          <p:nvPr>
            <p:ph type="body" sz="quarter" idx="17"/>
          </p:nvPr>
        </p:nvSpPr>
        <p:spPr>
          <a:xfrm>
            <a:off x="318638" y="3142914"/>
            <a:ext cx="7981300" cy="2079650"/>
          </a:xfrm>
        </p:spPr>
        <p:txBody>
          <a:bodyPr vert="horz" lIns="91440" tIns="45720" rIns="91440" bIns="45720" rtlCol="0" anchor="t">
            <a:normAutofit/>
          </a:bodyPr>
          <a:lstStyle/>
          <a:p>
            <a:pPr marL="0" indent="0" algn="ctr">
              <a:buNone/>
            </a:pPr>
            <a:r>
              <a:rPr lang="en-US" sz="6600">
                <a:solidFill>
                  <a:schemeClr val="tx1"/>
                </a:solidFill>
                <a:latin typeface="Arial"/>
                <a:cs typeface="Arial"/>
              </a:rPr>
              <a:t>COMMUNICATIONS</a:t>
            </a:r>
            <a:endParaRPr lang="en-US" sz="6600">
              <a:solidFill>
                <a:schemeClr val="tx1"/>
              </a:solidFill>
            </a:endParaRPr>
          </a:p>
        </p:txBody>
      </p:sp>
    </p:spTree>
    <p:extLst>
      <p:ext uri="{BB962C8B-B14F-4D97-AF65-F5344CB8AC3E}">
        <p14:creationId xmlns:p14="http://schemas.microsoft.com/office/powerpoint/2010/main" val="187716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Travel Coordinator Communications</a:t>
            </a:r>
            <a:endParaRPr lang="en-US"/>
          </a:p>
        </p:txBody>
      </p:sp>
      <p:sp>
        <p:nvSpPr>
          <p:cNvPr id="3" name="Content Placeholder 2"/>
          <p:cNvSpPr>
            <a:spLocks noGrp="1"/>
          </p:cNvSpPr>
          <p:nvPr>
            <p:ph idx="1"/>
          </p:nvPr>
        </p:nvSpPr>
        <p:spPr/>
        <p:txBody>
          <a:bodyPr/>
          <a:lstStyle/>
          <a:p>
            <a:r>
              <a:rPr lang="en-US"/>
              <a:t>Maximum card limit is now $4,500 (Decreased from $5,000)</a:t>
            </a:r>
          </a:p>
        </p:txBody>
      </p:sp>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a:p>
        </p:txBody>
      </p:sp>
      <p:sp>
        <p:nvSpPr>
          <p:cNvPr id="6" name="Content Placeholder 5"/>
          <p:cNvSpPr>
            <a:spLocks noGrp="1"/>
          </p:cNvSpPr>
          <p:nvPr>
            <p:ph idx="13"/>
          </p:nvPr>
        </p:nvSpPr>
        <p:spPr/>
        <p:txBody>
          <a:bodyPr/>
          <a:lstStyle/>
          <a:p>
            <a:r>
              <a:rPr lang="en-US"/>
              <a:t>Supervisors will be notified immediately of any non-payment issues.</a:t>
            </a:r>
          </a:p>
        </p:txBody>
      </p:sp>
    </p:spTree>
    <p:extLst>
      <p:ext uri="{BB962C8B-B14F-4D97-AF65-F5344CB8AC3E}">
        <p14:creationId xmlns:p14="http://schemas.microsoft.com/office/powerpoint/2010/main" val="279248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BDC57488-3539-8349-95E7-E0E3D7B2EDB0}" type="datetime2">
              <a:rPr lang="en-US" smtClean="0"/>
              <a:pPr/>
              <a:t>Tuesday, February 16, 2021</a:t>
            </a:fld>
            <a:endParaRPr lang="en-US"/>
          </a:p>
        </p:txBody>
      </p:sp>
      <p:sp>
        <p:nvSpPr>
          <p:cNvPr id="9" name="Text Placeholder 8">
            <a:extLst>
              <a:ext uri="{FF2B5EF4-FFF2-40B4-BE49-F238E27FC236}">
                <a16:creationId xmlns:a16="http://schemas.microsoft.com/office/drawing/2014/main" id="{DAAF5784-EEF9-40F3-B697-03FF2C3CCCC2}"/>
              </a:ext>
            </a:extLst>
          </p:cNvPr>
          <p:cNvSpPr>
            <a:spLocks noGrp="1"/>
          </p:cNvSpPr>
          <p:nvPr>
            <p:ph type="body" sz="quarter" idx="17"/>
          </p:nvPr>
        </p:nvSpPr>
        <p:spPr>
          <a:xfrm>
            <a:off x="318638" y="2977661"/>
            <a:ext cx="7981300" cy="2244903"/>
          </a:xfrm>
        </p:spPr>
        <p:txBody>
          <a:bodyPr>
            <a:normAutofit/>
          </a:bodyPr>
          <a:lstStyle/>
          <a:p>
            <a:pPr marL="0" indent="0" algn="ctr">
              <a:buNone/>
            </a:pPr>
            <a:r>
              <a:rPr lang="en-US" sz="8000">
                <a:solidFill>
                  <a:schemeClr val="tx1"/>
                </a:solidFill>
              </a:rPr>
              <a:t>BACKUP</a:t>
            </a:r>
          </a:p>
        </p:txBody>
      </p:sp>
    </p:spTree>
    <p:extLst>
      <p:ext uri="{BB962C8B-B14F-4D97-AF65-F5344CB8AC3E}">
        <p14:creationId xmlns:p14="http://schemas.microsoft.com/office/powerpoint/2010/main" val="63040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1AD9-D3AD-114B-8AC5-1EDE47C193A3}"/>
              </a:ext>
            </a:extLst>
          </p:cNvPr>
          <p:cNvSpPr>
            <a:spLocks noGrp="1"/>
          </p:cNvSpPr>
          <p:nvPr>
            <p:ph type="title"/>
          </p:nvPr>
        </p:nvSpPr>
        <p:spPr/>
        <p:txBody>
          <a:bodyPr/>
          <a:lstStyle/>
          <a:p>
            <a:r>
              <a:rPr lang="en-US"/>
              <a:t>Notes</a:t>
            </a:r>
          </a:p>
        </p:txBody>
      </p:sp>
      <p:sp>
        <p:nvSpPr>
          <p:cNvPr id="3" name="Content Placeholder 2">
            <a:extLst>
              <a:ext uri="{FF2B5EF4-FFF2-40B4-BE49-F238E27FC236}">
                <a16:creationId xmlns:a16="http://schemas.microsoft.com/office/drawing/2014/main" id="{F65DF42D-19F4-834A-A999-4211B59C50A5}"/>
              </a:ext>
            </a:extLst>
          </p:cNvPr>
          <p:cNvSpPr>
            <a:spLocks noGrp="1"/>
          </p:cNvSpPr>
          <p:nvPr>
            <p:ph idx="1"/>
          </p:nvPr>
        </p:nvSpPr>
        <p:spPr/>
        <p:txBody>
          <a:bodyPr/>
          <a:lstStyle/>
          <a:p>
            <a:r>
              <a:rPr lang="en-US"/>
              <a:t>The Travel Manual addresses many common travel situations, however, not everything can be anticipated and included.</a:t>
            </a:r>
          </a:p>
          <a:p>
            <a:r>
              <a:rPr lang="en-US"/>
              <a:t>Changes may occur in the travel industry, the DOE contract, or the company which require periodic updates and changes.  These will be handled via memorandum and then incorporated as necessary into the Travel Manual at it’s next revision (targeted annually).</a:t>
            </a:r>
          </a:p>
          <a:p>
            <a:r>
              <a:rPr lang="en-US"/>
              <a:t>While some common “do nots” are listed, it is impossible to list everything that is not allowed.  Ask “Where does it say I can?” rather than “Where does it say I can’t?”.</a:t>
            </a:r>
          </a:p>
          <a:p>
            <a:r>
              <a:rPr lang="en-US"/>
              <a:t>Visit the Travel Services web page for forms, frequently asked questions, and other travel related information. </a:t>
            </a:r>
          </a:p>
          <a:p>
            <a:pPr marL="0" indent="0">
              <a:buNone/>
            </a:pPr>
            <a:r>
              <a:rPr lang="en-US"/>
              <a:t>		https://</a:t>
            </a:r>
            <a:r>
              <a:rPr lang="en-US" err="1"/>
              <a:t>www.jlab.org</a:t>
            </a:r>
            <a:r>
              <a:rPr lang="en-US"/>
              <a:t>/finance/travel</a:t>
            </a:r>
          </a:p>
          <a:p>
            <a:endParaRPr lang="en-US"/>
          </a:p>
        </p:txBody>
      </p:sp>
      <p:sp>
        <p:nvSpPr>
          <p:cNvPr id="4" name="Footer Placeholder 3">
            <a:extLst>
              <a:ext uri="{FF2B5EF4-FFF2-40B4-BE49-F238E27FC236}">
                <a16:creationId xmlns:a16="http://schemas.microsoft.com/office/drawing/2014/main" id="{FDE46B8D-773A-9043-A8AE-8A12AF7DFF59}"/>
              </a:ext>
            </a:extLst>
          </p:cNvPr>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a:extLst>
              <a:ext uri="{FF2B5EF4-FFF2-40B4-BE49-F238E27FC236}">
                <a16:creationId xmlns:a16="http://schemas.microsoft.com/office/drawing/2014/main" id="{A41E1FC4-2641-CE43-8B2C-A66BEED55E7B}"/>
              </a:ext>
            </a:extLst>
          </p:cNvPr>
          <p:cNvSpPr>
            <a:spLocks noGrp="1"/>
          </p:cNvSpPr>
          <p:nvPr>
            <p:ph type="sldNum" sz="quarter" idx="12"/>
          </p:nvPr>
        </p:nvSpPr>
        <p:spPr/>
        <p:txBody>
          <a:bodyPr/>
          <a:lstStyle/>
          <a:p>
            <a:fld id="{07E1C93C-5050-FC42-8F10-D22D4F119D13}" type="slidenum">
              <a:rPr lang="en-US" smtClean="0"/>
              <a:pPr/>
              <a:t>16</a:t>
            </a:fld>
            <a:endParaRPr lang="en-US"/>
          </a:p>
        </p:txBody>
      </p:sp>
    </p:spTree>
    <p:extLst>
      <p:ext uri="{BB962C8B-B14F-4D97-AF65-F5344CB8AC3E}">
        <p14:creationId xmlns:p14="http://schemas.microsoft.com/office/powerpoint/2010/main" val="347387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Unauthorized Travel</a:t>
            </a:r>
          </a:p>
        </p:txBody>
      </p:sp>
      <p:sp>
        <p:nvSpPr>
          <p:cNvPr id="7" name="Content Placeholder 6"/>
          <p:cNvSpPr>
            <a:spLocks noGrp="1"/>
          </p:cNvSpPr>
          <p:nvPr>
            <p:ph idx="1"/>
          </p:nvPr>
        </p:nvSpPr>
        <p:spPr/>
        <p:txBody>
          <a:bodyPr/>
          <a:lstStyle/>
          <a:p>
            <a:r>
              <a:rPr lang="en-US"/>
              <a:t>Other than emergency travel, there will be no reimbursement made for travel without all authorizations in place prior to travel.</a:t>
            </a:r>
          </a:p>
          <a:p>
            <a:r>
              <a:rPr lang="en-US"/>
              <a:t>No retro-active approvals.</a:t>
            </a:r>
          </a:p>
        </p:txBody>
      </p:sp>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17</a:t>
            </a:fld>
            <a:endParaRPr lang="en-US"/>
          </a:p>
        </p:txBody>
      </p:sp>
      <p:sp>
        <p:nvSpPr>
          <p:cNvPr id="8" name="Content Placeholder 7"/>
          <p:cNvSpPr>
            <a:spLocks noGrp="1"/>
          </p:cNvSpPr>
          <p:nvPr>
            <p:ph idx="13"/>
          </p:nvPr>
        </p:nvSpPr>
        <p:spPr/>
        <p:txBody>
          <a:bodyPr/>
          <a:lstStyle/>
          <a:p>
            <a:r>
              <a:rPr lang="en-US"/>
              <a:t>Must have prior to travel </a:t>
            </a:r>
          </a:p>
          <a:p>
            <a:pPr>
              <a:buFont typeface="Wingdings" panose="05000000000000000000" pitchFamily="2" charset="2"/>
              <a:buChar char="ü"/>
            </a:pPr>
            <a:r>
              <a:rPr lang="en-US"/>
              <a:t>Fully approved TA</a:t>
            </a:r>
          </a:p>
          <a:p>
            <a:pPr>
              <a:buFont typeface="Wingdings" panose="05000000000000000000" pitchFamily="2" charset="2"/>
              <a:buChar char="ü"/>
            </a:pPr>
            <a:r>
              <a:rPr lang="en-US"/>
              <a:t>Any required FTMS approvals</a:t>
            </a:r>
          </a:p>
          <a:p>
            <a:pPr>
              <a:buFont typeface="Wingdings" panose="05000000000000000000" pitchFamily="2" charset="2"/>
              <a:buChar char="ü"/>
            </a:pPr>
            <a:r>
              <a:rPr lang="en-US"/>
              <a:t>Any required </a:t>
            </a:r>
            <a:r>
              <a:rPr lang="en-US" err="1"/>
              <a:t>eCC</a:t>
            </a:r>
            <a:r>
              <a:rPr lang="en-US"/>
              <a:t> approvals</a:t>
            </a:r>
          </a:p>
          <a:p>
            <a:pPr>
              <a:buFont typeface="Wingdings" panose="05000000000000000000" pitchFamily="2" charset="2"/>
              <a:buChar char="ü"/>
            </a:pPr>
            <a:r>
              <a:rPr lang="en-US"/>
              <a:t>Any required visas </a:t>
            </a:r>
          </a:p>
          <a:p>
            <a:pPr lvl="1"/>
            <a:endParaRPr lang="en-US"/>
          </a:p>
          <a:p>
            <a:pPr lvl="1"/>
            <a:endParaRPr lang="en-US"/>
          </a:p>
        </p:txBody>
      </p:sp>
    </p:spTree>
    <p:extLst>
      <p:ext uri="{BB962C8B-B14F-4D97-AF65-F5344CB8AC3E}">
        <p14:creationId xmlns:p14="http://schemas.microsoft.com/office/powerpoint/2010/main" val="175946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Alternate Airports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60276365"/>
              </p:ext>
            </p:extLst>
          </p:nvPr>
        </p:nvGraphicFramePr>
        <p:xfrm>
          <a:off x="309563" y="966788"/>
          <a:ext cx="8462962" cy="5308600"/>
        </p:xfrm>
        <a:graphic>
          <a:graphicData uri="http://schemas.openxmlformats.org/drawingml/2006/table">
            <a:tbl>
              <a:tblPr firstRow="1" bandRow="1">
                <a:tableStyleId>{5C22544A-7EE6-4342-B048-85BDC9FD1C3A}</a:tableStyleId>
              </a:tblPr>
              <a:tblGrid>
                <a:gridCol w="4231481">
                  <a:extLst>
                    <a:ext uri="{9D8B030D-6E8A-4147-A177-3AD203B41FA5}">
                      <a16:colId xmlns:a16="http://schemas.microsoft.com/office/drawing/2014/main" val="880128419"/>
                    </a:ext>
                  </a:extLst>
                </a:gridCol>
                <a:gridCol w="4231481">
                  <a:extLst>
                    <a:ext uri="{9D8B030D-6E8A-4147-A177-3AD203B41FA5}">
                      <a16:colId xmlns:a16="http://schemas.microsoft.com/office/drawing/2014/main" val="1805696792"/>
                    </a:ext>
                  </a:extLst>
                </a:gridCol>
              </a:tblGrid>
              <a:tr h="370840">
                <a:tc>
                  <a:txBody>
                    <a:bodyPr/>
                    <a:lstStyle/>
                    <a:p>
                      <a:pPr algn="ctr"/>
                      <a:r>
                        <a:rPr lang="en-US"/>
                        <a:t>Rule</a:t>
                      </a:r>
                    </a:p>
                  </a:txBody>
                  <a:tcPr/>
                </a:tc>
                <a:tc>
                  <a:txBody>
                    <a:bodyPr/>
                    <a:lstStyle/>
                    <a:p>
                      <a:pPr algn="ctr"/>
                      <a:r>
                        <a:rPr lang="en-US"/>
                        <a:t>Control</a:t>
                      </a:r>
                    </a:p>
                  </a:txBody>
                  <a:tcPr/>
                </a:tc>
                <a:extLst>
                  <a:ext uri="{0D108BD9-81ED-4DB2-BD59-A6C34878D82A}">
                    <a16:rowId xmlns:a16="http://schemas.microsoft.com/office/drawing/2014/main" val="3450903130"/>
                  </a:ext>
                </a:extLst>
              </a:tr>
              <a:tr h="370840">
                <a:tc>
                  <a:txBody>
                    <a:bodyPr/>
                    <a:lstStyle/>
                    <a:p>
                      <a:r>
                        <a:rPr lang="en-US"/>
                        <a:t>The Lab has identified 3 local airports for routine use for departures and arrivals of JSA staff:</a:t>
                      </a:r>
                    </a:p>
                    <a:p>
                      <a:pPr lvl="1"/>
                      <a:r>
                        <a:rPr lang="en-US" b="1"/>
                        <a:t>Newport News (PHF)</a:t>
                      </a:r>
                    </a:p>
                    <a:p>
                      <a:pPr lvl="1"/>
                      <a:r>
                        <a:rPr lang="en-US" b="1"/>
                        <a:t>Norfolk (ORF)</a:t>
                      </a:r>
                    </a:p>
                    <a:p>
                      <a:pPr lvl="1"/>
                      <a:r>
                        <a:rPr lang="en-US" b="1"/>
                        <a:t>Richmond (RIC)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Omega will contact Travel Services for approval of other airports, if they are requested, at time of booking.</a:t>
                      </a:r>
                    </a:p>
                    <a:p>
                      <a:endParaRPr lang="en-US"/>
                    </a:p>
                  </a:txBody>
                  <a:tcPr/>
                </a:tc>
                <a:extLst>
                  <a:ext uri="{0D108BD9-81ED-4DB2-BD59-A6C34878D82A}">
                    <a16:rowId xmlns:a16="http://schemas.microsoft.com/office/drawing/2014/main" val="13577756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Use of alternate airports must be documented in advance on the Travel Authorization with justification as to the business need requiring use of the alternate airport.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Travel Services may reject the reservation if TA does not indicate use of an alternate airport.</a:t>
                      </a:r>
                    </a:p>
                    <a:p>
                      <a:endParaRPr lang="en-US"/>
                    </a:p>
                  </a:txBody>
                  <a:tcPr/>
                </a:tc>
                <a:extLst>
                  <a:ext uri="{0D108BD9-81ED-4DB2-BD59-A6C34878D82A}">
                    <a16:rowId xmlns:a16="http://schemas.microsoft.com/office/drawing/2014/main" val="2566979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JSA Staff must document alternate airport approval on Form 402-8 and attach the form to the TA.  Must meet $1400 savings threshold for flight and $800 overall savings. Does not apply to Guests.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Travel Services may reject the reservation if TA does not include Form 402-8.</a:t>
                      </a:r>
                    </a:p>
                    <a:p>
                      <a:endParaRPr lang="en-US"/>
                    </a:p>
                  </a:txBody>
                  <a:tcPr/>
                </a:tc>
                <a:extLst>
                  <a:ext uri="{0D108BD9-81ED-4DB2-BD59-A6C34878D82A}">
                    <a16:rowId xmlns:a16="http://schemas.microsoft.com/office/drawing/2014/main" val="227779408"/>
                  </a:ext>
                </a:extLst>
              </a:tr>
            </a:tbl>
          </a:graphicData>
        </a:graphic>
      </p:graphicFrame>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18</a:t>
            </a:fld>
            <a:endParaRPr lang="en-US"/>
          </a:p>
        </p:txBody>
      </p:sp>
    </p:spTree>
    <p:extLst>
      <p:ext uri="{BB962C8B-B14F-4D97-AF65-F5344CB8AC3E}">
        <p14:creationId xmlns:p14="http://schemas.microsoft.com/office/powerpoint/2010/main" val="332552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Changed?</a:t>
            </a:r>
          </a:p>
        </p:txBody>
      </p:sp>
      <p:sp>
        <p:nvSpPr>
          <p:cNvPr id="3" name="Content Placeholder 2"/>
          <p:cNvSpPr>
            <a:spLocks noGrp="1"/>
          </p:cNvSpPr>
          <p:nvPr>
            <p:ph idx="1"/>
          </p:nvPr>
        </p:nvSpPr>
        <p:spPr/>
        <p:txBody>
          <a:bodyPr/>
          <a:lstStyle/>
          <a:p>
            <a:r>
              <a:rPr lang="en-US"/>
              <a:t>Travel policy and manual reorganized around functional lines.</a:t>
            </a:r>
          </a:p>
          <a:p>
            <a:r>
              <a:rPr lang="en-US"/>
              <a:t>Changes to Traveler and Supervisor responsibilities.</a:t>
            </a:r>
          </a:p>
          <a:p>
            <a:r>
              <a:rPr lang="en-US"/>
              <a:t>Changes to personal time cost comparison.</a:t>
            </a:r>
          </a:p>
          <a:p>
            <a:r>
              <a:rPr lang="en-US"/>
              <a:t>Disputing reimbursement amounts.</a:t>
            </a:r>
          </a:p>
          <a:p>
            <a:r>
              <a:rPr lang="en-US"/>
              <a:t>Travel card limits and notifications.</a:t>
            </a:r>
          </a:p>
          <a:p>
            <a:endParaRPr lang="en-US"/>
          </a:p>
        </p:txBody>
      </p:sp>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a:p>
        </p:txBody>
      </p:sp>
    </p:spTree>
    <p:extLst>
      <p:ext uri="{BB962C8B-B14F-4D97-AF65-F5344CB8AC3E}">
        <p14:creationId xmlns:p14="http://schemas.microsoft.com/office/powerpoint/2010/main" val="10693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Travel Policy &amp; Manual Organization </a:t>
            </a:r>
          </a:p>
        </p:txBody>
      </p:sp>
      <p:sp>
        <p:nvSpPr>
          <p:cNvPr id="3" name="Content Placeholder 2"/>
          <p:cNvSpPr>
            <a:spLocks noGrp="1"/>
          </p:cNvSpPr>
          <p:nvPr>
            <p:ph idx="1"/>
          </p:nvPr>
        </p:nvSpPr>
        <p:spPr/>
        <p:txBody>
          <a:bodyPr vert="horz" lIns="91440" tIns="45720" rIns="91440" bIns="45720" rtlCol="0" anchor="t">
            <a:normAutofit/>
          </a:bodyPr>
          <a:lstStyle/>
          <a:p>
            <a:r>
              <a:rPr lang="en-US">
                <a:latin typeface="Arial"/>
                <a:cs typeface="Arial"/>
              </a:rPr>
              <a:t>Reorganized into a brief travel policy document and a more comprehensive travel manual</a:t>
            </a:r>
            <a:endParaRPr lang="en-US"/>
          </a:p>
          <a:p>
            <a:r>
              <a:rPr lang="en-US">
                <a:latin typeface="Arial"/>
                <a:cs typeface="Arial"/>
              </a:rPr>
              <a:t>Definitions </a:t>
            </a:r>
          </a:p>
          <a:p>
            <a:pPr lvl="1"/>
            <a:r>
              <a:rPr lang="en-US">
                <a:latin typeface="Arial"/>
                <a:cs typeface="Arial"/>
              </a:rPr>
              <a:t>Commonly used terms defined</a:t>
            </a:r>
          </a:p>
          <a:p>
            <a:r>
              <a:rPr lang="en-US"/>
              <a:t>Responsibilities</a:t>
            </a:r>
          </a:p>
          <a:p>
            <a:pPr lvl="1"/>
            <a:r>
              <a:rPr lang="en-US"/>
              <a:t>Responsibilities of key actors in the travel process clarified</a:t>
            </a:r>
          </a:p>
          <a:p>
            <a:r>
              <a:rPr lang="en-US"/>
              <a:t>Procedure</a:t>
            </a:r>
          </a:p>
          <a:p>
            <a:pPr lvl="1"/>
            <a:r>
              <a:rPr lang="en-US"/>
              <a:t>Brief overview of the steps involved in the travel process</a:t>
            </a:r>
          </a:p>
          <a:p>
            <a:r>
              <a:rPr lang="en-US"/>
              <a:t>Detailed Appendices</a:t>
            </a:r>
          </a:p>
          <a:p>
            <a:pPr lvl="1"/>
            <a:r>
              <a:rPr lang="en-US"/>
              <a:t>In depth procedures</a:t>
            </a:r>
          </a:p>
          <a:p>
            <a:pPr lvl="1"/>
            <a:r>
              <a:rPr lang="en-US">
                <a:latin typeface="Arial"/>
                <a:cs typeface="Arial"/>
              </a:rPr>
              <a:t>Instructions in use of online systems</a:t>
            </a:r>
          </a:p>
        </p:txBody>
      </p:sp>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a:p>
        </p:txBody>
      </p:sp>
    </p:spTree>
    <p:extLst>
      <p:ext uri="{BB962C8B-B14F-4D97-AF65-F5344CB8AC3E}">
        <p14:creationId xmlns:p14="http://schemas.microsoft.com/office/powerpoint/2010/main" val="394894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Responsibilities (Bold = New)</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9471226"/>
              </p:ext>
            </p:extLst>
          </p:nvPr>
        </p:nvGraphicFramePr>
        <p:xfrm>
          <a:off x="309563" y="966788"/>
          <a:ext cx="8462962" cy="538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latin typeface="Arial"/>
                <a:cs typeface="Arial"/>
              </a:rPr>
              <a:t>Travel Policy:  Fiscal 2021</a:t>
            </a:r>
          </a:p>
          <a:p>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a:p>
        </p:txBody>
      </p:sp>
    </p:spTree>
    <p:extLst>
      <p:ext uri="{BB962C8B-B14F-4D97-AF65-F5344CB8AC3E}">
        <p14:creationId xmlns:p14="http://schemas.microsoft.com/office/powerpoint/2010/main" val="357943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Responsibilities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95887280"/>
              </p:ext>
            </p:extLst>
          </p:nvPr>
        </p:nvGraphicFramePr>
        <p:xfrm>
          <a:off x="309563" y="966788"/>
          <a:ext cx="8462962" cy="538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latin typeface="Arial"/>
                <a:cs typeface="Arial"/>
              </a:rPr>
              <a:t>Travel </a:t>
            </a:r>
            <a:r>
              <a:rPr lang="en-US" dirty="0">
                <a:latin typeface="Arial"/>
                <a:cs typeface="Arial"/>
              </a:rPr>
              <a:t>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a:p>
        </p:txBody>
      </p:sp>
    </p:spTree>
    <p:extLst>
      <p:ext uri="{BB962C8B-B14F-4D97-AF65-F5344CB8AC3E}">
        <p14:creationId xmlns:p14="http://schemas.microsoft.com/office/powerpoint/2010/main" val="421900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Personal time cost comparison</a:t>
            </a:r>
          </a:p>
        </p:txBody>
      </p:sp>
      <p:sp>
        <p:nvSpPr>
          <p:cNvPr id="7" name="Content Placeholder 6"/>
          <p:cNvSpPr>
            <a:spLocks noGrp="1"/>
          </p:cNvSpPr>
          <p:nvPr>
            <p:ph idx="1"/>
          </p:nvPr>
        </p:nvSpPr>
        <p:spPr/>
        <p:txBody>
          <a:bodyPr vert="horz" lIns="91440" tIns="45720" rIns="91440" bIns="45720" rtlCol="0">
            <a:normAutofit/>
          </a:bodyPr>
          <a:lstStyle/>
          <a:p>
            <a:r>
              <a:rPr lang="en-US" sz="1800"/>
              <a:t>Elimination of previously used cost comparison form 402-9.</a:t>
            </a:r>
          </a:p>
          <a:p>
            <a:r>
              <a:rPr lang="en-US" sz="1800"/>
              <a:t>Replaced with requirement that “business only” itinerary be attached to the TA.</a:t>
            </a:r>
          </a:p>
          <a:p>
            <a:pPr lvl="1"/>
            <a:r>
              <a:rPr lang="en-US" sz="1800"/>
              <a:t>Serves as the Not to Exceed value </a:t>
            </a:r>
            <a:r>
              <a:rPr lang="en-US" sz="1800" err="1"/>
              <a:t>JLab</a:t>
            </a:r>
            <a:r>
              <a:rPr lang="en-US" sz="1800"/>
              <a:t> will pay.</a:t>
            </a:r>
          </a:p>
          <a:p>
            <a:r>
              <a:rPr lang="en-US" sz="1800"/>
              <a:t>Travel Services will not approve TA’s with personal time that do not have a business only itinerary attached.</a:t>
            </a:r>
          </a:p>
          <a:p>
            <a:pPr lvl="1"/>
            <a:r>
              <a:rPr lang="en-US" sz="1800"/>
              <a:t>Travel without approval by Travel Services WILL NOT be reimbursed.</a:t>
            </a:r>
          </a:p>
          <a:p>
            <a:r>
              <a:rPr lang="en-US" sz="1800"/>
              <a:t>Airfare must be booked within 3 business days of business only itinerary date.  Supervisor and Travel Services must approve within the 3 days so fares may be booked.</a:t>
            </a:r>
          </a:p>
        </p:txBody>
      </p:sp>
      <p:sp>
        <p:nvSpPr>
          <p:cNvPr id="4" name="Footer Placeholder 3"/>
          <p:cNvSpPr>
            <a:spLocks noGrp="1"/>
          </p:cNvSpPr>
          <p:nvPr>
            <p:ph type="ftr" sz="quarter" idx="11"/>
          </p:nvPr>
        </p:nvSpPr>
        <p:spPr/>
        <p:txBody>
          <a:bodyPr/>
          <a:lstStyle/>
          <a:p>
            <a:r>
              <a:rPr lang="en-US" dirty="0">
                <a:latin typeface="Arial"/>
                <a:cs typeface="Arial"/>
              </a:rPr>
              <a:t>Travel Policy:  Fiscal 2021</a:t>
            </a:r>
          </a:p>
          <a:p>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a:p>
        </p:txBody>
      </p:sp>
      <p:sp>
        <p:nvSpPr>
          <p:cNvPr id="8" name="Content Placeholder 7"/>
          <p:cNvSpPr>
            <a:spLocks noGrp="1"/>
          </p:cNvSpPr>
          <p:nvPr>
            <p:ph idx="13"/>
          </p:nvPr>
        </p:nvSpPr>
        <p:spPr/>
        <p:txBody>
          <a:bodyPr>
            <a:normAutofit/>
          </a:bodyPr>
          <a:lstStyle/>
          <a:p>
            <a:r>
              <a:rPr lang="en-US" sz="1800"/>
              <a:t>Traveler is responsible for any costs above the business only travel.</a:t>
            </a:r>
          </a:p>
          <a:p>
            <a:r>
              <a:rPr lang="en-US" sz="1800"/>
              <a:t>If travel is not booked within 3 days of obtaining the business only itinerary then the cost of airfare will be pro-rated between the traveler and the Lab.</a:t>
            </a:r>
          </a:p>
          <a:p>
            <a:endParaRPr lang="en-US" sz="1800"/>
          </a:p>
        </p:txBody>
      </p:sp>
    </p:spTree>
    <p:extLst>
      <p:ext uri="{BB962C8B-B14F-4D97-AF65-F5344CB8AC3E}">
        <p14:creationId xmlns:p14="http://schemas.microsoft.com/office/powerpoint/2010/main" val="390058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a:t>Personal time cost comparison with supporting Business Only Itinerary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5215145"/>
              </p:ext>
            </p:extLst>
          </p:nvPr>
        </p:nvGraphicFramePr>
        <p:xfrm>
          <a:off x="308920" y="951974"/>
          <a:ext cx="8622138" cy="5401624"/>
        </p:xfrm>
        <a:graphic>
          <a:graphicData uri="http://schemas.openxmlformats.org/drawingml/2006/table">
            <a:tbl>
              <a:tblPr firstRow="1" firstCol="1" bandRow="1">
                <a:tableStyleId>{5C22544A-7EE6-4342-B048-85BDC9FD1C3A}</a:tableStyleId>
              </a:tblPr>
              <a:tblGrid>
                <a:gridCol w="2862390">
                  <a:extLst>
                    <a:ext uri="{9D8B030D-6E8A-4147-A177-3AD203B41FA5}">
                      <a16:colId xmlns:a16="http://schemas.microsoft.com/office/drawing/2014/main" val="1718865373"/>
                    </a:ext>
                  </a:extLst>
                </a:gridCol>
                <a:gridCol w="2881372">
                  <a:extLst>
                    <a:ext uri="{9D8B030D-6E8A-4147-A177-3AD203B41FA5}">
                      <a16:colId xmlns:a16="http://schemas.microsoft.com/office/drawing/2014/main" val="1706433082"/>
                    </a:ext>
                  </a:extLst>
                </a:gridCol>
                <a:gridCol w="2878376">
                  <a:extLst>
                    <a:ext uri="{9D8B030D-6E8A-4147-A177-3AD203B41FA5}">
                      <a16:colId xmlns:a16="http://schemas.microsoft.com/office/drawing/2014/main" val="497266211"/>
                    </a:ext>
                  </a:extLst>
                </a:gridCol>
              </a:tblGrid>
              <a:tr h="499943">
                <a:tc>
                  <a:txBody>
                    <a:bodyPr/>
                    <a:lstStyle/>
                    <a:p>
                      <a:pPr marL="0" marR="0" algn="ctr">
                        <a:lnSpc>
                          <a:spcPct val="115000"/>
                        </a:lnSpc>
                        <a:spcBef>
                          <a:spcPts val="0"/>
                        </a:spcBef>
                        <a:spcAft>
                          <a:spcPts val="0"/>
                        </a:spcAft>
                      </a:pPr>
                      <a:r>
                        <a:rPr lang="en-US" sz="2000">
                          <a:effectLst/>
                        </a:rPr>
                        <a:t>Cost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Business Only Itinerary</a:t>
                      </a:r>
                      <a:r>
                        <a:rPr lang="en-US" sz="2000" baseline="0">
                          <a:effectLst/>
                        </a:rPr>
                        <a:t> Cost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Proposed Itinerary</a:t>
                      </a:r>
                      <a:r>
                        <a:rPr lang="en-US" sz="2000" baseline="0">
                          <a:effectLst/>
                        </a:rPr>
                        <a:t> </a:t>
                      </a:r>
                      <a:r>
                        <a:rPr lang="en-US" sz="2000">
                          <a:effectLst/>
                        </a:rPr>
                        <a:t>(w/ Personal 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963835"/>
                  </a:ext>
                </a:extLst>
              </a:tr>
              <a:tr h="499943">
                <a:tc>
                  <a:txBody>
                    <a:bodyPr/>
                    <a:lstStyle/>
                    <a:p>
                      <a:pPr marL="0" marR="0">
                        <a:lnSpc>
                          <a:spcPct val="115000"/>
                        </a:lnSpc>
                        <a:spcBef>
                          <a:spcPts val="0"/>
                        </a:spcBef>
                        <a:spcAft>
                          <a:spcPts val="0"/>
                        </a:spcAft>
                      </a:pPr>
                      <a:r>
                        <a:rPr lang="en-US" sz="2000">
                          <a:effectLst/>
                        </a:rPr>
                        <a:t>Airfare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800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6409517"/>
                  </a:ext>
                </a:extLst>
              </a:tr>
              <a:tr h="499943">
                <a:tc>
                  <a:txBody>
                    <a:bodyPr/>
                    <a:lstStyle/>
                    <a:p>
                      <a:pPr marL="0" marR="0">
                        <a:lnSpc>
                          <a:spcPct val="115000"/>
                        </a:lnSpc>
                        <a:spcBef>
                          <a:spcPts val="0"/>
                        </a:spcBef>
                        <a:spcAft>
                          <a:spcPts val="0"/>
                        </a:spcAft>
                      </a:pPr>
                      <a:r>
                        <a:rPr lang="en-US" sz="2000">
                          <a:effectLst/>
                        </a:rPr>
                        <a:t>M&amp;IE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054254"/>
                  </a:ext>
                </a:extLst>
              </a:tr>
              <a:tr h="499943">
                <a:tc>
                  <a:txBody>
                    <a:bodyPr/>
                    <a:lstStyle/>
                    <a:p>
                      <a:pPr marL="0" marR="0">
                        <a:lnSpc>
                          <a:spcPct val="115000"/>
                        </a:lnSpc>
                        <a:spcBef>
                          <a:spcPts val="0"/>
                        </a:spcBef>
                        <a:spcAft>
                          <a:spcPts val="0"/>
                        </a:spcAft>
                      </a:pPr>
                      <a:r>
                        <a:rPr lang="en-US" sz="2000">
                          <a:effectLst/>
                        </a:rPr>
                        <a:t>Lodging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3923227"/>
                  </a:ext>
                </a:extLst>
              </a:tr>
              <a:tr h="499943">
                <a:tc>
                  <a:txBody>
                    <a:bodyPr/>
                    <a:lstStyle/>
                    <a:p>
                      <a:pPr marL="0" marR="0">
                        <a:lnSpc>
                          <a:spcPct val="115000"/>
                        </a:lnSpc>
                        <a:spcBef>
                          <a:spcPts val="0"/>
                        </a:spcBef>
                        <a:spcAft>
                          <a:spcPts val="0"/>
                        </a:spcAft>
                      </a:pPr>
                      <a:r>
                        <a:rPr lang="en-US" sz="2000">
                          <a:effectLst/>
                        </a:rPr>
                        <a:t>Rental Car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5993552"/>
                  </a:ext>
                </a:extLst>
              </a:tr>
              <a:tr h="499943">
                <a:tc>
                  <a:txBody>
                    <a:bodyPr/>
                    <a:lstStyle/>
                    <a:p>
                      <a:pPr marL="0" marR="0">
                        <a:lnSpc>
                          <a:spcPct val="115000"/>
                        </a:lnSpc>
                        <a:spcBef>
                          <a:spcPts val="0"/>
                        </a:spcBef>
                        <a:spcAft>
                          <a:spcPts val="0"/>
                        </a:spcAft>
                      </a:pPr>
                      <a:r>
                        <a:rPr lang="en-US" sz="2000">
                          <a:effectLst/>
                        </a:rPr>
                        <a:t>Airport Parking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731918"/>
                  </a:ext>
                </a:extLst>
              </a:tr>
              <a:tr h="499943">
                <a:tc>
                  <a:txBody>
                    <a:bodyPr/>
                    <a:lstStyle/>
                    <a:p>
                      <a:pPr marL="0" marR="0">
                        <a:lnSpc>
                          <a:spcPct val="115000"/>
                        </a:lnSpc>
                        <a:spcBef>
                          <a:spcPts val="0"/>
                        </a:spcBef>
                        <a:spcAft>
                          <a:spcPts val="0"/>
                        </a:spcAft>
                      </a:pPr>
                      <a:r>
                        <a:rPr lang="en-US" sz="2000">
                          <a:effectLst/>
                        </a:rPr>
                        <a:t>Totals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1,450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1,800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3982345"/>
                  </a:ext>
                </a:extLst>
              </a:tr>
              <a:tr h="499943">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3477863"/>
                  </a:ext>
                </a:extLst>
              </a:tr>
              <a:tr h="499943">
                <a:tc gridSpan="3">
                  <a:txBody>
                    <a:bodyPr/>
                    <a:lstStyle/>
                    <a:p>
                      <a:pPr marL="0" marR="0">
                        <a:lnSpc>
                          <a:spcPct val="115000"/>
                        </a:lnSpc>
                        <a:spcBef>
                          <a:spcPts val="0"/>
                        </a:spcBef>
                        <a:spcAft>
                          <a:spcPts val="0"/>
                        </a:spcAft>
                      </a:pPr>
                      <a:r>
                        <a:rPr lang="en-US" sz="2000">
                          <a:effectLst/>
                        </a:rPr>
                        <a:t>Traveler will owe $350 for the difference ($300 airfare plus $50 for rental car).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277478"/>
                  </a:ext>
                </a:extLst>
              </a:tr>
              <a:tr h="611135">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a:effectLst/>
                        </a:rPr>
                        <a:t>  5 days of travel – 3 business, 2 personal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9671072"/>
                  </a:ext>
                </a:extLst>
              </a:tr>
            </a:tbl>
          </a:graphicData>
        </a:graphic>
      </p:graphicFrame>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a:p>
        </p:txBody>
      </p:sp>
    </p:spTree>
    <p:extLst>
      <p:ext uri="{BB962C8B-B14F-4D97-AF65-F5344CB8AC3E}">
        <p14:creationId xmlns:p14="http://schemas.microsoft.com/office/powerpoint/2010/main" val="210036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a:t>Personal time prorated cost if travel booked after 3 days of TA approval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3112544"/>
              </p:ext>
            </p:extLst>
          </p:nvPr>
        </p:nvGraphicFramePr>
        <p:xfrm>
          <a:off x="308920" y="951974"/>
          <a:ext cx="8622138" cy="5401624"/>
        </p:xfrm>
        <a:graphic>
          <a:graphicData uri="http://schemas.openxmlformats.org/drawingml/2006/table">
            <a:tbl>
              <a:tblPr firstRow="1" firstCol="1" bandRow="1">
                <a:tableStyleId>{5C22544A-7EE6-4342-B048-85BDC9FD1C3A}</a:tableStyleId>
              </a:tblPr>
              <a:tblGrid>
                <a:gridCol w="2862390">
                  <a:extLst>
                    <a:ext uri="{9D8B030D-6E8A-4147-A177-3AD203B41FA5}">
                      <a16:colId xmlns:a16="http://schemas.microsoft.com/office/drawing/2014/main" val="1718865373"/>
                    </a:ext>
                  </a:extLst>
                </a:gridCol>
                <a:gridCol w="2881372">
                  <a:extLst>
                    <a:ext uri="{9D8B030D-6E8A-4147-A177-3AD203B41FA5}">
                      <a16:colId xmlns:a16="http://schemas.microsoft.com/office/drawing/2014/main" val="1706433082"/>
                    </a:ext>
                  </a:extLst>
                </a:gridCol>
                <a:gridCol w="2878376">
                  <a:extLst>
                    <a:ext uri="{9D8B030D-6E8A-4147-A177-3AD203B41FA5}">
                      <a16:colId xmlns:a16="http://schemas.microsoft.com/office/drawing/2014/main" val="497266211"/>
                    </a:ext>
                  </a:extLst>
                </a:gridCol>
              </a:tblGrid>
              <a:tr h="499943">
                <a:tc>
                  <a:txBody>
                    <a:bodyPr/>
                    <a:lstStyle/>
                    <a:p>
                      <a:pPr marL="0" marR="0" algn="ctr">
                        <a:lnSpc>
                          <a:spcPct val="115000"/>
                        </a:lnSpc>
                        <a:spcBef>
                          <a:spcPts val="0"/>
                        </a:spcBef>
                        <a:spcAft>
                          <a:spcPts val="0"/>
                        </a:spcAft>
                      </a:pPr>
                      <a:r>
                        <a:rPr lang="en-US" sz="2000">
                          <a:effectLst/>
                        </a:rPr>
                        <a:t>Cost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Business Only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Proposed (w/ Personal 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963835"/>
                  </a:ext>
                </a:extLst>
              </a:tr>
              <a:tr h="499943">
                <a:tc>
                  <a:txBody>
                    <a:bodyPr/>
                    <a:lstStyle/>
                    <a:p>
                      <a:pPr marL="0" marR="0">
                        <a:lnSpc>
                          <a:spcPct val="115000"/>
                        </a:lnSpc>
                        <a:spcBef>
                          <a:spcPts val="0"/>
                        </a:spcBef>
                        <a:spcAft>
                          <a:spcPts val="0"/>
                        </a:spcAft>
                      </a:pPr>
                      <a:r>
                        <a:rPr lang="en-US" sz="2000">
                          <a:effectLst/>
                        </a:rPr>
                        <a:t>Airfare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800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6409517"/>
                  </a:ext>
                </a:extLst>
              </a:tr>
              <a:tr h="499943">
                <a:tc>
                  <a:txBody>
                    <a:bodyPr/>
                    <a:lstStyle/>
                    <a:p>
                      <a:pPr marL="0" marR="0">
                        <a:lnSpc>
                          <a:spcPct val="115000"/>
                        </a:lnSpc>
                        <a:spcBef>
                          <a:spcPts val="0"/>
                        </a:spcBef>
                        <a:spcAft>
                          <a:spcPts val="0"/>
                        </a:spcAft>
                      </a:pPr>
                      <a:r>
                        <a:rPr lang="en-US" sz="2000">
                          <a:effectLst/>
                        </a:rPr>
                        <a:t>M&amp;IE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054254"/>
                  </a:ext>
                </a:extLst>
              </a:tr>
              <a:tr h="499943">
                <a:tc>
                  <a:txBody>
                    <a:bodyPr/>
                    <a:lstStyle/>
                    <a:p>
                      <a:pPr marL="0" marR="0">
                        <a:lnSpc>
                          <a:spcPct val="115000"/>
                        </a:lnSpc>
                        <a:spcBef>
                          <a:spcPts val="0"/>
                        </a:spcBef>
                        <a:spcAft>
                          <a:spcPts val="0"/>
                        </a:spcAft>
                      </a:pPr>
                      <a:r>
                        <a:rPr lang="en-US" sz="2000">
                          <a:effectLst/>
                        </a:rPr>
                        <a:t>Lodging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3923227"/>
                  </a:ext>
                </a:extLst>
              </a:tr>
              <a:tr h="499943">
                <a:tc>
                  <a:txBody>
                    <a:bodyPr/>
                    <a:lstStyle/>
                    <a:p>
                      <a:pPr marL="0" marR="0">
                        <a:lnSpc>
                          <a:spcPct val="115000"/>
                        </a:lnSpc>
                        <a:spcBef>
                          <a:spcPts val="0"/>
                        </a:spcBef>
                        <a:spcAft>
                          <a:spcPts val="0"/>
                        </a:spcAft>
                      </a:pPr>
                      <a:r>
                        <a:rPr lang="en-US" sz="2000">
                          <a:effectLst/>
                        </a:rPr>
                        <a:t>Rental Car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5993552"/>
                  </a:ext>
                </a:extLst>
              </a:tr>
              <a:tr h="499943">
                <a:tc>
                  <a:txBody>
                    <a:bodyPr/>
                    <a:lstStyle/>
                    <a:p>
                      <a:pPr marL="0" marR="0">
                        <a:lnSpc>
                          <a:spcPct val="115000"/>
                        </a:lnSpc>
                        <a:spcBef>
                          <a:spcPts val="0"/>
                        </a:spcBef>
                        <a:spcAft>
                          <a:spcPts val="0"/>
                        </a:spcAft>
                      </a:pPr>
                      <a:r>
                        <a:rPr lang="en-US" sz="2000">
                          <a:effectLst/>
                        </a:rPr>
                        <a:t>Airport Parking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731918"/>
                  </a:ext>
                </a:extLst>
              </a:tr>
              <a:tr h="499943">
                <a:tc>
                  <a:txBody>
                    <a:bodyPr/>
                    <a:lstStyle/>
                    <a:p>
                      <a:pPr marL="0" marR="0">
                        <a:lnSpc>
                          <a:spcPct val="115000"/>
                        </a:lnSpc>
                        <a:spcBef>
                          <a:spcPts val="0"/>
                        </a:spcBef>
                        <a:spcAft>
                          <a:spcPts val="0"/>
                        </a:spcAft>
                      </a:pPr>
                      <a:r>
                        <a:rPr lang="en-US" sz="2000">
                          <a:effectLst/>
                        </a:rPr>
                        <a:t>Totals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1,450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a:effectLst/>
                        </a:rPr>
                        <a:t>1,800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3982345"/>
                  </a:ext>
                </a:extLst>
              </a:tr>
              <a:tr h="499943">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3477863"/>
                  </a:ext>
                </a:extLst>
              </a:tr>
              <a:tr h="499943">
                <a:tc gridSpan="3">
                  <a:txBody>
                    <a:bodyPr/>
                    <a:lstStyle/>
                    <a:p>
                      <a:pPr marL="0" marR="0">
                        <a:lnSpc>
                          <a:spcPct val="115000"/>
                        </a:lnSpc>
                        <a:spcBef>
                          <a:spcPts val="0"/>
                        </a:spcBef>
                        <a:spcAft>
                          <a:spcPts val="0"/>
                        </a:spcAft>
                      </a:pPr>
                      <a:r>
                        <a:rPr lang="en-US" sz="1800">
                          <a:effectLst/>
                        </a:rPr>
                        <a:t>Traveler will owe $370 for the difference ($320 pro-rated airfare plus $50 for rental car).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277478"/>
                  </a:ext>
                </a:extLst>
              </a:tr>
              <a:tr h="611135">
                <a:tc gridSpan="3">
                  <a:txBody>
                    <a:bodyPr/>
                    <a:lstStyle/>
                    <a:p>
                      <a:pPr marL="0" marR="0">
                        <a:lnSpc>
                          <a:spcPct val="115000"/>
                        </a:lnSpc>
                        <a:spcBef>
                          <a:spcPts val="0"/>
                        </a:spcBef>
                        <a:spcAft>
                          <a:spcPts val="0"/>
                        </a:spcAft>
                      </a:pPr>
                      <a:r>
                        <a:rPr lang="en-US" sz="2000">
                          <a:effectLst/>
                        </a:rPr>
                        <a:t> 5 days of travel – 3 business, 2 personal </a:t>
                      </a:r>
                    </a:p>
                    <a:p>
                      <a:pPr marL="0" marR="0">
                        <a:lnSpc>
                          <a:spcPct val="115000"/>
                        </a:lnSpc>
                        <a:spcBef>
                          <a:spcPts val="0"/>
                        </a:spcBef>
                        <a:spcAft>
                          <a:spcPts val="0"/>
                        </a:spcAft>
                      </a:pPr>
                      <a:r>
                        <a:rPr lang="en-US" sz="2000">
                          <a:effectLst/>
                        </a:rPr>
                        <a:t>(2</a:t>
                      </a:r>
                      <a:r>
                        <a:rPr lang="en-US" sz="2000" baseline="0">
                          <a:effectLst/>
                        </a:rPr>
                        <a:t> days / 5 days = 40% of $800 + $50 for Rental Car = $370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9671072"/>
                  </a:ext>
                </a:extLst>
              </a:tr>
            </a:tbl>
          </a:graphicData>
        </a:graphic>
      </p:graphicFrame>
      <p:sp>
        <p:nvSpPr>
          <p:cNvPr id="4" name="Footer Placeholder 3"/>
          <p:cNvSpPr>
            <a:spLocks noGrp="1"/>
          </p:cNvSpPr>
          <p:nvPr>
            <p:ph type="ftr" sz="quarter" idx="11"/>
          </p:nvPr>
        </p:nvSpPr>
        <p:spPr/>
        <p:txBody>
          <a:bodyPr/>
          <a:lstStyle/>
          <a:p>
            <a:r>
              <a:rPr lang="en-US" dirty="0">
                <a:latin typeface="Arial"/>
                <a:cs typeface="Arial"/>
              </a:rPr>
              <a:t>Travel Policy:  Fiscal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a:p>
        </p:txBody>
      </p:sp>
    </p:spTree>
    <p:extLst>
      <p:ext uri="{BB962C8B-B14F-4D97-AF65-F5344CB8AC3E}">
        <p14:creationId xmlns:p14="http://schemas.microsoft.com/office/powerpoint/2010/main" val="229144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Formally Disputed Reimbursements</a:t>
            </a:r>
          </a:p>
        </p:txBody>
      </p:sp>
      <p:sp>
        <p:nvSpPr>
          <p:cNvPr id="3" name="Content Placeholder 2"/>
          <p:cNvSpPr>
            <a:spLocks noGrp="1"/>
          </p:cNvSpPr>
          <p:nvPr>
            <p:ph idx="1"/>
          </p:nvPr>
        </p:nvSpPr>
        <p:spPr/>
        <p:txBody>
          <a:bodyPr/>
          <a:lstStyle/>
          <a:p>
            <a:r>
              <a:rPr lang="en-US"/>
              <a:t>First notify Travel Services about the issue and request an explanation.</a:t>
            </a:r>
          </a:p>
          <a:p>
            <a:r>
              <a:rPr lang="en-US"/>
              <a:t>If not resolved, notify Business and Finance Manager via email within 5 business days of reimbursement.</a:t>
            </a:r>
          </a:p>
          <a:p>
            <a:r>
              <a:rPr lang="en-US"/>
              <a:t>Provide:</a:t>
            </a:r>
          </a:p>
          <a:p>
            <a:pPr lvl="1"/>
            <a:r>
              <a:rPr lang="en-US"/>
              <a:t>Travel Authorization</a:t>
            </a:r>
          </a:p>
          <a:p>
            <a:pPr lvl="1"/>
            <a:r>
              <a:rPr lang="en-US"/>
              <a:t>Expense Report and supporting documentation</a:t>
            </a:r>
          </a:p>
          <a:p>
            <a:pPr lvl="1"/>
            <a:r>
              <a:rPr lang="en-US"/>
              <a:t>Itemized list of disputed items</a:t>
            </a:r>
          </a:p>
          <a:p>
            <a:pPr lvl="1"/>
            <a:r>
              <a:rPr lang="en-US"/>
              <a:t>Narrative basis of dispute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a:p>
        </p:txBody>
      </p:sp>
      <p:sp>
        <p:nvSpPr>
          <p:cNvPr id="6" name="Content Placeholder 5"/>
          <p:cNvSpPr>
            <a:spLocks noGrp="1"/>
          </p:cNvSpPr>
          <p:nvPr>
            <p:ph idx="13"/>
          </p:nvPr>
        </p:nvSpPr>
        <p:spPr/>
        <p:txBody>
          <a:bodyPr/>
          <a:lstStyle/>
          <a:p>
            <a:r>
              <a:rPr lang="en-US"/>
              <a:t>Business and Finance Manager will in 10 business days</a:t>
            </a:r>
          </a:p>
          <a:p>
            <a:pPr lvl="1"/>
            <a:r>
              <a:rPr lang="en-US"/>
              <a:t>Inform COO &amp; Lab Director of dispute</a:t>
            </a:r>
          </a:p>
          <a:p>
            <a:pPr lvl="1"/>
            <a:r>
              <a:rPr lang="en-US"/>
              <a:t>Review available documentation</a:t>
            </a:r>
          </a:p>
          <a:p>
            <a:pPr lvl="1"/>
            <a:r>
              <a:rPr lang="en-US"/>
              <a:t>Consult with Traveler and Subject Matter Experts as needed</a:t>
            </a:r>
          </a:p>
          <a:p>
            <a:pPr lvl="1"/>
            <a:r>
              <a:rPr lang="en-US"/>
              <a:t>Issue a final decision to traveler</a:t>
            </a:r>
          </a:p>
        </p:txBody>
      </p:sp>
    </p:spTree>
    <p:extLst>
      <p:ext uri="{BB962C8B-B14F-4D97-AF65-F5344CB8AC3E}">
        <p14:creationId xmlns:p14="http://schemas.microsoft.com/office/powerpoint/2010/main" val="4257486303"/>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C4AF2DE78DA46A1909540AE7C9B21" ma:contentTypeVersion="11" ma:contentTypeDescription="Create a new document." ma:contentTypeScope="" ma:versionID="2efb1d0f5cf31f1153cf5c4f5a3ee26c">
  <xsd:schema xmlns:xsd="http://www.w3.org/2001/XMLSchema" xmlns:xs="http://www.w3.org/2001/XMLSchema" xmlns:p="http://schemas.microsoft.com/office/2006/metadata/properties" xmlns:ns1="http://schemas.microsoft.com/sharepoint/v3" xmlns:ns2="b44482d2-b5e4-4d87-ad88-b29e2a1515c0" xmlns:ns3="5c6a6975-9272-48e1-91f4-b86aee819915" targetNamespace="http://schemas.microsoft.com/office/2006/metadata/properties" ma:root="true" ma:fieldsID="5455dfbabf48627b7d8a92b335d3335b" ns1:_="" ns2:_="" ns3:_="">
    <xsd:import namespace="http://schemas.microsoft.com/sharepoint/v3"/>
    <xsd:import namespace="b44482d2-b5e4-4d87-ad88-b29e2a1515c0"/>
    <xsd:import namespace="5c6a6975-9272-48e1-91f4-b86aee81991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4482d2-b5e4-4d87-ad88-b29e2a1515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6a6975-9272-48e1-91f4-b86aee81991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9E73678-D138-4D4F-9F2A-B3730DBC5F39}">
  <ds:schemaRefs>
    <ds:schemaRef ds:uri="5c6a6975-9272-48e1-91f4-b86aee819915"/>
    <ds:schemaRef ds:uri="b44482d2-b5e4-4d87-ad88-b29e2a1515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220B46-A157-429E-9F6B-805481DDE3A2}">
  <ds:schemaRefs>
    <ds:schemaRef ds:uri="http://schemas.microsoft.com/sharepoint/v3/contenttype/forms"/>
  </ds:schemaRefs>
</ds:datastoreItem>
</file>

<file path=customXml/itemProps3.xml><?xml version="1.0" encoding="utf-8"?>
<ds:datastoreItem xmlns:ds="http://schemas.openxmlformats.org/officeDocument/2006/customXml" ds:itemID="{2BDAB786-BD37-4F5A-83E6-080B3D1BA206}">
  <ds:schemaRef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5c6a6975-9272-48e1-91f4-b86aee819915"/>
    <ds:schemaRef ds:uri="b44482d2-b5e4-4d87-ad88-b29e2a1515c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JLabPowerPointMain</Template>
  <TotalTime>1</TotalTime>
  <Words>1559</Words>
  <Application>Microsoft Office PowerPoint</Application>
  <PresentationFormat>On-screen Show (4:3)</PresentationFormat>
  <Paragraphs>232</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.PingFangSC-Regular</vt:lpstr>
      <vt:lpstr>Arial</vt:lpstr>
      <vt:lpstr>Calibri</vt:lpstr>
      <vt:lpstr>Calibri Light</vt:lpstr>
      <vt:lpstr>PingFangSC-Regular</vt:lpstr>
      <vt:lpstr>Times New Roman</vt:lpstr>
      <vt:lpstr>Wingdings</vt:lpstr>
      <vt:lpstr>Office Theme</vt:lpstr>
      <vt:lpstr>Travel Policy Update</vt:lpstr>
      <vt:lpstr>What’s Changed?</vt:lpstr>
      <vt:lpstr>Travel Policy &amp; Manual Organization </vt:lpstr>
      <vt:lpstr>Responsibilities (Bold = New)</vt:lpstr>
      <vt:lpstr>Responsibilities</vt:lpstr>
      <vt:lpstr>Personal time cost comparison</vt:lpstr>
      <vt:lpstr>Personal time cost comparison with supporting Business Only Itinerary</vt:lpstr>
      <vt:lpstr>Personal time prorated cost if travel booked after 3 days of TA approval</vt:lpstr>
      <vt:lpstr>Formally Disputed Reimbursements</vt:lpstr>
      <vt:lpstr>TA System Changes &amp; Enhancements</vt:lpstr>
      <vt:lpstr>Other Items</vt:lpstr>
      <vt:lpstr>Questions?</vt:lpstr>
      <vt:lpstr>PowerPoint Presentation</vt:lpstr>
      <vt:lpstr>Travel Coordinator Communications</vt:lpstr>
      <vt:lpstr>PowerPoint Presentation</vt:lpstr>
      <vt:lpstr>Notes</vt:lpstr>
      <vt:lpstr>Unauthorized Travel</vt:lpstr>
      <vt:lpstr>Alternate Airports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Policy Update</dc:title>
  <dc:creator>Ray Barber</dc:creator>
  <cp:lastModifiedBy>Jenita Everett</cp:lastModifiedBy>
  <cp:revision>27</cp:revision>
  <cp:lastPrinted>2019-09-30T20:06:12Z</cp:lastPrinted>
  <dcterms:created xsi:type="dcterms:W3CDTF">2019-09-11T17:51:15Z</dcterms:created>
  <dcterms:modified xsi:type="dcterms:W3CDTF">2021-02-16T15:55:36Z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0x010100965C4AF2DE78DA46A1909540AE7C9B21</vt:lpwstr>
  </property>
</Properties>
</file>