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68" r:id="rId2"/>
    <p:sldMasterId id="2147483689" r:id="rId3"/>
    <p:sldMasterId id="2147483701" r:id="rId4"/>
  </p:sldMasterIdLst>
  <p:notesMasterIdLst>
    <p:notesMasterId r:id="rId37"/>
  </p:notesMasterIdLst>
  <p:handoutMasterIdLst>
    <p:handoutMasterId r:id="rId38"/>
  </p:handoutMasterIdLst>
  <p:sldIdLst>
    <p:sldId id="296" r:id="rId5"/>
    <p:sldId id="1360" r:id="rId6"/>
    <p:sldId id="1352" r:id="rId7"/>
    <p:sldId id="2236" r:id="rId8"/>
    <p:sldId id="2230" r:id="rId9"/>
    <p:sldId id="2231" r:id="rId10"/>
    <p:sldId id="269" r:id="rId11"/>
    <p:sldId id="2221" r:id="rId12"/>
    <p:sldId id="2229" r:id="rId13"/>
    <p:sldId id="2220" r:id="rId14"/>
    <p:sldId id="1339" r:id="rId15"/>
    <p:sldId id="1395" r:id="rId16"/>
    <p:sldId id="1365" r:id="rId17"/>
    <p:sldId id="1346" r:id="rId18"/>
    <p:sldId id="1358" r:id="rId19"/>
    <p:sldId id="2232" r:id="rId20"/>
    <p:sldId id="1344" r:id="rId21"/>
    <p:sldId id="2233" r:id="rId22"/>
    <p:sldId id="1341" r:id="rId23"/>
    <p:sldId id="1331" r:id="rId24"/>
    <p:sldId id="1332" r:id="rId25"/>
    <p:sldId id="2235" r:id="rId26"/>
    <p:sldId id="2234" r:id="rId27"/>
    <p:sldId id="651" r:id="rId28"/>
    <p:sldId id="1359" r:id="rId29"/>
    <p:sldId id="1350" r:id="rId30"/>
    <p:sldId id="1367" r:id="rId31"/>
    <p:sldId id="1366" r:id="rId32"/>
    <p:sldId id="1364" r:id="rId33"/>
    <p:sldId id="1368" r:id="rId34"/>
    <p:sldId id="1333" r:id="rId35"/>
    <p:sldId id="133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CC00CC"/>
    <a:srgbClr val="FF9300"/>
    <a:srgbClr val="008F00"/>
    <a:srgbClr val="FFFD78"/>
    <a:srgbClr val="2F528F"/>
    <a:srgbClr val="D883FF"/>
    <a:srgbClr val="00FA0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3809" autoAdjust="0"/>
  </p:normalViewPr>
  <p:slideViewPr>
    <p:cSldViewPr snapToGrid="0" snapToObjects="1">
      <p:cViewPr varScale="1">
        <p:scale>
          <a:sx n="63" d="100"/>
          <a:sy n="63" d="100"/>
        </p:scale>
        <p:origin x="1356" y="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file:///\\bnlnt1A\users\D\dhatton\My%20Documents\aaEIC\Funding\Scenarios\Pre-CD1\EIC%20Scenariosv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bnl\c-adnas\willeke\e-RHIC\Design-Documents\Copy%20of%20erhic_lumi_energyOptimized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Staged CD-4</a:t>
            </a:r>
            <a:r>
              <a:rPr lang="en-US" baseline="0"/>
              <a:t> - $1.97B </a:t>
            </a:r>
            <a:endParaRPr lang="en-US"/>
          </a:p>
        </c:rich>
      </c:tx>
      <c:layout>
        <c:manualLayout>
          <c:xMode val="edge"/>
          <c:yMode val="edge"/>
          <c:x val="0.37320458993070049"/>
          <c:y val="6.01326771653543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600709120082561"/>
          <c:y val="0.19945433070866139"/>
          <c:w val="0.78914608813002984"/>
          <c:h val="0.57607883306133556"/>
        </c:manualLayout>
      </c:layout>
      <c:barChart>
        <c:barDir val="col"/>
        <c:grouping val="stacked"/>
        <c:varyColors val="0"/>
        <c:ser>
          <c:idx val="1"/>
          <c:order val="0"/>
          <c:tx>
            <c:v>New Funds Required</c:v>
          </c:tx>
          <c:spPr>
            <a:solidFill>
              <a:schemeClr val="accent2"/>
            </a:solidFill>
            <a:ln>
              <a:noFill/>
            </a:ln>
            <a:effectLst/>
          </c:spPr>
          <c:invertIfNegative val="0"/>
          <c:cat>
            <c:strRef>
              <c:f>'EIC Scenario Info'!$C$2:$N$2</c:f>
              <c:strCache>
                <c:ptCount val="12"/>
                <c:pt idx="0">
                  <c:v>FY20</c:v>
                </c:pt>
                <c:pt idx="1">
                  <c:v>FY21</c:v>
                </c:pt>
                <c:pt idx="2">
                  <c:v>FY22</c:v>
                </c:pt>
                <c:pt idx="3">
                  <c:v>FY23</c:v>
                </c:pt>
                <c:pt idx="4">
                  <c:v>FY24</c:v>
                </c:pt>
                <c:pt idx="5">
                  <c:v>FY25</c:v>
                </c:pt>
                <c:pt idx="6">
                  <c:v>FY26</c:v>
                </c:pt>
                <c:pt idx="7">
                  <c:v>FY27</c:v>
                </c:pt>
                <c:pt idx="8">
                  <c:v>FY28</c:v>
                </c:pt>
                <c:pt idx="9">
                  <c:v>FY29</c:v>
                </c:pt>
                <c:pt idx="10">
                  <c:v>FY30</c:v>
                </c:pt>
                <c:pt idx="11">
                  <c:v>FY31</c:v>
                </c:pt>
              </c:strCache>
            </c:strRef>
          </c:cat>
          <c:val>
            <c:numRef>
              <c:f>'EIC Scenario Info'!$C$951:$N$951</c:f>
              <c:numCache>
                <c:formatCode>#,##0</c:formatCode>
                <c:ptCount val="12"/>
                <c:pt idx="0">
                  <c:v>11808963.43</c:v>
                </c:pt>
                <c:pt idx="1">
                  <c:v>30000000</c:v>
                </c:pt>
                <c:pt idx="2">
                  <c:v>75652597.138999999</c:v>
                </c:pt>
                <c:pt idx="3">
                  <c:v>138432620.70500004</c:v>
                </c:pt>
                <c:pt idx="4">
                  <c:v>149750087.27099997</c:v>
                </c:pt>
                <c:pt idx="5">
                  <c:v>149536909.972</c:v>
                </c:pt>
                <c:pt idx="6">
                  <c:v>149808997.7245</c:v>
                </c:pt>
                <c:pt idx="7">
                  <c:v>149822093.97549999</c:v>
                </c:pt>
                <c:pt idx="8">
                  <c:v>95273103.0394288</c:v>
                </c:pt>
                <c:pt idx="9">
                  <c:v>39795136.796005011</c:v>
                </c:pt>
                <c:pt idx="10">
                  <c:v>31701740.690622672</c:v>
                </c:pt>
                <c:pt idx="11">
                  <c:v>11056924.265858546</c:v>
                </c:pt>
              </c:numCache>
            </c:numRef>
          </c:val>
          <c:extLst>
            <c:ext xmlns:c16="http://schemas.microsoft.com/office/drawing/2014/chart" uri="{C3380CC4-5D6E-409C-BE32-E72D297353CC}">
              <c16:uniqueId val="{00000000-7E4A-4AF1-9348-CE1A6744E927}"/>
            </c:ext>
          </c:extLst>
        </c:ser>
        <c:ser>
          <c:idx val="0"/>
          <c:order val="1"/>
          <c:tx>
            <c:v>Reprioritized</c:v>
          </c:tx>
          <c:spPr>
            <a:solidFill>
              <a:schemeClr val="accent2"/>
            </a:solidFill>
            <a:ln>
              <a:noFill/>
            </a:ln>
            <a:effectLst/>
          </c:spPr>
          <c:invertIfNegative val="0"/>
          <c:cat>
            <c:strRef>
              <c:f>'EIC Scenario Info'!$C$2:$N$2</c:f>
              <c:strCache>
                <c:ptCount val="12"/>
                <c:pt idx="0">
                  <c:v>FY20</c:v>
                </c:pt>
                <c:pt idx="1">
                  <c:v>FY21</c:v>
                </c:pt>
                <c:pt idx="2">
                  <c:v>FY22</c:v>
                </c:pt>
                <c:pt idx="3">
                  <c:v>FY23</c:v>
                </c:pt>
                <c:pt idx="4">
                  <c:v>FY24</c:v>
                </c:pt>
                <c:pt idx="5">
                  <c:v>FY25</c:v>
                </c:pt>
                <c:pt idx="6">
                  <c:v>FY26</c:v>
                </c:pt>
                <c:pt idx="7">
                  <c:v>FY27</c:v>
                </c:pt>
                <c:pt idx="8">
                  <c:v>FY28</c:v>
                </c:pt>
                <c:pt idx="9">
                  <c:v>FY29</c:v>
                </c:pt>
                <c:pt idx="10">
                  <c:v>FY30</c:v>
                </c:pt>
                <c:pt idx="11">
                  <c:v>FY31</c:v>
                </c:pt>
              </c:strCache>
            </c:strRef>
          </c:cat>
          <c:val>
            <c:numRef>
              <c:f>'EIC Scenario Info'!$C$949:$N$949</c:f>
              <c:numCache>
                <c:formatCode>#,##0</c:formatCode>
                <c:ptCount val="12"/>
                <c:pt idx="0">
                  <c:v>0</c:v>
                </c:pt>
                <c:pt idx="1">
                  <c:v>13000000</c:v>
                </c:pt>
                <c:pt idx="2">
                  <c:v>24000000</c:v>
                </c:pt>
                <c:pt idx="3">
                  <c:v>26000000</c:v>
                </c:pt>
                <c:pt idx="4">
                  <c:v>31000000</c:v>
                </c:pt>
                <c:pt idx="5">
                  <c:v>69000000</c:v>
                </c:pt>
                <c:pt idx="6">
                  <c:v>147000000</c:v>
                </c:pt>
                <c:pt idx="7">
                  <c:v>151410000</c:v>
                </c:pt>
                <c:pt idx="8">
                  <c:v>155952300</c:v>
                </c:pt>
                <c:pt idx="9">
                  <c:v>160630869</c:v>
                </c:pt>
                <c:pt idx="10">
                  <c:v>79989911.126699999</c:v>
                </c:pt>
                <c:pt idx="11">
                  <c:v>82389608.460501</c:v>
                </c:pt>
              </c:numCache>
            </c:numRef>
          </c:val>
          <c:extLst>
            <c:ext xmlns:c16="http://schemas.microsoft.com/office/drawing/2014/chart" uri="{C3380CC4-5D6E-409C-BE32-E72D297353CC}">
              <c16:uniqueId val="{00000001-7E4A-4AF1-9348-CE1A6744E927}"/>
            </c:ext>
          </c:extLst>
        </c:ser>
        <c:dLbls>
          <c:showLegendKey val="0"/>
          <c:showVal val="0"/>
          <c:showCatName val="0"/>
          <c:showSerName val="0"/>
          <c:showPercent val="0"/>
          <c:showBubbleSize val="0"/>
        </c:dLbls>
        <c:gapWidth val="150"/>
        <c:overlap val="100"/>
        <c:axId val="487810672"/>
        <c:axId val="487811328"/>
      </c:barChart>
      <c:catAx>
        <c:axId val="48781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87811328"/>
        <c:crosses val="autoZero"/>
        <c:auto val="1"/>
        <c:lblAlgn val="ctr"/>
        <c:lblOffset val="100"/>
        <c:tickLblSkip val="1"/>
        <c:noMultiLvlLbl val="0"/>
      </c:catAx>
      <c:valAx>
        <c:axId val="4878113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7810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47362923070777"/>
          <c:y val="2.8524640844641593E-2"/>
          <c:w val="0.85317364276833796"/>
          <c:h val="0.81127156198498396"/>
        </c:manualLayout>
      </c:layout>
      <c:scatterChart>
        <c:scatterStyle val="lineMarker"/>
        <c:varyColors val="0"/>
        <c:ser>
          <c:idx val="1"/>
          <c:order val="1"/>
          <c:tx>
            <c:v>Full Scope -HD</c:v>
          </c:tx>
          <c:spPr>
            <a:ln w="60325">
              <a:solidFill>
                <a:srgbClr val="0070C0"/>
              </a:solidFill>
            </a:ln>
          </c:spPr>
          <c:marker>
            <c:symbol val="circle"/>
            <c:size val="7"/>
            <c:spPr>
              <a:solidFill>
                <a:srgbClr val="0070C0"/>
              </a:solidFill>
              <a:ln w="3175">
                <a:solidFill>
                  <a:srgbClr val="000000"/>
                </a:solidFill>
              </a:ln>
            </c:spPr>
          </c:marker>
          <c:xVal>
            <c:numRef>
              <c:f>Combined!$C$3:$C$7</c:f>
              <c:numCache>
                <c:formatCode>General</c:formatCode>
                <c:ptCount val="5"/>
                <c:pt idx="0">
                  <c:v>20.248456731316587</c:v>
                </c:pt>
                <c:pt idx="1">
                  <c:v>44.721359549995796</c:v>
                </c:pt>
                <c:pt idx="2">
                  <c:v>63.245553203367585</c:v>
                </c:pt>
                <c:pt idx="3">
                  <c:v>104.88088481701516</c:v>
                </c:pt>
                <c:pt idx="4">
                  <c:v>140.71247279470288</c:v>
                </c:pt>
              </c:numCache>
            </c:numRef>
          </c:xVal>
          <c:yVal>
            <c:numRef>
              <c:f>Combined!$D$3:$D$7</c:f>
              <c:numCache>
                <c:formatCode>General</c:formatCode>
                <c:ptCount val="5"/>
                <c:pt idx="0">
                  <c:v>0.44</c:v>
                </c:pt>
                <c:pt idx="1">
                  <c:v>3.16</c:v>
                </c:pt>
                <c:pt idx="2">
                  <c:v>4.3499999999999996</c:v>
                </c:pt>
                <c:pt idx="3">
                  <c:v>10.050000000000001</c:v>
                </c:pt>
                <c:pt idx="4">
                  <c:v>1.93</c:v>
                </c:pt>
              </c:numCache>
            </c:numRef>
          </c:yVal>
          <c:smooth val="0"/>
          <c:extLst>
            <c:ext xmlns:c16="http://schemas.microsoft.com/office/drawing/2014/chart" uri="{C3380CC4-5D6E-409C-BE32-E72D297353CC}">
              <c16:uniqueId val="{00000000-345F-45E9-9332-3E2E6FEFDE81}"/>
            </c:ext>
          </c:extLst>
        </c:ser>
        <c:ser>
          <c:idx val="2"/>
          <c:order val="2"/>
          <c:tx>
            <c:v>Low energy optimized</c:v>
          </c:tx>
          <c:spPr>
            <a:ln w="60325">
              <a:solidFill>
                <a:srgbClr val="C00000"/>
              </a:solidFill>
            </a:ln>
          </c:spPr>
          <c:marker>
            <c:symbol val="circle"/>
            <c:size val="8"/>
            <c:spPr>
              <a:solidFill>
                <a:srgbClr val="C00000"/>
              </a:solidFill>
              <a:ln>
                <a:solidFill>
                  <a:srgbClr val="000000"/>
                </a:solidFill>
              </a:ln>
            </c:spPr>
          </c:marker>
          <c:xVal>
            <c:numRef>
              <c:f>Combined!$C$14:$C$20</c:f>
              <c:numCache>
                <c:formatCode>General</c:formatCode>
                <c:ptCount val="7"/>
                <c:pt idx="0">
                  <c:v>20.248456731316587</c:v>
                </c:pt>
                <c:pt idx="1">
                  <c:v>44.721359549995796</c:v>
                </c:pt>
                <c:pt idx="2">
                  <c:v>63.245553203367585</c:v>
                </c:pt>
                <c:pt idx="3">
                  <c:v>80</c:v>
                </c:pt>
                <c:pt idx="4">
                  <c:v>101.9803902718557</c:v>
                </c:pt>
                <c:pt idx="5">
                  <c:v>120</c:v>
                </c:pt>
                <c:pt idx="6">
                  <c:v>140.71247279470288</c:v>
                </c:pt>
              </c:numCache>
            </c:numRef>
          </c:xVal>
          <c:yVal>
            <c:numRef>
              <c:f>Combined!$D$14:$D$20</c:f>
              <c:numCache>
                <c:formatCode>General</c:formatCode>
                <c:ptCount val="7"/>
                <c:pt idx="0">
                  <c:v>1.27</c:v>
                </c:pt>
                <c:pt idx="1">
                  <c:v>10.34</c:v>
                </c:pt>
                <c:pt idx="2">
                  <c:v>12.4</c:v>
                </c:pt>
                <c:pt idx="3">
                  <c:v>10.78</c:v>
                </c:pt>
                <c:pt idx="4">
                  <c:v>5.4</c:v>
                </c:pt>
                <c:pt idx="5">
                  <c:v>1.1100000000000001</c:v>
                </c:pt>
                <c:pt idx="6">
                  <c:v>0.1</c:v>
                </c:pt>
              </c:numCache>
            </c:numRef>
          </c:yVal>
          <c:smooth val="0"/>
          <c:extLst>
            <c:ext xmlns:c16="http://schemas.microsoft.com/office/drawing/2014/chart" uri="{C3380CC4-5D6E-409C-BE32-E72D297353CC}">
              <c16:uniqueId val="{00000001-345F-45E9-9332-3E2E6FEFDE81}"/>
            </c:ext>
          </c:extLst>
        </c:ser>
        <c:dLbls>
          <c:showLegendKey val="0"/>
          <c:showVal val="0"/>
          <c:showCatName val="0"/>
          <c:showSerName val="0"/>
          <c:showPercent val="0"/>
          <c:showBubbleSize val="0"/>
        </c:dLbls>
        <c:axId val="-2110380552"/>
        <c:axId val="-2110371448"/>
        <c:extLst>
          <c:ext xmlns:c15="http://schemas.microsoft.com/office/drawing/2012/chart" uri="{02D57815-91ED-43cb-92C2-25804820EDAC}">
            <c15:filteredScatterSeries>
              <c15:ser>
                <c:idx val="3"/>
                <c:order val="3"/>
                <c:tx>
                  <c:v>Combined</c:v>
                </c:tx>
                <c:spPr>
                  <a:ln w="44450">
                    <a:solidFill>
                      <a:srgbClr val="00B050"/>
                    </a:solidFill>
                    <a:prstDash val="sysDash"/>
                  </a:ln>
                </c:spPr>
                <c:xVal>
                  <c:numRef>
                    <c:extLst>
                      <c:ext uri="{02D57815-91ED-43cb-92C2-25804820EDAC}">
                        <c15:formulaRef>
                          <c15:sqref>Combined!$C$25:$C$30</c15:sqref>
                        </c15:formulaRef>
                      </c:ext>
                    </c:extLst>
                    <c:numCache>
                      <c:formatCode>General</c:formatCode>
                      <c:ptCount val="6"/>
                      <c:pt idx="0">
                        <c:v>20.248456731316587</c:v>
                      </c:pt>
                      <c:pt idx="1">
                        <c:v>44.721359549995796</c:v>
                      </c:pt>
                      <c:pt idx="2">
                        <c:v>63.245553203367585</c:v>
                      </c:pt>
                      <c:pt idx="3">
                        <c:v>80</c:v>
                      </c:pt>
                      <c:pt idx="4">
                        <c:v>104.88088481701516</c:v>
                      </c:pt>
                      <c:pt idx="5">
                        <c:v>140.71247279470288</c:v>
                      </c:pt>
                    </c:numCache>
                  </c:numRef>
                </c:xVal>
                <c:yVal>
                  <c:numRef>
                    <c:extLst>
                      <c:ext uri="{02D57815-91ED-43cb-92C2-25804820EDAC}">
                        <c15:formulaRef>
                          <c15:sqref>Combined!$D$25:$D$30</c15:sqref>
                        </c15:formulaRef>
                      </c:ext>
                    </c:extLst>
                    <c:numCache>
                      <c:formatCode>General</c:formatCode>
                      <c:ptCount val="6"/>
                      <c:pt idx="0">
                        <c:v>1.27</c:v>
                      </c:pt>
                      <c:pt idx="1">
                        <c:v>10.34</c:v>
                      </c:pt>
                      <c:pt idx="2">
                        <c:v>12.4</c:v>
                      </c:pt>
                      <c:pt idx="3">
                        <c:v>10.78</c:v>
                      </c:pt>
                      <c:pt idx="4">
                        <c:v>10.050000000000001</c:v>
                      </c:pt>
                      <c:pt idx="5">
                        <c:v>1.93</c:v>
                      </c:pt>
                    </c:numCache>
                  </c:numRef>
                </c:yVal>
                <c:smooth val="0"/>
                <c:extLst>
                  <c:ext xmlns:c16="http://schemas.microsoft.com/office/drawing/2014/chart" uri="{C3380CC4-5D6E-409C-BE32-E72D297353CC}">
                    <c16:uniqueId val="{00000003-345F-45E9-9332-3E2E6FEFDE81}"/>
                  </c:ext>
                </c:extLst>
              </c15:ser>
            </c15:filteredScatterSeries>
          </c:ext>
        </c:extLst>
      </c:scatterChart>
      <c:scatterChart>
        <c:scatterStyle val="lineMarker"/>
        <c:varyColors val="0"/>
        <c:ser>
          <c:idx val="0"/>
          <c:order val="0"/>
          <c:spPr>
            <a:ln w="25400">
              <a:solidFill>
                <a:schemeClr val="tx1"/>
              </a:solidFill>
            </a:ln>
          </c:spPr>
          <c:marker>
            <c:spPr>
              <a:noFill/>
              <a:ln w="25400">
                <a:noFill/>
              </a:ln>
            </c:spPr>
          </c:marker>
          <c:xVal>
            <c:numRef>
              <c:f>#REF!</c:f>
            </c:numRef>
          </c:xVal>
          <c:yVal>
            <c:numRef>
              <c:f>#REF!</c:f>
              <c:numCache>
                <c:formatCode>General</c:formatCode>
                <c:ptCount val="1"/>
                <c:pt idx="0">
                  <c:v>1</c:v>
                </c:pt>
              </c:numCache>
            </c:numRef>
          </c:yVal>
          <c:smooth val="0"/>
          <c:extLst>
            <c:ext xmlns:c16="http://schemas.microsoft.com/office/drawing/2014/chart" uri="{C3380CC4-5D6E-409C-BE32-E72D297353CC}">
              <c16:uniqueId val="{00000002-345F-45E9-9332-3E2E6FEFDE81}"/>
            </c:ext>
          </c:extLst>
        </c:ser>
        <c:dLbls>
          <c:showLegendKey val="0"/>
          <c:showVal val="0"/>
          <c:showCatName val="0"/>
          <c:showSerName val="0"/>
          <c:showPercent val="0"/>
          <c:showBubbleSize val="0"/>
        </c:dLbls>
        <c:axId val="440829328"/>
        <c:axId val="436983152"/>
      </c:scatterChart>
      <c:valAx>
        <c:axId val="-2110380552"/>
        <c:scaling>
          <c:orientation val="minMax"/>
          <c:max val="15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95000"/>
                        <a:lumOff val="5000"/>
                      </a:schemeClr>
                    </a:solidFill>
                    <a:latin typeface="+mn-lt"/>
                    <a:ea typeface="+mn-ea"/>
                    <a:cs typeface="+mn-cs"/>
                  </a:defRPr>
                </a:pPr>
                <a:r>
                  <a:rPr lang="en-US" sz="2000" b="0">
                    <a:solidFill>
                      <a:srgbClr val="0D0D0D"/>
                    </a:solidFill>
                  </a:rPr>
                  <a:t>Center</a:t>
                </a:r>
                <a:r>
                  <a:rPr lang="en-US" sz="2000" b="0" baseline="0">
                    <a:solidFill>
                      <a:srgbClr val="0D0D0D"/>
                    </a:solidFill>
                  </a:rPr>
                  <a:t> </a:t>
                </a:r>
                <a:r>
                  <a:rPr lang="en-US" sz="2000" b="0">
                    <a:solidFill>
                      <a:srgbClr val="0D0D0D"/>
                    </a:solidFill>
                  </a:rPr>
                  <a:t>of</a:t>
                </a:r>
                <a:r>
                  <a:rPr lang="en-US" sz="2000" b="0" baseline="0">
                    <a:solidFill>
                      <a:srgbClr val="0D0D0D"/>
                    </a:solidFill>
                  </a:rPr>
                  <a:t> </a:t>
                </a:r>
                <a:r>
                  <a:rPr lang="en-US" sz="2000" b="0">
                    <a:solidFill>
                      <a:srgbClr val="0D0D0D"/>
                    </a:solidFill>
                  </a:rPr>
                  <a:t>Mass Energy</a:t>
                </a:r>
                <a:r>
                  <a:rPr lang="en-US" sz="2000" b="0" baseline="0">
                    <a:solidFill>
                      <a:srgbClr val="0D0D0D"/>
                    </a:solidFill>
                  </a:rPr>
                  <a:t> [</a:t>
                </a:r>
                <a:r>
                  <a:rPr lang="en-US" sz="2000" b="0">
                    <a:solidFill>
                      <a:srgbClr val="0D0D0D"/>
                    </a:solidFill>
                  </a:rPr>
                  <a:t>GeV]</a:t>
                </a:r>
              </a:p>
            </c:rich>
          </c:tx>
          <c:layout>
            <c:manualLayout>
              <c:xMode val="edge"/>
              <c:yMode val="edge"/>
              <c:x val="0.3188608983387361"/>
              <c:y val="0.91525774791728931"/>
            </c:manualLayout>
          </c:layout>
          <c:overlay val="0"/>
          <c:spPr>
            <a:noFill/>
            <a:ln>
              <a:noFill/>
            </a:ln>
            <a:effectLst/>
          </c:spPr>
        </c:title>
        <c:numFmt formatCode="General" sourceLinked="1"/>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en-US"/>
          </a:p>
        </c:txPr>
        <c:crossAx val="-2110371448"/>
        <c:crossesAt val="0.01"/>
        <c:crossBetween val="midCat"/>
        <c:majorUnit val="40"/>
        <c:minorUnit val="10"/>
      </c:valAx>
      <c:valAx>
        <c:axId val="-2110371448"/>
        <c:scaling>
          <c:logBase val="10"/>
          <c:orientation val="minMax"/>
          <c:max val="100"/>
          <c:min val="1.0000000000000002E-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 sourceLinked="0"/>
        <c:majorTickMark val="in"/>
        <c:minorTickMark val="in"/>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rgbClr val="0D0D0D"/>
                </a:solidFill>
                <a:latin typeface="+mn-lt"/>
                <a:ea typeface="+mn-ea"/>
                <a:cs typeface="+mn-cs"/>
              </a:defRPr>
            </a:pPr>
            <a:endParaRPr lang="en-US"/>
          </a:p>
        </c:txPr>
        <c:crossAx val="-2110380552"/>
        <c:crosses val="autoZero"/>
        <c:crossBetween val="midCat"/>
        <c:majorUnit val="10"/>
      </c:valAx>
      <c:valAx>
        <c:axId val="436983152"/>
        <c:scaling>
          <c:logBase val="10"/>
          <c:orientation val="minMax"/>
          <c:max val="20"/>
          <c:min val="0.1"/>
        </c:scaling>
        <c:delete val="0"/>
        <c:axPos val="r"/>
        <c:numFmt formatCode="General" sourceLinked="1"/>
        <c:majorTickMark val="out"/>
        <c:minorTickMark val="none"/>
        <c:tickLblPos val="none"/>
        <c:crossAx val="440829328"/>
        <c:crosses val="max"/>
        <c:crossBetween val="midCat"/>
      </c:valAx>
      <c:valAx>
        <c:axId val="440829328"/>
        <c:scaling>
          <c:orientation val="minMax"/>
        </c:scaling>
        <c:delete val="1"/>
        <c:axPos val="b"/>
        <c:numFmt formatCode="General" sourceLinked="1"/>
        <c:majorTickMark val="out"/>
        <c:minorTickMark val="none"/>
        <c:tickLblPos val="nextTo"/>
        <c:crossAx val="436983152"/>
        <c:crosses val="autoZero"/>
        <c:crossBetween val="midCat"/>
      </c:valAx>
      <c:spPr>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968C7C-DE0D-7744-9A0A-5A58AFDE7EDC}" type="datetimeFigureOut">
              <a:rPr lang="en-US" smtClean="0"/>
              <a:t>6/21/2020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BE1642-F6EB-3F47-A209-1B38F78E7469}" type="slidenum">
              <a:rPr lang="en-US" smtClean="0"/>
              <a:t>‹#›</a:t>
            </a:fld>
            <a:endParaRPr lang="en-US"/>
          </a:p>
        </p:txBody>
      </p:sp>
    </p:spTree>
    <p:extLst>
      <p:ext uri="{BB962C8B-B14F-4D97-AF65-F5344CB8AC3E}">
        <p14:creationId xmlns:p14="http://schemas.microsoft.com/office/powerpoint/2010/main" val="203834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BA3CD-AB20-5043-9DFD-E54294A03D31}" type="datetimeFigureOut">
              <a:rPr lang="en-US" smtClean="0"/>
              <a:t>6/21/2020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45EDC-326A-DC46-A236-B4FC4FF83B6F}" type="slidenum">
              <a:rPr lang="en-US" smtClean="0"/>
              <a:t>‹#›</a:t>
            </a:fld>
            <a:endParaRPr lang="en-US"/>
          </a:p>
        </p:txBody>
      </p:sp>
    </p:spTree>
    <p:extLst>
      <p:ext uri="{BB962C8B-B14F-4D97-AF65-F5344CB8AC3E}">
        <p14:creationId xmlns:p14="http://schemas.microsoft.com/office/powerpoint/2010/main" val="378602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10FB5-4D6F-42F5-A809-7A1093A9D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4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45EDC-326A-DC46-A236-B4FC4FF83B6F}" type="slidenum">
              <a:rPr lang="en-US" smtClean="0"/>
              <a:t>13</a:t>
            </a:fld>
            <a:endParaRPr lang="en-US"/>
          </a:p>
        </p:txBody>
      </p:sp>
    </p:spTree>
    <p:extLst>
      <p:ext uri="{BB962C8B-B14F-4D97-AF65-F5344CB8AC3E}">
        <p14:creationId xmlns:p14="http://schemas.microsoft.com/office/powerpoint/2010/main" val="1786469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Comic Sans MS"/>
                <a:ea typeface="Arial" charset="0"/>
                <a:cs typeface="Comic Sans M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574969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5749699" y="3763625"/>
            <a:ext cx="3024017" cy="2584125"/>
          </a:xfrm>
          <a:solidFill>
            <a:schemeClr val="accent2"/>
          </a:solidFill>
        </p:spPr>
        <p:txBody>
          <a:bodyPr/>
          <a:lstStyle/>
          <a:p>
            <a:r>
              <a:rPr lang="en-US"/>
              <a:t>Click icon to add picture</a:t>
            </a:r>
          </a:p>
        </p:txBody>
      </p:sp>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3" name="Footer Placeholder 4"/>
          <p:cNvSpPr>
            <a:spLocks noGrp="1"/>
          </p:cNvSpPr>
          <p:nvPr>
            <p:ph type="ftr" sz="quarter" idx="11"/>
          </p:nvPr>
        </p:nvSpPr>
        <p:spPr>
          <a:xfrm>
            <a:off x="308920" y="6543538"/>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391496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492991"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1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08919" y="3763625"/>
            <a:ext cx="3024017" cy="2584125"/>
          </a:xfrm>
          <a:solidFill>
            <a:schemeClr val="accent2"/>
          </a:solidFill>
        </p:spPr>
        <p:txBody>
          <a:bodyPr/>
          <a:lstStyle/>
          <a:p>
            <a:r>
              <a:rPr lang="en-US"/>
              <a:t>Click icon to add picture</a:t>
            </a:r>
          </a:p>
        </p:txBody>
      </p:sp>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3" name="Footer Placeholder 4"/>
          <p:cNvSpPr>
            <a:spLocks noGrp="1"/>
          </p:cNvSpPr>
          <p:nvPr>
            <p:ph type="ftr" sz="quarter" idx="11"/>
          </p:nvPr>
        </p:nvSpPr>
        <p:spPr>
          <a:xfrm>
            <a:off x="308920" y="6543538"/>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312632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593900"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966056"/>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966056"/>
            <a:ext cx="2729342"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308919"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6043955" y="966056"/>
            <a:ext cx="2729342" cy="2332315"/>
          </a:xfrm>
          <a:solidFill>
            <a:schemeClr val="accent2"/>
          </a:solidFill>
        </p:spPr>
        <p:txBody>
          <a:bodyPr/>
          <a:lstStyle/>
          <a:p>
            <a:r>
              <a:rPr lang="en-US"/>
              <a:t>Click icon to add picture</a:t>
            </a:r>
          </a:p>
        </p:txBody>
      </p:sp>
      <p:cxnSp>
        <p:nvCxnSpPr>
          <p:cNvPr id="13" name="Straight Connector 12"/>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Tree>
    <p:extLst>
      <p:ext uri="{BB962C8B-B14F-4D97-AF65-F5344CB8AC3E}">
        <p14:creationId xmlns:p14="http://schemas.microsoft.com/office/powerpoint/2010/main" val="4256994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593900"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308919"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3914032"/>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3914032"/>
            <a:ext cx="2729342"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6043955" y="3914032"/>
            <a:ext cx="2729342" cy="2332315"/>
          </a:xfrm>
          <a:solidFill>
            <a:schemeClr val="accent2"/>
          </a:solidFill>
        </p:spPr>
        <p:txBody>
          <a:bodyPr/>
          <a:lstStyle/>
          <a:p>
            <a:r>
              <a:rPr lang="en-US"/>
              <a:t>Click icon to add picture</a:t>
            </a:r>
          </a:p>
        </p:txBody>
      </p:sp>
      <p:cxnSp>
        <p:nvCxnSpPr>
          <p:cNvPr id="13" name="Straight Connector 12"/>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Tree>
    <p:extLst>
      <p:ext uri="{BB962C8B-B14F-4D97-AF65-F5344CB8AC3E}">
        <p14:creationId xmlns:p14="http://schemas.microsoft.com/office/powerpoint/2010/main" val="2102413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9204" y="2866618"/>
            <a:ext cx="3238172" cy="4317562"/>
          </a:xfrm>
          <a:prstGeom prst="rect">
            <a:avLst/>
          </a:prstGeom>
        </p:spPr>
      </p:pic>
      <p:pic>
        <p:nvPicPr>
          <p:cNvPr id="4" name="Picture 3"/>
          <p:cNvPicPr>
            <a:picLocks noChangeAspect="1"/>
          </p:cNvPicPr>
          <p:nvPr/>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5239739" cy="617838"/>
          </a:xfrm>
        </p:spPr>
        <p:txBody>
          <a:bodyPr anchor="b">
            <a:noAutofit/>
          </a:bodyPr>
          <a:lstStyle>
            <a:lvl1pPr algn="l">
              <a:defRPr sz="225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3570557" y="6341668"/>
            <a:ext cx="2406093" cy="365125"/>
          </a:xfrm>
        </p:spPr>
        <p:txBody>
          <a:bodyPr/>
          <a:lstStyle>
            <a:lvl1pPr algn="ctr">
              <a:defRPr baseline="0">
                <a:solidFill>
                  <a:schemeClr val="tx1"/>
                </a:solidFill>
                <a:latin typeface="Arial" charset="0"/>
              </a:defRPr>
            </a:lvl1pPr>
          </a:lstStyle>
          <a:p>
            <a:r>
              <a:rPr lang="en-US"/>
              <a:t>June 19, 2020</a:t>
            </a:r>
            <a:endParaRPr lang="en-US" dirty="0"/>
          </a:p>
        </p:txBody>
      </p:sp>
      <p:sp>
        <p:nvSpPr>
          <p:cNvPr id="15" name="Text Placeholder 14"/>
          <p:cNvSpPr>
            <a:spLocks noGrp="1"/>
          </p:cNvSpPr>
          <p:nvPr>
            <p:ph type="body" sz="quarter" idx="14" hasCustomPrompt="1"/>
          </p:nvPr>
        </p:nvSpPr>
        <p:spPr>
          <a:xfrm>
            <a:off x="5632904" y="145564"/>
            <a:ext cx="3270250" cy="661107"/>
          </a:xfrm>
        </p:spPr>
        <p:txBody>
          <a:bodyPr>
            <a:normAutofit/>
          </a:bodyPr>
          <a:lstStyle>
            <a:lvl1pPr marL="0" indent="0">
              <a:buFontTx/>
              <a:buNone/>
              <a:defRPr sz="105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2386" y="6178122"/>
            <a:ext cx="1461154"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33545" y="6434372"/>
            <a:ext cx="1217201"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5632905" y="847493"/>
            <a:ext cx="3270250" cy="275941"/>
          </a:xfrm>
        </p:spPr>
        <p:txBody>
          <a:bodyPr>
            <a:normAutofit/>
          </a:bodyPr>
          <a:lstStyle>
            <a:lvl1pPr marL="0" indent="0">
              <a:buFontTx/>
              <a:buNone/>
              <a:defRPr sz="9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318637" y="1726357"/>
            <a:ext cx="4420731" cy="3834656"/>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9204" y="2866618"/>
            <a:ext cx="3238172" cy="4317562"/>
          </a:xfrm>
          <a:prstGeom prst="rect">
            <a:avLst/>
          </a:prstGeom>
        </p:spPr>
      </p:pic>
      <p:pic>
        <p:nvPicPr>
          <p:cNvPr id="17" name="Picture 16"/>
          <p:cNvPicPr>
            <a:picLocks noChangeAspect="1"/>
          </p:cNvPicPr>
          <p:nvPr userDrawn="1"/>
        </p:nvPicPr>
        <p:blipFill>
          <a:blip r:embed="rId3"/>
          <a:stretch>
            <a:fillRect/>
          </a:stretch>
        </p:blipFill>
        <p:spPr>
          <a:xfrm>
            <a:off x="0" y="0"/>
            <a:ext cx="9144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2386" y="6178122"/>
            <a:ext cx="1461154"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33545" y="6434372"/>
            <a:ext cx="1217201"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523514" y="6425551"/>
            <a:ext cx="379640" cy="339956"/>
          </a:xfrm>
          <a:prstGeom prst="rect">
            <a:avLst/>
          </a:prstGeom>
        </p:spPr>
      </p:pic>
    </p:spTree>
    <p:extLst>
      <p:ext uri="{BB962C8B-B14F-4D97-AF65-F5344CB8AC3E}">
        <p14:creationId xmlns:p14="http://schemas.microsoft.com/office/powerpoint/2010/main" val="3188991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9204" y="2866618"/>
            <a:ext cx="3238172" cy="4317562"/>
          </a:xfrm>
          <a:prstGeom prst="rect">
            <a:avLst/>
          </a:prstGeom>
        </p:spPr>
      </p:pic>
      <p:pic>
        <p:nvPicPr>
          <p:cNvPr id="4" name="Picture 3"/>
          <p:cNvPicPr>
            <a:picLocks noChangeAspect="1"/>
          </p:cNvPicPr>
          <p:nvPr userDrawn="1"/>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3"/>
            <a:ext cx="4406981"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32" name="Date Placeholder 31"/>
          <p:cNvSpPr>
            <a:spLocks noGrp="1"/>
          </p:cNvSpPr>
          <p:nvPr>
            <p:ph type="dt" sz="half" idx="12"/>
          </p:nvPr>
        </p:nvSpPr>
        <p:spPr>
          <a:xfrm>
            <a:off x="332387" y="5560504"/>
            <a:ext cx="2406093" cy="365125"/>
          </a:xfrm>
        </p:spPr>
        <p:txBody>
          <a:bodyPr/>
          <a:lstStyle>
            <a:lvl1pPr algn="l">
              <a:defRPr baseline="0">
                <a:solidFill>
                  <a:schemeClr val="tx1"/>
                </a:solidFill>
                <a:latin typeface="Arial" charset="0"/>
              </a:defRPr>
            </a:lvl1pPr>
          </a:lstStyle>
          <a:p>
            <a:r>
              <a:rPr lang="en-US"/>
              <a:t>June 19, 2020</a:t>
            </a:r>
            <a:endParaRPr lang="en-US" dirty="0"/>
          </a:p>
        </p:txBody>
      </p:sp>
      <p:sp>
        <p:nvSpPr>
          <p:cNvPr id="15" name="Text Placeholder 14"/>
          <p:cNvSpPr>
            <a:spLocks noGrp="1"/>
          </p:cNvSpPr>
          <p:nvPr>
            <p:ph type="body" sz="quarter" idx="14" hasCustomPrompt="1"/>
          </p:nvPr>
        </p:nvSpPr>
        <p:spPr>
          <a:xfrm>
            <a:off x="332387" y="5126730"/>
            <a:ext cx="4406981" cy="420862"/>
          </a:xfrm>
        </p:spPr>
        <p:txBody>
          <a:bodyPr>
            <a:normAutofit/>
          </a:bodyPr>
          <a:lstStyle>
            <a:lvl1pPr marL="0" indent="0">
              <a:buFontTx/>
              <a:buNone/>
              <a:defRPr sz="165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2386" y="6178122"/>
            <a:ext cx="1461154"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33545" y="6434372"/>
            <a:ext cx="1217201"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998976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Tree>
    <p:extLst>
      <p:ext uri="{BB962C8B-B14F-4D97-AF65-F5344CB8AC3E}">
        <p14:creationId xmlns:p14="http://schemas.microsoft.com/office/powerpoint/2010/main" val="4199929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1732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4653642" y="966055"/>
            <a:ext cx="4119655"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6459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4062939"/>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5290457" y="966789"/>
            <a:ext cx="3483259"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2498399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966055"/>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5290457" y="3371187"/>
            <a:ext cx="3483259" cy="2976562"/>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48785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Comic Sans MS"/>
                <a:ea typeface="Arial" charset="0"/>
                <a:cs typeface="Comic Sans MS"/>
              </a:defRPr>
            </a:lvl1pPr>
            <a:lvl2pPr marL="685800" indent="-228600">
              <a:buClr>
                <a:srgbClr val="0432FF"/>
              </a:buClr>
              <a:buFont typeface="Wingdings" charset="2"/>
              <a:buChar char="Ø"/>
              <a:defRPr sz="1600">
                <a:latin typeface="Comic Sans MS"/>
                <a:ea typeface="Arial" charset="0"/>
                <a:cs typeface="Comic Sans MS"/>
              </a:defRPr>
            </a:lvl2pPr>
            <a:lvl3pPr marL="1143000" indent="-228600">
              <a:buClr>
                <a:srgbClr val="0432FF"/>
              </a:buClr>
              <a:buFont typeface="Arial"/>
              <a:buChar char="•"/>
              <a:defRPr sz="1400">
                <a:latin typeface="Comic Sans MS"/>
                <a:ea typeface="Arial" charset="0"/>
                <a:cs typeface="Comic Sans MS"/>
              </a:defRPr>
            </a:lvl3pPr>
            <a:lvl4pPr marL="1600200" indent="-228600">
              <a:buClr>
                <a:srgbClr val="0432FF"/>
              </a:buClr>
              <a:buFont typeface="Wingdings" charset="2"/>
              <a:buChar char="ü"/>
              <a:defRPr sz="1200">
                <a:latin typeface="Comic Sans MS"/>
                <a:ea typeface="Arial" charset="0"/>
                <a:cs typeface="Comic Sans MS"/>
              </a:defRPr>
            </a:lvl4pPr>
            <a:lvl5pPr marL="2057400" indent="-228600">
              <a:buClr>
                <a:srgbClr val="0432FF"/>
              </a:buClr>
              <a:buFont typeface="Wingdings" charset="2"/>
              <a:buChar char="§"/>
              <a:defRPr sz="1000">
                <a:latin typeface="Comic Sans MS"/>
                <a:ea typeface="Arial" charset="0"/>
                <a:cs typeface="Comic Sans M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6592568"/>
            <a:ext cx="3086100" cy="260514"/>
          </a:xfrm>
        </p:spPr>
        <p:txBody>
          <a:bodyPr/>
          <a:lstStyle>
            <a:lvl1pPr>
              <a:defRPr sz="1000">
                <a:latin typeface="Comic Sans MS"/>
                <a:cs typeface="Comic Sans MS"/>
              </a:defRPr>
            </a:lvl1pPr>
          </a:lstStyle>
          <a:p>
            <a:r>
              <a:rPr lang="en-US"/>
              <a:t>EICUG Remote Meeting, April 23rd 2020</a:t>
            </a:r>
            <a:endParaRPr lang="en-US" dirty="0"/>
          </a:p>
        </p:txBody>
      </p:sp>
      <p:sp>
        <p:nvSpPr>
          <p:cNvPr id="6" name="Slide Number Placeholder 5"/>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011893"/>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20"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574969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5749699" y="3763625"/>
            <a:ext cx="3024017"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443549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492991" y="966055"/>
            <a:ext cx="5232590"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19" y="966056"/>
            <a:ext cx="3024017"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08919" y="3763625"/>
            <a:ext cx="3024017"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4093814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593900"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966056"/>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966056"/>
            <a:ext cx="2729342"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308919" y="3445216"/>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6043955" y="966056"/>
            <a:ext cx="2729342"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444609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593900"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308919" y="966055"/>
            <a:ext cx="4179397" cy="2792298"/>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7" name="Picture Placeholder 6"/>
          <p:cNvSpPr>
            <a:spLocks noGrp="1"/>
          </p:cNvSpPr>
          <p:nvPr>
            <p:ph type="pic" sz="quarter" idx="14"/>
          </p:nvPr>
        </p:nvSpPr>
        <p:spPr>
          <a:xfrm>
            <a:off x="308920" y="3914032"/>
            <a:ext cx="2729342"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3176437" y="3914032"/>
            <a:ext cx="2729342"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6043955" y="3914032"/>
            <a:ext cx="2729342" cy="233231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3797786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9204" y="2866618"/>
            <a:ext cx="3238172" cy="4317562"/>
          </a:xfrm>
          <a:prstGeom prst="rect">
            <a:avLst/>
          </a:prstGeom>
        </p:spPr>
      </p:pic>
      <p:pic>
        <p:nvPicPr>
          <p:cNvPr id="4" name="Picture 3"/>
          <p:cNvPicPr>
            <a:picLocks noChangeAspect="1"/>
          </p:cNvPicPr>
          <p:nvPr userDrawn="1"/>
        </p:nvPicPr>
        <p:blipFill>
          <a:blip r:embed="rId3"/>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5239739" cy="617838"/>
          </a:xfrm>
        </p:spPr>
        <p:txBody>
          <a:bodyPr anchor="b">
            <a:noAutofit/>
          </a:bodyPr>
          <a:lstStyle>
            <a:lvl1pPr algn="l">
              <a:defRPr sz="225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3570557" y="6341668"/>
            <a:ext cx="2406093" cy="365125"/>
          </a:xfrm>
        </p:spPr>
        <p:txBody>
          <a:bodyPr/>
          <a:lstStyle>
            <a:lvl1pPr algn="ctr">
              <a:defRPr baseline="0">
                <a:solidFill>
                  <a:schemeClr val="tx1"/>
                </a:solidFill>
                <a:latin typeface="Arial" charset="0"/>
              </a:defRPr>
            </a:lvl1pPr>
          </a:lstStyle>
          <a:p>
            <a:r>
              <a:rPr lang="en-US"/>
              <a:t>June 19, 2020</a:t>
            </a:r>
            <a:endParaRPr lang="en-US" dirty="0"/>
          </a:p>
        </p:txBody>
      </p:sp>
      <p:sp>
        <p:nvSpPr>
          <p:cNvPr id="15" name="Text Placeholder 14"/>
          <p:cNvSpPr>
            <a:spLocks noGrp="1"/>
          </p:cNvSpPr>
          <p:nvPr>
            <p:ph type="body" sz="quarter" idx="14" hasCustomPrompt="1"/>
          </p:nvPr>
        </p:nvSpPr>
        <p:spPr>
          <a:xfrm>
            <a:off x="5632904" y="145564"/>
            <a:ext cx="3270250" cy="661107"/>
          </a:xfrm>
        </p:spPr>
        <p:txBody>
          <a:bodyPr>
            <a:normAutofit/>
          </a:bodyPr>
          <a:lstStyle>
            <a:lvl1pPr marL="0" indent="0">
              <a:buFontTx/>
              <a:buNone/>
              <a:defRPr sz="105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32386" y="6178122"/>
            <a:ext cx="1461154"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133545" y="6434372"/>
            <a:ext cx="1217201"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8523514" y="6425551"/>
            <a:ext cx="379640" cy="339956"/>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5632905" y="847493"/>
            <a:ext cx="3270250" cy="275941"/>
          </a:xfrm>
        </p:spPr>
        <p:txBody>
          <a:bodyPr>
            <a:normAutofit/>
          </a:bodyPr>
          <a:lstStyle>
            <a:lvl1pPr marL="0" indent="0">
              <a:buFontTx/>
              <a:buNone/>
              <a:defRPr sz="9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318637" y="1726357"/>
            <a:ext cx="4420731" cy="3834656"/>
          </a:xfrm>
        </p:spPr>
        <p:txBody>
          <a:bodyPr>
            <a:normAutofit/>
          </a:bodyPr>
          <a:lstStyle>
            <a:lvl1pPr marL="257175" indent="-257175">
              <a:buFont typeface="Arial" charset="0"/>
              <a:buChar char="•"/>
              <a:defRPr sz="1650" baseline="0">
                <a:solidFill>
                  <a:schemeClr val="accent1"/>
                </a:solidFill>
              </a:defRPr>
            </a:lvl1pPr>
            <a:lvl2pPr marL="514350" indent="-171450">
              <a:buFont typeface=".PingFangSC-Regular" charset="-122"/>
              <a:buChar char="－"/>
              <a:defRPr sz="1650" baseline="0">
                <a:solidFill>
                  <a:schemeClr val="accent1"/>
                </a:solidFill>
              </a:defRPr>
            </a:lvl2pPr>
            <a:lvl3pPr marL="857250" indent="-171450">
              <a:buFont typeface="Arial" charset="0"/>
              <a:buChar char="•"/>
              <a:defRPr sz="1650" baseline="0">
                <a:solidFill>
                  <a:schemeClr val="accent1"/>
                </a:solidFill>
              </a:defRPr>
            </a:lvl3pPr>
            <a:lvl4pPr marL="1200150" indent="-171450">
              <a:buFont typeface=".PingFangSC-Regular" charset="-122"/>
              <a:buChar char="－"/>
              <a:defRPr sz="1650" baseline="0">
                <a:solidFill>
                  <a:schemeClr val="accent1"/>
                </a:solidFill>
              </a:defRPr>
            </a:lvl4pPr>
            <a:lvl5pPr marL="1543050" indent="-171450">
              <a:buFont typeface="Arial" charset="0"/>
              <a:buChar char="•"/>
              <a:defRPr sz="165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1670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461283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9040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5" name="Footer Placeholder 4"/>
          <p:cNvSpPr>
            <a:spLocks noGrp="1"/>
          </p:cNvSpPr>
          <p:nvPr>
            <p:ph type="ftr" sz="quarter" idx="11"/>
          </p:nvPr>
        </p:nvSpPr>
        <p:spPr/>
        <p:txBody>
          <a:bodyPr/>
          <a:lstStyle/>
          <a:p>
            <a:r>
              <a:rPr lang="en-US" sz="1200" dirty="0"/>
              <a:t>1st EIC Yellow Report Workshop</a:t>
            </a:r>
            <a:br>
              <a:rPr lang="en-US" sz="1200" dirty="0"/>
            </a:br>
            <a:r>
              <a:rPr lang="en-US" sz="1200" dirty="0"/>
              <a:t>at Temple University</a:t>
            </a:r>
            <a:endParaRPr lang="en-US" dirty="0"/>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267397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5" name="Footer Placeholder 4"/>
          <p:cNvSpPr>
            <a:spLocks noGrp="1"/>
          </p:cNvSpPr>
          <p:nvPr>
            <p:ph type="ftr" sz="quarter" idx="11"/>
          </p:nvPr>
        </p:nvSpPr>
        <p:spPr/>
        <p:txBody>
          <a:bodyPr/>
          <a:lstStyle/>
          <a:p>
            <a:r>
              <a:rPr lang="en-US" sz="1200" dirty="0"/>
              <a:t>1st EIC Yellow Report Workshop</a:t>
            </a:r>
            <a:br>
              <a:rPr lang="en-US" sz="1200" dirty="0"/>
            </a:br>
            <a:r>
              <a:rPr lang="en-US" sz="1200" dirty="0"/>
              <a:t>at Temple University</a:t>
            </a:r>
            <a:endParaRPr lang="en-US" dirty="0"/>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3017250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6" name="Footer Placeholder 5"/>
          <p:cNvSpPr>
            <a:spLocks noGrp="1"/>
          </p:cNvSpPr>
          <p:nvPr>
            <p:ph type="ftr" sz="quarter" idx="11"/>
          </p:nvPr>
        </p:nvSpPr>
        <p:spPr/>
        <p:txBody>
          <a:bodyPr/>
          <a:lstStyle/>
          <a:p>
            <a:r>
              <a:rPr lang="en-US" sz="1200" dirty="0"/>
              <a:t>1st EIC Yellow Report Workshop</a:t>
            </a:r>
            <a:br>
              <a:rPr lang="en-US" sz="1200" dirty="0"/>
            </a:br>
            <a:r>
              <a:rPr lang="en-US" sz="1200" dirty="0"/>
              <a:t>at Temple University</a:t>
            </a:r>
            <a:endParaRPr lang="en-US" dirty="0"/>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02900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D4C779-986B-3B4D-8FBC-DBBC56204F66}"/>
              </a:ext>
            </a:extLst>
          </p:cNvPr>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
        <p:nvSpPr>
          <p:cNvPr id="10" name="Footer Placeholder 4">
            <a:extLst>
              <a:ext uri="{FF2B5EF4-FFF2-40B4-BE49-F238E27FC236}">
                <a16:creationId xmlns:a16="http://schemas.microsoft.com/office/drawing/2014/main" id="{AF081317-6467-482B-BBEC-87FEFA5B5337}"/>
              </a:ext>
            </a:extLst>
          </p:cNvPr>
          <p:cNvSpPr>
            <a:spLocks noGrp="1"/>
          </p:cNvSpPr>
          <p:nvPr>
            <p:ph type="ftr" sz="quarter" idx="11"/>
          </p:nvPr>
        </p:nvSpPr>
        <p:spPr>
          <a:xfrm>
            <a:off x="3028950" y="6592568"/>
            <a:ext cx="3086100" cy="260514"/>
          </a:xfrm>
        </p:spPr>
        <p:txBody>
          <a:bodyPr/>
          <a:lstStyle>
            <a:lvl1pPr>
              <a:defRPr sz="1000">
                <a:latin typeface="Comic Sans MS"/>
                <a:cs typeface="Comic Sans MS"/>
              </a:defRPr>
            </a:lvl1pPr>
          </a:lstStyle>
          <a:p>
            <a:r>
              <a:rPr lang="en-US"/>
              <a:t>EICUG Remote Meeting, April 23rd 2020</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629779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1840418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3158996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1616032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2999645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400018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dirty="0"/>
          </a:p>
        </p:txBody>
      </p:sp>
    </p:spTree>
    <p:extLst>
      <p:ext uri="{BB962C8B-B14F-4D97-AF65-F5344CB8AC3E}">
        <p14:creationId xmlns:p14="http://schemas.microsoft.com/office/powerpoint/2010/main" val="1383380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79330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3927092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95056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2B93735D-ABCE-C340-B377-B62A585958E3}"/>
              </a:ext>
            </a:extLst>
          </p:cNvPr>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940678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300236-7FFA-2C4C-9DC3-0D04F3CC4D61}" type="datetimeFigureOut">
              <a:rPr lang="en-US" smtClean="0"/>
              <a:t>6/21/2020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836811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300236-7FFA-2C4C-9DC3-0D04F3CC4D61}" type="datetimeFigureOut">
              <a:rPr lang="en-US" smtClean="0"/>
              <a:t>6/21/2020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2982386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00236-7FFA-2C4C-9DC3-0D04F3CC4D61}" type="datetimeFigureOut">
              <a:rPr lang="en-US" smtClean="0"/>
              <a:t>6/21/2020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993348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2222373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300236-7FFA-2C4C-9DC3-0D04F3CC4D61}"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571258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3140193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00236-7FFA-2C4C-9DC3-0D04F3CC4D61}"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extLst>
      <p:ext uri="{BB962C8B-B14F-4D97-AF65-F5344CB8AC3E}">
        <p14:creationId xmlns:p14="http://schemas.microsoft.com/office/powerpoint/2010/main" val="232809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128270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225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332387" y="1720793"/>
            <a:ext cx="4406981" cy="3246670"/>
          </a:xfrm>
        </p:spPr>
        <p:txBody>
          <a:bodyPr>
            <a:normAutofit/>
          </a:bodyPr>
          <a:lstStyle>
            <a:lvl1pPr marL="0" indent="0" algn="l">
              <a:lnSpc>
                <a:spcPct val="100000"/>
              </a:lnSpc>
              <a:buNone/>
              <a:defRPr sz="1650" baseline="0">
                <a:solidFill>
                  <a:schemeClr val="accent1"/>
                </a:solidFill>
                <a:latin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Here</a:t>
            </a:r>
          </a:p>
        </p:txBody>
      </p:sp>
      <p:sp>
        <p:nvSpPr>
          <p:cNvPr id="32" name="Date Placeholder 31"/>
          <p:cNvSpPr>
            <a:spLocks noGrp="1"/>
          </p:cNvSpPr>
          <p:nvPr>
            <p:ph type="dt" sz="half" idx="12"/>
          </p:nvPr>
        </p:nvSpPr>
        <p:spPr>
          <a:xfrm>
            <a:off x="332387" y="5560504"/>
            <a:ext cx="2406093" cy="365125"/>
          </a:xfrm>
        </p:spPr>
        <p:txBody>
          <a:bodyPr/>
          <a:lstStyle>
            <a:lvl1pPr algn="l">
              <a:defRPr baseline="0">
                <a:solidFill>
                  <a:schemeClr val="tx1"/>
                </a:solidFill>
                <a:latin typeface="Arial" charset="0"/>
              </a:defRPr>
            </a:lvl1pPr>
          </a:lstStyle>
          <a:p>
            <a:r>
              <a:rPr lang="en-US"/>
              <a:t>June 19, 2020</a:t>
            </a:r>
            <a:endParaRPr lang="en-US" dirty="0"/>
          </a:p>
        </p:txBody>
      </p:sp>
      <p:sp>
        <p:nvSpPr>
          <p:cNvPr id="15" name="Text Placeholder 14"/>
          <p:cNvSpPr>
            <a:spLocks noGrp="1"/>
          </p:cNvSpPr>
          <p:nvPr>
            <p:ph type="body" sz="quarter" idx="14" hasCustomPrompt="1"/>
          </p:nvPr>
        </p:nvSpPr>
        <p:spPr>
          <a:xfrm>
            <a:off x="332387" y="5126730"/>
            <a:ext cx="4406981" cy="420862"/>
          </a:xfrm>
        </p:spPr>
        <p:txBody>
          <a:bodyPr>
            <a:normAutofit/>
          </a:bodyPr>
          <a:lstStyle>
            <a:lvl1pPr marL="0" indent="0">
              <a:buFontTx/>
              <a:buNone/>
              <a:defRPr sz="1650" baseline="0">
                <a:solidFill>
                  <a:schemeClr val="accent6"/>
                </a:solidFill>
              </a:defRPr>
            </a:lvl1pPr>
          </a:lstStyle>
          <a:p>
            <a:pPr lvl="0"/>
            <a:r>
              <a:rPr lang="en-US" dirty="0"/>
              <a:t>Author</a:t>
            </a:r>
          </a:p>
        </p:txBody>
      </p:sp>
      <p:pic>
        <p:nvPicPr>
          <p:cNvPr id="7" name="Picture 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12622" y="6434372"/>
            <a:ext cx="1217201" cy="272421"/>
          </a:xfrm>
          <a:prstGeom prst="rect">
            <a:avLst/>
          </a:prstGeom>
        </p:spPr>
      </p:pic>
      <p:sp>
        <p:nvSpPr>
          <p:cNvPr id="14" name="Picture Placeholder 13"/>
          <p:cNvSpPr>
            <a:spLocks noGrp="1"/>
          </p:cNvSpPr>
          <p:nvPr>
            <p:ph type="pic" sz="quarter" idx="15"/>
          </p:nvPr>
        </p:nvSpPr>
        <p:spPr>
          <a:xfrm>
            <a:off x="4929187" y="1720851"/>
            <a:ext cx="4214813" cy="3840163"/>
          </a:xfrm>
          <a:solidFill>
            <a:schemeClr val="accent2"/>
          </a:solidFill>
        </p:spPr>
        <p:txBody>
          <a:bodyPr/>
          <a:lstStyle/>
          <a:p>
            <a:r>
              <a:rPr lang="en-US"/>
              <a:t>Click icon to add picture</a:t>
            </a:r>
          </a:p>
        </p:txBody>
      </p:sp>
      <p:pic>
        <p:nvPicPr>
          <p:cNvPr id="13" name="Picture 12"/>
          <p:cNvPicPr>
            <a:picLocks noChangeAspect="1"/>
          </p:cNvPicPr>
          <p:nvPr userDrawn="1"/>
        </p:nvPicPr>
        <p:blipFill>
          <a:blip r:embed="rId2"/>
          <a:stretch>
            <a:fillRect/>
          </a:stretch>
        </p:blipFill>
        <p:spPr>
          <a:xfrm>
            <a:off x="0" y="0"/>
            <a:ext cx="9144000" cy="1282700"/>
          </a:xfrm>
          <a:prstGeom prst="rect">
            <a:avLst/>
          </a:prstGeom>
        </p:spPr>
      </p:pic>
      <p:pic>
        <p:nvPicPr>
          <p:cNvPr id="19" name="Picture 18">
            <a:extLst>
              <a:ext uri="{FF2B5EF4-FFF2-40B4-BE49-F238E27FC236}">
                <a16:creationId xmlns:a16="http://schemas.microsoft.com/office/drawing/2014/main" id="{0B287A09-D0AF-D14F-AAC2-243112DD64A8}"/>
              </a:ext>
            </a:extLst>
          </p:cNvPr>
          <p:cNvPicPr>
            <a:picLocks noChangeAspect="1"/>
          </p:cNvPicPr>
          <p:nvPr userDrawn="1"/>
        </p:nvPicPr>
        <p:blipFill>
          <a:blip r:embed="rId4"/>
          <a:stretch>
            <a:fillRect/>
          </a:stretch>
        </p:blipFill>
        <p:spPr>
          <a:xfrm>
            <a:off x="-198" y="4234543"/>
            <a:ext cx="2297252" cy="2626678"/>
          </a:xfrm>
          <a:prstGeom prst="rect">
            <a:avLst/>
          </a:prstGeom>
        </p:spPr>
      </p:pic>
    </p:spTree>
    <p:extLst>
      <p:ext uri="{BB962C8B-B14F-4D97-AF65-F5344CB8AC3E}">
        <p14:creationId xmlns:p14="http://schemas.microsoft.com/office/powerpoint/2010/main" val="2130139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12323E-8A6A-AD40-B4DD-1922168053CE}"/>
              </a:ext>
            </a:extLst>
          </p:cNvPr>
          <p:cNvPicPr>
            <a:picLocks noChangeAspect="1"/>
          </p:cNvPicPr>
          <p:nvPr userDrawn="1"/>
        </p:nvPicPr>
        <p:blipFill>
          <a:blip r:embed="rId2"/>
          <a:stretch>
            <a:fillRect/>
          </a:stretch>
        </p:blipFill>
        <p:spPr>
          <a:xfrm>
            <a:off x="5727693" y="4234543"/>
            <a:ext cx="3413842" cy="2620318"/>
          </a:xfrm>
          <a:prstGeom prst="rect">
            <a:avLst/>
          </a:prstGeom>
        </p:spPr>
      </p:pic>
      <p:pic>
        <p:nvPicPr>
          <p:cNvPr id="4" name="Picture 3">
            <a:extLst>
              <a:ext uri="{FF2B5EF4-FFF2-40B4-BE49-F238E27FC236}">
                <a16:creationId xmlns:a16="http://schemas.microsoft.com/office/drawing/2014/main" id="{62352FBE-E101-7C49-8E4F-EA7312F5691B}"/>
              </a:ext>
            </a:extLst>
          </p:cNvPr>
          <p:cNvPicPr>
            <a:picLocks noChangeAspect="1"/>
          </p:cNvPicPr>
          <p:nvPr userDrawn="1"/>
        </p:nvPicPr>
        <p:blipFill rotWithShape="1">
          <a:blip r:embed="rId3"/>
          <a:srcRect l="30035" b="18772"/>
          <a:stretch/>
        </p:blipFill>
        <p:spPr>
          <a:xfrm>
            <a:off x="-2270" y="4724402"/>
            <a:ext cx="1607281" cy="2133599"/>
          </a:xfrm>
          <a:prstGeom prst="rect">
            <a:avLst/>
          </a:prstGeom>
        </p:spPr>
      </p:pic>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613057" y="6543538"/>
            <a:ext cx="3917888" cy="311322"/>
          </a:xfrm>
        </p:spPr>
        <p:txBody>
          <a:bodyPr/>
          <a:lstStyle>
            <a:lvl1pPr algn="ctr">
              <a:defRPr baseline="0">
                <a:solidFill>
                  <a:schemeClr val="tx1"/>
                </a:solidFill>
                <a:latin typeface="Arial" charset="0"/>
              </a:defRPr>
            </a:lvl1pPr>
          </a:lstStyle>
          <a:p>
            <a:r>
              <a:rPr lang="en-US"/>
              <a:t>JLab EIC Meeting</a:t>
            </a:r>
            <a:endParaRPr lang="en-US" dirty="0"/>
          </a:p>
        </p:txBody>
      </p:sp>
      <p:sp>
        <p:nvSpPr>
          <p:cNvPr id="6" name="Slide Number Placeholder 5"/>
          <p:cNvSpPr>
            <a:spLocks noGrp="1"/>
          </p:cNvSpPr>
          <p:nvPr>
            <p:ph type="sldNum" sz="quarter" idx="12"/>
          </p:nvPr>
        </p:nvSpPr>
        <p:spPr>
          <a:xfrm>
            <a:off x="8341608" y="6539765"/>
            <a:ext cx="536158" cy="303364"/>
          </a:xfrm>
        </p:spPr>
        <p:txBody>
          <a:bodyPr/>
          <a:lstStyle>
            <a:lvl1pPr algn="ctr">
              <a:defRPr sz="9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Date Placeholder 3"/>
          <p:cNvSpPr>
            <a:spLocks noGrp="1"/>
          </p:cNvSpPr>
          <p:nvPr>
            <p:ph type="dt" sz="half" idx="2"/>
          </p:nvPr>
        </p:nvSpPr>
        <p:spPr>
          <a:xfrm>
            <a:off x="303731" y="6539766"/>
            <a:ext cx="2057400" cy="31509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r>
              <a:rPr lang="en-US"/>
              <a:t>June 19, 2020</a:t>
            </a:r>
            <a:endParaRPr lang="en-US" dirty="0"/>
          </a:p>
        </p:txBody>
      </p:sp>
    </p:spTree>
    <p:extLst>
      <p:ext uri="{BB962C8B-B14F-4D97-AF65-F5344CB8AC3E}">
        <p14:creationId xmlns:p14="http://schemas.microsoft.com/office/powerpoint/2010/main" val="709633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1732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4653642" y="966055"/>
            <a:ext cx="4119655"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3" name="Footer Placeholder 4"/>
          <p:cNvSpPr>
            <a:spLocks noGrp="1"/>
          </p:cNvSpPr>
          <p:nvPr>
            <p:ph type="ftr" sz="quarter" idx="11"/>
          </p:nvPr>
        </p:nvSpPr>
        <p:spPr>
          <a:xfrm>
            <a:off x="308920" y="6543538"/>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154033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4062939"/>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5290457" y="966789"/>
            <a:ext cx="3483259" cy="2976562"/>
          </a:xfrm>
          <a:solidFill>
            <a:schemeClr val="accent2"/>
          </a:solidFill>
        </p:spPr>
        <p:txBody>
          <a:bodyPr/>
          <a:lstStyle/>
          <a:p>
            <a:r>
              <a:rPr lang="en-US"/>
              <a:t>Click icon to add picture</a:t>
            </a:r>
          </a:p>
        </p:txBody>
      </p:sp>
      <p:cxnSp>
        <p:nvCxnSpPr>
          <p:cNvPr id="11" name="Straight Connector 1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3" name="Footer Placeholder 4"/>
          <p:cNvSpPr>
            <a:spLocks noGrp="1"/>
          </p:cNvSpPr>
          <p:nvPr>
            <p:ph type="ftr" sz="quarter" idx="11"/>
          </p:nvPr>
        </p:nvSpPr>
        <p:spPr>
          <a:xfrm>
            <a:off x="308920" y="6543538"/>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35443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18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308919" y="966055"/>
            <a:ext cx="4859074" cy="5381694"/>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4226808" y="6467336"/>
            <a:ext cx="536158" cy="303364"/>
          </a:xfrm>
        </p:spPr>
        <p:txBody>
          <a:bodyPr/>
          <a:lstStyle>
            <a:lvl1pPr algn="ctr">
              <a:defRPr sz="75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0" name="Content Placeholder 2"/>
          <p:cNvSpPr>
            <a:spLocks noGrp="1"/>
          </p:cNvSpPr>
          <p:nvPr>
            <p:ph idx="13"/>
          </p:nvPr>
        </p:nvSpPr>
        <p:spPr>
          <a:xfrm>
            <a:off x="5290457" y="966055"/>
            <a:ext cx="3482840" cy="2284810"/>
          </a:xfrm>
        </p:spPr>
        <p:txBody>
          <a:bodyPr/>
          <a:lstStyle>
            <a:lvl1pPr>
              <a:defRPr sz="1650" baseline="0">
                <a:solidFill>
                  <a:schemeClr val="tx1"/>
                </a:solidFill>
                <a:latin typeface="Arial" charset="0"/>
              </a:defRPr>
            </a:lvl1pPr>
            <a:lvl2pPr marL="514350" indent="-171450">
              <a:buFont typeface="PingFangSC-Regular" charset="-122"/>
              <a:buChar char="－"/>
              <a:defRPr sz="1500" baseline="0">
                <a:solidFill>
                  <a:schemeClr val="tx1"/>
                </a:solidFill>
                <a:latin typeface="Arial" charset="0"/>
              </a:defRPr>
            </a:lvl2pPr>
            <a:lvl3pPr marL="857250" indent="-171450">
              <a:buFont typeface="Arial" charset="0"/>
              <a:buChar char="•"/>
              <a:defRPr sz="1350" baseline="0">
                <a:solidFill>
                  <a:schemeClr val="tx1"/>
                </a:solidFill>
                <a:latin typeface="Arial" charset="0"/>
              </a:defRPr>
            </a:lvl3pPr>
            <a:lvl4pPr marL="1243013" indent="-214313">
              <a:buFont typeface="PingFangSC-Regular" charset="-122"/>
              <a:buChar char="－"/>
              <a:defRPr sz="1200" baseline="0">
                <a:solidFill>
                  <a:schemeClr val="tx1"/>
                </a:solidFill>
                <a:latin typeface="Arial" charset="0"/>
              </a:defRPr>
            </a:lvl4pPr>
            <a:lvl5pPr marL="1543050" indent="-171450">
              <a:buFont typeface="Arial" charset="0"/>
              <a:buChar char="•"/>
              <a:defRPr sz="105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5290457" y="3371187"/>
            <a:ext cx="3483259" cy="2976562"/>
          </a:xfrm>
          <a:solidFill>
            <a:schemeClr val="accent2"/>
          </a:solidFill>
        </p:spPr>
        <p:txBody>
          <a:bodyPr/>
          <a:lstStyle/>
          <a:p>
            <a:r>
              <a:rPr lang="en-US"/>
              <a:t>Click icon to add picture</a:t>
            </a:r>
          </a:p>
        </p:txBody>
      </p:sp>
      <p:cxnSp>
        <p:nvCxnSpPr>
          <p:cNvPr id="11" name="Straight Connector 10"/>
          <p:cNvCxnSpPr/>
          <p:nvPr userDrawn="1"/>
        </p:nvCxnSpPr>
        <p:spPr>
          <a:xfrm>
            <a:off x="-12356"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64233" y="6387402"/>
            <a:ext cx="1071001" cy="462435"/>
          </a:xfrm>
          <a:prstGeom prst="rect">
            <a:avLst/>
          </a:prstGeom>
        </p:spPr>
      </p:pic>
      <p:sp>
        <p:nvSpPr>
          <p:cNvPr id="13" name="Footer Placeholder 4"/>
          <p:cNvSpPr>
            <a:spLocks noGrp="1"/>
          </p:cNvSpPr>
          <p:nvPr>
            <p:ph type="ftr" sz="quarter" idx="11"/>
          </p:nvPr>
        </p:nvSpPr>
        <p:spPr>
          <a:xfrm>
            <a:off x="308920" y="6543538"/>
            <a:ext cx="3917888" cy="311322"/>
          </a:xfrm>
        </p:spPr>
        <p:txBody>
          <a:bodyPr/>
          <a:lstStyle>
            <a:lvl1pPr algn="l">
              <a:defRPr baseline="0">
                <a:solidFill>
                  <a:schemeClr val="tx1"/>
                </a:solidFill>
                <a:latin typeface="Arial" charset="0"/>
              </a:defRPr>
            </a:lvl1pPr>
          </a:lstStyle>
          <a:p>
            <a:r>
              <a:rPr lang="en-US"/>
              <a:t>JLab EIC Meeting</a:t>
            </a:r>
            <a:endParaRPr lang="en-US" dirty="0"/>
          </a:p>
        </p:txBody>
      </p:sp>
    </p:spTree>
    <p:extLst>
      <p:ext uri="{BB962C8B-B14F-4D97-AF65-F5344CB8AC3E}">
        <p14:creationId xmlns:p14="http://schemas.microsoft.com/office/powerpoint/2010/main" val="12282804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r>
              <a:rPr lang="en-US"/>
              <a:t>EICUG Remote Meeting, April 23rd 2020</a:t>
            </a:r>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Footer Placeholder 4">
            <a:extLst>
              <a:ext uri="{FF2B5EF4-FFF2-40B4-BE49-F238E27FC236}">
                <a16:creationId xmlns:a16="http://schemas.microsoft.com/office/drawing/2014/main" id="{18291F7B-3135-8E46-B568-29F110F8E932}"/>
              </a:ext>
            </a:extLst>
          </p:cNvPr>
          <p:cNvSpPr txBox="1">
            <a:spLocks/>
          </p:cNvSpPr>
          <p:nvPr userDrawn="1"/>
        </p:nvSpPr>
        <p:spPr>
          <a:xfrm>
            <a:off x="3028950" y="6592568"/>
            <a:ext cx="3086100" cy="260514"/>
          </a:xfrm>
          <a:prstGeom prst="rect">
            <a:avLst/>
          </a:prstGeom>
        </p:spPr>
        <p:txBody>
          <a:bodyPr/>
          <a:lstStyle>
            <a:defPPr>
              <a:defRPr lang="en-US"/>
            </a:defPPr>
            <a:lvl1pPr marL="0" algn="l" defTabSz="914400" rtl="0" eaLnBrk="1" latinLnBrk="0" hangingPunct="1">
              <a:defRPr sz="1000" kern="1200">
                <a:solidFill>
                  <a:schemeClr val="tx1"/>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solidFill>
                <a:schemeClr val="bg1"/>
              </a:solidFill>
            </a:endParaRPr>
          </a:p>
        </p:txBody>
      </p:sp>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hf hd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750">
                <a:solidFill>
                  <a:schemeClr val="tx1">
                    <a:tint val="75000"/>
                  </a:schemeClr>
                </a:solidFill>
                <a:latin typeface="Arial" panose="020B0604020202020204" pitchFamily="34" charset="0"/>
                <a:cs typeface="Arial" panose="020B0604020202020204" pitchFamily="34" charset="0"/>
              </a:defRPr>
            </a:lvl1pPr>
          </a:lstStyle>
          <a:p>
            <a:r>
              <a:rPr lang="en-US"/>
              <a:t>June 19, 2020</a:t>
            </a:r>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n-US"/>
              <a:t>JLab EIC Meeting</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7708823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713" r:id="rId21"/>
  </p:sldLayoutIdLst>
  <p:hf hdr="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B7300236-7FFA-2C4C-9DC3-0D04F3CC4D61}" type="datetimeFigureOut">
              <a:rPr lang="en-US" smtClean="0"/>
              <a:pPr/>
              <a:t>6/21/2020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dirty="0"/>
          </a:p>
        </p:txBody>
      </p:sp>
      <p:pic>
        <p:nvPicPr>
          <p:cNvPr id="8" name="Picture 7"/>
          <p:cNvPicPr>
            <a:picLocks noChangeAspect="1"/>
          </p:cNvPicPr>
          <p:nvPr userDrawn="1"/>
        </p:nvPicPr>
        <p:blipFill>
          <a:blip r:embed="rId14"/>
          <a:srcRect/>
          <a:stretch/>
        </p:blipFill>
        <p:spPr>
          <a:xfrm>
            <a:off x="0" y="0"/>
            <a:ext cx="9144000" cy="6858000"/>
          </a:xfrm>
          <a:prstGeom prst="rect">
            <a:avLst/>
          </a:prstGeom>
        </p:spPr>
      </p:pic>
    </p:spTree>
    <p:extLst>
      <p:ext uri="{BB962C8B-B14F-4D97-AF65-F5344CB8AC3E}">
        <p14:creationId xmlns:p14="http://schemas.microsoft.com/office/powerpoint/2010/main" val="25561261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B7300236-7FFA-2C4C-9DC3-0D04F3CC4D61}" type="datetimeFigureOut">
              <a:rPr lang="en-US" smtClean="0"/>
              <a:pPr/>
              <a:t>6/21/2020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4"/>
          <a:srcRect/>
          <a:stretch/>
        </p:blipFill>
        <p:spPr>
          <a:xfrm>
            <a:off x="0" y="0"/>
            <a:ext cx="9144000" cy="6858000"/>
          </a:xfrm>
          <a:prstGeom prst="rect">
            <a:avLst/>
          </a:prstGeom>
        </p:spPr>
      </p:pic>
    </p:spTree>
    <p:extLst>
      <p:ext uri="{BB962C8B-B14F-4D97-AF65-F5344CB8AC3E}">
        <p14:creationId xmlns:p14="http://schemas.microsoft.com/office/powerpoint/2010/main" val="305896084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www.eicug.org/web/content/yellow-report-initiative" TargetMode="External"/><Relationship Id="rId2" Type="http://schemas.openxmlformats.org/officeDocument/2006/relationships/hyperlink" Target="https://indico.bnl.gov/event/7449/timetable/#20200319"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urldefense.proofpoint.com/v2/url?u=https-3A__www.bnl.gov_eic_EOI.php&amp;d=DwMFaQ&amp;c=CJqEzB1piLOyyvZjb8YUQw&amp;r=wlj-HLgGB5Tro-f5lyrlkQ&amp;m=CwhlhAexbmiW7mbMQMHqrFqOFkfr0d5GsPHLBvCF-3Q&amp;s=5z0l6GkF_D0661Sz3cEcnjrSPxVgY5ru_hvFyu3fwZk&amp;e=" TargetMode="External"/><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hyperlink" Target="https://indico.bnl.gov/event/855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emf"/><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19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physdiv.jlab.org/DetectorMatrix/" TargetMode="External"/><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jlab.org/eic-partner-project" TargetMode="Externa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14173"/>
            <a:ext cx="8943975" cy="1476940"/>
          </a:xfrm>
        </p:spPr>
        <p:txBody>
          <a:bodyPr>
            <a:normAutofit fontScale="90000"/>
          </a:bodyPr>
          <a:lstStyle/>
          <a:p>
            <a:br>
              <a:rPr lang="en-US" dirty="0">
                <a:effectLst/>
                <a:latin typeface="+mj-lt"/>
              </a:rPr>
            </a:br>
            <a:br>
              <a:rPr lang="en-US" dirty="0">
                <a:effectLst/>
                <a:latin typeface="+mj-lt"/>
              </a:rPr>
            </a:br>
            <a:r>
              <a:rPr lang="en-US" dirty="0">
                <a:effectLst/>
                <a:latin typeface="+mj-lt"/>
              </a:rPr>
              <a:t>The EIC Project and involvement of </a:t>
            </a:r>
            <a:r>
              <a:rPr lang="en-US" dirty="0" err="1">
                <a:effectLst/>
                <a:latin typeface="+mj-lt"/>
              </a:rPr>
              <a:t>JLab</a:t>
            </a:r>
            <a:r>
              <a:rPr lang="en-US" dirty="0">
                <a:effectLst/>
                <a:latin typeface="+mj-lt"/>
              </a:rPr>
              <a:t> and the User Community</a:t>
            </a:r>
            <a:endParaRPr lang="en-US" dirty="0">
              <a:latin typeface="+mj-lt"/>
            </a:endParaRPr>
          </a:p>
        </p:txBody>
      </p:sp>
      <p:sp>
        <p:nvSpPr>
          <p:cNvPr id="3" name="Subtitle 2"/>
          <p:cNvSpPr>
            <a:spLocks noGrp="1"/>
          </p:cNvSpPr>
          <p:nvPr>
            <p:ph type="subTitle" idx="1"/>
          </p:nvPr>
        </p:nvSpPr>
        <p:spPr>
          <a:xfrm>
            <a:off x="4402016" y="4316691"/>
            <a:ext cx="4541959" cy="580292"/>
          </a:xfrm>
        </p:spPr>
        <p:txBody>
          <a:bodyPr/>
          <a:lstStyle/>
          <a:p>
            <a:r>
              <a:rPr lang="en-US" dirty="0">
                <a:latin typeface="+mj-lt"/>
              </a:rPr>
              <a:t>R. Ent</a:t>
            </a:r>
          </a:p>
        </p:txBody>
      </p:sp>
      <p:sp>
        <p:nvSpPr>
          <p:cNvPr id="8" name="TextBox 7"/>
          <p:cNvSpPr txBox="1"/>
          <p:nvPr/>
        </p:nvSpPr>
        <p:spPr>
          <a:xfrm>
            <a:off x="3460750" y="5143566"/>
            <a:ext cx="5483225" cy="538609"/>
          </a:xfrm>
          <a:prstGeom prst="rect">
            <a:avLst/>
          </a:prstGeom>
          <a:noFill/>
        </p:spPr>
        <p:txBody>
          <a:bodyPr wrap="square" rtlCol="0">
            <a:spAutoFit/>
          </a:bodyPr>
          <a:lstStyle/>
          <a:p>
            <a:pPr algn="r"/>
            <a:r>
              <a:rPr lang="en-US" sz="2900" dirty="0">
                <a:solidFill>
                  <a:srgbClr val="4EA5DB"/>
                </a:solidFill>
                <a:latin typeface="+mj-lt"/>
                <a:ea typeface="Arial" charset="0"/>
                <a:cs typeface="Comic Sans MS"/>
              </a:rPr>
              <a:t>Electron Ion Collider</a:t>
            </a:r>
          </a:p>
        </p:txBody>
      </p:sp>
      <p:pic>
        <p:nvPicPr>
          <p:cNvPr id="10" name="Picture 9">
            <a:extLst>
              <a:ext uri="{FF2B5EF4-FFF2-40B4-BE49-F238E27FC236}">
                <a16:creationId xmlns:a16="http://schemas.microsoft.com/office/drawing/2014/main" id="{658F8A07-0418-2544-B303-A47253F2F0E8}"/>
              </a:ext>
            </a:extLst>
          </p:cNvPr>
          <p:cNvPicPr>
            <a:picLocks noChangeAspect="1"/>
          </p:cNvPicPr>
          <p:nvPr/>
        </p:nvPicPr>
        <p:blipFill rotWithShape="1">
          <a:blip r:embed="rId2"/>
          <a:srcRect l="41384"/>
          <a:stretch/>
        </p:blipFill>
        <p:spPr>
          <a:xfrm>
            <a:off x="5559922" y="6149222"/>
            <a:ext cx="3556482" cy="381000"/>
          </a:xfrm>
          <a:prstGeom prst="rect">
            <a:avLst/>
          </a:prstGeom>
        </p:spPr>
      </p:pic>
    </p:spTree>
    <p:extLst>
      <p:ext uri="{BB962C8B-B14F-4D97-AF65-F5344CB8AC3E}">
        <p14:creationId xmlns:p14="http://schemas.microsoft.com/office/powerpoint/2010/main" val="300503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B6F6CC-FCDC-4E92-8539-5242A7286E37}"/>
              </a:ext>
            </a:extLst>
          </p:cNvPr>
          <p:cNvSpPr>
            <a:spLocks noGrp="1"/>
          </p:cNvSpPr>
          <p:nvPr>
            <p:ph idx="1"/>
          </p:nvPr>
        </p:nvSpPr>
        <p:spPr>
          <a:xfrm>
            <a:off x="294743" y="2195580"/>
            <a:ext cx="8554513" cy="3620375"/>
          </a:xfrm>
        </p:spPr>
        <p:txBody>
          <a:bodyPr/>
          <a:lstStyle/>
          <a:p>
            <a:r>
              <a:rPr lang="en-US" sz="2600" dirty="0"/>
              <a:t>Center of Mass Energies    		20 GeV – 140 GeV</a:t>
            </a:r>
          </a:p>
          <a:p>
            <a:r>
              <a:rPr lang="en-US" sz="2600" dirty="0"/>
              <a:t>Maximum Luminosity			10</a:t>
            </a:r>
            <a:r>
              <a:rPr lang="en-US" sz="2600" baseline="30000" dirty="0"/>
              <a:t>34 </a:t>
            </a:r>
            <a:r>
              <a:rPr lang="en-US" sz="2600" dirty="0"/>
              <a:t>cm</a:t>
            </a:r>
            <a:r>
              <a:rPr lang="en-US" sz="2600" baseline="30000" dirty="0"/>
              <a:t>-2</a:t>
            </a:r>
            <a:r>
              <a:rPr lang="en-US" sz="2600" dirty="0"/>
              <a:t>s</a:t>
            </a:r>
            <a:r>
              <a:rPr lang="en-US" sz="2600" baseline="30000" dirty="0"/>
              <a:t>-1</a:t>
            </a:r>
          </a:p>
          <a:p>
            <a:r>
              <a:rPr lang="en-US" sz="2600" dirty="0"/>
              <a:t>Hadron Beam Polarization		80%</a:t>
            </a:r>
          </a:p>
          <a:p>
            <a:r>
              <a:rPr lang="en-US" sz="2600" dirty="0"/>
              <a:t>Electron Beam Polarization		80%</a:t>
            </a:r>
          </a:p>
          <a:p>
            <a:r>
              <a:rPr lang="en-US" sz="2600" dirty="0"/>
              <a:t>Ion Species Range			p to Uranium</a:t>
            </a:r>
          </a:p>
          <a:p>
            <a:r>
              <a:rPr lang="en-US" sz="2600" dirty="0"/>
              <a:t>Number of interaction regions		up to two</a:t>
            </a:r>
          </a:p>
          <a:p>
            <a:pPr marL="0" indent="0">
              <a:buNone/>
            </a:pPr>
            <a:endParaRPr lang="en-US" dirty="0"/>
          </a:p>
        </p:txBody>
      </p:sp>
      <p:sp>
        <p:nvSpPr>
          <p:cNvPr id="10" name="Title 3">
            <a:extLst>
              <a:ext uri="{FF2B5EF4-FFF2-40B4-BE49-F238E27FC236}">
                <a16:creationId xmlns:a16="http://schemas.microsoft.com/office/drawing/2014/main" id="{EA87FE5F-AB2E-4479-A662-308D6A6EE94B}"/>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EIC Design Satisfies NSAC and NAS Requirements</a:t>
            </a:r>
            <a:endParaRPr lang="en-US" dirty="0"/>
          </a:p>
        </p:txBody>
      </p:sp>
      <p:sp>
        <p:nvSpPr>
          <p:cNvPr id="11" name="TextBox 10">
            <a:extLst>
              <a:ext uri="{FF2B5EF4-FFF2-40B4-BE49-F238E27FC236}">
                <a16:creationId xmlns:a16="http://schemas.microsoft.com/office/drawing/2014/main" id="{CFF3985F-C97C-4A26-8F34-1E7F12B4B0C7}"/>
              </a:ext>
            </a:extLst>
          </p:cNvPr>
          <p:cNvSpPr txBox="1"/>
          <p:nvPr/>
        </p:nvSpPr>
        <p:spPr>
          <a:xfrm>
            <a:off x="685799" y="1042045"/>
            <a:ext cx="7772400" cy="646331"/>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Note: this is per definition, as these were the parameters given to the labs for the independent cost review and independent EIC site assessment. </a:t>
            </a:r>
          </a:p>
        </p:txBody>
      </p:sp>
      <p:sp>
        <p:nvSpPr>
          <p:cNvPr id="12" name="Footer Placeholder 12">
            <a:extLst>
              <a:ext uri="{FF2B5EF4-FFF2-40B4-BE49-F238E27FC236}">
                <a16:creationId xmlns:a16="http://schemas.microsoft.com/office/drawing/2014/main" id="{166B3373-9E2E-4D11-B78B-40F6144E50BC}"/>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4038676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Detector planning</a:t>
            </a:r>
          </a:p>
        </p:txBody>
      </p:sp>
      <p:sp>
        <p:nvSpPr>
          <p:cNvPr id="2" name="Slide Number Placeholder 1"/>
          <p:cNvSpPr>
            <a:spLocks noGrp="1"/>
          </p:cNvSpPr>
          <p:nvPr>
            <p:ph type="sldNum" sz="quarter" idx="12"/>
          </p:nvPr>
        </p:nvSpPr>
        <p:spPr/>
        <p:txBody>
          <a:bodyPr/>
          <a:lstStyle/>
          <a:p>
            <a:fld id="{87034D8C-3CB4-402A-BC46-2AB14C0FE90A}" type="slidenum">
              <a:rPr lang="en-US" smtClean="0"/>
              <a:pPr/>
              <a:t>11</a:t>
            </a:fld>
            <a:endParaRPr lang="en-US"/>
          </a:p>
        </p:txBody>
      </p:sp>
      <p:sp>
        <p:nvSpPr>
          <p:cNvPr id="4" name="TextBox 3">
            <a:extLst>
              <a:ext uri="{FF2B5EF4-FFF2-40B4-BE49-F238E27FC236}">
                <a16:creationId xmlns:a16="http://schemas.microsoft.com/office/drawing/2014/main" id="{F45F3868-BB8D-4DE8-8B41-FB87070CB365}"/>
              </a:ext>
            </a:extLst>
          </p:cNvPr>
          <p:cNvSpPr txBox="1"/>
          <p:nvPr/>
        </p:nvSpPr>
        <p:spPr>
          <a:xfrm>
            <a:off x="106163" y="627367"/>
            <a:ext cx="8818762" cy="56032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mj-lt"/>
              </a:rPr>
              <a:t>The DOE-NP supported </a:t>
            </a:r>
            <a:r>
              <a:rPr lang="en-US" b="1" dirty="0">
                <a:latin typeface="+mj-lt"/>
              </a:rPr>
              <a:t>EIC Project includes</a:t>
            </a:r>
            <a:r>
              <a:rPr lang="en-US" dirty="0">
                <a:latin typeface="+mj-lt"/>
              </a:rPr>
              <a:t> </a:t>
            </a:r>
            <a:r>
              <a:rPr lang="en-US" b="1" dirty="0">
                <a:latin typeface="+mj-lt"/>
              </a:rPr>
              <a:t>one detector and one Interaction Region</a:t>
            </a:r>
            <a:r>
              <a:rPr lang="en-US" dirty="0">
                <a:latin typeface="+mj-lt"/>
              </a:rPr>
              <a:t> in the reference costing. Reference cost is the BNL estimate prepared for the DOE CD-0 Independent Cost Review (ICR).</a:t>
            </a:r>
          </a:p>
          <a:p>
            <a:pPr lvl="2">
              <a:spcAft>
                <a:spcPts val="600"/>
              </a:spcAft>
            </a:pPr>
            <a:r>
              <a:rPr lang="en-US" dirty="0">
                <a:latin typeface="+mj-lt"/>
              </a:rPr>
              <a:t>See various talks at the 1</a:t>
            </a:r>
            <a:r>
              <a:rPr lang="en-US" baseline="30000" dirty="0">
                <a:latin typeface="+mj-lt"/>
              </a:rPr>
              <a:t>st</a:t>
            </a:r>
            <a:r>
              <a:rPr lang="en-US" dirty="0">
                <a:latin typeface="+mj-lt"/>
              </a:rPr>
              <a:t> Yellow Report Workshop at Temple University (</a:t>
            </a:r>
            <a:r>
              <a:rPr lang="en-US" u="sng" dirty="0">
                <a:latin typeface="+mj-lt"/>
                <a:hlinkClick r:id="rId2"/>
              </a:rPr>
              <a:t>https://indico.bnl.gov/event/7449/timetable/#20200319</a:t>
            </a:r>
            <a:r>
              <a:rPr lang="en-US" dirty="0">
                <a:latin typeface="+mj-lt"/>
              </a:rPr>
              <a:t>)</a:t>
            </a:r>
          </a:p>
          <a:p>
            <a:pPr marL="914400" marR="0" algn="r">
              <a:lnSpc>
                <a:spcPct val="107000"/>
              </a:lnSpc>
              <a:spcBef>
                <a:spcPts val="0"/>
              </a:spcBef>
              <a:spcAft>
                <a:spcPts val="800"/>
              </a:spcAft>
            </a:pPr>
            <a:r>
              <a:rPr lang="en-US" sz="1400" i="1" dirty="0">
                <a:latin typeface="+mj-lt"/>
                <a:ea typeface="Calibri" panose="020F0502020204030204" pitchFamily="34" charset="0"/>
                <a:cs typeface="Times New Roman" panose="02020603050405020304" pitchFamily="18" charset="0"/>
              </a:rPr>
              <a:t>Comprehensive general-purpose detector: rough costs (US project accounting) = ~$300M</a:t>
            </a:r>
            <a:endParaRPr lang="en-US" sz="1400" dirty="0">
              <a:latin typeface="+mj-lt"/>
              <a:ea typeface="Calibri" panose="020F0502020204030204" pitchFamily="34" charset="0"/>
              <a:cs typeface="Times New Roman" panose="02020603050405020304" pitchFamily="18" charset="0"/>
            </a:endParaRPr>
          </a:p>
          <a:p>
            <a:pPr marL="914400" marR="0" algn="r">
              <a:lnSpc>
                <a:spcPct val="107000"/>
              </a:lnSpc>
              <a:spcBef>
                <a:spcPts val="0"/>
              </a:spcBef>
              <a:spcAft>
                <a:spcPts val="800"/>
              </a:spcAft>
            </a:pPr>
            <a:r>
              <a:rPr lang="en-US" sz="1400" i="1" dirty="0">
                <a:latin typeface="+mj-lt"/>
                <a:ea typeface="Calibri" panose="020F0502020204030204" pitchFamily="34" charset="0"/>
                <a:cs typeface="Times New Roman" panose="02020603050405020304" pitchFamily="18" charset="0"/>
              </a:rPr>
              <a:t>This assumed in-kind contributions (non-DOE or reused equipment) of order $100M</a:t>
            </a:r>
            <a:endParaRPr lang="en-US" sz="1400" dirty="0">
              <a:latin typeface="+mj-lt"/>
              <a:ea typeface="Calibri" panose="020F0502020204030204" pitchFamily="34" charset="0"/>
              <a:cs typeface="Times New Roman" panose="02020603050405020304" pitchFamily="18" charset="0"/>
            </a:endParaRPr>
          </a:p>
          <a:p>
            <a:pPr marL="914400" marR="0" algn="r">
              <a:spcBef>
                <a:spcPts val="0"/>
              </a:spcBef>
              <a:spcAft>
                <a:spcPts val="1800"/>
              </a:spcAft>
            </a:pPr>
            <a:r>
              <a:rPr lang="en-US" sz="1400" i="1" dirty="0">
                <a:latin typeface="+mj-lt"/>
                <a:ea typeface="Calibri" panose="020F0502020204030204" pitchFamily="34" charset="0"/>
                <a:cs typeface="Times New Roman" panose="02020603050405020304" pitchFamily="18" charset="0"/>
              </a:rPr>
              <a:t>Costs for one Interaction Region included in accelerator scope (US accounting) = ~$200M</a:t>
            </a:r>
          </a:p>
          <a:p>
            <a:pPr marL="285750" indent="-285750">
              <a:lnSpc>
                <a:spcPct val="107000"/>
              </a:lnSpc>
              <a:spcAft>
                <a:spcPts val="800"/>
              </a:spcAft>
              <a:buFont typeface="Arial" panose="020B0604020202020204" pitchFamily="34" charset="0"/>
              <a:buChar char="•"/>
            </a:pPr>
            <a:r>
              <a:rPr lang="en-US" dirty="0">
                <a:latin typeface="+mj-lt"/>
                <a:ea typeface="Calibri" panose="020F0502020204030204" pitchFamily="34" charset="0"/>
                <a:cs typeface="Times New Roman" panose="02020603050405020304" pitchFamily="18" charset="0"/>
              </a:rPr>
              <a:t>The </a:t>
            </a:r>
            <a:r>
              <a:rPr lang="en-US" b="1" dirty="0">
                <a:latin typeface="+mj-lt"/>
                <a:ea typeface="Calibri" panose="020F0502020204030204" pitchFamily="34" charset="0"/>
                <a:cs typeface="Times New Roman" panose="02020603050405020304" pitchFamily="18" charset="0"/>
              </a:rPr>
              <a:t>EIC is capable of supporting a science program that includes two detectors and two interaction regions</a:t>
            </a:r>
            <a:r>
              <a:rPr lang="en-US" dirty="0">
                <a:latin typeface="+mj-lt"/>
                <a:ea typeface="Calibri" panose="020F0502020204030204" pitchFamily="34" charset="0"/>
                <a:cs typeface="Times New Roman" panose="02020603050405020304" pitchFamily="18" charset="0"/>
              </a:rPr>
              <a:t>.</a:t>
            </a:r>
          </a:p>
          <a:p>
            <a:pPr marL="914400" lvl="1">
              <a:lnSpc>
                <a:spcPct val="107000"/>
              </a:lnSpc>
              <a:spcAft>
                <a:spcPts val="800"/>
              </a:spcAft>
            </a:pPr>
            <a:r>
              <a:rPr lang="en-US" dirty="0">
                <a:latin typeface="+mj-lt"/>
                <a:ea typeface="Calibri" panose="020F0502020204030204" pitchFamily="34" charset="0"/>
                <a:cs typeface="Times New Roman" panose="02020603050405020304" pitchFamily="18" charset="0"/>
              </a:rPr>
              <a:t>See the Yellow Report Initiative as spearheaded by the EIC User Group (</a:t>
            </a:r>
            <a:r>
              <a:rPr lang="en-US" u="sng" dirty="0">
                <a:solidFill>
                  <a:srgbClr val="0563C1"/>
                </a:solidFill>
                <a:latin typeface="+mj-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http://www.eicug.org/web/content/yellow-report-initiative</a:t>
            </a:r>
            <a:r>
              <a:rPr lang="en-US" dirty="0">
                <a:latin typeface="+mj-lt"/>
                <a:ea typeface="Calibri" panose="020F0502020204030204" pitchFamily="34" charset="0"/>
                <a:cs typeface="Times New Roman" panose="02020603050405020304" pitchFamily="18" charset="0"/>
              </a:rPr>
              <a:t>)</a:t>
            </a:r>
          </a:p>
          <a:p>
            <a:pPr marL="457200" marR="0">
              <a:lnSpc>
                <a:spcPct val="107000"/>
              </a:lnSpc>
              <a:spcBef>
                <a:spcPts val="0"/>
              </a:spcBef>
              <a:spcAft>
                <a:spcPts val="800"/>
              </a:spcAft>
            </a:pPr>
            <a:r>
              <a:rPr lang="en-US" sz="1400" i="1" dirty="0">
                <a:latin typeface="+mj-lt"/>
                <a:ea typeface="Calibri" panose="020F0502020204030204" pitchFamily="34" charset="0"/>
                <a:cs typeface="Times New Roman" panose="02020603050405020304" pitchFamily="18" charset="0"/>
              </a:rPr>
              <a:t>The purpose of the Yellow Report Initiative is to advance the state and detail of the documented physics studies (White Paper, INT program proceedings) and detector concepts (Detector and R&amp;D Handbook) in preparation for the realization of the EIC. The effort aims to provide the basis for further development of concepts for experimental equipment best suited for science needs, including complementarity of two detectors towards future Technical Design Reports (TDRs).</a:t>
            </a:r>
            <a:endParaRPr lang="en-US" sz="1400" dirty="0">
              <a:latin typeface="+mj-lt"/>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endParaRPr lang="en-US" sz="1400" i="1" dirty="0">
              <a:latin typeface="+mj-lt"/>
              <a:ea typeface="Calibri" panose="020F0502020204030204" pitchFamily="34" charset="0"/>
              <a:cs typeface="Times New Roman" panose="02020603050405020304" pitchFamily="18" charset="0"/>
            </a:endParaRPr>
          </a:p>
        </p:txBody>
      </p:sp>
      <p:sp>
        <p:nvSpPr>
          <p:cNvPr id="7" name="Footer Placeholder 12">
            <a:extLst>
              <a:ext uri="{FF2B5EF4-FFF2-40B4-BE49-F238E27FC236}">
                <a16:creationId xmlns:a16="http://schemas.microsoft.com/office/drawing/2014/main" id="{5EAF1A53-5D70-4735-A63B-A78FEE7C9FB3}"/>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94927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501EA3-E5E5-4CFB-97CD-1E3CA382DA8D}"/>
              </a:ext>
            </a:extLst>
          </p:cNvPr>
          <p:cNvPicPr>
            <a:picLocks noGrp="1" noChangeAspect="1"/>
          </p:cNvPicPr>
          <p:nvPr>
            <p:ph idx="1"/>
          </p:nvPr>
        </p:nvPicPr>
        <p:blipFill>
          <a:blip r:embed="rId2"/>
          <a:stretch>
            <a:fillRect/>
          </a:stretch>
        </p:blipFill>
        <p:spPr>
          <a:xfrm>
            <a:off x="0" y="2075495"/>
            <a:ext cx="9192361" cy="4092599"/>
          </a:xfrm>
          <a:prstGeom prst="rect">
            <a:avLst/>
          </a:prstGeom>
        </p:spPr>
      </p:pic>
      <p:sp>
        <p:nvSpPr>
          <p:cNvPr id="8" name="Title 1">
            <a:extLst>
              <a:ext uri="{FF2B5EF4-FFF2-40B4-BE49-F238E27FC236}">
                <a16:creationId xmlns:a16="http://schemas.microsoft.com/office/drawing/2014/main" id="{03E3A8BE-860B-4756-A1E0-429B43EDD084}"/>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en-US" dirty="0">
                <a:latin typeface="Arial" panose="020B0604020202020204" pitchFamily="34" charset="0"/>
                <a:cs typeface="Arial" panose="020B0604020202020204" pitchFamily="34" charset="0"/>
              </a:rPr>
              <a:t>Pre-CDR Interaction Region</a:t>
            </a:r>
            <a:endParaRPr kumimoji="0" lang="en-US" sz="2800" b="1" i="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panose="020B0604020202020204" pitchFamily="34" charset="0"/>
              <a:cs typeface="Arial" panose="020B0604020202020204" pitchFamily="34" charset="0"/>
            </a:endParaRPr>
          </a:p>
        </p:txBody>
      </p:sp>
      <p:sp>
        <p:nvSpPr>
          <p:cNvPr id="9" name="Footer Placeholder 12">
            <a:extLst>
              <a:ext uri="{FF2B5EF4-FFF2-40B4-BE49-F238E27FC236}">
                <a16:creationId xmlns:a16="http://schemas.microsoft.com/office/drawing/2014/main" id="{E7FD5E3A-43B1-45EF-B43E-630C9CF9883E}"/>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
        <p:nvSpPr>
          <p:cNvPr id="10" name="TextBox 9">
            <a:extLst>
              <a:ext uri="{FF2B5EF4-FFF2-40B4-BE49-F238E27FC236}">
                <a16:creationId xmlns:a16="http://schemas.microsoft.com/office/drawing/2014/main" id="{F2046B7E-2733-4DD7-8A32-4BE394F54BF4}"/>
              </a:ext>
            </a:extLst>
          </p:cNvPr>
          <p:cNvSpPr txBox="1"/>
          <p:nvPr/>
        </p:nvSpPr>
        <p:spPr>
          <a:xfrm>
            <a:off x="528320" y="875885"/>
            <a:ext cx="8422640"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Extended IR including spin rotators for spin manipulation and orientation, and crab cavities for crab crossing angles, etc. Note that devices needed to illustrate collider performance, such as polarimeters and luminosity monitors, are listed under accelerator scope.</a:t>
            </a:r>
          </a:p>
        </p:txBody>
      </p:sp>
    </p:spTree>
    <p:extLst>
      <p:ext uri="{BB962C8B-B14F-4D97-AF65-F5344CB8AC3E}">
        <p14:creationId xmlns:p14="http://schemas.microsoft.com/office/powerpoint/2010/main" val="225728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DC579A8-88BB-3645-A36B-0300A005EB58}"/>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38" name="Rectangle 37">
            <a:extLst>
              <a:ext uri="{FF2B5EF4-FFF2-40B4-BE49-F238E27FC236}">
                <a16:creationId xmlns:a16="http://schemas.microsoft.com/office/drawing/2014/main" id="{CA4D0115-1A69-1748-B2E1-08E76693995A}"/>
              </a:ext>
            </a:extLst>
          </p:cNvPr>
          <p:cNvSpPr/>
          <p:nvPr/>
        </p:nvSpPr>
        <p:spPr>
          <a:xfrm>
            <a:off x="4126082" y="796137"/>
            <a:ext cx="5017918" cy="1323439"/>
          </a:xfrm>
          <a:prstGeom prst="rect">
            <a:avLst/>
          </a:prstGeom>
        </p:spPr>
        <p:txBody>
          <a:bodyPr wrap="square">
            <a:spAutoFit/>
          </a:bodyPr>
          <a:lstStyle/>
          <a:p>
            <a:pPr>
              <a:buSzPct val="45000"/>
              <a:buFont typeface="Wingdings" charset="2"/>
              <a:buNone/>
            </a:pPr>
            <a:r>
              <a:rPr lang="en-US" altLang="en-US" sz="2000" dirty="0">
                <a:solidFill>
                  <a:schemeClr val="tx1"/>
                </a:solidFill>
                <a:latin typeface="Arial" panose="020B0604020202020204" pitchFamily="34" charset="0"/>
                <a:cs typeface="Arial" panose="020B0604020202020204" pitchFamily="34" charset="0"/>
              </a:rPr>
              <a:t>Total size detector: ~75m</a:t>
            </a:r>
          </a:p>
          <a:p>
            <a:pPr>
              <a:buSzPct val="45000"/>
            </a:pPr>
            <a:r>
              <a:rPr lang="en-US" altLang="en-US" sz="2000" dirty="0">
                <a:solidFill>
                  <a:srgbClr val="FF0000"/>
                </a:solidFill>
                <a:latin typeface="Arial" panose="020B0604020202020204" pitchFamily="34" charset="0"/>
                <a:cs typeface="Arial" panose="020B0604020202020204" pitchFamily="34" charset="0"/>
              </a:rPr>
              <a:t>1.Central detector: </a:t>
            </a:r>
            <a:r>
              <a:rPr lang="en-US" altLang="en-US" sz="2000" dirty="0">
                <a:solidFill>
                  <a:schemeClr val="tx1"/>
                </a:solidFill>
                <a:latin typeface="Arial" panose="020B0604020202020204" pitchFamily="34" charset="0"/>
                <a:cs typeface="Arial" panose="020B0604020202020204" pitchFamily="34" charset="0"/>
              </a:rPr>
              <a:t>~10m</a:t>
            </a:r>
            <a:endParaRPr lang="en-US" altLang="en-US" sz="2000" dirty="0">
              <a:solidFill>
                <a:schemeClr val="accent2">
                  <a:lumMod val="75000"/>
                </a:schemeClr>
              </a:solidFill>
              <a:latin typeface="Arial" panose="020B0604020202020204" pitchFamily="34" charset="0"/>
              <a:cs typeface="Arial" panose="020B0604020202020204" pitchFamily="34" charset="0"/>
            </a:endParaRPr>
          </a:p>
          <a:p>
            <a:pPr>
              <a:buSzPct val="45000"/>
              <a:buFont typeface="Wingdings" charset="2"/>
              <a:buNone/>
            </a:pPr>
            <a:r>
              <a:rPr lang="en-US" altLang="en-US" sz="2000" dirty="0">
                <a:solidFill>
                  <a:srgbClr val="FF9300"/>
                </a:solidFill>
                <a:latin typeface="Arial" panose="020B0604020202020204" pitchFamily="34" charset="0"/>
                <a:cs typeface="Arial" panose="020B0604020202020204" pitchFamily="34" charset="0"/>
              </a:rPr>
              <a:t>2.Backward electron detection:   </a:t>
            </a:r>
            <a:r>
              <a:rPr lang="en-US" altLang="en-US" sz="2000" dirty="0">
                <a:solidFill>
                  <a:schemeClr val="tx1"/>
                </a:solidFill>
                <a:latin typeface="Arial" panose="020B0604020202020204" pitchFamily="34" charset="0"/>
                <a:cs typeface="Arial" panose="020B0604020202020204" pitchFamily="34" charset="0"/>
              </a:rPr>
              <a:t>~35m</a:t>
            </a:r>
          </a:p>
          <a:p>
            <a:pPr>
              <a:buSzPct val="45000"/>
            </a:pPr>
            <a:r>
              <a:rPr lang="en-US" altLang="en-US" sz="2000" dirty="0">
                <a:solidFill>
                  <a:srgbClr val="008F00"/>
                </a:solidFill>
                <a:latin typeface="Arial" panose="020B0604020202020204" pitchFamily="34" charset="0"/>
                <a:cs typeface="Arial" panose="020B0604020202020204" pitchFamily="34" charset="0"/>
              </a:rPr>
              <a:t>3.Forward hadron spectrometer: </a:t>
            </a:r>
            <a:r>
              <a:rPr lang="en-US" altLang="en-US" sz="2000" dirty="0">
                <a:solidFill>
                  <a:schemeClr val="tx1"/>
                </a:solidFill>
                <a:latin typeface="Arial" panose="020B0604020202020204" pitchFamily="34" charset="0"/>
                <a:cs typeface="Arial" panose="020B0604020202020204" pitchFamily="34" charset="0"/>
              </a:rPr>
              <a:t>~</a:t>
            </a:r>
            <a:r>
              <a:rPr lang="en-US" altLang="en-US" sz="2000" dirty="0">
                <a:latin typeface="Arial" panose="020B0604020202020204" pitchFamily="34" charset="0"/>
                <a:cs typeface="Arial" panose="020B0604020202020204" pitchFamily="34" charset="0"/>
              </a:rPr>
              <a:t>40</a:t>
            </a:r>
            <a:r>
              <a:rPr lang="en-US" altLang="en-US" sz="2000" dirty="0">
                <a:solidFill>
                  <a:schemeClr val="tx1"/>
                </a:solidFill>
                <a:latin typeface="Arial" panose="020B0604020202020204" pitchFamily="34" charset="0"/>
                <a:cs typeface="Arial" panose="020B0604020202020204" pitchFamily="34" charset="0"/>
              </a:rPr>
              <a:t>m</a:t>
            </a:r>
          </a:p>
        </p:txBody>
      </p:sp>
      <p:sp>
        <p:nvSpPr>
          <p:cNvPr id="45" name="Rectangle 44">
            <a:extLst>
              <a:ext uri="{FF2B5EF4-FFF2-40B4-BE49-F238E27FC236}">
                <a16:creationId xmlns:a16="http://schemas.microsoft.com/office/drawing/2014/main" id="{BF7E451D-9C0C-2F43-9D66-46F0E9418B98}"/>
              </a:ext>
            </a:extLst>
          </p:cNvPr>
          <p:cNvSpPr/>
          <p:nvPr/>
        </p:nvSpPr>
        <p:spPr>
          <a:xfrm>
            <a:off x="33391" y="478475"/>
            <a:ext cx="3533774" cy="255965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F994EC66-709E-424D-B4F4-DCB3EE5A2600}"/>
              </a:ext>
            </a:extLst>
          </p:cNvPr>
          <p:cNvPicPr>
            <a:picLocks noChangeAspect="1"/>
          </p:cNvPicPr>
          <p:nvPr/>
        </p:nvPicPr>
        <p:blipFill>
          <a:blip r:embed="rId3"/>
          <a:stretch>
            <a:fillRect/>
          </a:stretch>
        </p:blipFill>
        <p:spPr>
          <a:xfrm>
            <a:off x="162692" y="612920"/>
            <a:ext cx="3275171" cy="2290763"/>
          </a:xfrm>
          <a:prstGeom prst="rect">
            <a:avLst/>
          </a:prstGeom>
        </p:spPr>
      </p:pic>
      <p:pic>
        <p:nvPicPr>
          <p:cNvPr id="44" name="Picture 43" descr="A close up of a map&#10;&#10;Description automatically generated">
            <a:extLst>
              <a:ext uri="{FF2B5EF4-FFF2-40B4-BE49-F238E27FC236}">
                <a16:creationId xmlns:a16="http://schemas.microsoft.com/office/drawing/2014/main" id="{AAA0D545-C866-8D4F-9445-71535E09049E}"/>
              </a:ext>
            </a:extLst>
          </p:cNvPr>
          <p:cNvPicPr>
            <a:picLocks noChangeAspect="1"/>
          </p:cNvPicPr>
          <p:nvPr/>
        </p:nvPicPr>
        <p:blipFill>
          <a:blip r:embed="rId4"/>
          <a:stretch>
            <a:fillRect/>
          </a:stretch>
        </p:blipFill>
        <p:spPr>
          <a:xfrm>
            <a:off x="1820616" y="2645524"/>
            <a:ext cx="7323384" cy="4212476"/>
          </a:xfrm>
          <a:prstGeom prst="rect">
            <a:avLst/>
          </a:prstGeom>
        </p:spPr>
      </p:pic>
      <p:sp>
        <p:nvSpPr>
          <p:cNvPr id="2" name="Title 1">
            <a:extLst>
              <a:ext uri="{FF2B5EF4-FFF2-40B4-BE49-F238E27FC236}">
                <a16:creationId xmlns:a16="http://schemas.microsoft.com/office/drawing/2014/main" id="{8ED6535E-6C91-E143-96FF-20A83D6991F8}"/>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Highly integrated detector system</a:t>
            </a:r>
          </a:p>
        </p:txBody>
      </p:sp>
      <p:sp>
        <p:nvSpPr>
          <p:cNvPr id="10" name="Footer Placeholder 12">
            <a:extLst>
              <a:ext uri="{FF2B5EF4-FFF2-40B4-BE49-F238E27FC236}">
                <a16:creationId xmlns:a16="http://schemas.microsoft.com/office/drawing/2014/main" id="{CD856AA3-20E6-4EEE-B44C-E0F9FDFCC8C0}"/>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98698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EIC Detector Other Project Cost Activities</a:t>
            </a:r>
          </a:p>
        </p:txBody>
      </p:sp>
      <p:sp>
        <p:nvSpPr>
          <p:cNvPr id="2" name="Slide Number Placeholder 1"/>
          <p:cNvSpPr>
            <a:spLocks noGrp="1"/>
          </p:cNvSpPr>
          <p:nvPr>
            <p:ph type="sldNum" sz="quarter" idx="12"/>
          </p:nvPr>
        </p:nvSpPr>
        <p:spPr/>
        <p:txBody>
          <a:bodyPr/>
          <a:lstStyle/>
          <a:p>
            <a:fld id="{87034D8C-3CB4-402A-BC46-2AB14C0FE90A}" type="slidenum">
              <a:rPr lang="en-US" smtClean="0"/>
              <a:pPr/>
              <a:t>14</a:t>
            </a:fld>
            <a:endParaRPr lang="en-US"/>
          </a:p>
        </p:txBody>
      </p:sp>
      <p:sp>
        <p:nvSpPr>
          <p:cNvPr id="4" name="TextBox 3">
            <a:extLst>
              <a:ext uri="{FF2B5EF4-FFF2-40B4-BE49-F238E27FC236}">
                <a16:creationId xmlns:a16="http://schemas.microsoft.com/office/drawing/2014/main" id="{F45F3868-BB8D-4DE8-8B41-FB87070CB365}"/>
              </a:ext>
            </a:extLst>
          </p:cNvPr>
          <p:cNvSpPr txBox="1"/>
          <p:nvPr/>
        </p:nvSpPr>
        <p:spPr>
          <a:xfrm>
            <a:off x="368300" y="689788"/>
            <a:ext cx="8547100" cy="5478423"/>
          </a:xfrm>
          <a:prstGeom prst="rect">
            <a:avLst/>
          </a:prstGeom>
          <a:noFill/>
        </p:spPr>
        <p:txBody>
          <a:bodyPr wrap="square" rtlCol="0">
            <a:spAutoFit/>
          </a:bodyPr>
          <a:lstStyle/>
          <a:p>
            <a:pPr algn="ctr"/>
            <a:r>
              <a:rPr lang="en-US" sz="2000" b="1" dirty="0">
                <a:latin typeface="+mj-lt"/>
              </a:rPr>
              <a:t>OPC Tasks for Experimental Equipment</a:t>
            </a:r>
          </a:p>
          <a:p>
            <a:endParaRPr lang="en-US" sz="2000" dirty="0">
              <a:latin typeface="+mj-lt"/>
            </a:endParaRPr>
          </a:p>
          <a:p>
            <a:r>
              <a:rPr lang="en-US" sz="2000" dirty="0">
                <a:latin typeface="+mj-lt"/>
              </a:rPr>
              <a:t>These </a:t>
            </a:r>
            <a:r>
              <a:rPr lang="en-US" sz="2000" dirty="0">
                <a:solidFill>
                  <a:srgbClr val="0432FF"/>
                </a:solidFill>
                <a:latin typeface="+mj-lt"/>
              </a:rPr>
              <a:t>(five) </a:t>
            </a:r>
            <a:r>
              <a:rPr lang="en-US" sz="2000" dirty="0">
                <a:latin typeface="+mj-lt"/>
              </a:rPr>
              <a:t>activities, </a:t>
            </a:r>
            <a:r>
              <a:rPr lang="en-US" sz="2000" dirty="0">
                <a:solidFill>
                  <a:srgbClr val="FF40FF"/>
                </a:solidFill>
                <a:latin typeface="+mj-lt"/>
              </a:rPr>
              <a:t>all done as joint BNL and </a:t>
            </a:r>
            <a:r>
              <a:rPr lang="en-US" sz="2000" dirty="0" err="1">
                <a:solidFill>
                  <a:srgbClr val="FF40FF"/>
                </a:solidFill>
                <a:latin typeface="+mj-lt"/>
              </a:rPr>
              <a:t>JLab</a:t>
            </a:r>
            <a:r>
              <a:rPr lang="en-US" sz="2000" dirty="0">
                <a:solidFill>
                  <a:srgbClr val="FF40FF"/>
                </a:solidFill>
                <a:latin typeface="+mj-lt"/>
              </a:rPr>
              <a:t> efforts, provide the basis for a “Path to CD-1” for the EIC Experimental Equipment</a:t>
            </a:r>
            <a:r>
              <a:rPr lang="en-US" sz="2000" dirty="0">
                <a:latin typeface="+mj-lt"/>
              </a:rPr>
              <a:t>, and more explicitly the information required for  a CDR.</a:t>
            </a:r>
          </a:p>
          <a:p>
            <a:endParaRPr lang="en-US" sz="2000" dirty="0">
              <a:latin typeface="+mj-lt"/>
            </a:endParaRPr>
          </a:p>
          <a:p>
            <a:pPr marL="742950" lvl="1" indent="-285750">
              <a:buFont typeface="Courier New" panose="02070309020205020404" pitchFamily="49" charset="0"/>
              <a:buChar char="o"/>
            </a:pPr>
            <a:r>
              <a:rPr lang="en-US" dirty="0">
                <a:solidFill>
                  <a:prstClr val="black"/>
                </a:solidFill>
                <a:latin typeface="Arial"/>
              </a:rPr>
              <a:t>Conceptual design of experimental solenoid</a:t>
            </a:r>
            <a:endParaRPr lang="en-US" sz="1600" dirty="0">
              <a:solidFill>
                <a:prstClr val="black"/>
              </a:solidFill>
              <a:latin typeface="Arial"/>
            </a:endParaRPr>
          </a:p>
          <a:p>
            <a:pPr marL="742950" lvl="1" indent="-285750">
              <a:buFont typeface="Courier New" panose="02070309020205020404" pitchFamily="49" charset="0"/>
              <a:buChar char="o"/>
            </a:pPr>
            <a:r>
              <a:rPr lang="en-US" dirty="0">
                <a:solidFill>
                  <a:prstClr val="black"/>
                </a:solidFill>
                <a:latin typeface="Arial"/>
              </a:rPr>
              <a:t>Engineering concept for the full detector (incl. installation, maintenance)</a:t>
            </a:r>
          </a:p>
          <a:p>
            <a:pPr marL="742950" lvl="1" indent="-285750">
              <a:buFont typeface="Courier New" panose="02070309020205020404" pitchFamily="49" charset="0"/>
              <a:buChar char="o"/>
            </a:pPr>
            <a:r>
              <a:rPr lang="en-US" sz="2000" dirty="0">
                <a:latin typeface="+mj-lt"/>
              </a:rPr>
              <a:t>Interaction region (background, detector integration, vacuum)</a:t>
            </a:r>
          </a:p>
          <a:p>
            <a:pPr marL="742950" lvl="1" indent="-285750">
              <a:buFont typeface="Courier New" panose="02070309020205020404" pitchFamily="49" charset="0"/>
              <a:buChar char="o"/>
            </a:pPr>
            <a:r>
              <a:rPr lang="en-US" dirty="0">
                <a:solidFill>
                  <a:prstClr val="black"/>
                </a:solidFill>
                <a:latin typeface="Arial"/>
              </a:rPr>
              <a:t>Evaluation of ASIC, PCB and FPGA needs</a:t>
            </a:r>
            <a:endParaRPr lang="en-US" sz="1600" dirty="0">
              <a:solidFill>
                <a:prstClr val="black"/>
              </a:solidFill>
              <a:latin typeface="Arial"/>
            </a:endParaRPr>
          </a:p>
          <a:p>
            <a:pPr marL="742950" lvl="1" indent="-285750">
              <a:buFont typeface="Courier New" panose="02070309020205020404" pitchFamily="49" charset="0"/>
              <a:buChar char="o"/>
            </a:pPr>
            <a:r>
              <a:rPr lang="en-US" dirty="0">
                <a:solidFill>
                  <a:prstClr val="black"/>
                </a:solidFill>
                <a:latin typeface="Arial"/>
              </a:rPr>
              <a:t>Resource evaluation of the computing needs for a fully streaming DAQ</a:t>
            </a:r>
            <a:endParaRPr lang="en-US" sz="2000" dirty="0">
              <a:latin typeface="+mj-lt"/>
            </a:endParaRPr>
          </a:p>
          <a:p>
            <a:endParaRPr lang="en-US" sz="2000" dirty="0">
              <a:latin typeface="+mj-lt"/>
            </a:endParaRPr>
          </a:p>
          <a:p>
            <a:r>
              <a:rPr lang="en-US" sz="2000" dirty="0">
                <a:latin typeface="+mj-lt"/>
              </a:rPr>
              <a:t>The activities are linked to the EIC Users Group-driven efforts towards a Yellow Report and their deliberations among various detector technologies and complementary detector choices.</a:t>
            </a:r>
          </a:p>
          <a:p>
            <a:endParaRPr lang="en-US" sz="2000" dirty="0">
              <a:latin typeface="+mj-lt"/>
            </a:endParaRPr>
          </a:p>
          <a:p>
            <a:pPr lvl="0"/>
            <a:r>
              <a:rPr lang="en-US" sz="2000" b="1" dirty="0">
                <a:solidFill>
                  <a:prstClr val="black"/>
                </a:solidFill>
                <a:latin typeface="Arial"/>
              </a:rPr>
              <a:t>Task Owners</a:t>
            </a:r>
            <a:endParaRPr lang="en-US" sz="2000" dirty="0">
              <a:solidFill>
                <a:prstClr val="black"/>
              </a:solidFill>
              <a:latin typeface="Arial"/>
            </a:endParaRPr>
          </a:p>
          <a:p>
            <a:pPr lvl="0"/>
            <a:r>
              <a:rPr lang="en-US" sz="2000" dirty="0">
                <a:solidFill>
                  <a:prstClr val="black"/>
                </a:solidFill>
                <a:latin typeface="Arial"/>
              </a:rPr>
              <a:t>Elke </a:t>
            </a:r>
            <a:r>
              <a:rPr lang="en-US" sz="2000" dirty="0" err="1">
                <a:solidFill>
                  <a:prstClr val="black"/>
                </a:solidFill>
                <a:latin typeface="Arial"/>
              </a:rPr>
              <a:t>Aschenauer</a:t>
            </a:r>
            <a:r>
              <a:rPr lang="en-US" sz="2000" dirty="0">
                <a:solidFill>
                  <a:prstClr val="black"/>
                </a:solidFill>
                <a:latin typeface="Arial"/>
              </a:rPr>
              <a:t> (BNL) and Rolf Ent (</a:t>
            </a:r>
            <a:r>
              <a:rPr lang="en-US" sz="2000" dirty="0" err="1">
                <a:solidFill>
                  <a:prstClr val="black"/>
                </a:solidFill>
                <a:latin typeface="Arial"/>
              </a:rPr>
              <a:t>JLab</a:t>
            </a:r>
            <a:r>
              <a:rPr lang="en-US" sz="2000" dirty="0">
                <a:solidFill>
                  <a:prstClr val="black"/>
                </a:solidFill>
                <a:latin typeface="Arial"/>
              </a:rPr>
              <a:t>)</a:t>
            </a:r>
            <a:r>
              <a:rPr lang="en-US" sz="2000" dirty="0">
                <a:latin typeface="+mj-lt"/>
              </a:rPr>
              <a:t>	</a:t>
            </a:r>
          </a:p>
        </p:txBody>
      </p:sp>
      <p:sp>
        <p:nvSpPr>
          <p:cNvPr id="7" name="Footer Placeholder 12">
            <a:extLst>
              <a:ext uri="{FF2B5EF4-FFF2-40B4-BE49-F238E27FC236}">
                <a16:creationId xmlns:a16="http://schemas.microsoft.com/office/drawing/2014/main" id="{12CEF8C4-8DE6-431E-A302-DA33396F6144}"/>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409295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Some more on the solenoid magnet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15</a:t>
            </a:fld>
            <a:endParaRPr lang="en-US"/>
          </a:p>
        </p:txBody>
      </p:sp>
      <p:sp>
        <p:nvSpPr>
          <p:cNvPr id="3" name="Rectangle 2">
            <a:extLst>
              <a:ext uri="{FF2B5EF4-FFF2-40B4-BE49-F238E27FC236}">
                <a16:creationId xmlns:a16="http://schemas.microsoft.com/office/drawing/2014/main" id="{DF17E0B0-0151-4A07-9252-98E21CD50207}"/>
              </a:ext>
            </a:extLst>
          </p:cNvPr>
          <p:cNvSpPr/>
          <p:nvPr/>
        </p:nvSpPr>
        <p:spPr>
          <a:xfrm>
            <a:off x="228600" y="758215"/>
            <a:ext cx="8915400" cy="5663089"/>
          </a:xfrm>
          <a:prstGeom prst="rect">
            <a:avLst/>
          </a:prstGeom>
        </p:spPr>
        <p:txBody>
          <a:bodyPr wrap="square">
            <a:spAutoFit/>
          </a:bodyPr>
          <a:lstStyle/>
          <a:p>
            <a:pPr>
              <a:spcAft>
                <a:spcPts val="600"/>
              </a:spcAft>
            </a:pPr>
            <a:r>
              <a:rPr lang="en-US" b="1" dirty="0">
                <a:latin typeface="+mj-lt"/>
                <a:ea typeface="Calibri" panose="020F0502020204030204" pitchFamily="34" charset="0"/>
                <a:cs typeface="Times New Roman" panose="02020603050405020304" pitchFamily="18" charset="0"/>
              </a:rPr>
              <a:t>Two options: </a:t>
            </a:r>
            <a:r>
              <a:rPr lang="en-US" b="1" dirty="0">
                <a:solidFill>
                  <a:srgbClr val="0432FF"/>
                </a:solidFill>
                <a:latin typeface="+mj-lt"/>
                <a:ea typeface="Calibri" panose="020F0502020204030204" pitchFamily="34" charset="0"/>
                <a:cs typeface="Times New Roman" panose="02020603050405020304" pitchFamily="18" charset="0"/>
              </a:rPr>
              <a:t>BABAR magnet with ~1.3 T, inner bore 2.8 m, and length 3.5 m, or a new magnet with field of 2 to 3 T, bore larger or similar, and similar length.</a:t>
            </a:r>
          </a:p>
          <a:p>
            <a:pPr>
              <a:spcAft>
                <a:spcPts val="600"/>
              </a:spcAft>
            </a:pPr>
            <a:r>
              <a:rPr lang="en-US" b="1" dirty="0">
                <a:latin typeface="+mj-lt"/>
                <a:ea typeface="Calibri" panose="020F0502020204030204" pitchFamily="34" charset="0"/>
                <a:cs typeface="Times New Roman" panose="02020603050405020304" pitchFamily="18" charset="0"/>
              </a:rPr>
              <a:t>OPC Task Activity Goals</a:t>
            </a: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cs typeface="Times New Roman" panose="02020603050405020304" pitchFamily="18" charset="0"/>
              </a:rPr>
              <a:t>Study the feasibility of the existing BABAR magnet, and possible field mitigation,  in terms of field strength at the position of possible electronics readout to guide the EIC User Group efforts (Detector Working Group, sub-group on Central Detector and Magnet Integration).</a:t>
            </a: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cs typeface="Times New Roman" panose="02020603050405020304" pitchFamily="18" charset="0"/>
              </a:rPr>
              <a:t>Document the limit of magnetic field distortions possible in the existing BABAR magnet or through mitigation, including any polar angle dependency, and balance against the EIC detector requirements.</a:t>
            </a: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cs typeface="Times New Roman" panose="02020603050405020304" pitchFamily="18" charset="0"/>
              </a:rPr>
              <a:t>Perform a risk analysis of use of the BABAR magnet in a 10- to 20-year timeframe.</a:t>
            </a: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cs typeface="Times New Roman" panose="02020603050405020304" pitchFamily="18" charset="0"/>
              </a:rPr>
              <a:t>Produce a summary report which can be used for demonstration of the BABAR magnet system as suitable EIC experimental equipment for the CDR.</a:t>
            </a:r>
          </a:p>
          <a:p>
            <a:pPr marR="0" lvl="0">
              <a:spcBef>
                <a:spcPts val="0"/>
              </a:spcBef>
              <a:spcAft>
                <a:spcPts val="600"/>
              </a:spcAft>
            </a:pP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cs typeface="Times New Roman" panose="02020603050405020304" pitchFamily="18" charset="0"/>
              </a:rPr>
              <a:t>Study the feasibility of a proposed new solenoid magnet with larger bore and central fields up to 3T in terms of peak field strength and coil design.</a:t>
            </a:r>
            <a:endParaRPr lang="en-US" sz="1600" dirty="0">
              <a:latin typeface="+mj-lt"/>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Times New Roman" panose="02020603050405020304" pitchFamily="18" charset="0"/>
              <a:buChar char="•"/>
            </a:pPr>
            <a:r>
              <a:rPr lang="en-US" dirty="0">
                <a:latin typeface="+mj-lt"/>
                <a:ea typeface="Calibri" panose="020F0502020204030204" pitchFamily="34" charset="0"/>
              </a:rPr>
              <a:t>Develop a conceptual design of the SC solenoid magnet which would meet the EIC detector requirements, and in particular … </a:t>
            </a:r>
            <a:endParaRPr lang="en-US" dirty="0">
              <a:latin typeface="+mj-lt"/>
            </a:endParaRPr>
          </a:p>
        </p:txBody>
      </p:sp>
      <p:sp>
        <p:nvSpPr>
          <p:cNvPr id="7" name="Footer Placeholder 12">
            <a:extLst>
              <a:ext uri="{FF2B5EF4-FFF2-40B4-BE49-F238E27FC236}">
                <a16:creationId xmlns:a16="http://schemas.microsoft.com/office/drawing/2014/main" id="{60A4C74C-D7BF-446A-83ED-E087BA06D9BF}"/>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917116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15CDE4-4264-4B6C-9498-F32FF90644A5}"/>
              </a:ext>
            </a:extLst>
          </p:cNvPr>
          <p:cNvSpPr>
            <a:spLocks noGrp="1"/>
          </p:cNvSpPr>
          <p:nvPr>
            <p:ph type="sldNum" sz="quarter" idx="12"/>
          </p:nvPr>
        </p:nvSpPr>
        <p:spPr/>
        <p:txBody>
          <a:bodyPr/>
          <a:lstStyle/>
          <a:p>
            <a:fld id="{893C5830-40F3-F04E-B2E3-10E6672BA8FF}" type="slidenum">
              <a:rPr lang="en-US" smtClean="0"/>
              <a:pPr/>
              <a:t>16</a:t>
            </a:fld>
            <a:endParaRPr lang="en-US"/>
          </a:p>
        </p:txBody>
      </p:sp>
      <p:graphicFrame>
        <p:nvGraphicFramePr>
          <p:cNvPr id="9" name="Chart 8">
            <a:extLst>
              <a:ext uri="{FF2B5EF4-FFF2-40B4-BE49-F238E27FC236}">
                <a16:creationId xmlns:a16="http://schemas.microsoft.com/office/drawing/2014/main" id="{51DD6511-E170-42E7-AE68-FEFDF4DF40DC}"/>
              </a:ext>
            </a:extLst>
          </p:cNvPr>
          <p:cNvGraphicFramePr>
            <a:graphicFrameLocks/>
          </p:cNvGraphicFramePr>
          <p:nvPr/>
        </p:nvGraphicFramePr>
        <p:xfrm>
          <a:off x="1012054" y="2126434"/>
          <a:ext cx="6984381" cy="4108588"/>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6CF36F2B-700E-4AE5-8106-7474B5333708}"/>
              </a:ext>
            </a:extLst>
          </p:cNvPr>
          <p:cNvCxnSpPr>
            <a:cxnSpLocks/>
          </p:cNvCxnSpPr>
          <p:nvPr/>
        </p:nvCxnSpPr>
        <p:spPr>
          <a:xfrm flipH="1" flipV="1">
            <a:off x="7718175" y="2021517"/>
            <a:ext cx="19346" cy="3593096"/>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909F91C-E759-4E93-B6A7-266BE510CBD7}"/>
              </a:ext>
            </a:extLst>
          </p:cNvPr>
          <p:cNvSpPr/>
          <p:nvPr/>
        </p:nvSpPr>
        <p:spPr>
          <a:xfrm>
            <a:off x="4395722" y="3855215"/>
            <a:ext cx="3410267" cy="1564477"/>
          </a:xfrm>
          <a:prstGeom prst="ellipse">
            <a:avLst/>
          </a:prstGeom>
          <a:solidFill>
            <a:srgbClr val="0000EE">
              <a:alpha val="49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A9BBAB90-E10E-4C2F-926C-2C40C0CE8FC9}"/>
              </a:ext>
            </a:extLst>
          </p:cNvPr>
          <p:cNvSpPr/>
          <p:nvPr/>
        </p:nvSpPr>
        <p:spPr>
          <a:xfrm>
            <a:off x="2873519" y="3272010"/>
            <a:ext cx="4404105" cy="1288427"/>
          </a:xfrm>
          <a:prstGeom prst="ellipse">
            <a:avLst/>
          </a:prstGeom>
          <a:solidFill>
            <a:srgbClr val="FF0000">
              <a:alpha val="50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BF8F1F73-7964-4973-B4E6-FC83D9AF8395}"/>
              </a:ext>
            </a:extLst>
          </p:cNvPr>
          <p:cNvSpPr/>
          <p:nvPr/>
        </p:nvSpPr>
        <p:spPr>
          <a:xfrm>
            <a:off x="3302067" y="2569077"/>
            <a:ext cx="3841544" cy="1803575"/>
          </a:xfrm>
          <a:prstGeom prst="ellipse">
            <a:avLst/>
          </a:prstGeom>
          <a:solidFill>
            <a:srgbClr val="00B0F0">
              <a:alpha val="42000"/>
            </a:srgbClr>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CC73893B-168B-488B-9FEA-EC4534427EF0}"/>
              </a:ext>
            </a:extLst>
          </p:cNvPr>
          <p:cNvSpPr txBox="1"/>
          <p:nvPr/>
        </p:nvSpPr>
        <p:spPr>
          <a:xfrm>
            <a:off x="3928377" y="3678363"/>
            <a:ext cx="2352080" cy="507831"/>
          </a:xfrm>
          <a:prstGeom prst="rect">
            <a:avLst/>
          </a:prstGeom>
          <a:noFill/>
        </p:spPr>
        <p:txBody>
          <a:bodyPr wrap="square" rtlCol="0">
            <a:spAutoFit/>
          </a:bodyPr>
          <a:lstStyle/>
          <a:p>
            <a:pPr algn="ctr"/>
            <a:r>
              <a:rPr lang="en-US" sz="1350" b="1" dirty="0"/>
              <a:t>Spin and Flavor Structure of </a:t>
            </a:r>
          </a:p>
          <a:p>
            <a:pPr algn="ctr"/>
            <a:r>
              <a:rPr lang="en-US" sz="1350" b="1" dirty="0"/>
              <a:t>the Nucleon and Nuclei</a:t>
            </a:r>
          </a:p>
        </p:txBody>
      </p:sp>
      <p:sp>
        <p:nvSpPr>
          <p:cNvPr id="15" name="TextBox 14">
            <a:extLst>
              <a:ext uri="{FF2B5EF4-FFF2-40B4-BE49-F238E27FC236}">
                <a16:creationId xmlns:a16="http://schemas.microsoft.com/office/drawing/2014/main" id="{03BDD366-9F04-4B6F-85E4-0F4694B8A075}"/>
              </a:ext>
            </a:extLst>
          </p:cNvPr>
          <p:cNvSpPr txBox="1"/>
          <p:nvPr/>
        </p:nvSpPr>
        <p:spPr>
          <a:xfrm>
            <a:off x="5415365" y="4309787"/>
            <a:ext cx="1607342" cy="784830"/>
          </a:xfrm>
          <a:prstGeom prst="rect">
            <a:avLst/>
          </a:prstGeom>
          <a:noFill/>
        </p:spPr>
        <p:txBody>
          <a:bodyPr wrap="square" rtlCol="0">
            <a:spAutoFit/>
          </a:bodyPr>
          <a:lstStyle/>
          <a:p>
            <a:pPr algn="ctr"/>
            <a:r>
              <a:rPr lang="en-US" sz="1500" b="1" dirty="0"/>
              <a:t>QCD at Extreme Parton Densities-</a:t>
            </a:r>
          </a:p>
          <a:p>
            <a:pPr algn="ctr"/>
            <a:r>
              <a:rPr lang="en-US" sz="1500" b="1" dirty="0"/>
              <a:t>Saturation</a:t>
            </a:r>
          </a:p>
        </p:txBody>
      </p:sp>
      <p:sp>
        <p:nvSpPr>
          <p:cNvPr id="16" name="TextBox 15">
            <a:extLst>
              <a:ext uri="{FF2B5EF4-FFF2-40B4-BE49-F238E27FC236}">
                <a16:creationId xmlns:a16="http://schemas.microsoft.com/office/drawing/2014/main" id="{5CA4A584-9C9D-4A30-857A-0B42643C3A41}"/>
              </a:ext>
            </a:extLst>
          </p:cNvPr>
          <p:cNvSpPr txBox="1"/>
          <p:nvPr/>
        </p:nvSpPr>
        <p:spPr>
          <a:xfrm>
            <a:off x="4232405" y="3258718"/>
            <a:ext cx="1830233" cy="300082"/>
          </a:xfrm>
          <a:prstGeom prst="rect">
            <a:avLst/>
          </a:prstGeom>
          <a:noFill/>
        </p:spPr>
        <p:txBody>
          <a:bodyPr wrap="square" rtlCol="0">
            <a:spAutoFit/>
          </a:bodyPr>
          <a:lstStyle/>
          <a:p>
            <a:pPr algn="ctr"/>
            <a:r>
              <a:rPr lang="en-US" sz="1350" b="1" dirty="0"/>
              <a:t>Tomography (p/A)</a:t>
            </a:r>
            <a:endParaRPr lang="en-US" sz="1350" dirty="0"/>
          </a:p>
        </p:txBody>
      </p:sp>
      <p:cxnSp>
        <p:nvCxnSpPr>
          <p:cNvPr id="17" name="Straight Connector 16">
            <a:extLst>
              <a:ext uri="{FF2B5EF4-FFF2-40B4-BE49-F238E27FC236}">
                <a16:creationId xmlns:a16="http://schemas.microsoft.com/office/drawing/2014/main" id="{CB88D7FC-9C82-4D43-ACD5-15D170010797}"/>
              </a:ext>
            </a:extLst>
          </p:cNvPr>
          <p:cNvCxnSpPr/>
          <p:nvPr/>
        </p:nvCxnSpPr>
        <p:spPr>
          <a:xfrm>
            <a:off x="7681373" y="3088526"/>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DAFA90-2B68-4904-A1EB-5D842BC5190E}"/>
              </a:ext>
            </a:extLst>
          </p:cNvPr>
          <p:cNvCxnSpPr/>
          <p:nvPr/>
        </p:nvCxnSpPr>
        <p:spPr>
          <a:xfrm>
            <a:off x="7684543" y="3894719"/>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B8CC72-78B8-41F8-B349-37FDD1A849F4}"/>
              </a:ext>
            </a:extLst>
          </p:cNvPr>
          <p:cNvCxnSpPr/>
          <p:nvPr/>
        </p:nvCxnSpPr>
        <p:spPr>
          <a:xfrm>
            <a:off x="7694479" y="4711175"/>
            <a:ext cx="778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D8B7915-52A9-4CD6-A93B-812B80ABC1B1}"/>
              </a:ext>
            </a:extLst>
          </p:cNvPr>
          <p:cNvSpPr txBox="1"/>
          <p:nvPr/>
        </p:nvSpPr>
        <p:spPr>
          <a:xfrm>
            <a:off x="7807180" y="2899682"/>
            <a:ext cx="636383" cy="2031325"/>
          </a:xfrm>
          <a:prstGeom prst="rect">
            <a:avLst/>
          </a:prstGeom>
          <a:noFill/>
        </p:spPr>
        <p:txBody>
          <a:bodyPr wrap="square" rtlCol="0">
            <a:spAutoFit/>
          </a:bodyPr>
          <a:lstStyle/>
          <a:p>
            <a:r>
              <a:rPr lang="en-US" sz="2100" dirty="0"/>
              <a:t>100</a:t>
            </a:r>
          </a:p>
          <a:p>
            <a:r>
              <a:rPr lang="en-US" sz="3000" dirty="0"/>
              <a:t>   </a:t>
            </a:r>
            <a:r>
              <a:rPr lang="en-US" sz="2700" dirty="0"/>
              <a:t>  </a:t>
            </a:r>
          </a:p>
          <a:p>
            <a:r>
              <a:rPr lang="en-US" sz="2100" dirty="0"/>
              <a:t>10</a:t>
            </a:r>
          </a:p>
          <a:p>
            <a:r>
              <a:rPr lang="en-US" sz="3300" dirty="0"/>
              <a:t>  </a:t>
            </a:r>
          </a:p>
          <a:p>
            <a:r>
              <a:rPr lang="en-US" sz="2100" dirty="0"/>
              <a:t>1</a:t>
            </a:r>
          </a:p>
        </p:txBody>
      </p:sp>
      <p:sp>
        <p:nvSpPr>
          <p:cNvPr id="21" name="TextBox 20">
            <a:extLst>
              <a:ext uri="{FF2B5EF4-FFF2-40B4-BE49-F238E27FC236}">
                <a16:creationId xmlns:a16="http://schemas.microsoft.com/office/drawing/2014/main" id="{72143B75-F568-4292-B459-11992C1BA509}"/>
              </a:ext>
            </a:extLst>
          </p:cNvPr>
          <p:cNvSpPr txBox="1"/>
          <p:nvPr/>
        </p:nvSpPr>
        <p:spPr>
          <a:xfrm>
            <a:off x="936978" y="5968269"/>
            <a:ext cx="7054359" cy="415498"/>
          </a:xfrm>
          <a:prstGeom prst="rect">
            <a:avLst/>
          </a:prstGeom>
          <a:solidFill>
            <a:schemeClr val="bg1"/>
          </a:solidFill>
        </p:spPr>
        <p:txBody>
          <a:bodyPr wrap="square" rtlCol="0">
            <a:spAutoFit/>
          </a:bodyPr>
          <a:lstStyle/>
          <a:p>
            <a:pPr algn="ctr"/>
            <a:r>
              <a:rPr lang="en-US" sz="2100" dirty="0"/>
              <a:t>Center of Mass Energy E</a:t>
            </a:r>
            <a:r>
              <a:rPr lang="en-US" sz="2100" baseline="-25000" dirty="0"/>
              <a:t>cm</a:t>
            </a:r>
            <a:r>
              <a:rPr lang="en-US" sz="2100" dirty="0"/>
              <a:t> </a:t>
            </a:r>
            <a:r>
              <a:rPr lang="en-US" dirty="0"/>
              <a:t>[GeV]</a:t>
            </a:r>
          </a:p>
        </p:txBody>
      </p:sp>
      <p:cxnSp>
        <p:nvCxnSpPr>
          <p:cNvPr id="22" name="Straight Arrow Connector 21">
            <a:extLst>
              <a:ext uri="{FF2B5EF4-FFF2-40B4-BE49-F238E27FC236}">
                <a16:creationId xmlns:a16="http://schemas.microsoft.com/office/drawing/2014/main" id="{6AAC354D-3AEC-4C00-9384-F46DD76C5B8D}"/>
              </a:ext>
            </a:extLst>
          </p:cNvPr>
          <p:cNvCxnSpPr/>
          <p:nvPr/>
        </p:nvCxnSpPr>
        <p:spPr>
          <a:xfrm>
            <a:off x="6486002" y="6221688"/>
            <a:ext cx="7115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9D515A1-4C79-49BF-B3C5-A8F1F2ECB34F}"/>
              </a:ext>
            </a:extLst>
          </p:cNvPr>
          <p:cNvSpPr txBox="1"/>
          <p:nvPr/>
        </p:nvSpPr>
        <p:spPr>
          <a:xfrm>
            <a:off x="617694" y="1918894"/>
            <a:ext cx="507831" cy="3180797"/>
          </a:xfrm>
          <a:prstGeom prst="rect">
            <a:avLst/>
          </a:prstGeom>
          <a:solidFill>
            <a:schemeClr val="bg1"/>
          </a:solidFill>
        </p:spPr>
        <p:txBody>
          <a:bodyPr vert="vert270" wrap="square" rtlCol="0">
            <a:spAutoFit/>
          </a:bodyPr>
          <a:lstStyle/>
          <a:p>
            <a:r>
              <a:rPr lang="en-US" sz="2100" dirty="0"/>
              <a:t>Peak Luminosity </a:t>
            </a:r>
            <a:r>
              <a:rPr lang="en-US" dirty="0"/>
              <a:t>[cm</a:t>
            </a:r>
            <a:r>
              <a:rPr lang="en-US" baseline="30000" dirty="0"/>
              <a:t>-2</a:t>
            </a:r>
            <a:r>
              <a:rPr lang="en-US" dirty="0"/>
              <a:t>s</a:t>
            </a:r>
            <a:r>
              <a:rPr lang="en-US" baseline="30000" dirty="0"/>
              <a:t>-1</a:t>
            </a:r>
            <a:r>
              <a:rPr lang="en-US" dirty="0"/>
              <a:t>]</a:t>
            </a:r>
          </a:p>
        </p:txBody>
      </p:sp>
      <p:sp>
        <p:nvSpPr>
          <p:cNvPr id="24" name="TextBox 23">
            <a:extLst>
              <a:ext uri="{FF2B5EF4-FFF2-40B4-BE49-F238E27FC236}">
                <a16:creationId xmlns:a16="http://schemas.microsoft.com/office/drawing/2014/main" id="{77104FC8-12ED-4E3B-8924-58C6E7B4C2B0}"/>
              </a:ext>
            </a:extLst>
          </p:cNvPr>
          <p:cNvSpPr txBox="1"/>
          <p:nvPr/>
        </p:nvSpPr>
        <p:spPr>
          <a:xfrm>
            <a:off x="8286221" y="1729312"/>
            <a:ext cx="507831" cy="3941887"/>
          </a:xfrm>
          <a:prstGeom prst="rect">
            <a:avLst/>
          </a:prstGeom>
          <a:noFill/>
        </p:spPr>
        <p:txBody>
          <a:bodyPr vert="vert270" wrap="square" rtlCol="0">
            <a:spAutoFit/>
          </a:bodyPr>
          <a:lstStyle/>
          <a:p>
            <a:r>
              <a:rPr lang="en-US" sz="2100" dirty="0"/>
              <a:t>Annual Integrated Luminosity </a:t>
            </a:r>
            <a:r>
              <a:rPr lang="en-US" dirty="0"/>
              <a:t>[fb</a:t>
            </a:r>
            <a:r>
              <a:rPr lang="en-US" baseline="30000" dirty="0"/>
              <a:t>-1</a:t>
            </a:r>
            <a:r>
              <a:rPr lang="en-US" dirty="0"/>
              <a:t>]</a:t>
            </a:r>
          </a:p>
        </p:txBody>
      </p:sp>
      <p:sp>
        <p:nvSpPr>
          <p:cNvPr id="25" name="TextBox 24">
            <a:extLst>
              <a:ext uri="{FF2B5EF4-FFF2-40B4-BE49-F238E27FC236}">
                <a16:creationId xmlns:a16="http://schemas.microsoft.com/office/drawing/2014/main" id="{8A4A459E-2EAC-48AB-8A91-522A78AB2A27}"/>
              </a:ext>
            </a:extLst>
          </p:cNvPr>
          <p:cNvSpPr txBox="1"/>
          <p:nvPr/>
        </p:nvSpPr>
        <p:spPr>
          <a:xfrm>
            <a:off x="1040215" y="1984141"/>
            <a:ext cx="702343" cy="3724096"/>
          </a:xfrm>
          <a:prstGeom prst="rect">
            <a:avLst/>
          </a:prstGeom>
          <a:solidFill>
            <a:schemeClr val="bg1"/>
          </a:solidFill>
        </p:spPr>
        <p:txBody>
          <a:bodyPr wrap="square" rtlCol="0">
            <a:spAutoFit/>
          </a:bodyPr>
          <a:lstStyle/>
          <a:p>
            <a:endParaRPr lang="en-US" sz="2100" dirty="0"/>
          </a:p>
          <a:p>
            <a:endParaRPr lang="en-US" sz="2100" dirty="0"/>
          </a:p>
          <a:p>
            <a:endParaRPr lang="en-US" sz="2100" dirty="0"/>
          </a:p>
          <a:p>
            <a:r>
              <a:rPr lang="en-US" sz="2100" dirty="0"/>
              <a:t>10</a:t>
            </a:r>
            <a:r>
              <a:rPr lang="en-US" sz="2100" baseline="30000" dirty="0"/>
              <a:t>34</a:t>
            </a:r>
          </a:p>
          <a:p>
            <a:endParaRPr lang="en-US" sz="2100" baseline="30000" dirty="0"/>
          </a:p>
          <a:p>
            <a:r>
              <a:rPr lang="en-US" sz="1050" baseline="30000" dirty="0"/>
              <a:t> </a:t>
            </a:r>
          </a:p>
          <a:p>
            <a:r>
              <a:rPr lang="en-US" sz="1500" baseline="30000" dirty="0"/>
              <a:t>  </a:t>
            </a:r>
          </a:p>
          <a:p>
            <a:r>
              <a:rPr lang="en-US" sz="2100" dirty="0"/>
              <a:t>10</a:t>
            </a:r>
            <a:r>
              <a:rPr lang="en-US" sz="2100" baseline="30000" dirty="0"/>
              <a:t>33</a:t>
            </a:r>
          </a:p>
          <a:p>
            <a:endParaRPr lang="en-US" sz="2100" baseline="30000" dirty="0"/>
          </a:p>
          <a:p>
            <a:r>
              <a:rPr lang="en-US" sz="1350" baseline="30000" dirty="0"/>
              <a:t>  </a:t>
            </a:r>
          </a:p>
          <a:p>
            <a:endParaRPr lang="en-US" sz="2100" baseline="30000" dirty="0"/>
          </a:p>
          <a:p>
            <a:r>
              <a:rPr lang="en-US" sz="2100" dirty="0"/>
              <a:t>10</a:t>
            </a:r>
            <a:r>
              <a:rPr lang="en-US" sz="2100" baseline="30000" dirty="0"/>
              <a:t>32</a:t>
            </a:r>
          </a:p>
          <a:p>
            <a:endParaRPr lang="en-US" sz="2100" baseline="30000" dirty="0"/>
          </a:p>
          <a:p>
            <a:endParaRPr lang="en-US" sz="2100" baseline="30000" dirty="0"/>
          </a:p>
          <a:p>
            <a:endParaRPr lang="en-US" sz="2100" baseline="30000" dirty="0"/>
          </a:p>
        </p:txBody>
      </p:sp>
      <p:sp>
        <p:nvSpPr>
          <p:cNvPr id="26" name="TextBox 25">
            <a:extLst>
              <a:ext uri="{FF2B5EF4-FFF2-40B4-BE49-F238E27FC236}">
                <a16:creationId xmlns:a16="http://schemas.microsoft.com/office/drawing/2014/main" id="{4952E172-CB9F-4192-B726-406619C8F1BD}"/>
              </a:ext>
            </a:extLst>
          </p:cNvPr>
          <p:cNvSpPr txBox="1"/>
          <p:nvPr/>
        </p:nvSpPr>
        <p:spPr>
          <a:xfrm>
            <a:off x="6427105" y="1866514"/>
            <a:ext cx="1196738" cy="71558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350" dirty="0"/>
              <a:t>BNL EIC</a:t>
            </a:r>
          </a:p>
          <a:p>
            <a:r>
              <a:rPr lang="en-US" sz="1350" dirty="0"/>
              <a:t>Optimization for  high E</a:t>
            </a:r>
            <a:r>
              <a:rPr lang="en-US" sz="1350" baseline="-25000" dirty="0"/>
              <a:t>cm</a:t>
            </a:r>
          </a:p>
        </p:txBody>
      </p:sp>
      <p:cxnSp>
        <p:nvCxnSpPr>
          <p:cNvPr id="27" name="Straight Arrow Connector 26">
            <a:extLst>
              <a:ext uri="{FF2B5EF4-FFF2-40B4-BE49-F238E27FC236}">
                <a16:creationId xmlns:a16="http://schemas.microsoft.com/office/drawing/2014/main" id="{E1BC7216-5F9B-4CCD-BC12-28C709F27FE2}"/>
              </a:ext>
            </a:extLst>
          </p:cNvPr>
          <p:cNvCxnSpPr>
            <a:cxnSpLocks/>
          </p:cNvCxnSpPr>
          <p:nvPr/>
        </p:nvCxnSpPr>
        <p:spPr>
          <a:xfrm flipH="1">
            <a:off x="6587833" y="2570308"/>
            <a:ext cx="237201" cy="726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8E6419D-D311-415B-9210-461F4B01DD26}"/>
              </a:ext>
            </a:extLst>
          </p:cNvPr>
          <p:cNvSpPr/>
          <p:nvPr/>
        </p:nvSpPr>
        <p:spPr>
          <a:xfrm>
            <a:off x="2209296" y="4112832"/>
            <a:ext cx="2775334" cy="1203443"/>
          </a:xfrm>
          <a:prstGeom prst="ellipse">
            <a:avLst/>
          </a:prstGeom>
          <a:solidFill>
            <a:srgbClr val="FFFF00">
              <a:alpha val="57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825"/>
          </a:p>
        </p:txBody>
      </p:sp>
      <p:sp>
        <p:nvSpPr>
          <p:cNvPr id="30" name="TextBox 29">
            <a:extLst>
              <a:ext uri="{FF2B5EF4-FFF2-40B4-BE49-F238E27FC236}">
                <a16:creationId xmlns:a16="http://schemas.microsoft.com/office/drawing/2014/main" id="{C02B8EED-E13F-4B5C-A22C-524546B87AD4}"/>
              </a:ext>
            </a:extLst>
          </p:cNvPr>
          <p:cNvSpPr txBox="1"/>
          <p:nvPr/>
        </p:nvSpPr>
        <p:spPr>
          <a:xfrm>
            <a:off x="3002025" y="4322553"/>
            <a:ext cx="1188616" cy="715581"/>
          </a:xfrm>
          <a:prstGeom prst="rect">
            <a:avLst/>
          </a:prstGeom>
          <a:noFill/>
        </p:spPr>
        <p:txBody>
          <a:bodyPr wrap="square" rtlCol="0">
            <a:spAutoFit/>
          </a:bodyPr>
          <a:lstStyle/>
          <a:p>
            <a:pPr algn="ctr"/>
            <a:r>
              <a:rPr lang="en-US" sz="1350" b="1" dirty="0"/>
              <a:t>Internal </a:t>
            </a:r>
          </a:p>
          <a:p>
            <a:pPr algn="ctr"/>
            <a:r>
              <a:rPr lang="en-US" sz="1350" b="1" dirty="0"/>
              <a:t>Landscape of the Nucleus</a:t>
            </a:r>
          </a:p>
        </p:txBody>
      </p:sp>
      <p:sp>
        <p:nvSpPr>
          <p:cNvPr id="31" name="Rectangle 30">
            <a:extLst>
              <a:ext uri="{FF2B5EF4-FFF2-40B4-BE49-F238E27FC236}">
                <a16:creationId xmlns:a16="http://schemas.microsoft.com/office/drawing/2014/main" id="{BD439902-772A-42E1-991A-75440F850200}"/>
              </a:ext>
            </a:extLst>
          </p:cNvPr>
          <p:cNvSpPr/>
          <p:nvPr/>
        </p:nvSpPr>
        <p:spPr>
          <a:xfrm>
            <a:off x="1090612" y="1587443"/>
            <a:ext cx="838333" cy="352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A313350-670F-4142-A95F-073BE2FE6C29}"/>
              </a:ext>
            </a:extLst>
          </p:cNvPr>
          <p:cNvSpPr/>
          <p:nvPr/>
        </p:nvSpPr>
        <p:spPr>
          <a:xfrm>
            <a:off x="728451" y="5342349"/>
            <a:ext cx="724321" cy="1041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3BFDC4C5-8C43-4F7C-B4F1-F9C886C51AB0}"/>
              </a:ext>
            </a:extLst>
          </p:cNvPr>
          <p:cNvSpPr txBox="1"/>
          <p:nvPr/>
        </p:nvSpPr>
        <p:spPr>
          <a:xfrm>
            <a:off x="2209296" y="1772137"/>
            <a:ext cx="1513759" cy="71558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sz="1350" dirty="0"/>
              <a:t>BNL EIC</a:t>
            </a:r>
          </a:p>
          <a:p>
            <a:r>
              <a:rPr lang="en-US" sz="1350" dirty="0"/>
              <a:t>Optimization for  low E</a:t>
            </a:r>
            <a:r>
              <a:rPr lang="en-US" sz="1350" baseline="-25000" dirty="0"/>
              <a:t>cm</a:t>
            </a:r>
          </a:p>
        </p:txBody>
      </p:sp>
      <p:cxnSp>
        <p:nvCxnSpPr>
          <p:cNvPr id="34" name="Straight Connector 33">
            <a:extLst>
              <a:ext uri="{FF2B5EF4-FFF2-40B4-BE49-F238E27FC236}">
                <a16:creationId xmlns:a16="http://schemas.microsoft.com/office/drawing/2014/main" id="{C0FC7874-73C4-4D73-8504-F570F29DD477}"/>
              </a:ext>
            </a:extLst>
          </p:cNvPr>
          <p:cNvCxnSpPr>
            <a:cxnSpLocks/>
          </p:cNvCxnSpPr>
          <p:nvPr/>
        </p:nvCxnSpPr>
        <p:spPr>
          <a:xfrm>
            <a:off x="1766265" y="2050921"/>
            <a:ext cx="0" cy="354271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13A8D9F-5BCB-42EA-A39F-FDE67C3298FC}"/>
              </a:ext>
            </a:extLst>
          </p:cNvPr>
          <p:cNvSpPr txBox="1"/>
          <p:nvPr/>
        </p:nvSpPr>
        <p:spPr>
          <a:xfrm>
            <a:off x="7475542" y="5690604"/>
            <a:ext cx="711512" cy="369332"/>
          </a:xfrm>
          <a:prstGeom prst="rect">
            <a:avLst/>
          </a:prstGeom>
          <a:noFill/>
        </p:spPr>
        <p:txBody>
          <a:bodyPr wrap="square" rtlCol="0">
            <a:spAutoFit/>
          </a:bodyPr>
          <a:lstStyle/>
          <a:p>
            <a:r>
              <a:rPr lang="en-US" dirty="0"/>
              <a:t>150</a:t>
            </a:r>
          </a:p>
        </p:txBody>
      </p:sp>
      <p:cxnSp>
        <p:nvCxnSpPr>
          <p:cNvPr id="28" name="Straight Arrow Connector 27">
            <a:extLst>
              <a:ext uri="{FF2B5EF4-FFF2-40B4-BE49-F238E27FC236}">
                <a16:creationId xmlns:a16="http://schemas.microsoft.com/office/drawing/2014/main" id="{4900B39A-2E43-4684-9618-779A370732C5}"/>
              </a:ext>
            </a:extLst>
          </p:cNvPr>
          <p:cNvCxnSpPr>
            <a:cxnSpLocks/>
          </p:cNvCxnSpPr>
          <p:nvPr/>
        </p:nvCxnSpPr>
        <p:spPr>
          <a:xfrm>
            <a:off x="2842776" y="2473429"/>
            <a:ext cx="403749" cy="7172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itle 7">
            <a:extLst>
              <a:ext uri="{FF2B5EF4-FFF2-40B4-BE49-F238E27FC236}">
                <a16:creationId xmlns:a16="http://schemas.microsoft.com/office/drawing/2014/main" id="{0593B312-A314-4073-B5CD-B799C5207A22}"/>
              </a:ext>
            </a:extLst>
          </p:cNvPr>
          <p:cNvSpPr>
            <a:spLocks noGrp="1"/>
          </p:cNvSpPr>
          <p:nvPr>
            <p:ph type="title"/>
          </p:nvPr>
        </p:nvSpPr>
        <p:spPr>
          <a:xfrm>
            <a:off x="0" y="2283"/>
            <a:ext cx="9144000" cy="584669"/>
          </a:xfrm>
        </p:spPr>
        <p:txBody>
          <a:bodyPr>
            <a:normAutofit/>
          </a:bodyPr>
          <a:lstStyle/>
          <a:p>
            <a:r>
              <a:rPr lang="en-US" dirty="0">
                <a:latin typeface="Arial" panose="020B0604020202020204" pitchFamily="34" charset="0"/>
                <a:cs typeface="Arial" panose="020B0604020202020204" pitchFamily="34" charset="0"/>
              </a:rPr>
              <a:t>Luminosity versus E</a:t>
            </a:r>
            <a:r>
              <a:rPr lang="en-US" baseline="-25000" dirty="0">
                <a:latin typeface="Arial" panose="020B0604020202020204" pitchFamily="34" charset="0"/>
                <a:cs typeface="Arial" panose="020B0604020202020204" pitchFamily="34" charset="0"/>
              </a:rPr>
              <a:t>CM</a:t>
            </a:r>
            <a:r>
              <a:rPr lang="en-US" dirty="0">
                <a:latin typeface="Arial" panose="020B0604020202020204" pitchFamily="34" charset="0"/>
                <a:cs typeface="Arial" panose="020B0604020202020204" pitchFamily="34" charset="0"/>
              </a:rPr>
              <a:t> center of mass energy</a:t>
            </a:r>
          </a:p>
        </p:txBody>
      </p:sp>
      <p:sp>
        <p:nvSpPr>
          <p:cNvPr id="3" name="TextBox 2">
            <a:extLst>
              <a:ext uri="{FF2B5EF4-FFF2-40B4-BE49-F238E27FC236}">
                <a16:creationId xmlns:a16="http://schemas.microsoft.com/office/drawing/2014/main" id="{AB390327-EBAE-4401-9B1E-69FFA5ADF928}"/>
              </a:ext>
            </a:extLst>
          </p:cNvPr>
          <p:cNvSpPr txBox="1"/>
          <p:nvPr/>
        </p:nvSpPr>
        <p:spPr>
          <a:xfrm>
            <a:off x="349948" y="771635"/>
            <a:ext cx="8526693" cy="984885"/>
          </a:xfrm>
          <a:prstGeom prst="rect">
            <a:avLst/>
          </a:prstGeom>
          <a:noFill/>
        </p:spPr>
        <p:txBody>
          <a:bodyPr wrap="none" rtlCol="0">
            <a:spAutoFit/>
          </a:bodyPr>
          <a:lstStyle/>
          <a:p>
            <a:pPr algn="l">
              <a:spcAft>
                <a:spcPts val="600"/>
              </a:spcAft>
            </a:pPr>
            <a:r>
              <a:rPr lang="en-US" sz="1600" dirty="0">
                <a:latin typeface="Arial" panose="020B0604020202020204" pitchFamily="34" charset="0"/>
                <a:cs typeface="Arial" panose="020B0604020202020204" pitchFamily="34" charset="0"/>
              </a:rPr>
              <a:t>… the (infamous?) red curve makes quite some assumptions… (see talks of F. </a:t>
            </a:r>
            <a:r>
              <a:rPr lang="en-US" sz="1600" dirty="0" err="1">
                <a:latin typeface="Arial" panose="020B0604020202020204" pitchFamily="34" charset="0"/>
                <a:cs typeface="Arial" panose="020B0604020202020204" pitchFamily="34" charset="0"/>
              </a:rPr>
              <a:t>Willeke</a:t>
            </a:r>
            <a:r>
              <a:rPr lang="en-US" sz="1600" dirty="0">
                <a:latin typeface="Arial" panose="020B0604020202020204" pitchFamily="34" charset="0"/>
                <a:cs typeface="Arial" panose="020B0604020202020204" pitchFamily="34" charset="0"/>
              </a:rPr>
              <a:t>)</a:t>
            </a:r>
          </a:p>
          <a:p>
            <a:pPr>
              <a:spcAft>
                <a:spcPts val="600"/>
              </a:spcAft>
            </a:pPr>
            <a:r>
              <a:rPr lang="en-US" sz="1600" dirty="0">
                <a:latin typeface="Arial" panose="020B0604020202020204" pitchFamily="34" charset="0"/>
                <a:cs typeface="Arial" panose="020B0604020202020204" pitchFamily="34" charset="0"/>
              </a:rPr>
              <a:t>A joint </a:t>
            </a:r>
            <a:r>
              <a:rPr lang="en-US" sz="1600" dirty="0" err="1">
                <a:latin typeface="Arial" panose="020B0604020202020204" pitchFamily="34" charset="0"/>
                <a:cs typeface="Arial" panose="020B0604020202020204" pitchFamily="34" charset="0"/>
              </a:rPr>
              <a:t>JLab</a:t>
            </a:r>
            <a:r>
              <a:rPr lang="en-US" sz="1600" dirty="0">
                <a:latin typeface="Arial" panose="020B0604020202020204" pitchFamily="34" charset="0"/>
                <a:cs typeface="Arial" panose="020B0604020202020204" pitchFamily="34" charset="0"/>
              </a:rPr>
              <a:t>/BNL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IR task force is studying possibilities on what can be realistically done.</a:t>
            </a:r>
          </a:p>
          <a:p>
            <a:pPr algn="l">
              <a:spcAft>
                <a:spcPts val="600"/>
              </a:spcAft>
            </a:pPr>
            <a:r>
              <a:rPr lang="en-US" sz="1600" dirty="0">
                <a:latin typeface="Arial" panose="020B0604020202020204" pitchFamily="34" charset="0"/>
                <a:cs typeface="Arial" panose="020B0604020202020204" pitchFamily="34" charset="0"/>
              </a:rPr>
              <a:t>Assume that at best we can optimize for IR#2 somewhere between the blue and red curves.</a:t>
            </a:r>
          </a:p>
        </p:txBody>
      </p:sp>
      <p:sp>
        <p:nvSpPr>
          <p:cNvPr id="37" name="Footer Placeholder 12">
            <a:extLst>
              <a:ext uri="{FF2B5EF4-FFF2-40B4-BE49-F238E27FC236}">
                <a16:creationId xmlns:a16="http://schemas.microsoft.com/office/drawing/2014/main" id="{8127E0AD-4E07-4B99-8411-DEEB7FF4F480}"/>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003744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t>Further detector (and IR!) planning</a:t>
            </a:r>
          </a:p>
        </p:txBody>
      </p:sp>
      <p:sp>
        <p:nvSpPr>
          <p:cNvPr id="2" name="Slide Number Placeholder 1"/>
          <p:cNvSpPr>
            <a:spLocks noGrp="1"/>
          </p:cNvSpPr>
          <p:nvPr>
            <p:ph type="sldNum" sz="quarter" idx="12"/>
          </p:nvPr>
        </p:nvSpPr>
        <p:spPr/>
        <p:txBody>
          <a:bodyPr/>
          <a:lstStyle/>
          <a:p>
            <a:fld id="{87034D8C-3CB4-402A-BC46-2AB14C0FE90A}" type="slidenum">
              <a:rPr lang="en-US" smtClean="0"/>
              <a:pPr/>
              <a:t>17</a:t>
            </a:fld>
            <a:endParaRPr lang="en-US"/>
          </a:p>
        </p:txBody>
      </p:sp>
      <p:sp>
        <p:nvSpPr>
          <p:cNvPr id="4" name="TextBox 3">
            <a:extLst>
              <a:ext uri="{FF2B5EF4-FFF2-40B4-BE49-F238E27FC236}">
                <a16:creationId xmlns:a16="http://schemas.microsoft.com/office/drawing/2014/main" id="{F45F3868-BB8D-4DE8-8B41-FB87070CB365}"/>
              </a:ext>
            </a:extLst>
          </p:cNvPr>
          <p:cNvSpPr txBox="1"/>
          <p:nvPr/>
        </p:nvSpPr>
        <p:spPr>
          <a:xfrm>
            <a:off x="106163" y="627367"/>
            <a:ext cx="8818762" cy="6506205"/>
          </a:xfrm>
          <a:prstGeom prst="rect">
            <a:avLst/>
          </a:prstGeom>
          <a:noFill/>
        </p:spPr>
        <p:txBody>
          <a:bodyPr wrap="square" rtlCol="0">
            <a:spAutoFit/>
          </a:bodyPr>
          <a:lstStyle/>
          <a:p>
            <a:pPr>
              <a:lnSpc>
                <a:spcPct val="107000"/>
              </a:lnSpc>
              <a:spcAft>
                <a:spcPts val="800"/>
              </a:spcAft>
            </a:pPr>
            <a:r>
              <a:rPr lang="en-US" dirty="0">
                <a:latin typeface="+mj-lt"/>
                <a:ea typeface="Calibri" panose="020F0502020204030204" pitchFamily="34" charset="0"/>
                <a:cs typeface="Times New Roman" panose="02020603050405020304" pitchFamily="18" charset="0"/>
              </a:rPr>
              <a:t>The </a:t>
            </a:r>
            <a:r>
              <a:rPr lang="en-US" b="1" dirty="0">
                <a:latin typeface="+mj-lt"/>
                <a:ea typeface="Calibri" panose="020F0502020204030204" pitchFamily="34" charset="0"/>
                <a:cs typeface="Times New Roman" panose="02020603050405020304" pitchFamily="18" charset="0"/>
              </a:rPr>
              <a:t>EIC is capable of supporting a science program that includes two detectors and two interaction regions</a:t>
            </a:r>
            <a:r>
              <a:rPr lang="en-US" dirty="0">
                <a:latin typeface="+mj-lt"/>
                <a:ea typeface="Calibri" panose="020F0502020204030204" pitchFamily="34" charset="0"/>
                <a:cs typeface="Times New Roman" panose="02020603050405020304" pitchFamily="18" charset="0"/>
              </a:rPr>
              <a:t>.</a:t>
            </a:r>
          </a:p>
          <a:p>
            <a:pPr>
              <a:lnSpc>
                <a:spcPct val="107000"/>
              </a:lnSpc>
              <a:spcAft>
                <a:spcPts val="800"/>
              </a:spcAft>
            </a:pPr>
            <a:r>
              <a:rPr lang="en-US" sz="1400" i="1" dirty="0">
                <a:solidFill>
                  <a:srgbClr val="0432FF"/>
                </a:solidFill>
                <a:latin typeface="+mj-lt"/>
                <a:ea typeface="Calibri" panose="020F0502020204030204" pitchFamily="34" charset="0"/>
                <a:cs typeface="Times New Roman" panose="02020603050405020304" pitchFamily="18" charset="0"/>
              </a:rPr>
              <a:t>This is also the reason we asked for a separate workshop to discuss 2</a:t>
            </a:r>
            <a:r>
              <a:rPr lang="en-US" sz="1400" i="1" baseline="30000" dirty="0">
                <a:solidFill>
                  <a:srgbClr val="0432FF"/>
                </a:solidFill>
                <a:latin typeface="+mj-lt"/>
                <a:ea typeface="Calibri" panose="020F0502020204030204" pitchFamily="34" charset="0"/>
                <a:cs typeface="Times New Roman" panose="02020603050405020304" pitchFamily="18" charset="0"/>
              </a:rPr>
              <a:t>nd</a:t>
            </a:r>
            <a:r>
              <a:rPr lang="en-US" sz="1400" i="1" dirty="0">
                <a:solidFill>
                  <a:srgbClr val="0432FF"/>
                </a:solidFill>
                <a:latin typeface="+mj-lt"/>
                <a:ea typeface="Calibri" panose="020F0502020204030204" pitchFamily="34" charset="0"/>
                <a:cs typeface="Times New Roman" panose="02020603050405020304" pitchFamily="18" charset="0"/>
              </a:rPr>
              <a:t> IR concepts early February 2021.</a:t>
            </a:r>
            <a:endParaRPr lang="en-US" sz="1600" dirty="0">
              <a:solidFill>
                <a:srgbClr val="0432FF"/>
              </a:solidFill>
              <a:latin typeface="+mj-lt"/>
              <a:ea typeface="Calibri" panose="020F0502020204030204" pitchFamily="34" charset="0"/>
              <a:cs typeface="Times New Roman" panose="02020603050405020304" pitchFamily="18" charset="0"/>
            </a:endParaRPr>
          </a:p>
          <a:p>
            <a:pPr>
              <a:lnSpc>
                <a:spcPct val="107000"/>
              </a:lnSpc>
              <a:spcAft>
                <a:spcPts val="800"/>
              </a:spcAft>
            </a:pPr>
            <a:r>
              <a:rPr lang="en-US" sz="1600" b="1" dirty="0">
                <a:latin typeface="+mj-lt"/>
                <a:ea typeface="Calibri" panose="020F0502020204030204" pitchFamily="34" charset="0"/>
                <a:cs typeface="Times New Roman" panose="02020603050405020304" pitchFamily="18" charset="0"/>
              </a:rPr>
              <a:t>Ground rules:</a:t>
            </a:r>
          </a:p>
          <a:p>
            <a:pPr lvl="1">
              <a:lnSpc>
                <a:spcPct val="107000"/>
              </a:lnSpc>
              <a:spcAft>
                <a:spcPts val="800"/>
              </a:spcAft>
            </a:pPr>
            <a:r>
              <a:rPr lang="en-US" sz="1600" dirty="0">
                <a:latin typeface="+mj-lt"/>
                <a:ea typeface="Calibri" panose="020F0502020204030204" pitchFamily="34" charset="0"/>
                <a:cs typeface="Times New Roman" panose="02020603050405020304" pitchFamily="18" charset="0"/>
              </a:rPr>
              <a:t>• A deliverable of the EIC is the possibility for a 2nd Interaction Region (IR) and detector.</a:t>
            </a:r>
          </a:p>
          <a:p>
            <a:pPr lvl="1">
              <a:lnSpc>
                <a:spcPct val="107000"/>
              </a:lnSpc>
              <a:spcAft>
                <a:spcPts val="800"/>
              </a:spcAft>
            </a:pPr>
            <a:r>
              <a:rPr lang="en-US" sz="1600" dirty="0">
                <a:latin typeface="+mj-lt"/>
                <a:ea typeface="Calibri" panose="020F0502020204030204" pitchFamily="34" charset="0"/>
                <a:cs typeface="Times New Roman" panose="02020603050405020304" pitchFamily="18" charset="0"/>
              </a:rPr>
              <a:t>• Present EIC plans and budgets support only one IR and detector.</a:t>
            </a:r>
          </a:p>
          <a:p>
            <a:pPr lvl="1">
              <a:lnSpc>
                <a:spcPct val="107000"/>
              </a:lnSpc>
              <a:spcAft>
                <a:spcPts val="800"/>
              </a:spcAft>
            </a:pPr>
            <a:r>
              <a:rPr lang="en-US" sz="1600" dirty="0">
                <a:latin typeface="+mj-lt"/>
                <a:ea typeface="Calibri" panose="020F0502020204030204" pitchFamily="34" charset="0"/>
                <a:cs typeface="Times New Roman" panose="02020603050405020304" pitchFamily="18" charset="0"/>
              </a:rPr>
              <a:t>• All stakeholders agree that a second IR and detector within the same timeline is desirable. Routes to make this possible are being explored.</a:t>
            </a:r>
          </a:p>
          <a:p>
            <a:pPr lvl="1">
              <a:lnSpc>
                <a:spcPct val="107000"/>
              </a:lnSpc>
              <a:spcAft>
                <a:spcPts val="800"/>
              </a:spcAft>
            </a:pPr>
            <a:r>
              <a:rPr lang="en-US" sz="1600" dirty="0">
                <a:latin typeface="+mj-lt"/>
                <a:ea typeface="Calibri" panose="020F0502020204030204" pitchFamily="34" charset="0"/>
                <a:cs typeface="Times New Roman" panose="02020603050405020304" pitchFamily="18" charset="0"/>
              </a:rPr>
              <a:t>• </a:t>
            </a:r>
            <a:r>
              <a:rPr lang="en-US" sz="1600" dirty="0">
                <a:solidFill>
                  <a:srgbClr val="0432FF"/>
                </a:solidFill>
                <a:latin typeface="+mj-lt"/>
                <a:ea typeface="Calibri" panose="020F0502020204030204" pitchFamily="34" charset="0"/>
                <a:cs typeface="Times New Roman" panose="02020603050405020304" pitchFamily="18" charset="0"/>
              </a:rPr>
              <a:t>The topic of the second detector is investigated by the US/DOE and EIC project in cooperation with the EICUG and may be handled as a separate project.</a:t>
            </a:r>
          </a:p>
          <a:p>
            <a:pPr>
              <a:lnSpc>
                <a:spcPct val="107000"/>
              </a:lnSpc>
              <a:spcAft>
                <a:spcPts val="800"/>
              </a:spcAft>
            </a:pPr>
            <a:r>
              <a:rPr lang="en-US" sz="1600" b="1" dirty="0">
                <a:latin typeface="+mj-lt"/>
                <a:ea typeface="Calibri" panose="020F0502020204030204" pitchFamily="34" charset="0"/>
                <a:cs typeface="Times New Roman" panose="02020603050405020304" pitchFamily="18" charset="0"/>
              </a:rPr>
              <a:t>Ansatz:</a:t>
            </a:r>
          </a:p>
          <a:p>
            <a:pPr>
              <a:lnSpc>
                <a:spcPct val="107000"/>
              </a:lnSpc>
              <a:spcAft>
                <a:spcPts val="800"/>
              </a:spcAft>
            </a:pPr>
            <a:r>
              <a:rPr lang="en-US" sz="1600" dirty="0">
                <a:solidFill>
                  <a:srgbClr val="FF40FF"/>
                </a:solidFill>
                <a:latin typeface="+mj-lt"/>
                <a:ea typeface="Calibri" panose="020F0502020204030204" pitchFamily="34" charset="0"/>
                <a:cs typeface="Times New Roman" panose="02020603050405020304" pitchFamily="18" charset="0"/>
              </a:rPr>
              <a:t>Goals and schedule are driven by keeping open a possibility of a 2nd IR from day-one, and how it can be integrated into the EIC Project. </a:t>
            </a:r>
            <a:r>
              <a:rPr lang="en-US" sz="1600" dirty="0">
                <a:latin typeface="+mj-lt"/>
                <a:ea typeface="Calibri" panose="020F0502020204030204" pitchFamily="34" charset="0"/>
                <a:cs typeface="Times New Roman" panose="02020603050405020304" pitchFamily="18" charset="0"/>
              </a:rPr>
              <a:t>If the realization of a 2nd IR would shift to a later time, a time-line to account for this would need to be developed. At this moment it seems the best strategy is to assume realization of the 2nd IR, be it significantly different or similar to the 1st IR, consistent with the EIC project schedule and to revisit the situation in a year from now.</a:t>
            </a:r>
          </a:p>
          <a:p>
            <a:pPr>
              <a:lnSpc>
                <a:spcPct val="107000"/>
              </a:lnSpc>
              <a:spcAft>
                <a:spcPts val="800"/>
              </a:spcAft>
            </a:pPr>
            <a:endParaRPr lang="en-US" dirty="0">
              <a:latin typeface="+mj-lt"/>
              <a:ea typeface="Calibri" panose="020F0502020204030204" pitchFamily="34" charset="0"/>
              <a:cs typeface="Times New Roman" panose="02020603050405020304" pitchFamily="18" charset="0"/>
            </a:endParaRPr>
          </a:p>
          <a:p>
            <a:pPr>
              <a:lnSpc>
                <a:spcPct val="107000"/>
              </a:lnSpc>
              <a:spcAft>
                <a:spcPts val="800"/>
              </a:spcAft>
            </a:pPr>
            <a:endParaRPr lang="en-US" dirty="0">
              <a:latin typeface="+mj-lt"/>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endParaRPr lang="en-US" sz="1400" i="1" dirty="0">
              <a:latin typeface="+mj-lt"/>
              <a:ea typeface="Calibri" panose="020F0502020204030204" pitchFamily="34" charset="0"/>
              <a:cs typeface="Times New Roman" panose="02020603050405020304" pitchFamily="18" charset="0"/>
            </a:endParaRPr>
          </a:p>
        </p:txBody>
      </p:sp>
      <p:sp>
        <p:nvSpPr>
          <p:cNvPr id="7" name="Footer Placeholder 12">
            <a:extLst>
              <a:ext uri="{FF2B5EF4-FFF2-40B4-BE49-F238E27FC236}">
                <a16:creationId xmlns:a16="http://schemas.microsoft.com/office/drawing/2014/main" id="{0E446120-0FA7-4F81-AA6E-80C3262CEB68}"/>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974052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15CDE4-4264-4B6C-9498-F32FF90644A5}"/>
              </a:ext>
            </a:extLst>
          </p:cNvPr>
          <p:cNvSpPr>
            <a:spLocks noGrp="1"/>
          </p:cNvSpPr>
          <p:nvPr>
            <p:ph type="sldNum" sz="quarter" idx="12"/>
          </p:nvPr>
        </p:nvSpPr>
        <p:spPr/>
        <p:txBody>
          <a:bodyPr/>
          <a:lstStyle/>
          <a:p>
            <a:fld id="{893C5830-40F3-F04E-B2E3-10E6672BA8FF}" type="slidenum">
              <a:rPr lang="en-US" smtClean="0"/>
              <a:pPr/>
              <a:t>18</a:t>
            </a:fld>
            <a:endParaRPr lang="en-US"/>
          </a:p>
        </p:txBody>
      </p:sp>
      <p:sp>
        <p:nvSpPr>
          <p:cNvPr id="36" name="Title 7">
            <a:extLst>
              <a:ext uri="{FF2B5EF4-FFF2-40B4-BE49-F238E27FC236}">
                <a16:creationId xmlns:a16="http://schemas.microsoft.com/office/drawing/2014/main" id="{0593B312-A314-4073-B5CD-B799C5207A22}"/>
              </a:ext>
            </a:extLst>
          </p:cNvPr>
          <p:cNvSpPr>
            <a:spLocks noGrp="1"/>
          </p:cNvSpPr>
          <p:nvPr>
            <p:ph type="title"/>
          </p:nvPr>
        </p:nvSpPr>
        <p:spPr>
          <a:xfrm>
            <a:off x="0" y="2283"/>
            <a:ext cx="9144000" cy="584669"/>
          </a:xfrm>
        </p:spPr>
        <p:txBody>
          <a:bodyPr>
            <a:normAutofit/>
          </a:bodyPr>
          <a:lstStyle/>
          <a:p>
            <a:r>
              <a:rPr lang="en-US" dirty="0">
                <a:latin typeface="Arial" panose="020B0604020202020204" pitchFamily="34" charset="0"/>
                <a:cs typeface="Arial" panose="020B0604020202020204" pitchFamily="34" charset="0"/>
              </a:rPr>
              <a:t>Suggested specification list of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IR</a:t>
            </a:r>
          </a:p>
        </p:txBody>
      </p:sp>
      <mc:AlternateContent xmlns:mc="http://schemas.openxmlformats.org/markup-compatibility/2006">
        <mc:Choice xmlns:a14="http://schemas.microsoft.com/office/drawing/2010/main" Requires="a14">
          <p:graphicFrame>
            <p:nvGraphicFramePr>
              <p:cNvPr id="39" name="Content Placeholder 1">
                <a:extLst>
                  <a:ext uri="{FF2B5EF4-FFF2-40B4-BE49-F238E27FC236}">
                    <a16:creationId xmlns:a16="http://schemas.microsoft.com/office/drawing/2014/main" id="{8A05340C-025A-484D-800D-6B8042946CF7}"/>
                  </a:ext>
                </a:extLst>
              </p:cNvPr>
              <p:cNvGraphicFramePr>
                <a:graphicFrameLocks/>
              </p:cNvGraphicFramePr>
              <p:nvPr>
                <p:extLst>
                  <p:ext uri="{D42A27DB-BD31-4B8C-83A1-F6EECF244321}">
                    <p14:modId xmlns:p14="http://schemas.microsoft.com/office/powerpoint/2010/main" val="3941169094"/>
                  </p:ext>
                </p:extLst>
              </p:nvPr>
            </p:nvGraphicFramePr>
            <p:xfrm>
              <a:off x="164549" y="1565832"/>
              <a:ext cx="8753117" cy="3873500"/>
            </p:xfrm>
            <a:graphic>
              <a:graphicData uri="http://schemas.openxmlformats.org/drawingml/2006/table">
                <a:tbl>
                  <a:tblPr firstRow="1" bandRow="1">
                    <a:tableStyleId>{5940675A-B579-460E-94D1-54222C63F5DA}</a:tableStyleId>
                  </a:tblPr>
                  <a:tblGrid>
                    <a:gridCol w="321018">
                      <a:extLst>
                        <a:ext uri="{9D8B030D-6E8A-4147-A177-3AD203B41FA5}">
                          <a16:colId xmlns:a16="http://schemas.microsoft.com/office/drawing/2014/main" val="1866644244"/>
                        </a:ext>
                      </a:extLst>
                    </a:gridCol>
                    <a:gridCol w="3324021">
                      <a:extLst>
                        <a:ext uri="{9D8B030D-6E8A-4147-A177-3AD203B41FA5}">
                          <a16:colId xmlns:a16="http://schemas.microsoft.com/office/drawing/2014/main" val="1417608280"/>
                        </a:ext>
                      </a:extLst>
                    </a:gridCol>
                    <a:gridCol w="764931">
                      <a:extLst>
                        <a:ext uri="{9D8B030D-6E8A-4147-A177-3AD203B41FA5}">
                          <a16:colId xmlns:a16="http://schemas.microsoft.com/office/drawing/2014/main" val="2753973460"/>
                        </a:ext>
                      </a:extLst>
                    </a:gridCol>
                    <a:gridCol w="764931">
                      <a:extLst>
                        <a:ext uri="{9D8B030D-6E8A-4147-A177-3AD203B41FA5}">
                          <a16:colId xmlns:a16="http://schemas.microsoft.com/office/drawing/2014/main" val="2466646243"/>
                        </a:ext>
                      </a:extLst>
                    </a:gridCol>
                    <a:gridCol w="764931">
                      <a:extLst>
                        <a:ext uri="{9D8B030D-6E8A-4147-A177-3AD203B41FA5}">
                          <a16:colId xmlns:a16="http://schemas.microsoft.com/office/drawing/2014/main" val="1946624998"/>
                        </a:ext>
                      </a:extLst>
                    </a:gridCol>
                    <a:gridCol w="2813285">
                      <a:extLst>
                        <a:ext uri="{9D8B030D-6E8A-4147-A177-3AD203B41FA5}">
                          <a16:colId xmlns:a16="http://schemas.microsoft.com/office/drawing/2014/main" val="364046554"/>
                        </a:ext>
                      </a:extLst>
                    </a:gridCol>
                  </a:tblGrid>
                  <a:tr h="251460">
                    <a:tc>
                      <a:txBody>
                        <a:bodyPr/>
                        <a:lstStyle/>
                        <a:p>
                          <a:pPr algn="ctr"/>
                          <a:r>
                            <a:rPr lang="en-US" sz="1200" b="1" dirty="0">
                              <a:latin typeface="Arial" panose="020B0604020202020204" pitchFamily="34" charset="0"/>
                              <a:cs typeface="Arial" panose="020B0604020202020204" pitchFamily="34" charset="0"/>
                            </a:rPr>
                            <a:t>#</a:t>
                          </a:r>
                        </a:p>
                      </a:txBody>
                      <a:tcPr marL="34290" marR="34290" marT="34290" marB="34290"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b="1" dirty="0">
                              <a:latin typeface="Arial" panose="020B0604020202020204" pitchFamily="34" charset="0"/>
                              <a:cs typeface="Arial" panose="020B0604020202020204" pitchFamily="34" charset="0"/>
                            </a:rPr>
                            <a:t>Parameter</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JLEIC</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EIC IR #1</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EIC IR #2</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b="1" dirty="0">
                              <a:latin typeface="Arial" panose="020B0604020202020204" pitchFamily="34" charset="0"/>
                              <a:cs typeface="Arial" panose="020B0604020202020204" pitchFamily="34" charset="0"/>
                            </a:rPr>
                            <a:t>Comments</a:t>
                          </a:r>
                        </a:p>
                      </a:txBody>
                      <a:tcPr marL="68580" marR="34290" marT="34290" marB="34290"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487170"/>
                      </a:ext>
                    </a:extLst>
                  </a:tr>
                  <a:tr h="251460">
                    <a:tc>
                      <a:txBody>
                        <a:bodyPr/>
                        <a:lstStyle/>
                        <a:p>
                          <a:pPr algn="ctr"/>
                          <a:r>
                            <a:rPr lang="en-US" sz="1200" dirty="0">
                              <a:latin typeface="Arial" panose="020B0604020202020204" pitchFamily="34" charset="0"/>
                              <a:cs typeface="Arial" panose="020B0604020202020204" pitchFamily="34" charset="0"/>
                            </a:rPr>
                            <a:t>1</a:t>
                          </a:r>
                        </a:p>
                      </a:txBody>
                      <a:tcPr marL="34290" marR="34290" marT="34290" marB="34290"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l"/>
                          <a:r>
                            <a:rPr lang="en-US" sz="1200" dirty="0">
                              <a:latin typeface="Arial" panose="020B0604020202020204" pitchFamily="34" charset="0"/>
                              <a:cs typeface="Arial" panose="020B0604020202020204" pitchFamily="34" charset="0"/>
                            </a:rPr>
                            <a:t>Crossing angle [mrad]</a:t>
                          </a:r>
                        </a:p>
                      </a:txBody>
                      <a:tcPr marL="68580" marR="34290" marT="34290" marB="34290" anchor="ctr">
                        <a:lnT w="28575"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50</a:t>
                          </a: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25</a:t>
                          </a: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14:m>
                            <m:oMath xmlns:m="http://schemas.openxmlformats.org/officeDocument/2006/math">
                              <m:sSub>
                                <m:sSubPr>
                                  <m:ctrlPr>
                                    <a:rPr lang="en-US" sz="1200" b="0" i="1" smtClean="0">
                                      <a:latin typeface="Cambria Math" panose="02040503050406030204" pitchFamily="18" charset="0"/>
                                      <a:cs typeface="Arial" panose="020B0604020202020204" pitchFamily="34" charset="0"/>
                                    </a:rPr>
                                  </m:ctrlPr>
                                </m:sSubPr>
                                <m:e>
                                  <m:r>
                                    <a:rPr lang="en-US" sz="1200" b="0" i="1" smtClean="0">
                                      <a:latin typeface="Cambria Math" panose="02040503050406030204" pitchFamily="18" charset="0"/>
                                      <a:cs typeface="Arial" panose="020B0604020202020204" pitchFamily="34" charset="0"/>
                                    </a:rPr>
                                    <m:t>𝑝</m:t>
                                  </m:r>
                                </m:e>
                                <m:sub>
                                  <m:r>
                                    <a:rPr lang="en-US" sz="1200" b="0" i="1" smtClean="0">
                                      <a:latin typeface="Cambria Math" panose="02040503050406030204" pitchFamily="18" charset="0"/>
                                      <a:cs typeface="Arial" panose="020B0604020202020204" pitchFamily="34" charset="0"/>
                                    </a:rPr>
                                    <m:t>𝑇</m:t>
                                  </m:r>
                                </m:sub>
                              </m:sSub>
                            </m:oMath>
                          </a14:m>
                          <a:r>
                            <a:rPr lang="en-US" sz="1200" dirty="0">
                              <a:latin typeface="Arial" panose="020B0604020202020204" pitchFamily="34" charset="0"/>
                              <a:cs typeface="Arial" panose="020B0604020202020204" pitchFamily="34" charset="0"/>
                            </a:rPr>
                            <a:t> resolution, acceptance, geometry</a:t>
                          </a:r>
                        </a:p>
                      </a:txBody>
                      <a:tcPr marL="68580" marR="34290" marT="34290" marB="34290"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4895448"/>
                      </a:ext>
                    </a:extLst>
                  </a:tr>
                  <a:tr h="251460">
                    <a:tc>
                      <a:txBody>
                        <a:bodyPr/>
                        <a:lstStyle/>
                        <a:p>
                          <a:pPr algn="ctr"/>
                          <a:r>
                            <a:rPr lang="en-US" sz="1200" dirty="0">
                              <a:latin typeface="Arial" panose="020B0604020202020204" pitchFamily="34" charset="0"/>
                              <a:cs typeface="Arial" panose="020B0604020202020204" pitchFamily="34" charset="0"/>
                            </a:rPr>
                            <a:t>2</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Detector space symmetry [m]</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-3.5/+7</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-4.5/+4.5</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Forward/rear acceptance</a:t>
                          </a:r>
                          <a:r>
                            <a:rPr lang="en-US" sz="1200" baseline="0" dirty="0">
                              <a:latin typeface="Arial" panose="020B0604020202020204" pitchFamily="34" charset="0"/>
                              <a:cs typeface="Arial" panose="020B0604020202020204" pitchFamily="34" charset="0"/>
                            </a:rPr>
                            <a:t> balance</a:t>
                          </a:r>
                          <a:endParaRPr lang="en-US" sz="1200" dirty="0">
                            <a:latin typeface="Arial" panose="020B0604020202020204" pitchFamily="34" charset="0"/>
                            <a:cs typeface="Arial" panose="020B0604020202020204" pitchFamily="34" charset="0"/>
                          </a:endParaRP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2299734730"/>
                      </a:ext>
                    </a:extLst>
                  </a:tr>
                  <a:tr h="251460">
                    <a:tc>
                      <a:txBody>
                        <a:bodyPr/>
                        <a:lstStyle/>
                        <a:p>
                          <a:pPr algn="ctr"/>
                          <a:r>
                            <a:rPr lang="en-US" sz="1200" dirty="0">
                              <a:latin typeface="Arial" panose="020B0604020202020204" pitchFamily="34" charset="0"/>
                              <a:cs typeface="Arial" panose="020B0604020202020204" pitchFamily="34" charset="0"/>
                            </a:rPr>
                            <a:t>3</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Forward angular</a:t>
                          </a:r>
                          <a:r>
                            <a:rPr lang="en-US" sz="1200" baseline="0" dirty="0">
                              <a:latin typeface="Arial" panose="020B0604020202020204" pitchFamily="34" charset="0"/>
                              <a:cs typeface="Arial" panose="020B0604020202020204" pitchFamily="34" charset="0"/>
                            </a:rPr>
                            <a:t> acceptance*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50</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20</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Spectrometer</a:t>
                          </a:r>
                          <a:r>
                            <a:rPr lang="en-US" sz="1200" baseline="0" dirty="0">
                              <a:latin typeface="Arial" panose="020B0604020202020204" pitchFamily="34" charset="0"/>
                              <a:cs typeface="Arial" panose="020B0604020202020204" pitchFamily="34" charset="0"/>
                            </a:rPr>
                            <a:t> dipole aperture</a:t>
                          </a:r>
                          <a:endParaRPr lang="en-US" sz="1200" dirty="0">
                            <a:latin typeface="Arial" panose="020B0604020202020204" pitchFamily="34" charset="0"/>
                            <a:cs typeface="Arial" panose="020B0604020202020204" pitchFamily="34" charset="0"/>
                          </a:endParaRP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978056552"/>
                      </a:ext>
                    </a:extLst>
                  </a:tr>
                  <a:tr h="434340">
                    <a:tc>
                      <a:txBody>
                        <a:bodyPr/>
                        <a:lstStyle/>
                        <a:p>
                          <a:pPr algn="ctr"/>
                          <a:r>
                            <a:rPr lang="en-US" sz="1200" dirty="0">
                              <a:latin typeface="Arial" panose="020B0604020202020204" pitchFamily="34" charset="0"/>
                              <a:cs typeface="Arial" panose="020B0604020202020204" pitchFamily="34" charset="0"/>
                            </a:rPr>
                            <a:t>4</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Far-forward</a:t>
                          </a:r>
                          <a:r>
                            <a:rPr lang="en-US" sz="1200" baseline="0" dirty="0">
                              <a:latin typeface="Arial" panose="020B0604020202020204" pitchFamily="34" charset="0"/>
                              <a:cs typeface="Arial" panose="020B0604020202020204" pitchFamily="34" charset="0"/>
                            </a:rPr>
                            <a:t> angular acceptance**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a</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4.5</a:t>
                          </a:r>
                          <a:r>
                            <a:rPr lang="en-US" sz="1200" baseline="30000" dirty="0">
                              <a:latin typeface="Arial" panose="020B0604020202020204" pitchFamily="34" charset="0"/>
                              <a:cs typeface="Arial" panose="020B0604020202020204" pitchFamily="34" charset="0"/>
                            </a:rPr>
                            <a:t>b</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Neutron</a:t>
                          </a:r>
                          <a:r>
                            <a:rPr lang="en-US" sz="1200" baseline="0" dirty="0">
                              <a:latin typeface="Arial" panose="020B0604020202020204" pitchFamily="34" charset="0"/>
                              <a:cs typeface="Arial" panose="020B0604020202020204" pitchFamily="34" charset="0"/>
                            </a:rPr>
                            <a:t> cone, </a:t>
                          </a:r>
                          <a14:m>
                            <m:oMath xmlns:m="http://schemas.openxmlformats.org/officeDocument/2006/math">
                              <m:sSubSup>
                                <m:sSubSupPr>
                                  <m:ctrlPr>
                                    <a:rPr lang="en-US" sz="1200" b="0" i="1" baseline="0" smtClean="0">
                                      <a:latin typeface="Cambria Math" panose="02040503050406030204" pitchFamily="18" charset="0"/>
                                      <a:cs typeface="Arial" panose="020B0604020202020204" pitchFamily="34" charset="0"/>
                                    </a:rPr>
                                  </m:ctrlPr>
                                </m:sSubSupPr>
                                <m:e>
                                  <m:r>
                                    <a:rPr lang="en-US" sz="1200" b="0" i="1" baseline="0" smtClean="0">
                                      <a:latin typeface="Cambria Math" panose="02040503050406030204" pitchFamily="18" charset="0"/>
                                      <a:cs typeface="Arial" panose="020B0604020202020204" pitchFamily="34" charset="0"/>
                                    </a:rPr>
                                    <m:t>𝑝</m:t>
                                  </m:r>
                                </m:e>
                                <m:sub>
                                  <m:r>
                                    <a:rPr lang="en-US" sz="1200" b="0" i="1" baseline="0" smtClean="0">
                                      <a:latin typeface="Cambria Math" panose="02040503050406030204" pitchFamily="18" charset="0"/>
                                      <a:cs typeface="Arial" panose="020B0604020202020204" pitchFamily="34" charset="0"/>
                                    </a:rPr>
                                    <m:t>𝑇</m:t>
                                  </m:r>
                                </m:sub>
                                <m:sup>
                                  <m:r>
                                    <a:rPr lang="en-US" sz="1200" b="0" i="1" baseline="0" smtClean="0">
                                      <a:latin typeface="Cambria Math" panose="02040503050406030204" pitchFamily="18" charset="0"/>
                                      <a:cs typeface="Arial" panose="020B0604020202020204" pitchFamily="34" charset="0"/>
                                    </a:rPr>
                                    <m:t>𝑚𝑎𝑥</m:t>
                                  </m:r>
                                </m:sup>
                              </m:sSubSup>
                            </m:oMath>
                          </a14:m>
                          <a:r>
                            <a:rPr lang="en-US" sz="1200" dirty="0">
                              <a:latin typeface="Arial" panose="020B0604020202020204" pitchFamily="34" charset="0"/>
                              <a:cs typeface="Arial" panose="020B0604020202020204" pitchFamily="34" charset="0"/>
                            </a:rPr>
                            <a:t>; </a:t>
                          </a:r>
                        </a:p>
                        <a:p>
                          <a:r>
                            <a:rPr lang="en-US" sz="1200">
                              <a:latin typeface="Arial" panose="020B0604020202020204" pitchFamily="34" charset="0"/>
                              <a:cs typeface="Arial" panose="020B0604020202020204" pitchFamily="34" charset="0"/>
                            </a:rPr>
                            <a:t>Size: </a:t>
                          </a:r>
                          <a:r>
                            <a:rPr lang="en-US" sz="1200" dirty="0">
                              <a:latin typeface="Arial" panose="020B0604020202020204" pitchFamily="34" charset="0"/>
                              <a:cs typeface="Arial" panose="020B0604020202020204" pitchFamily="34" charset="0"/>
                            </a:rPr>
                            <a:t>60x60x200cm</a:t>
                          </a:r>
                          <a:r>
                            <a:rPr lang="en-US" sz="1200" baseline="30000" dirty="0">
                              <a:latin typeface="Arial" panose="020B0604020202020204" pitchFamily="34" charset="0"/>
                              <a:cs typeface="Arial" panose="020B0604020202020204" pitchFamily="34" charset="0"/>
                            </a:rPr>
                            <a:t>3</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207444186"/>
                      </a:ext>
                    </a:extLst>
                  </a:tr>
                  <a:tr h="617220">
                    <a:tc>
                      <a:txBody>
                        <a:bodyPr/>
                        <a:lstStyle/>
                        <a:p>
                          <a:pPr algn="ctr"/>
                          <a:r>
                            <a:rPr lang="en-US" sz="1200" dirty="0">
                              <a:latin typeface="Arial" panose="020B0604020202020204" pitchFamily="34" charset="0"/>
                              <a:cs typeface="Arial" panose="020B0604020202020204" pitchFamily="34" charset="0"/>
                            </a:rPr>
                            <a:t>5</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Minimum</a:t>
                          </a:r>
                          <a:r>
                            <a:rPr lang="en-US" sz="1200" baseline="0" dirty="0">
                              <a:latin typeface="Arial" panose="020B0604020202020204" pitchFamily="34" charset="0"/>
                              <a:cs typeface="Arial" panose="020B0604020202020204" pitchFamily="34" charset="0"/>
                            </a:rPr>
                            <a:t> </a:t>
                          </a:r>
                          <a14:m>
                            <m:oMath xmlns:m="http://schemas.openxmlformats.org/officeDocument/2006/math">
                              <m:r>
                                <m:rPr>
                                  <m:sty m:val="p"/>
                                </m:rPr>
                                <a:rPr lang="en-US" sz="1200" b="0" i="0" baseline="0" smtClean="0">
                                  <a:latin typeface="Cambria Math" panose="02040503050406030204" pitchFamily="18" charset="0"/>
                                  <a:cs typeface="Arial" panose="020B0604020202020204" pitchFamily="34" charset="0"/>
                                </a:rPr>
                                <m:t>Δ</m:t>
                              </m:r>
                              <m:r>
                                <a:rPr lang="en-US" sz="1200" b="0" i="1" baseline="0" smtClean="0">
                                  <a:latin typeface="Cambria Math" panose="02040503050406030204" pitchFamily="18" charset="0"/>
                                  <a:cs typeface="Arial" panose="020B0604020202020204" pitchFamily="34" charset="0"/>
                                </a:rPr>
                                <m:t>𝑝</m:t>
                              </m:r>
                              <m:r>
                                <a:rPr lang="en-US" sz="1200" b="0" i="1" baseline="0" smtClean="0">
                                  <a:latin typeface="Cambria Math" panose="02040503050406030204" pitchFamily="18" charset="0"/>
                                  <a:cs typeface="Arial" panose="020B0604020202020204" pitchFamily="34" charset="0"/>
                                </a:rPr>
                                <m:t>/</m:t>
                              </m:r>
                              <m:r>
                                <a:rPr lang="en-US" sz="1200" b="0" i="1" baseline="0" smtClean="0">
                                  <a:latin typeface="Cambria Math" panose="02040503050406030204" pitchFamily="18" charset="0"/>
                                  <a:cs typeface="Arial" panose="020B0604020202020204" pitchFamily="34" charset="0"/>
                                </a:rPr>
                                <m:t>𝑝</m:t>
                              </m:r>
                            </m:oMath>
                          </a14:m>
                          <a:r>
                            <a:rPr lang="en-US" sz="1200" dirty="0">
                              <a:latin typeface="Arial" panose="020B0604020202020204" pitchFamily="34" charset="0"/>
                              <a:cs typeface="Arial" panose="020B0604020202020204" pitchFamily="34" charset="0"/>
                            </a:rPr>
                            <a:t> detectable at </a:t>
                          </a:r>
                          <a14:m>
                            <m:oMath xmlns:m="http://schemas.openxmlformats.org/officeDocument/2006/math">
                              <m:sSub>
                                <m:sSubPr>
                                  <m:ctrlPr>
                                    <a:rPr lang="en-US" sz="1200" b="0" i="1" smtClean="0">
                                      <a:latin typeface="Cambria Math" panose="02040503050406030204" pitchFamily="18" charset="0"/>
                                      <a:cs typeface="Arial" panose="020B0604020202020204" pitchFamily="34" charset="0"/>
                                    </a:rPr>
                                  </m:ctrlPr>
                                </m:sSubPr>
                                <m:e>
                                  <m:r>
                                    <a:rPr lang="en-US" sz="1200" b="0" i="1" smtClean="0">
                                      <a:latin typeface="Cambria Math" panose="02040503050406030204" pitchFamily="18" charset="0"/>
                                      <a:cs typeface="Arial" panose="020B0604020202020204" pitchFamily="34" charset="0"/>
                                    </a:rPr>
                                    <m:t>𝑝</m:t>
                                  </m:r>
                                </m:e>
                                <m:sub>
                                  <m:r>
                                    <a:rPr lang="en-US" sz="1200" b="0" i="1" smtClean="0">
                                      <a:latin typeface="Cambria Math" panose="02040503050406030204" pitchFamily="18" charset="0"/>
                                      <a:cs typeface="Arial" panose="020B0604020202020204" pitchFamily="34" charset="0"/>
                                    </a:rPr>
                                    <m:t>𝑇</m:t>
                                  </m:r>
                                </m:sub>
                              </m:sSub>
                              <m:r>
                                <a:rPr lang="en-US" sz="1200" b="0" i="1" smtClean="0">
                                  <a:latin typeface="Cambria Math" panose="02040503050406030204" pitchFamily="18" charset="0"/>
                                  <a:cs typeface="Arial" panose="020B0604020202020204" pitchFamily="34" charset="0"/>
                                </a:rPr>
                                <m:t>=0</m:t>
                              </m:r>
                            </m:oMath>
                          </a14:m>
                          <a:endParaRPr lang="en-US" sz="1200" dirty="0">
                            <a:latin typeface="Arial" panose="020B0604020202020204" pitchFamily="34" charset="0"/>
                            <a:cs typeface="Arial" panose="020B0604020202020204" pitchFamily="34" charset="0"/>
                          </a:endParaRPr>
                        </a:p>
                        <a:p>
                          <a:pPr algn="l"/>
                          <a:r>
                            <a:rPr lang="en-US" sz="1200" dirty="0">
                              <a:solidFill>
                                <a:srgbClr val="0000FF"/>
                              </a:solidFill>
                              <a:latin typeface="Arial" panose="020B0604020202020204" pitchFamily="34" charset="0"/>
                              <a:cs typeface="Arial" panose="020B0604020202020204" pitchFamily="34" charset="0"/>
                            </a:rPr>
                            <a:t>(driven by both reach in </a:t>
                          </a:r>
                          <a:r>
                            <a:rPr lang="en-US" sz="1200" dirty="0" err="1">
                              <a:solidFill>
                                <a:srgbClr val="0000FF"/>
                              </a:solidFill>
                              <a:latin typeface="Arial" panose="020B0604020202020204" pitchFamily="34" charset="0"/>
                              <a:cs typeface="Arial" panose="020B0604020202020204" pitchFamily="34" charset="0"/>
                            </a:rPr>
                            <a:t>x</a:t>
                          </a:r>
                          <a:r>
                            <a:rPr lang="en-US" sz="1200" baseline="-25000" dirty="0" err="1">
                              <a:solidFill>
                                <a:srgbClr val="0000FF"/>
                              </a:solidFill>
                              <a:latin typeface="Arial" panose="020B0604020202020204" pitchFamily="34" charset="0"/>
                              <a:cs typeface="Arial" panose="020B0604020202020204" pitchFamily="34" charset="0"/>
                            </a:rPr>
                            <a:t>L</a:t>
                          </a:r>
                          <a:r>
                            <a:rPr lang="en-US" sz="1200" dirty="0">
                              <a:solidFill>
                                <a:srgbClr val="0000FF"/>
                              </a:solidFill>
                              <a:latin typeface="Arial" panose="020B0604020202020204" pitchFamily="34" charset="0"/>
                              <a:cs typeface="Arial" panose="020B0604020202020204" pitchFamily="34" charset="0"/>
                            </a:rPr>
                            <a:t> and requirement (t resolution, reach in </a:t>
                          </a:r>
                          <a:r>
                            <a:rPr lang="en-US" sz="1200" dirty="0" err="1">
                              <a:solidFill>
                                <a:srgbClr val="0000FF"/>
                              </a:solidFill>
                              <a:latin typeface="Arial" panose="020B0604020202020204" pitchFamily="34" charset="0"/>
                              <a:cs typeface="Arial" panose="020B0604020202020204" pitchFamily="34" charset="0"/>
                            </a:rPr>
                            <a:t>x</a:t>
                          </a:r>
                          <a:r>
                            <a:rPr lang="en-US" sz="1200" baseline="-25000" dirty="0" err="1">
                              <a:solidFill>
                                <a:srgbClr val="0000FF"/>
                              </a:solidFill>
                              <a:latin typeface="Arial" panose="020B0604020202020204" pitchFamily="34" charset="0"/>
                              <a:cs typeface="Arial" panose="020B0604020202020204" pitchFamily="34" charset="0"/>
                            </a:rPr>
                            <a:t>B</a:t>
                          </a:r>
                          <a:r>
                            <a:rPr lang="en-US" sz="1200" dirty="0">
                              <a:solidFill>
                                <a:srgbClr val="0000FF"/>
                              </a:solidFill>
                              <a:latin typeface="Arial" panose="020B0604020202020204" pitchFamily="34" charset="0"/>
                              <a:cs typeface="Arial" panose="020B0604020202020204" pitchFamily="34" charset="0"/>
                            </a:rPr>
                            <a:t> for exclusive processes)</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0.01</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0.1</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Secondary focus. </a:t>
                          </a:r>
                          <a:r>
                            <a:rPr lang="en-US" sz="1200" dirty="0">
                              <a:solidFill>
                                <a:srgbClr val="FF40FF"/>
                              </a:solidFill>
                              <a:latin typeface="Arial" panose="020B0604020202020204" pitchFamily="34" charset="0"/>
                              <a:cs typeface="Arial" panose="020B0604020202020204" pitchFamily="34" charset="0"/>
                            </a:rPr>
                            <a:t>Must &lt;0.01, should &lt; 0.005, like &lt; 0.003.</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071844853"/>
                      </a:ext>
                    </a:extLst>
                  </a:tr>
                  <a:tr h="261461">
                    <a:tc>
                      <a:txBody>
                        <a:bodyPr/>
                        <a:lstStyle/>
                        <a:p>
                          <a:pPr algn="ctr"/>
                          <a:r>
                            <a:rPr lang="en-US" sz="1200" dirty="0">
                              <a:latin typeface="Arial" panose="020B0604020202020204" pitchFamily="34" charset="0"/>
                              <a:cs typeface="Arial" panose="020B0604020202020204" pitchFamily="34" charset="0"/>
                            </a:rPr>
                            <a:t>6</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Angular beam divergence at IP, h/v,</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rms</a:t>
                          </a:r>
                          <a:r>
                            <a:rPr lang="en-US" sz="1200" baseline="0" dirty="0">
                              <a:latin typeface="Arial" panose="020B0604020202020204" pitchFamily="34" charset="0"/>
                              <a:cs typeface="Arial" panose="020B0604020202020204" pitchFamily="34" charset="0"/>
                            </a:rPr>
                            <a:t>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0.28/0.31</a:t>
                          </a:r>
                          <a:r>
                            <a:rPr lang="en-US" sz="1200" baseline="30000" dirty="0">
                              <a:latin typeface="Arial" panose="020B0604020202020204" pitchFamily="34" charset="0"/>
                              <a:cs typeface="Arial" panose="020B0604020202020204" pitchFamily="34" charset="0"/>
                            </a:rPr>
                            <a:t>c</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0.1/0.2</a:t>
                          </a:r>
                          <a:r>
                            <a:rPr lang="en-US" sz="1200" baseline="30000" dirty="0">
                              <a:latin typeface="Arial" panose="020B0604020202020204" pitchFamily="34" charset="0"/>
                              <a:cs typeface="Arial" panose="020B0604020202020204" pitchFamily="34" charset="0"/>
                            </a:rPr>
                            <a:t>d</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14:m>
                            <m:oMath xmlns:m="http://schemas.openxmlformats.org/officeDocument/2006/math">
                              <m:sSubSup>
                                <m:sSubSupPr>
                                  <m:ctrlPr>
                                    <a:rPr lang="en-US" sz="1200" b="0" i="1" smtClean="0">
                                      <a:latin typeface="Cambria Math" panose="02040503050406030204" pitchFamily="18" charset="0"/>
                                      <a:cs typeface="Arial" panose="020B0604020202020204" pitchFamily="34" charset="0"/>
                                    </a:rPr>
                                  </m:ctrlPr>
                                </m:sSubSupPr>
                                <m:e>
                                  <m:r>
                                    <a:rPr lang="en-US" sz="1200" b="0" i="1" smtClean="0">
                                      <a:latin typeface="Cambria Math" panose="02040503050406030204" pitchFamily="18" charset="0"/>
                                      <a:cs typeface="Arial" panose="020B0604020202020204" pitchFamily="34" charset="0"/>
                                    </a:rPr>
                                    <m:t>𝑝</m:t>
                                  </m:r>
                                </m:e>
                                <m:sub>
                                  <m:r>
                                    <a:rPr lang="en-US" sz="1200" b="0" i="1" smtClean="0">
                                      <a:latin typeface="Cambria Math" panose="02040503050406030204" pitchFamily="18" charset="0"/>
                                      <a:cs typeface="Arial" panose="020B0604020202020204" pitchFamily="34" charset="0"/>
                                    </a:rPr>
                                    <m:t>𝑇</m:t>
                                  </m:r>
                                </m:sub>
                                <m:sup>
                                  <m:r>
                                    <a:rPr lang="en-US" sz="1200" b="0" i="1" smtClean="0">
                                      <a:latin typeface="Cambria Math" panose="02040503050406030204" pitchFamily="18" charset="0"/>
                                      <a:cs typeface="Arial" panose="020B0604020202020204" pitchFamily="34" charset="0"/>
                                    </a:rPr>
                                    <m:t>𝑚𝑖𝑛</m:t>
                                  </m:r>
                                </m:sup>
                              </m:sSubSup>
                            </m:oMath>
                          </a14:m>
                          <a:r>
                            <a:rPr lang="en-US" sz="1200" dirty="0">
                              <a:latin typeface="Arial" panose="020B0604020202020204" pitchFamily="34" charset="0"/>
                              <a:cs typeface="Arial" panose="020B0604020202020204" pitchFamily="34" charset="0"/>
                            </a:rPr>
                            <a:t> </a:t>
                          </a:r>
                          <a:r>
                            <a:rPr lang="en-US" sz="1200" b="0" dirty="0">
                              <a:solidFill>
                                <a:srgbClr val="0432FF"/>
                              </a:solidFill>
                              <a:latin typeface="Arial" panose="020B0604020202020204" pitchFamily="34" charset="0"/>
                              <a:cs typeface="Arial" panose="020B0604020202020204" pitchFamily="34" charset="0"/>
                            </a:rPr>
                            <a:t>-</a:t>
                          </a:r>
                          <a:r>
                            <a:rPr lang="en-US" sz="1200" b="0" baseline="0" dirty="0">
                              <a:solidFill>
                                <a:srgbClr val="0432FF"/>
                              </a:solidFill>
                              <a:latin typeface="Arial" panose="020B0604020202020204" pitchFamily="34" charset="0"/>
                              <a:cs typeface="Arial" panose="020B0604020202020204" pitchFamily="34" charset="0"/>
                            </a:rPr>
                            <a:t> drives</a:t>
                          </a:r>
                          <a:r>
                            <a:rPr lang="en-US" sz="1200" b="0" i="1" baseline="0" dirty="0">
                              <a:solidFill>
                                <a:srgbClr val="0432FF"/>
                              </a:solidFill>
                              <a:latin typeface="Arial" panose="020B0604020202020204" pitchFamily="34" charset="0"/>
                              <a:cs typeface="Arial" panose="020B0604020202020204" pitchFamily="34" charset="0"/>
                            </a:rPr>
                            <a:t> </a:t>
                          </a:r>
                          <a:r>
                            <a:rPr lang="en-US" sz="1200" b="0" i="1" baseline="0" dirty="0" err="1">
                              <a:solidFill>
                                <a:srgbClr val="0432FF"/>
                              </a:solidFill>
                              <a:latin typeface="Arial" panose="020B0604020202020204" pitchFamily="34" charset="0"/>
                              <a:cs typeface="Arial" panose="020B0604020202020204" pitchFamily="34" charset="0"/>
                            </a:rPr>
                            <a:t>p</a:t>
                          </a:r>
                          <a:r>
                            <a:rPr lang="en-US" sz="1200" b="0" i="1" baseline="-25000" dirty="0" err="1">
                              <a:solidFill>
                                <a:srgbClr val="0432FF"/>
                              </a:solidFill>
                              <a:latin typeface="Arial" panose="020B0604020202020204" pitchFamily="34" charset="0"/>
                              <a:cs typeface="Arial" panose="020B0604020202020204" pitchFamily="34" charset="0"/>
                            </a:rPr>
                            <a:t>T</a:t>
                          </a:r>
                          <a:r>
                            <a:rPr lang="en-US" sz="1200" b="0" i="1" baseline="0" dirty="0">
                              <a:solidFill>
                                <a:srgbClr val="0432FF"/>
                              </a:solidFill>
                              <a:latin typeface="Arial" panose="020B0604020202020204" pitchFamily="34" charset="0"/>
                              <a:cs typeface="Arial" panose="020B0604020202020204" pitchFamily="34" charset="0"/>
                            </a:rPr>
                            <a:t> </a:t>
                          </a:r>
                          <a:r>
                            <a:rPr lang="en-US" sz="1200" b="0" baseline="0" dirty="0">
                              <a:solidFill>
                                <a:srgbClr val="0432FF"/>
                              </a:solidFill>
                              <a:latin typeface="Arial" panose="020B0604020202020204" pitchFamily="34" charset="0"/>
                              <a:cs typeface="Arial" panose="020B0604020202020204" pitchFamily="34" charset="0"/>
                            </a:rPr>
                            <a:t>resolution</a:t>
                          </a:r>
                          <a:r>
                            <a:rPr lang="en-US" sz="1200" b="0" baseline="0" dirty="0">
                              <a:solidFill>
                                <a:srgbClr val="FF40FF"/>
                              </a:solidFill>
                              <a:latin typeface="Arial" panose="020B0604020202020204" pitchFamily="34" charset="0"/>
                              <a:cs typeface="Arial" panose="020B0604020202020204" pitchFamily="34" charset="0"/>
                            </a:rPr>
                            <a:t>, must &lt; 40 MeV/c, should &lt; 30, like &lt; 20 MeV/c.</a:t>
                          </a:r>
                          <a:endParaRPr lang="en-US" sz="1200" b="0" dirty="0">
                            <a:solidFill>
                              <a:srgbClr val="FF40FF"/>
                            </a:solidFill>
                            <a:latin typeface="Arial" panose="020B0604020202020204" pitchFamily="34" charset="0"/>
                            <a:cs typeface="Arial" panose="020B0604020202020204" pitchFamily="34" charset="0"/>
                          </a:endParaRP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292725734"/>
                      </a:ext>
                    </a:extLst>
                  </a:tr>
                  <a:tr h="251460">
                    <a:tc>
                      <a:txBody>
                        <a:bodyPr/>
                        <a:lstStyle/>
                        <a:p>
                          <a:pPr algn="ctr"/>
                          <a:r>
                            <a:rPr lang="en-US" sz="1200" dirty="0">
                              <a:latin typeface="Arial" panose="020B0604020202020204" pitchFamily="34" charset="0"/>
                              <a:cs typeface="Arial" panose="020B0604020202020204" pitchFamily="34" charset="0"/>
                            </a:rPr>
                            <a:t>7</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Maximum</a:t>
                          </a:r>
                          <a:r>
                            <a:rPr lang="en-US" sz="1200" baseline="0" dirty="0">
                              <a:latin typeface="Arial" panose="020B0604020202020204" pitchFamily="34" charset="0"/>
                              <a:cs typeface="Arial" panose="020B0604020202020204" pitchFamily="34" charset="0"/>
                            </a:rPr>
                            <a:t> aperture-edge field at 275 GeV</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Engineering constraint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427806779"/>
                      </a:ext>
                    </a:extLst>
                  </a:tr>
                  <a:tr h="251460">
                    <a:tc>
                      <a:txBody>
                        <a:bodyPr/>
                        <a:lstStyle/>
                        <a:p>
                          <a:pPr algn="ctr"/>
                          <a:r>
                            <a:rPr lang="en-US" sz="1200" dirty="0">
                              <a:latin typeface="Arial" panose="020B0604020202020204" pitchFamily="34" charset="0"/>
                              <a:cs typeface="Arial" panose="020B0604020202020204" pitchFamily="34" charset="0"/>
                            </a:rPr>
                            <a:t>8</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Tunnel and experimental hall size</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New</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IP6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IP8</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Geometric constraint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489497483"/>
                      </a:ext>
                    </a:extLst>
                  </a:tr>
                  <a:tr h="434340">
                    <a:tc>
                      <a:txBody>
                        <a:bodyPr/>
                        <a:lstStyle/>
                        <a:p>
                          <a:pPr algn="ctr"/>
                          <a:r>
                            <a:rPr lang="en-US" sz="1200" dirty="0">
                              <a:latin typeface="Arial" panose="020B0604020202020204" pitchFamily="34" charset="0"/>
                              <a:cs typeface="Arial" panose="020B0604020202020204" pitchFamily="34" charset="0"/>
                            </a:rPr>
                            <a:t>9</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Low Q</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tagger</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Q</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&lt;0.1</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No hard requirement on low Q2 acceptance</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271175096"/>
                      </a:ext>
                    </a:extLst>
                  </a:tr>
                  <a:tr h="434340">
                    <a:tc>
                      <a:txBody>
                        <a:bodyPr/>
                        <a:lstStyle/>
                        <a:p>
                          <a:pPr algn="ctr"/>
                          <a:r>
                            <a:rPr lang="en-US" sz="1200" dirty="0">
                              <a:latin typeface="Arial" panose="020B0604020202020204" pitchFamily="34" charset="0"/>
                              <a:cs typeface="Arial" panose="020B0604020202020204" pitchFamily="34" charset="0"/>
                            </a:rPr>
                            <a:t>10</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Luminosity monitor </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The requirement is to have enough space for the photon cone to come out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681771649"/>
                      </a:ext>
                    </a:extLst>
                  </a:tr>
                </a:tbl>
              </a:graphicData>
            </a:graphic>
          </p:graphicFrame>
        </mc:Choice>
        <mc:Fallback>
          <p:graphicFrame>
            <p:nvGraphicFramePr>
              <p:cNvPr id="39" name="Content Placeholder 1">
                <a:extLst>
                  <a:ext uri="{FF2B5EF4-FFF2-40B4-BE49-F238E27FC236}">
                    <a16:creationId xmlns:a16="http://schemas.microsoft.com/office/drawing/2014/main" id="{8A05340C-025A-484D-800D-6B8042946CF7}"/>
                  </a:ext>
                </a:extLst>
              </p:cNvPr>
              <p:cNvGraphicFramePr>
                <a:graphicFrameLocks/>
              </p:cNvGraphicFramePr>
              <p:nvPr>
                <p:extLst>
                  <p:ext uri="{D42A27DB-BD31-4B8C-83A1-F6EECF244321}">
                    <p14:modId xmlns:p14="http://schemas.microsoft.com/office/powerpoint/2010/main" val="3941169094"/>
                  </p:ext>
                </p:extLst>
              </p:nvPr>
            </p:nvGraphicFramePr>
            <p:xfrm>
              <a:off x="164549" y="1565832"/>
              <a:ext cx="8753117" cy="3873500"/>
            </p:xfrm>
            <a:graphic>
              <a:graphicData uri="http://schemas.openxmlformats.org/drawingml/2006/table">
                <a:tbl>
                  <a:tblPr firstRow="1" bandRow="1">
                    <a:tableStyleId>{5940675A-B579-460E-94D1-54222C63F5DA}</a:tableStyleId>
                  </a:tblPr>
                  <a:tblGrid>
                    <a:gridCol w="321018">
                      <a:extLst>
                        <a:ext uri="{9D8B030D-6E8A-4147-A177-3AD203B41FA5}">
                          <a16:colId xmlns:a16="http://schemas.microsoft.com/office/drawing/2014/main" val="1866644244"/>
                        </a:ext>
                      </a:extLst>
                    </a:gridCol>
                    <a:gridCol w="3324021">
                      <a:extLst>
                        <a:ext uri="{9D8B030D-6E8A-4147-A177-3AD203B41FA5}">
                          <a16:colId xmlns:a16="http://schemas.microsoft.com/office/drawing/2014/main" val="1417608280"/>
                        </a:ext>
                      </a:extLst>
                    </a:gridCol>
                    <a:gridCol w="764931">
                      <a:extLst>
                        <a:ext uri="{9D8B030D-6E8A-4147-A177-3AD203B41FA5}">
                          <a16:colId xmlns:a16="http://schemas.microsoft.com/office/drawing/2014/main" val="2753973460"/>
                        </a:ext>
                      </a:extLst>
                    </a:gridCol>
                    <a:gridCol w="764931">
                      <a:extLst>
                        <a:ext uri="{9D8B030D-6E8A-4147-A177-3AD203B41FA5}">
                          <a16:colId xmlns:a16="http://schemas.microsoft.com/office/drawing/2014/main" val="2466646243"/>
                        </a:ext>
                      </a:extLst>
                    </a:gridCol>
                    <a:gridCol w="764931">
                      <a:extLst>
                        <a:ext uri="{9D8B030D-6E8A-4147-A177-3AD203B41FA5}">
                          <a16:colId xmlns:a16="http://schemas.microsoft.com/office/drawing/2014/main" val="1946624998"/>
                        </a:ext>
                      </a:extLst>
                    </a:gridCol>
                    <a:gridCol w="2813285">
                      <a:extLst>
                        <a:ext uri="{9D8B030D-6E8A-4147-A177-3AD203B41FA5}">
                          <a16:colId xmlns:a16="http://schemas.microsoft.com/office/drawing/2014/main" val="364046554"/>
                        </a:ext>
                      </a:extLst>
                    </a:gridCol>
                  </a:tblGrid>
                  <a:tr h="251460">
                    <a:tc>
                      <a:txBody>
                        <a:bodyPr/>
                        <a:lstStyle/>
                        <a:p>
                          <a:pPr algn="ctr"/>
                          <a:r>
                            <a:rPr lang="en-US" sz="1200" b="1" dirty="0">
                              <a:latin typeface="Arial" panose="020B0604020202020204" pitchFamily="34" charset="0"/>
                              <a:cs typeface="Arial" panose="020B0604020202020204" pitchFamily="34" charset="0"/>
                            </a:rPr>
                            <a:t>#</a:t>
                          </a:r>
                        </a:p>
                      </a:txBody>
                      <a:tcPr marL="34290" marR="34290" marT="34290" marB="34290"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b="1" dirty="0">
                              <a:latin typeface="Arial" panose="020B0604020202020204" pitchFamily="34" charset="0"/>
                              <a:cs typeface="Arial" panose="020B0604020202020204" pitchFamily="34" charset="0"/>
                            </a:rPr>
                            <a:t>Parameter</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JLEIC</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EIC IR #1</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1200" b="1" dirty="0">
                              <a:latin typeface="Arial" panose="020B0604020202020204" pitchFamily="34" charset="0"/>
                              <a:cs typeface="Arial" panose="020B0604020202020204" pitchFamily="34" charset="0"/>
                            </a:rPr>
                            <a:t>EIC IR #2</a:t>
                          </a:r>
                        </a:p>
                      </a:txBody>
                      <a:tcPr marL="34290" marR="34290" marT="34290" marB="3429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200" b="1" dirty="0">
                              <a:latin typeface="Arial" panose="020B0604020202020204" pitchFamily="34" charset="0"/>
                              <a:cs typeface="Arial" panose="020B0604020202020204" pitchFamily="34" charset="0"/>
                            </a:rPr>
                            <a:t>Comments</a:t>
                          </a:r>
                        </a:p>
                      </a:txBody>
                      <a:tcPr marL="68580" marR="34290" marT="34290" marB="34290"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5487170"/>
                      </a:ext>
                    </a:extLst>
                  </a:tr>
                  <a:tr h="251460">
                    <a:tc>
                      <a:txBody>
                        <a:bodyPr/>
                        <a:lstStyle/>
                        <a:p>
                          <a:pPr algn="ctr"/>
                          <a:r>
                            <a:rPr lang="en-US" sz="1200" dirty="0">
                              <a:latin typeface="Arial" panose="020B0604020202020204" pitchFamily="34" charset="0"/>
                              <a:cs typeface="Arial" panose="020B0604020202020204" pitchFamily="34" charset="0"/>
                            </a:rPr>
                            <a:t>1</a:t>
                          </a:r>
                        </a:p>
                      </a:txBody>
                      <a:tcPr marL="34290" marR="34290" marT="34290" marB="34290" anchor="ctr">
                        <a:lnL w="12700"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l"/>
                          <a:r>
                            <a:rPr lang="en-US" sz="1200" dirty="0">
                              <a:latin typeface="Arial" panose="020B0604020202020204" pitchFamily="34" charset="0"/>
                              <a:cs typeface="Arial" panose="020B0604020202020204" pitchFamily="34" charset="0"/>
                            </a:rPr>
                            <a:t>Crossing angle [mrad]</a:t>
                          </a:r>
                        </a:p>
                      </a:txBody>
                      <a:tcPr marL="68580" marR="34290" marT="34290" marB="34290" anchor="ctr">
                        <a:lnT w="28575"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50</a:t>
                          </a: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pPr algn="ctr"/>
                          <a:r>
                            <a:rPr lang="en-US" sz="1200" dirty="0">
                              <a:latin typeface="Arial" panose="020B0604020202020204" pitchFamily="34" charset="0"/>
                              <a:cs typeface="Arial" panose="020B0604020202020204" pitchFamily="34" charset="0"/>
                            </a:rPr>
                            <a:t>25</a:t>
                          </a: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lnT w="28575" cap="flat" cmpd="sng" algn="ctr">
                          <a:solidFill>
                            <a:schemeClr val="tx1"/>
                          </a:solidFill>
                          <a:prstDash val="solid"/>
                          <a:round/>
                          <a:headEnd type="none" w="med" len="med"/>
                          <a:tailEnd type="none" w="med" len="med"/>
                        </a:lnT>
                      </a:tcPr>
                    </a:tc>
                    <a:tc>
                      <a:txBody>
                        <a:bodyPr/>
                        <a:lstStyle/>
                        <a:p>
                          <a:endParaRPr lang="en-US"/>
                        </a:p>
                      </a:txBody>
                      <a:tcPr marL="68580" marR="34290" marT="34290" marB="34290" anchor="ctr">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blipFill>
                          <a:blip r:embed="rId2"/>
                          <a:stretch>
                            <a:fillRect l="-211039" t="-104762" r="-649" b="-1338095"/>
                          </a:stretch>
                        </a:blipFill>
                      </a:tcPr>
                    </a:tc>
                    <a:extLst>
                      <a:ext uri="{0D108BD9-81ED-4DB2-BD59-A6C34878D82A}">
                        <a16:rowId xmlns:a16="http://schemas.microsoft.com/office/drawing/2014/main" val="1324895448"/>
                      </a:ext>
                    </a:extLst>
                  </a:tr>
                  <a:tr h="251460">
                    <a:tc>
                      <a:txBody>
                        <a:bodyPr/>
                        <a:lstStyle/>
                        <a:p>
                          <a:pPr algn="ctr"/>
                          <a:r>
                            <a:rPr lang="en-US" sz="1200" dirty="0">
                              <a:latin typeface="Arial" panose="020B0604020202020204" pitchFamily="34" charset="0"/>
                              <a:cs typeface="Arial" panose="020B0604020202020204" pitchFamily="34" charset="0"/>
                            </a:rPr>
                            <a:t>2</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Detector space symmetry [m]</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-3.5/+7</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-4.5/+4.5</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Forward/rear acceptance</a:t>
                          </a:r>
                          <a:r>
                            <a:rPr lang="en-US" sz="1200" baseline="0" dirty="0">
                              <a:latin typeface="Arial" panose="020B0604020202020204" pitchFamily="34" charset="0"/>
                              <a:cs typeface="Arial" panose="020B0604020202020204" pitchFamily="34" charset="0"/>
                            </a:rPr>
                            <a:t> balance</a:t>
                          </a:r>
                          <a:endParaRPr lang="en-US" sz="1200" dirty="0">
                            <a:latin typeface="Arial" panose="020B0604020202020204" pitchFamily="34" charset="0"/>
                            <a:cs typeface="Arial" panose="020B0604020202020204" pitchFamily="34" charset="0"/>
                          </a:endParaRP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2299734730"/>
                      </a:ext>
                    </a:extLst>
                  </a:tr>
                  <a:tr h="251460">
                    <a:tc>
                      <a:txBody>
                        <a:bodyPr/>
                        <a:lstStyle/>
                        <a:p>
                          <a:pPr algn="ctr"/>
                          <a:r>
                            <a:rPr lang="en-US" sz="1200" dirty="0">
                              <a:latin typeface="Arial" panose="020B0604020202020204" pitchFamily="34" charset="0"/>
                              <a:cs typeface="Arial" panose="020B0604020202020204" pitchFamily="34" charset="0"/>
                            </a:rPr>
                            <a:t>3</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Forward angular</a:t>
                          </a:r>
                          <a:r>
                            <a:rPr lang="en-US" sz="1200" baseline="0" dirty="0">
                              <a:latin typeface="Arial" panose="020B0604020202020204" pitchFamily="34" charset="0"/>
                              <a:cs typeface="Arial" panose="020B0604020202020204" pitchFamily="34" charset="0"/>
                            </a:rPr>
                            <a:t> acceptance*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50</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20</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Spectrometer</a:t>
                          </a:r>
                          <a:r>
                            <a:rPr lang="en-US" sz="1200" baseline="0" dirty="0">
                              <a:latin typeface="Arial" panose="020B0604020202020204" pitchFamily="34" charset="0"/>
                              <a:cs typeface="Arial" panose="020B0604020202020204" pitchFamily="34" charset="0"/>
                            </a:rPr>
                            <a:t> dipole aperture</a:t>
                          </a:r>
                          <a:endParaRPr lang="en-US" sz="1200" dirty="0">
                            <a:latin typeface="Arial" panose="020B0604020202020204" pitchFamily="34" charset="0"/>
                            <a:cs typeface="Arial" panose="020B0604020202020204" pitchFamily="34" charset="0"/>
                          </a:endParaRP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978056552"/>
                      </a:ext>
                    </a:extLst>
                  </a:tr>
                  <a:tr h="434340">
                    <a:tc>
                      <a:txBody>
                        <a:bodyPr/>
                        <a:lstStyle/>
                        <a:p>
                          <a:pPr algn="ctr"/>
                          <a:r>
                            <a:rPr lang="en-US" sz="1200" dirty="0">
                              <a:latin typeface="Arial" panose="020B0604020202020204" pitchFamily="34" charset="0"/>
                              <a:cs typeface="Arial" panose="020B0604020202020204" pitchFamily="34" charset="0"/>
                            </a:rPr>
                            <a:t>4</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Far-forward</a:t>
                          </a:r>
                          <a:r>
                            <a:rPr lang="en-US" sz="1200" baseline="0" dirty="0">
                              <a:latin typeface="Arial" panose="020B0604020202020204" pitchFamily="34" charset="0"/>
                              <a:cs typeface="Arial" panose="020B0604020202020204" pitchFamily="34" charset="0"/>
                            </a:rPr>
                            <a:t> angular acceptance**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10</a:t>
                          </a:r>
                          <a:r>
                            <a:rPr lang="en-US" sz="1200" baseline="30000" dirty="0">
                              <a:latin typeface="Arial" panose="020B0604020202020204" pitchFamily="34" charset="0"/>
                              <a:cs typeface="Arial" panose="020B0604020202020204" pitchFamily="34" charset="0"/>
                            </a:rPr>
                            <a:t>a</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4.5</a:t>
                          </a:r>
                          <a:r>
                            <a:rPr lang="en-US" sz="1200" baseline="30000" dirty="0">
                              <a:latin typeface="Arial" panose="020B0604020202020204" pitchFamily="34" charset="0"/>
                              <a:cs typeface="Arial" panose="020B0604020202020204" pitchFamily="34" charset="0"/>
                            </a:rPr>
                            <a:t>b</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endParaRPr lang="en-US"/>
                        </a:p>
                      </a:txBody>
                      <a:tcPr marL="68580" marR="34290" marT="34290" marB="34290" anchor="ctr">
                        <a:lnR w="12700" cap="flat" cmpd="sng" algn="ctr">
                          <a:noFill/>
                          <a:prstDash val="solid"/>
                          <a:round/>
                          <a:headEnd type="none" w="med" len="med"/>
                          <a:tailEnd type="none" w="med" len="med"/>
                        </a:lnR>
                        <a:blipFill>
                          <a:blip r:embed="rId2"/>
                          <a:stretch>
                            <a:fillRect l="-211039" t="-233333" r="-649" b="-566667"/>
                          </a:stretch>
                        </a:blipFill>
                      </a:tcPr>
                    </a:tc>
                    <a:extLst>
                      <a:ext uri="{0D108BD9-81ED-4DB2-BD59-A6C34878D82A}">
                        <a16:rowId xmlns:a16="http://schemas.microsoft.com/office/drawing/2014/main" val="207444186"/>
                      </a:ext>
                    </a:extLst>
                  </a:tr>
                  <a:tr h="617220">
                    <a:tc>
                      <a:txBody>
                        <a:bodyPr/>
                        <a:lstStyle/>
                        <a:p>
                          <a:pPr algn="ctr"/>
                          <a:r>
                            <a:rPr lang="en-US" sz="1200" dirty="0">
                              <a:latin typeface="Arial" panose="020B0604020202020204" pitchFamily="34" charset="0"/>
                              <a:cs typeface="Arial" panose="020B0604020202020204" pitchFamily="34" charset="0"/>
                            </a:rPr>
                            <a:t>5</a:t>
                          </a:r>
                        </a:p>
                      </a:txBody>
                      <a:tcPr marL="34290" marR="34290" marT="34290" marB="34290" anchor="ctr">
                        <a:lnL w="12700" cap="flat" cmpd="sng" algn="ctr">
                          <a:noFill/>
                          <a:prstDash val="solid"/>
                          <a:round/>
                          <a:headEnd type="none" w="med" len="med"/>
                          <a:tailEnd type="none" w="med" len="med"/>
                        </a:lnL>
                      </a:tcPr>
                    </a:tc>
                    <a:tc>
                      <a:txBody>
                        <a:bodyPr/>
                        <a:lstStyle/>
                        <a:p>
                          <a:endParaRPr lang="en-US"/>
                        </a:p>
                      </a:txBody>
                      <a:tcPr marL="68580" marR="34290" marT="34290" marB="34290" anchor="ctr">
                        <a:blipFill>
                          <a:blip r:embed="rId2"/>
                          <a:stretch>
                            <a:fillRect l="-9725" t="-237624" r="-154495" b="-303960"/>
                          </a:stretch>
                        </a:blipFill>
                      </a:tcPr>
                    </a:tc>
                    <a:tc>
                      <a:txBody>
                        <a:bodyPr/>
                        <a:lstStyle/>
                        <a:p>
                          <a:pPr algn="ctr"/>
                          <a:r>
                            <a:rPr lang="en-US" sz="1200" dirty="0">
                              <a:latin typeface="Arial" panose="020B0604020202020204" pitchFamily="34" charset="0"/>
                              <a:cs typeface="Arial" panose="020B0604020202020204" pitchFamily="34" charset="0"/>
                            </a:rPr>
                            <a:t>0.01</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0.1</a:t>
                          </a: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Secondary focus. </a:t>
                          </a:r>
                          <a:r>
                            <a:rPr lang="en-US" sz="1200" dirty="0">
                              <a:solidFill>
                                <a:srgbClr val="FF40FF"/>
                              </a:solidFill>
                              <a:latin typeface="Arial" panose="020B0604020202020204" pitchFamily="34" charset="0"/>
                              <a:cs typeface="Arial" panose="020B0604020202020204" pitchFamily="34" charset="0"/>
                            </a:rPr>
                            <a:t>Must &lt;0.01, should &lt; 0.005, like &lt; 0.003.</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071844853"/>
                      </a:ext>
                    </a:extLst>
                  </a:tr>
                  <a:tr h="444500">
                    <a:tc>
                      <a:txBody>
                        <a:bodyPr/>
                        <a:lstStyle/>
                        <a:p>
                          <a:pPr algn="ctr"/>
                          <a:r>
                            <a:rPr lang="en-US" sz="1200" dirty="0">
                              <a:latin typeface="Arial" panose="020B0604020202020204" pitchFamily="34" charset="0"/>
                              <a:cs typeface="Arial" panose="020B0604020202020204" pitchFamily="34" charset="0"/>
                            </a:rPr>
                            <a:t>6</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Angular beam divergence at IP, h/v,</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rms</a:t>
                          </a:r>
                          <a:r>
                            <a:rPr lang="en-US" sz="1200" baseline="0" dirty="0">
                              <a:latin typeface="Arial" panose="020B0604020202020204" pitchFamily="34" charset="0"/>
                              <a:cs typeface="Arial" panose="020B0604020202020204" pitchFamily="34" charset="0"/>
                            </a:rPr>
                            <a:t> [mrad]</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0.28/0.31</a:t>
                          </a:r>
                          <a:r>
                            <a:rPr lang="en-US" sz="1200" baseline="30000" dirty="0">
                              <a:latin typeface="Arial" panose="020B0604020202020204" pitchFamily="34" charset="0"/>
                              <a:cs typeface="Arial" panose="020B0604020202020204" pitchFamily="34" charset="0"/>
                            </a:rPr>
                            <a:t>c</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0.1/0.2</a:t>
                          </a:r>
                          <a:r>
                            <a:rPr lang="en-US" sz="1200" baseline="30000" dirty="0">
                              <a:latin typeface="Arial" panose="020B0604020202020204" pitchFamily="34" charset="0"/>
                              <a:cs typeface="Arial" panose="020B0604020202020204" pitchFamily="34" charset="0"/>
                            </a:rPr>
                            <a:t>d</a:t>
                          </a: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pPr algn="ctr"/>
                          <a:endParaRPr lang="en-US" sz="1200" dirty="0">
                            <a:latin typeface="Arial" panose="020B0604020202020204" pitchFamily="34" charset="0"/>
                            <a:cs typeface="Arial" panose="020B0604020202020204" pitchFamily="34" charset="0"/>
                          </a:endParaRPr>
                        </a:p>
                      </a:txBody>
                      <a:tcPr marL="34290" marR="34290" marT="34290" marB="34290" anchor="ctr"/>
                    </a:tc>
                    <a:tc>
                      <a:txBody>
                        <a:bodyPr/>
                        <a:lstStyle/>
                        <a:p>
                          <a:endParaRPr lang="en-US"/>
                        </a:p>
                      </a:txBody>
                      <a:tcPr marL="68580" marR="34290" marT="34290" marB="34290" anchor="ctr">
                        <a:lnR w="12700" cap="flat" cmpd="sng" algn="ctr">
                          <a:noFill/>
                          <a:prstDash val="solid"/>
                          <a:round/>
                          <a:headEnd type="none" w="med" len="med"/>
                          <a:tailEnd type="none" w="med" len="med"/>
                        </a:lnR>
                        <a:blipFill>
                          <a:blip r:embed="rId2"/>
                          <a:stretch>
                            <a:fillRect l="-211039" t="-467123" r="-649" b="-320548"/>
                          </a:stretch>
                        </a:blipFill>
                      </a:tcPr>
                    </a:tc>
                    <a:extLst>
                      <a:ext uri="{0D108BD9-81ED-4DB2-BD59-A6C34878D82A}">
                        <a16:rowId xmlns:a16="http://schemas.microsoft.com/office/drawing/2014/main" val="1292725734"/>
                      </a:ext>
                    </a:extLst>
                  </a:tr>
                  <a:tr h="251460">
                    <a:tc>
                      <a:txBody>
                        <a:bodyPr/>
                        <a:lstStyle/>
                        <a:p>
                          <a:pPr algn="ctr"/>
                          <a:r>
                            <a:rPr lang="en-US" sz="1200" dirty="0">
                              <a:latin typeface="Arial" panose="020B0604020202020204" pitchFamily="34" charset="0"/>
                              <a:cs typeface="Arial" panose="020B0604020202020204" pitchFamily="34" charset="0"/>
                            </a:rPr>
                            <a:t>7</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Maximum</a:t>
                          </a:r>
                          <a:r>
                            <a:rPr lang="en-US" sz="1200" baseline="0" dirty="0">
                              <a:latin typeface="Arial" panose="020B0604020202020204" pitchFamily="34" charset="0"/>
                              <a:cs typeface="Arial" panose="020B0604020202020204" pitchFamily="34" charset="0"/>
                            </a:rPr>
                            <a:t> aperture-edge field at 275 GeV</a:t>
                          </a:r>
                          <a:endParaRPr lang="en-US" sz="1200" dirty="0">
                            <a:latin typeface="Arial" panose="020B0604020202020204" pitchFamily="34" charset="0"/>
                            <a:cs typeface="Arial" panose="020B0604020202020204" pitchFamily="34" charset="0"/>
                          </a:endParaRP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4.6</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Engineering constraint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427806779"/>
                      </a:ext>
                    </a:extLst>
                  </a:tr>
                  <a:tr h="251460">
                    <a:tc>
                      <a:txBody>
                        <a:bodyPr/>
                        <a:lstStyle/>
                        <a:p>
                          <a:pPr algn="ctr"/>
                          <a:r>
                            <a:rPr lang="en-US" sz="1200" dirty="0">
                              <a:latin typeface="Arial" panose="020B0604020202020204" pitchFamily="34" charset="0"/>
                              <a:cs typeface="Arial" panose="020B0604020202020204" pitchFamily="34" charset="0"/>
                            </a:rPr>
                            <a:t>8</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Tunnel and experimental hall size</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New</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IP6</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IP8</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Geometric constraint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489497483"/>
                      </a:ext>
                    </a:extLst>
                  </a:tr>
                  <a:tr h="434340">
                    <a:tc>
                      <a:txBody>
                        <a:bodyPr/>
                        <a:lstStyle/>
                        <a:p>
                          <a:pPr algn="ctr"/>
                          <a:r>
                            <a:rPr lang="en-US" sz="1200" dirty="0">
                              <a:latin typeface="Arial" panose="020B0604020202020204" pitchFamily="34" charset="0"/>
                              <a:cs typeface="Arial" panose="020B0604020202020204" pitchFamily="34" charset="0"/>
                            </a:rPr>
                            <a:t>9</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Low Q</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 - tagger</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Q</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&lt;0.1</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No hard requirement on low Q2 acceptance</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3271175096"/>
                      </a:ext>
                    </a:extLst>
                  </a:tr>
                  <a:tr h="434340">
                    <a:tc>
                      <a:txBody>
                        <a:bodyPr/>
                        <a:lstStyle/>
                        <a:p>
                          <a:pPr algn="ctr"/>
                          <a:r>
                            <a:rPr lang="en-US" sz="1200" dirty="0">
                              <a:latin typeface="Arial" panose="020B0604020202020204" pitchFamily="34" charset="0"/>
                              <a:cs typeface="Arial" panose="020B0604020202020204" pitchFamily="34" charset="0"/>
                            </a:rPr>
                            <a:t>10</a:t>
                          </a:r>
                        </a:p>
                      </a:txBody>
                      <a:tcPr marL="34290" marR="34290" marT="34290" marB="34290" anchor="ctr">
                        <a:lnL w="12700" cap="flat" cmpd="sng" algn="ctr">
                          <a:noFill/>
                          <a:prstDash val="solid"/>
                          <a:round/>
                          <a:headEnd type="none" w="med" len="med"/>
                          <a:tailEnd type="none" w="med" len="med"/>
                        </a:lnL>
                      </a:tcPr>
                    </a:tc>
                    <a:tc>
                      <a:txBody>
                        <a:bodyPr/>
                        <a:lstStyle/>
                        <a:p>
                          <a:pPr algn="l"/>
                          <a:r>
                            <a:rPr lang="en-US" sz="1200" dirty="0">
                              <a:latin typeface="Arial" panose="020B0604020202020204" pitchFamily="34" charset="0"/>
                              <a:cs typeface="Arial" panose="020B0604020202020204" pitchFamily="34" charset="0"/>
                            </a:rPr>
                            <a:t>Luminosity monitor </a:t>
                          </a:r>
                        </a:p>
                      </a:txBody>
                      <a:tcPr marL="6858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pPr algn="ctr"/>
                          <a:r>
                            <a:rPr lang="en-US" sz="1200" dirty="0">
                              <a:latin typeface="Arial" panose="020B0604020202020204" pitchFamily="34" charset="0"/>
                              <a:cs typeface="Arial" panose="020B0604020202020204" pitchFamily="34" charset="0"/>
                            </a:rPr>
                            <a:t>included</a:t>
                          </a:r>
                        </a:p>
                      </a:txBody>
                      <a:tcPr marL="34290" marR="34290" marT="34290" marB="34290" anchor="ctr"/>
                    </a:tc>
                    <a:tc>
                      <a:txBody>
                        <a:bodyPr/>
                        <a:lstStyle/>
                        <a:p>
                          <a:r>
                            <a:rPr lang="en-US" sz="1200" dirty="0">
                              <a:latin typeface="Arial" panose="020B0604020202020204" pitchFamily="34" charset="0"/>
                              <a:cs typeface="Arial" panose="020B0604020202020204" pitchFamily="34" charset="0"/>
                            </a:rPr>
                            <a:t>The requirement is to have enough space for the photon cone to come out</a:t>
                          </a:r>
                        </a:p>
                      </a:txBody>
                      <a:tcPr marL="68580" marR="34290" marT="34290" marB="34290" anchor="ctr">
                        <a:lnR w="12700" cap="flat" cmpd="sng" algn="ctr">
                          <a:noFill/>
                          <a:prstDash val="solid"/>
                          <a:round/>
                          <a:headEnd type="none" w="med" len="med"/>
                          <a:tailEnd type="none" w="med" len="med"/>
                        </a:lnR>
                      </a:tcPr>
                    </a:tc>
                    <a:extLst>
                      <a:ext uri="{0D108BD9-81ED-4DB2-BD59-A6C34878D82A}">
                        <a16:rowId xmlns:a16="http://schemas.microsoft.com/office/drawing/2014/main" val="1681771649"/>
                      </a:ext>
                    </a:extLst>
                  </a:tr>
                </a:tbl>
              </a:graphicData>
            </a:graphic>
          </p:graphicFrame>
        </mc:Fallback>
      </mc:AlternateContent>
      <mc:AlternateContent xmlns:mc="http://schemas.openxmlformats.org/markup-compatibility/2006">
        <mc:Choice xmlns:a14="http://schemas.microsoft.com/office/drawing/2010/main" Requires="a14">
          <p:sp>
            <p:nvSpPr>
              <p:cNvPr id="43" name="Content Placeholder 2">
                <a:extLst>
                  <a:ext uri="{FF2B5EF4-FFF2-40B4-BE49-F238E27FC236}">
                    <a16:creationId xmlns:a16="http://schemas.microsoft.com/office/drawing/2014/main" id="{86312DB7-2543-4C7E-A4FF-AC4200B7F56D}"/>
                  </a:ext>
                </a:extLst>
              </p:cNvPr>
              <p:cNvSpPr>
                <a:spLocks noGrp="1"/>
              </p:cNvSpPr>
              <p:nvPr>
                <p:ph idx="1"/>
              </p:nvPr>
            </p:nvSpPr>
            <p:spPr>
              <a:xfrm>
                <a:off x="585194" y="5450782"/>
                <a:ext cx="7973611" cy="1206340"/>
              </a:xfrm>
            </p:spPr>
            <p:txBody>
              <a:bodyPr>
                <a:noAutofit/>
              </a:bodyPr>
              <a:lstStyle/>
              <a:p>
                <a:pPr marL="0" lvl="1" indent="0">
                  <a:lnSpc>
                    <a:spcPct val="100000"/>
                  </a:lnSpc>
                  <a:spcBef>
                    <a:spcPts val="0"/>
                  </a:spcBef>
                  <a:spcAft>
                    <a:spcPts val="300"/>
                  </a:spcAft>
                  <a:buNone/>
                </a:pPr>
                <a:r>
                  <a:rPr lang="en-US" sz="1200" b="0" dirty="0">
                    <a:latin typeface="Arial" panose="020B0604020202020204" pitchFamily="34" charset="0"/>
                    <a:cs typeface="Arial" panose="020B0604020202020204" pitchFamily="34" charset="0"/>
                  </a:rPr>
                  <a:t>* Angular opening of the first forward spectrometer dipole (polar angle)	 </a:t>
                </a:r>
                <a:r>
                  <a:rPr lang="en-US" sz="1200" baseline="30000" dirty="0">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𝑝</m:t>
                        </m:r>
                      </m:e>
                      <m:sub>
                        <m:r>
                          <a:rPr lang="en-US" sz="1200" i="1">
                            <a:latin typeface="Cambria Math" panose="02040503050406030204" pitchFamily="18" charset="0"/>
                          </a:rPr>
                          <m:t>𝑇</m:t>
                        </m:r>
                      </m:sub>
                      <m:sup>
                        <m:r>
                          <a:rPr lang="en-US" sz="1200" i="1">
                            <a:latin typeface="Cambria Math" panose="02040503050406030204" pitchFamily="18" charset="0"/>
                          </a:rPr>
                          <m:t>𝑚𝑎𝑥</m:t>
                        </m:r>
                      </m:sup>
                    </m:sSubSup>
                  </m:oMath>
                </a14:m>
                <a:r>
                  <a:rPr lang="en-US" sz="1200" dirty="0">
                    <a:latin typeface="Arial" panose="020B0604020202020204" pitchFamily="34" charset="0"/>
                    <a:cs typeface="Arial" panose="020B0604020202020204" pitchFamily="34" charset="0"/>
                  </a:rPr>
                  <a:t> of 1 GeV at 100 GeV</a:t>
                </a:r>
                <a:endParaRPr lang="en-US" sz="1200" b="0" dirty="0">
                  <a:latin typeface="Arial" panose="020B0604020202020204" pitchFamily="34" charset="0"/>
                  <a:cs typeface="Arial" panose="020B0604020202020204" pitchFamily="34" charset="0"/>
                </a:endParaRPr>
              </a:p>
              <a:p>
                <a:pPr marL="0" lvl="1" indent="0">
                  <a:lnSpc>
                    <a:spcPct val="100000"/>
                  </a:lnSpc>
                  <a:spcBef>
                    <a:spcPts val="0"/>
                  </a:spcBef>
                  <a:spcAft>
                    <a:spcPts val="300"/>
                  </a:spcAft>
                  <a:buNone/>
                </a:pPr>
                <a:r>
                  <a:rPr lang="en-US" sz="1200" dirty="0">
                    <a:latin typeface="Arial" panose="020B0604020202020204" pitchFamily="34" charset="0"/>
                    <a:cs typeface="Arial" panose="020B0604020202020204" pitchFamily="34" charset="0"/>
                  </a:rPr>
                  <a:t>** Angular opening of the forward final focusing quadrupoles (polar angle)	</a:t>
                </a:r>
                <a:r>
                  <a:rPr lang="en-US" sz="1200" baseline="30000" dirty="0">
                    <a:latin typeface="Arial" panose="020B0604020202020204" pitchFamily="34" charset="0"/>
                    <a:cs typeface="Arial" panose="020B0604020202020204" pitchFamily="34" charset="0"/>
                  </a:rPr>
                  <a:t>b</a:t>
                </a:r>
                <a:r>
                  <a:rPr lang="en-US" sz="1200" dirty="0">
                    <a:latin typeface="Arial" panose="020B0604020202020204" pitchFamily="34" charset="0"/>
                    <a:cs typeface="Arial" panose="020B0604020202020204" pitchFamily="34" charset="0"/>
                  </a:rPr>
                  <a:t>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𝑝</m:t>
                        </m:r>
                      </m:e>
                      <m:sub>
                        <m:r>
                          <a:rPr lang="en-US" sz="1200" i="1">
                            <a:latin typeface="Cambria Math" panose="02040503050406030204" pitchFamily="18" charset="0"/>
                          </a:rPr>
                          <m:t>𝑇</m:t>
                        </m:r>
                      </m:sub>
                      <m:sup>
                        <m:r>
                          <a:rPr lang="en-US" sz="1200" i="1">
                            <a:latin typeface="Cambria Math" panose="02040503050406030204" pitchFamily="18" charset="0"/>
                          </a:rPr>
                          <m:t>𝑚𝑎𝑥</m:t>
                        </m:r>
                      </m:sup>
                    </m:sSubSup>
                  </m:oMath>
                </a14:m>
                <a:r>
                  <a:rPr lang="en-US" sz="1200" dirty="0">
                    <a:latin typeface="Arial" panose="020B0604020202020204" pitchFamily="34" charset="0"/>
                    <a:cs typeface="Arial" panose="020B0604020202020204" pitchFamily="34" charset="0"/>
                  </a:rPr>
                  <a:t> of 1.3 GeV at 275 GeV </a:t>
                </a:r>
              </a:p>
              <a:p>
                <a:pPr marL="0" lvl="1" indent="0">
                  <a:lnSpc>
                    <a:spcPct val="100000"/>
                  </a:lnSpc>
                  <a:spcBef>
                    <a:spcPts val="0"/>
                  </a:spcBef>
                  <a:spcAft>
                    <a:spcPts val="300"/>
                  </a:spcAft>
                  <a:buNone/>
                </a:pPr>
                <a:r>
                  <a:rPr lang="en-US" sz="1200" dirty="0">
                    <a:latin typeface="Arial" panose="020B0604020202020204" pitchFamily="34" charset="0"/>
                    <a:cs typeface="Arial" panose="020B0604020202020204" pitchFamily="34" charset="0"/>
                  </a:rPr>
                  <a:t>						</a:t>
                </a:r>
                <a:r>
                  <a:rPr lang="en-US" sz="1200" baseline="30000" dirty="0">
                    <a:latin typeface="Arial" panose="020B0604020202020204" pitchFamily="34" charset="0"/>
                    <a:cs typeface="Arial" panose="020B0604020202020204" pitchFamily="34" charset="0"/>
                  </a:rPr>
                  <a:t>c</a:t>
                </a:r>
                <a:r>
                  <a:rPr lang="en-US" sz="1200" dirty="0">
                    <a:latin typeface="Arial" panose="020B0604020202020204" pitchFamily="34" charset="0"/>
                    <a:cs typeface="Arial" panose="020B0604020202020204" pitchFamily="34" charset="0"/>
                  </a:rPr>
                  <a:t>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𝑝</m:t>
                        </m:r>
                      </m:e>
                      <m:sub>
                        <m:r>
                          <a:rPr lang="en-US" sz="1200" i="1">
                            <a:latin typeface="Cambria Math" panose="02040503050406030204" pitchFamily="18" charset="0"/>
                          </a:rPr>
                          <m:t>𝑇</m:t>
                        </m:r>
                      </m:sub>
                      <m:sup>
                        <m:r>
                          <a:rPr lang="en-US" sz="1200" i="1">
                            <a:latin typeface="Cambria Math" panose="02040503050406030204" pitchFamily="18" charset="0"/>
                          </a:rPr>
                          <m:t>𝑚𝑖𝑛</m:t>
                        </m:r>
                      </m:sup>
                    </m:sSubSup>
                  </m:oMath>
                </a14:m>
                <a:r>
                  <a:rPr lang="en-US" sz="1200" dirty="0">
                    <a:latin typeface="Arial" panose="020B0604020202020204" pitchFamily="34" charset="0"/>
                    <a:cs typeface="Arial" panose="020B0604020202020204" pitchFamily="34" charset="0"/>
                  </a:rPr>
                  <a:t> of 280 MeV at 100 GeV</a:t>
                </a:r>
              </a:p>
              <a:p>
                <a:pPr marL="0" lvl="1" indent="0">
                  <a:lnSpc>
                    <a:spcPct val="100000"/>
                  </a:lnSpc>
                  <a:spcBef>
                    <a:spcPts val="0"/>
                  </a:spcBef>
                  <a:spcAft>
                    <a:spcPts val="300"/>
                  </a:spcAft>
                  <a:buNone/>
                </a:pPr>
                <a:r>
                  <a:rPr lang="en-US" sz="1200" dirty="0">
                    <a:latin typeface="Arial" panose="020B0604020202020204" pitchFamily="34" charset="0"/>
                    <a:cs typeface="Arial" panose="020B0604020202020204" pitchFamily="34" charset="0"/>
                  </a:rPr>
                  <a:t>						</a:t>
                </a:r>
                <a:r>
                  <a:rPr lang="en-US" sz="1200" baseline="30000" dirty="0">
                    <a:latin typeface="Arial" panose="020B0604020202020204" pitchFamily="34" charset="0"/>
                    <a:cs typeface="Arial" panose="020B0604020202020204" pitchFamily="34" charset="0"/>
                  </a:rPr>
                  <a:t>d</a:t>
                </a:r>
                <a:r>
                  <a:rPr lang="en-US" sz="1200" dirty="0">
                    <a:latin typeface="Arial" panose="020B0604020202020204" pitchFamily="34" charset="0"/>
                    <a:cs typeface="Arial" panose="020B0604020202020204" pitchFamily="34" charset="0"/>
                  </a:rPr>
                  <a:t> </a:t>
                </a:r>
                <a14:m>
                  <m:oMath xmlns:m="http://schemas.openxmlformats.org/officeDocument/2006/math">
                    <m:sSubSup>
                      <m:sSubSupPr>
                        <m:ctrlPr>
                          <a:rPr lang="en-US" sz="1200" i="1">
                            <a:latin typeface="Cambria Math" panose="02040503050406030204" pitchFamily="18" charset="0"/>
                          </a:rPr>
                        </m:ctrlPr>
                      </m:sSubSupPr>
                      <m:e>
                        <m:r>
                          <a:rPr lang="en-US" sz="1200" i="1">
                            <a:latin typeface="Cambria Math" panose="02040503050406030204" pitchFamily="18" charset="0"/>
                          </a:rPr>
                          <m:t>𝑝</m:t>
                        </m:r>
                      </m:e>
                      <m:sub>
                        <m:r>
                          <a:rPr lang="en-US" sz="1200" i="1">
                            <a:latin typeface="Cambria Math" panose="02040503050406030204" pitchFamily="18" charset="0"/>
                          </a:rPr>
                          <m:t>𝑇</m:t>
                        </m:r>
                      </m:sub>
                      <m:sup>
                        <m:r>
                          <a:rPr lang="en-US" sz="1200" i="1">
                            <a:latin typeface="Cambria Math" panose="02040503050406030204" pitchFamily="18" charset="0"/>
                          </a:rPr>
                          <m:t>𝑚𝑖𝑛</m:t>
                        </m:r>
                      </m:sup>
                    </m:sSubSup>
                  </m:oMath>
                </a14:m>
                <a:r>
                  <a:rPr lang="en-US" sz="1200" dirty="0">
                    <a:latin typeface="Arial" panose="020B0604020202020204" pitchFamily="34" charset="0"/>
                    <a:cs typeface="Arial" panose="020B0604020202020204" pitchFamily="34" charset="0"/>
                  </a:rPr>
                  <a:t> of 275 MeV at 275 GeV </a:t>
                </a:r>
              </a:p>
            </p:txBody>
          </p:sp>
        </mc:Choice>
        <mc:Fallback>
          <p:sp>
            <p:nvSpPr>
              <p:cNvPr id="43" name="Content Placeholder 2">
                <a:extLst>
                  <a:ext uri="{FF2B5EF4-FFF2-40B4-BE49-F238E27FC236}">
                    <a16:creationId xmlns:a16="http://schemas.microsoft.com/office/drawing/2014/main" id="{86312DB7-2543-4C7E-A4FF-AC4200B7F56D}"/>
                  </a:ext>
                </a:extLst>
              </p:cNvPr>
              <p:cNvSpPr>
                <a:spLocks noGrp="1" noRot="1" noChangeAspect="1" noMove="1" noResize="1" noEditPoints="1" noAdjustHandles="1" noChangeArrowheads="1" noChangeShapeType="1" noTextEdit="1"/>
              </p:cNvSpPr>
              <p:nvPr>
                <p:ph idx="1"/>
              </p:nvPr>
            </p:nvSpPr>
            <p:spPr>
              <a:xfrm>
                <a:off x="585194" y="5450782"/>
                <a:ext cx="7973611" cy="1206340"/>
              </a:xfrm>
              <a:blipFill>
                <a:blip r:embed="rId3"/>
                <a:stretch>
                  <a:fillRect l="-76" t="-50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C4413FE-FEDA-4A97-8C9F-0EBA5D792F89}"/>
              </a:ext>
            </a:extLst>
          </p:cNvPr>
          <p:cNvSpPr txBox="1"/>
          <p:nvPr/>
        </p:nvSpPr>
        <p:spPr>
          <a:xfrm>
            <a:off x="189902" y="540885"/>
            <a:ext cx="4382097" cy="338554"/>
          </a:xfrm>
          <a:prstGeom prst="rect">
            <a:avLst/>
          </a:prstGeom>
          <a:noFill/>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2</a:t>
            </a:r>
            <a:r>
              <a:rPr lang="en-US" sz="1600" baseline="30000" dirty="0">
                <a:solidFill>
                  <a:srgbClr val="0432FF"/>
                </a:solidFill>
                <a:latin typeface="Arial" panose="020B0604020202020204" pitchFamily="34" charset="0"/>
                <a:cs typeface="Arial" panose="020B0604020202020204" pitchFamily="34" charset="0"/>
              </a:rPr>
              <a:t>nd</a:t>
            </a:r>
            <a:r>
              <a:rPr lang="en-US" sz="1600" dirty="0">
                <a:solidFill>
                  <a:srgbClr val="0432FF"/>
                </a:solidFill>
                <a:latin typeface="Arial" panose="020B0604020202020204" pitchFamily="34" charset="0"/>
                <a:cs typeface="Arial" panose="020B0604020202020204" pitchFamily="34" charset="0"/>
              </a:rPr>
              <a:t> IR task force led by </a:t>
            </a:r>
            <a:r>
              <a:rPr lang="en-US" sz="1600" dirty="0" err="1">
                <a:solidFill>
                  <a:srgbClr val="0432FF"/>
                </a:solidFill>
                <a:latin typeface="Arial" panose="020B0604020202020204" pitchFamily="34" charset="0"/>
                <a:cs typeface="Arial" panose="020B0604020202020204" pitchFamily="34" charset="0"/>
              </a:rPr>
              <a:t>Vasiliy</a:t>
            </a:r>
            <a:r>
              <a:rPr lang="en-US" sz="1600" dirty="0">
                <a:solidFill>
                  <a:srgbClr val="0432FF"/>
                </a:solidFill>
                <a:latin typeface="Arial" panose="020B0604020202020204" pitchFamily="34" charset="0"/>
                <a:cs typeface="Arial" panose="020B0604020202020204" pitchFamily="34" charset="0"/>
              </a:rPr>
              <a:t> Morozov (</a:t>
            </a:r>
            <a:r>
              <a:rPr lang="en-US" sz="1600" dirty="0" err="1">
                <a:solidFill>
                  <a:srgbClr val="0432FF"/>
                </a:solidFill>
                <a:latin typeface="Arial" panose="020B0604020202020204" pitchFamily="34" charset="0"/>
                <a:cs typeface="Arial" panose="020B0604020202020204" pitchFamily="34" charset="0"/>
              </a:rPr>
              <a:t>JLab</a:t>
            </a:r>
            <a:r>
              <a:rPr lang="en-US" sz="1600" dirty="0">
                <a:solidFill>
                  <a:srgbClr val="0432FF"/>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807E3B79-FE4A-4D3A-A017-6B6711E11E26}"/>
              </a:ext>
            </a:extLst>
          </p:cNvPr>
          <p:cNvSpPr txBox="1"/>
          <p:nvPr/>
        </p:nvSpPr>
        <p:spPr>
          <a:xfrm>
            <a:off x="189902" y="818497"/>
            <a:ext cx="8852498" cy="738664"/>
          </a:xfrm>
          <a:prstGeom prst="rect">
            <a:avLst/>
          </a:prstGeom>
          <a:noFill/>
        </p:spPr>
        <p:txBody>
          <a:bodyPr wrap="square" rtlCol="0">
            <a:spAutoFit/>
          </a:bodyPr>
          <a:lstStyle/>
          <a:p>
            <a:pPr algn="l"/>
            <a:r>
              <a:rPr lang="en-US" sz="1400" i="1" dirty="0">
                <a:latin typeface="Arial" panose="020B0604020202020204" pitchFamily="34" charset="0"/>
                <a:cs typeface="Arial" panose="020B0604020202020204" pitchFamily="34" charset="0"/>
              </a:rPr>
              <a:t>Pragmatically, likely best to let task force vary parameters and see where we end with luminosity, under the assumption we need a secondary focus and good </a:t>
            </a:r>
            <a:r>
              <a:rPr lang="en-US" sz="1400" i="1" dirty="0" err="1">
                <a:latin typeface="Arial" panose="020B0604020202020204" pitchFamily="34" charset="0"/>
                <a:cs typeface="Arial" panose="020B0604020202020204" pitchFamily="34" charset="0"/>
              </a:rPr>
              <a:t>p</a:t>
            </a:r>
            <a:r>
              <a:rPr lang="en-US" sz="1400" i="1" baseline="-25000" dirty="0" err="1">
                <a:latin typeface="Arial" panose="020B0604020202020204" pitchFamily="34" charset="0"/>
                <a:cs typeface="Arial" panose="020B0604020202020204" pitchFamily="34" charset="0"/>
              </a:rPr>
              <a:t>T</a:t>
            </a:r>
            <a:r>
              <a:rPr lang="en-US" sz="1400" i="1" dirty="0">
                <a:latin typeface="Arial" panose="020B0604020202020204" pitchFamily="34" charset="0"/>
                <a:cs typeface="Arial" panose="020B0604020202020204" pitchFamily="34" charset="0"/>
              </a:rPr>
              <a:t> (or –t) resolution, while not introducing overly large technical risk or not being able to transport beams over full energy range</a:t>
            </a:r>
          </a:p>
        </p:txBody>
      </p:sp>
      <p:sp>
        <p:nvSpPr>
          <p:cNvPr id="44" name="Footer Placeholder 12">
            <a:extLst>
              <a:ext uri="{FF2B5EF4-FFF2-40B4-BE49-F238E27FC236}">
                <a16:creationId xmlns:a16="http://schemas.microsoft.com/office/drawing/2014/main" id="{4566A6AD-47D2-421A-A50C-9D0DA43F4CDD}"/>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2405431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pPr/>
              <a:t>19</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Main EICUG objectives for the next 2 years</a:t>
            </a:r>
          </a:p>
        </p:txBody>
      </p:sp>
      <p:sp>
        <p:nvSpPr>
          <p:cNvPr id="10" name="Content Placeholder 5">
            <a:extLst>
              <a:ext uri="{FF2B5EF4-FFF2-40B4-BE49-F238E27FC236}">
                <a16:creationId xmlns:a16="http://schemas.microsoft.com/office/drawing/2014/main" id="{2C5468FB-B281-4534-91BF-9B1D6EDC7CC9}"/>
              </a:ext>
            </a:extLst>
          </p:cNvPr>
          <p:cNvSpPr txBox="1">
            <a:spLocks/>
          </p:cNvSpPr>
          <p:nvPr/>
        </p:nvSpPr>
        <p:spPr>
          <a:xfrm>
            <a:off x="20548" y="811659"/>
            <a:ext cx="9054612" cy="55446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432FF"/>
                </a:solidFill>
              </a:rPr>
              <a:t>Detector requirements and design as driven by EIC Physics program defined by Community</a:t>
            </a:r>
          </a:p>
          <a:p>
            <a:pPr lvl="1"/>
            <a:r>
              <a:rPr lang="en-US" dirty="0"/>
              <a:t>EICUG Yellow Report activity</a:t>
            </a:r>
          </a:p>
          <a:p>
            <a:pPr lvl="1"/>
            <a:r>
              <a:rPr lang="en-US" dirty="0"/>
              <a:t>Different Physics (5) and Detector (8) WGs</a:t>
            </a:r>
          </a:p>
          <a:p>
            <a:pPr lvl="1"/>
            <a:r>
              <a:rPr lang="en-US" dirty="0"/>
              <a:t>Provides </a:t>
            </a:r>
            <a:r>
              <a:rPr lang="en-US" dirty="0">
                <a:solidFill>
                  <a:srgbClr val="FF0000"/>
                </a:solidFill>
              </a:rPr>
              <a:t>critical input for detector proposals </a:t>
            </a:r>
          </a:p>
          <a:p>
            <a:pPr lvl="2"/>
            <a:r>
              <a:rPr lang="en-US" dirty="0"/>
              <a:t>December 2019		Kick-off meeting at MIT</a:t>
            </a:r>
            <a:endParaRPr lang="en-US" sz="1600" dirty="0"/>
          </a:p>
          <a:p>
            <a:pPr lvl="2"/>
            <a:r>
              <a:rPr lang="en-US" dirty="0"/>
              <a:t>March 2020			1</a:t>
            </a:r>
            <a:r>
              <a:rPr lang="en-US" baseline="30000" dirty="0"/>
              <a:t>st</a:t>
            </a:r>
            <a:r>
              <a:rPr lang="en-US" dirty="0"/>
              <a:t> meeting at Temple</a:t>
            </a:r>
            <a:endParaRPr lang="en-US" sz="1600" dirty="0"/>
          </a:p>
          <a:p>
            <a:pPr lvl="2"/>
            <a:r>
              <a:rPr lang="en-US" dirty="0"/>
              <a:t>May 2020			2</a:t>
            </a:r>
            <a:r>
              <a:rPr lang="en-US" baseline="30000" dirty="0"/>
              <a:t>nd</a:t>
            </a:r>
            <a:r>
              <a:rPr lang="en-US" dirty="0"/>
              <a:t> meeting at Pavia/Italy</a:t>
            </a:r>
            <a:endParaRPr lang="en-US" sz="1600" dirty="0"/>
          </a:p>
          <a:p>
            <a:pPr lvl="2"/>
            <a:r>
              <a:rPr lang="en-US" dirty="0"/>
              <a:t>July 15-17, 2020		remote EIC-UG Meeting (at Miami)</a:t>
            </a:r>
            <a:endParaRPr lang="en-US" sz="1600" dirty="0"/>
          </a:p>
          <a:p>
            <a:pPr lvl="2"/>
            <a:r>
              <a:rPr lang="en-US" dirty="0"/>
              <a:t>September 2020		3</a:t>
            </a:r>
            <a:r>
              <a:rPr lang="en-US" baseline="30000" dirty="0"/>
              <a:t>rd</a:t>
            </a:r>
            <a:r>
              <a:rPr lang="en-US" dirty="0"/>
              <a:t> meeting at CUA</a:t>
            </a:r>
            <a:endParaRPr lang="en-US" sz="1600" dirty="0"/>
          </a:p>
          <a:p>
            <a:pPr lvl="2"/>
            <a:r>
              <a:rPr lang="en-US" dirty="0"/>
              <a:t>November 2020		4</a:t>
            </a:r>
            <a:r>
              <a:rPr lang="en-US" baseline="30000" dirty="0"/>
              <a:t>th</a:t>
            </a:r>
            <a:r>
              <a:rPr lang="en-US" dirty="0"/>
              <a:t> meeting at UCB/LBL</a:t>
            </a:r>
            <a:endParaRPr lang="en-US" sz="1600" dirty="0"/>
          </a:p>
          <a:p>
            <a:pPr lvl="2"/>
            <a:r>
              <a:rPr lang="en-US" dirty="0"/>
              <a:t>January 2021			completion Yellow Report</a:t>
            </a:r>
          </a:p>
          <a:p>
            <a:pPr lvl="2"/>
            <a:r>
              <a:rPr lang="en-US" dirty="0">
                <a:solidFill>
                  <a:srgbClr val="FF40FF"/>
                </a:solidFill>
              </a:rPr>
              <a:t>February 2021		Topical meeting on 2</a:t>
            </a:r>
            <a:r>
              <a:rPr lang="en-US" baseline="30000" dirty="0">
                <a:solidFill>
                  <a:srgbClr val="FF40FF"/>
                </a:solidFill>
              </a:rPr>
              <a:t>nd</a:t>
            </a:r>
            <a:r>
              <a:rPr lang="en-US" dirty="0">
                <a:solidFill>
                  <a:srgbClr val="FF40FF"/>
                </a:solidFill>
              </a:rPr>
              <a:t> IR?</a:t>
            </a:r>
          </a:p>
        </p:txBody>
      </p:sp>
      <p:sp>
        <p:nvSpPr>
          <p:cNvPr id="7" name="Footer Placeholder 12">
            <a:extLst>
              <a:ext uri="{FF2B5EF4-FFF2-40B4-BE49-F238E27FC236}">
                <a16:creationId xmlns:a16="http://schemas.microsoft.com/office/drawing/2014/main" id="{07702970-B89E-444C-BB34-563D7F5FC9A9}"/>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65981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pPr/>
              <a:t>2</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itchFamily="34" charset="0"/>
              </a:rPr>
              <a:t>EIC Science – Findings of the NAS Committee</a:t>
            </a:r>
            <a:endParaRPr lang="en-US" dirty="0"/>
          </a:p>
        </p:txBody>
      </p:sp>
      <p:pic>
        <p:nvPicPr>
          <p:cNvPr id="12" name="Content Placeholder 6" descr="NAS cover.jpeg">
            <a:extLst>
              <a:ext uri="{FF2B5EF4-FFF2-40B4-BE49-F238E27FC236}">
                <a16:creationId xmlns:a16="http://schemas.microsoft.com/office/drawing/2014/main" id="{DB413BE2-9513-41B8-8C70-1CF16A359858}"/>
              </a:ext>
            </a:extLst>
          </p:cNvPr>
          <p:cNvPicPr>
            <a:picLocks noChangeAspect="1"/>
          </p:cNvPicPr>
          <p:nvPr/>
        </p:nvPicPr>
        <p:blipFill rotWithShape="1">
          <a:blip r:embed="rId2">
            <a:extLst>
              <a:ext uri="{28A0092B-C50C-407E-A947-70E740481C1C}">
                <a14:useLocalDpi xmlns:a14="http://schemas.microsoft.com/office/drawing/2010/main" val="0"/>
              </a:ext>
            </a:extLst>
          </a:blip>
          <a:srcRect l="473" r="-266"/>
          <a:stretch/>
        </p:blipFill>
        <p:spPr>
          <a:xfrm>
            <a:off x="309563" y="1055256"/>
            <a:ext cx="3138854" cy="4525963"/>
          </a:xfrm>
          <a:prstGeom prst="rect">
            <a:avLst/>
          </a:prstGeom>
        </p:spPr>
      </p:pic>
      <p:sp>
        <p:nvSpPr>
          <p:cNvPr id="13" name="TextBox 12">
            <a:extLst>
              <a:ext uri="{FF2B5EF4-FFF2-40B4-BE49-F238E27FC236}">
                <a16:creationId xmlns:a16="http://schemas.microsoft.com/office/drawing/2014/main" id="{EEECDE1C-201C-4F3F-9A85-4DE8A5DAA64C}"/>
              </a:ext>
            </a:extLst>
          </p:cNvPr>
          <p:cNvSpPr txBox="1"/>
          <p:nvPr/>
        </p:nvSpPr>
        <p:spPr>
          <a:xfrm>
            <a:off x="309563" y="4733903"/>
            <a:ext cx="3147015" cy="646331"/>
          </a:xfrm>
          <a:prstGeom prst="rect">
            <a:avLst/>
          </a:prstGeom>
          <a:noFill/>
        </p:spPr>
        <p:txBody>
          <a:bodyPr wrap="none" rtlCol="0">
            <a:spAutoFit/>
          </a:bodyPr>
          <a:lstStyle/>
          <a:p>
            <a:pPr defTabSz="914186"/>
            <a:r>
              <a:rPr lang="en-US" b="1" dirty="0">
                <a:solidFill>
                  <a:srgbClr val="FFFFFF"/>
                </a:solidFill>
                <a:latin typeface="Arial" panose="020B0604020202020204"/>
              </a:rPr>
              <a:t>EIC science is compelling, </a:t>
            </a:r>
          </a:p>
          <a:p>
            <a:pPr defTabSz="914186"/>
            <a:r>
              <a:rPr lang="en-US" b="1" dirty="0">
                <a:solidFill>
                  <a:srgbClr val="FFFFFF"/>
                </a:solidFill>
                <a:latin typeface="Arial" panose="020B0604020202020204"/>
              </a:rPr>
              <a:t>timely and fundamental</a:t>
            </a:r>
          </a:p>
        </p:txBody>
      </p:sp>
      <p:sp>
        <p:nvSpPr>
          <p:cNvPr id="14" name="TextBox 13">
            <a:extLst>
              <a:ext uri="{FF2B5EF4-FFF2-40B4-BE49-F238E27FC236}">
                <a16:creationId xmlns:a16="http://schemas.microsoft.com/office/drawing/2014/main" id="{21300544-FA15-447B-91BD-615475F8A9C9}"/>
              </a:ext>
            </a:extLst>
          </p:cNvPr>
          <p:cNvSpPr txBox="1"/>
          <p:nvPr/>
        </p:nvSpPr>
        <p:spPr>
          <a:xfrm>
            <a:off x="208835" y="5736486"/>
            <a:ext cx="3554274" cy="646331"/>
          </a:xfrm>
          <a:prstGeom prst="rect">
            <a:avLst/>
          </a:prstGeom>
          <a:noFill/>
        </p:spPr>
        <p:txBody>
          <a:bodyPr wrap="square" rtlCol="0">
            <a:spAutoFit/>
          </a:bodyPr>
          <a:lstStyle/>
          <a:p>
            <a:pPr defTabSz="914186"/>
            <a:r>
              <a:rPr lang="en-US" dirty="0">
                <a:solidFill>
                  <a:srgbClr val="000000"/>
                </a:solidFill>
                <a:latin typeface="Arial" panose="020B0604020202020204"/>
              </a:rPr>
              <a:t>Developed by NAS committee with broad science perspective</a:t>
            </a:r>
          </a:p>
        </p:txBody>
      </p:sp>
      <p:sp>
        <p:nvSpPr>
          <p:cNvPr id="16" name="Content Placeholder 2">
            <a:extLst>
              <a:ext uri="{FF2B5EF4-FFF2-40B4-BE49-F238E27FC236}">
                <a16:creationId xmlns:a16="http://schemas.microsoft.com/office/drawing/2014/main" id="{C5602322-A35F-4A25-A41C-EF7FE39CC155}"/>
              </a:ext>
            </a:extLst>
          </p:cNvPr>
          <p:cNvSpPr txBox="1">
            <a:spLocks/>
          </p:cNvSpPr>
          <p:nvPr/>
        </p:nvSpPr>
        <p:spPr>
          <a:xfrm>
            <a:off x="3543300" y="586952"/>
            <a:ext cx="5539154" cy="4578917"/>
          </a:xfrm>
          <a:prstGeom prst="rect">
            <a:avLst/>
          </a:prstGeom>
        </p:spPr>
        <p:txBody>
          <a:bodyPr vert="horz" lIns="91418" tIns="45709" rIns="91418" bIns="45709" rtlCol="0">
            <a:noAutofit/>
          </a:bodyPr>
          <a:lstStyle>
            <a:lvl1pPr marL="228546" indent="-228546" algn="l" defTabSz="914186"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639" indent="-228546" algn="l" defTabSz="914186"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2733" indent="-228546" algn="l" defTabSz="914186"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6962" indent="-285684" algn="l" defTabSz="914186"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6919" indent="-228546" algn="l" defTabSz="914186"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01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06"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98"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92" indent="-228546" algn="l" defTabSz="9141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46" marR="0" lvl="0" indent="-228546" algn="l" defTabSz="914186"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1: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An EIC can uniquely address three profound questions about nucleons — neutrons and protons — and how they are assembled to form the nuclei of atoms: </a:t>
            </a:r>
          </a:p>
          <a:p>
            <a:pPr marL="685639" marR="0" lvl="1" indent="-228546" algn="l" defTabSz="914186" rtl="0" eaLnBrk="1" fontAlgn="auto" latinLnBrk="0" hangingPunct="1">
              <a:lnSpc>
                <a:spcPct val="120000"/>
              </a:lnSpc>
              <a:spcBef>
                <a:spcPts val="0"/>
              </a:spcBef>
              <a:spcAft>
                <a:spcPts val="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mass</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of the nucleon arise? </a:t>
            </a:r>
          </a:p>
          <a:p>
            <a:pPr marL="685639" marR="0" lvl="1" indent="-228546" algn="l" defTabSz="914186" rtl="0" eaLnBrk="1" fontAlgn="auto" latinLnBrk="0" hangingPunct="1">
              <a:lnSpc>
                <a:spcPct val="120000"/>
              </a:lnSpc>
              <a:spcBef>
                <a:spcPts val="0"/>
              </a:spcBef>
              <a:spcAft>
                <a:spcPts val="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How does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spin</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the nucleon arise? </a:t>
            </a:r>
          </a:p>
          <a:p>
            <a:pPr marL="685639" marR="0" lvl="1" indent="-228546" algn="l" defTabSz="914186" rtl="0" eaLnBrk="1" fontAlgn="auto" latinLnBrk="0" hangingPunct="1">
              <a:lnSpc>
                <a:spcPct val="120000"/>
              </a:lnSpc>
              <a:spcBef>
                <a:spcPts val="0"/>
              </a:spcBef>
              <a:spcAft>
                <a:spcPts val="0"/>
              </a:spcAft>
              <a:buClrTx/>
              <a:buSzTx/>
              <a:buFont typeface="PingFangSC-Regular" charset="-122"/>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What are the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emergent properties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dense systems of gluons? </a:t>
            </a:r>
          </a:p>
          <a:p>
            <a:pPr marL="228546" marR="0" lvl="0" indent="-228546" algn="l" defTabSz="914186"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Finding 2: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These three high-priority science questions can be answered by an EIC with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highly polarized beams </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of electrons and ions, with </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sufficiently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high</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luminosity</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and sufficient, and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variable</a:t>
            </a:r>
            <a:r>
              <a:rPr kumimoji="0" lang="en-US" sz="1800" b="0"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 center-of-mass </a:t>
            </a:r>
            <a:r>
              <a:rPr kumimoji="0" lang="en-US" sz="1800" b="1" i="0" u="none" strike="noStrike" kern="1200" cap="none" spc="0" normalizeH="0" baseline="0" noProof="0" dirty="0">
                <a:ln>
                  <a:noFill/>
                </a:ln>
                <a:solidFill>
                  <a:srgbClr val="0000FF"/>
                </a:solidFill>
                <a:effectLst/>
                <a:uLnTx/>
                <a:uFillTx/>
                <a:latin typeface="Arial" panose="020B0604020202020204"/>
                <a:ea typeface="+mn-ea"/>
                <a:cs typeface="Arial" panose="020B0604020202020204" pitchFamily="34" charset="0"/>
              </a:rPr>
              <a:t>energy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a:t>
            </a:r>
          </a:p>
          <a:p>
            <a:pPr>
              <a:lnSpc>
                <a:spcPct val="120000"/>
              </a:lnSpc>
              <a:spcBef>
                <a:spcPts val="0"/>
              </a:spcBef>
              <a:defRPr/>
            </a:pPr>
            <a:r>
              <a:rPr lang="en-US" sz="1600" b="1" dirty="0"/>
              <a:t>Finding 3: </a:t>
            </a:r>
            <a:r>
              <a:rPr lang="en-US" sz="1600" dirty="0"/>
              <a:t>An EIC would be a </a:t>
            </a:r>
            <a:r>
              <a:rPr lang="en-US" sz="1600" dirty="0">
                <a:solidFill>
                  <a:srgbClr val="FF40FF"/>
                </a:solidFill>
              </a:rPr>
              <a:t>unique facility in the world </a:t>
            </a:r>
            <a:r>
              <a:rPr lang="en-US" sz="1600" dirty="0"/>
              <a:t>and would maintain U.S. leadership in nuclear physics.</a:t>
            </a:r>
            <a:endParaRPr lang="en-US" sz="1600" b="1" dirty="0">
              <a:solidFill>
                <a:srgbClr val="000000"/>
              </a:solidFill>
              <a:latin typeface="Arial" panose="020B0604020202020204"/>
            </a:endParaRPr>
          </a:p>
          <a:p>
            <a:pPr lvl="0">
              <a:lnSpc>
                <a:spcPct val="120000"/>
              </a:lnSpc>
              <a:spcBef>
                <a:spcPts val="0"/>
              </a:spcBef>
              <a:defRPr/>
            </a:pPr>
            <a:r>
              <a:rPr lang="en-US" sz="1600" b="1" dirty="0">
                <a:solidFill>
                  <a:srgbClr val="000000"/>
                </a:solidFill>
                <a:latin typeface="Arial" panose="020B0604020202020204"/>
              </a:rPr>
              <a:t>Finding 4</a:t>
            </a:r>
            <a:r>
              <a:rPr lang="en-US" sz="1600" dirty="0">
                <a:solidFill>
                  <a:srgbClr val="000000"/>
                </a:solidFill>
                <a:latin typeface="Arial" panose="020B0604020202020204"/>
              </a:rPr>
              <a:t>: An EIC would </a:t>
            </a:r>
            <a:r>
              <a:rPr lang="en-US" sz="1600" dirty="0">
                <a:solidFill>
                  <a:srgbClr val="FF40FF"/>
                </a:solidFill>
                <a:latin typeface="Arial" panose="020B0604020202020204"/>
              </a:rPr>
              <a:t>maintain U.S. leadership in the accelerator science and technology of colliders </a:t>
            </a:r>
            <a:r>
              <a:rPr lang="en-US" sz="1600" dirty="0">
                <a:solidFill>
                  <a:srgbClr val="000000"/>
                </a:solidFill>
                <a:latin typeface="Arial" panose="020B0604020202020204"/>
              </a:rPr>
              <a:t>and help to maintain scientific leadership more broadly.  </a:t>
            </a:r>
          </a:p>
        </p:txBody>
      </p:sp>
      <p:sp>
        <p:nvSpPr>
          <p:cNvPr id="10" name="Footer Placeholder 12">
            <a:extLst>
              <a:ext uri="{FF2B5EF4-FFF2-40B4-BE49-F238E27FC236}">
                <a16:creationId xmlns:a16="http://schemas.microsoft.com/office/drawing/2014/main" id="{7A744470-99D0-40DD-9908-446590BC8FC4}"/>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921370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Expression of Interest Timeline</a:t>
            </a:r>
          </a:p>
        </p:txBody>
      </p:sp>
      <p:sp>
        <p:nvSpPr>
          <p:cNvPr id="2" name="Slide Number Placeholder 1"/>
          <p:cNvSpPr>
            <a:spLocks noGrp="1"/>
          </p:cNvSpPr>
          <p:nvPr>
            <p:ph type="sldNum" sz="quarter" idx="12"/>
          </p:nvPr>
        </p:nvSpPr>
        <p:spPr/>
        <p:txBody>
          <a:bodyPr/>
          <a:lstStyle/>
          <a:p>
            <a:fld id="{87034D8C-3CB4-402A-BC46-2AB14C0FE90A}" type="slidenum">
              <a:rPr lang="en-US" smtClean="0"/>
              <a:pPr/>
              <a:t>20</a:t>
            </a:fld>
            <a:endParaRPr lang="en-US"/>
          </a:p>
        </p:txBody>
      </p:sp>
      <p:sp>
        <p:nvSpPr>
          <p:cNvPr id="3" name="TextBox 2">
            <a:extLst>
              <a:ext uri="{FF2B5EF4-FFF2-40B4-BE49-F238E27FC236}">
                <a16:creationId xmlns:a16="http://schemas.microsoft.com/office/drawing/2014/main" id="{5FEDD22F-BBB1-48B5-8864-FD1CB16EF62F}"/>
              </a:ext>
            </a:extLst>
          </p:cNvPr>
          <p:cNvSpPr txBox="1"/>
          <p:nvPr/>
        </p:nvSpPr>
        <p:spPr>
          <a:xfrm>
            <a:off x="183873" y="586952"/>
            <a:ext cx="8776253" cy="6001643"/>
          </a:xfrm>
          <a:prstGeom prst="rect">
            <a:avLst/>
          </a:prstGeom>
          <a:noFill/>
        </p:spPr>
        <p:txBody>
          <a:bodyPr wrap="square" rtlCol="0">
            <a:spAutoFit/>
          </a:bodyPr>
          <a:lstStyle/>
          <a:p>
            <a:r>
              <a:rPr lang="en-US" sz="1600" i="1" dirty="0">
                <a:solidFill>
                  <a:srgbClr val="0000FF"/>
                </a:solidFill>
                <a:latin typeface="+mj-lt"/>
              </a:rPr>
              <a:t>(non-binding) </a:t>
            </a:r>
            <a:r>
              <a:rPr lang="en-US" sz="2000" dirty="0">
                <a:latin typeface="+mj-lt"/>
              </a:rPr>
              <a:t>Expressions of Interest (</a:t>
            </a:r>
            <a:r>
              <a:rPr lang="en-US" sz="2000" dirty="0" err="1">
                <a:latin typeface="+mj-lt"/>
              </a:rPr>
              <a:t>EoI</a:t>
            </a:r>
            <a:r>
              <a:rPr lang="en-US" sz="2000" dirty="0">
                <a:latin typeface="+mj-lt"/>
              </a:rPr>
              <a:t>) to get </a:t>
            </a:r>
            <a:r>
              <a:rPr lang="en-US" sz="2000" i="1" dirty="0">
                <a:latin typeface="+mj-lt"/>
              </a:rPr>
              <a:t>guidance on detector scope</a:t>
            </a:r>
            <a:endParaRPr lang="en-US" sz="2000" dirty="0">
              <a:solidFill>
                <a:srgbClr val="0432FF"/>
              </a:solidFill>
              <a:latin typeface="+mj-lt"/>
            </a:endParaRPr>
          </a:p>
          <a:p>
            <a:endParaRPr lang="en-US" dirty="0">
              <a:latin typeface="+mj-lt"/>
            </a:endParaRPr>
          </a:p>
          <a:p>
            <a:r>
              <a:rPr lang="en-US" dirty="0">
                <a:latin typeface="+mj-lt"/>
              </a:rPr>
              <a:t>Introduce concept and timeline for Call for Expressions of Interest            March 2020</a:t>
            </a:r>
          </a:p>
          <a:p>
            <a:r>
              <a:rPr lang="en-US" i="1" dirty="0">
                <a:latin typeface="+mj-lt"/>
              </a:rPr>
              <a:t>     (introduce notion for Expressions of Interest for contribution to EIC</a:t>
            </a:r>
            <a:endParaRPr lang="en-US" dirty="0">
              <a:latin typeface="+mj-lt"/>
            </a:endParaRPr>
          </a:p>
          <a:p>
            <a:r>
              <a:rPr lang="en-US" i="1" dirty="0">
                <a:latin typeface="+mj-lt"/>
              </a:rPr>
              <a:t>     detectors in plenary talks at 1</a:t>
            </a:r>
            <a:r>
              <a:rPr lang="en-US" i="1" baseline="30000" dirty="0">
                <a:latin typeface="+mj-lt"/>
              </a:rPr>
              <a:t>st</a:t>
            </a:r>
            <a:r>
              <a:rPr lang="en-US" i="1" dirty="0">
                <a:latin typeface="+mj-lt"/>
              </a:rPr>
              <a:t>Yellow Report (remote) meeting at Temple) </a:t>
            </a:r>
            <a:endParaRPr lang="en-US" dirty="0">
              <a:latin typeface="+mj-lt"/>
            </a:endParaRPr>
          </a:p>
          <a:p>
            <a:endParaRPr lang="en-US" sz="1200" dirty="0">
              <a:latin typeface="+mj-lt"/>
            </a:endParaRPr>
          </a:p>
          <a:p>
            <a:r>
              <a:rPr lang="en-US" dirty="0">
                <a:latin typeface="+mj-lt"/>
              </a:rPr>
              <a:t>Discussion Call for </a:t>
            </a:r>
            <a:r>
              <a:rPr lang="en-US" dirty="0" err="1">
                <a:latin typeface="+mj-lt"/>
              </a:rPr>
              <a:t>EoI</a:t>
            </a:r>
            <a:r>
              <a:rPr lang="en-US" dirty="0">
                <a:latin typeface="+mj-lt"/>
              </a:rPr>
              <a:t> for </a:t>
            </a:r>
            <a:r>
              <a:rPr lang="en-US" dirty="0">
                <a:solidFill>
                  <a:srgbClr val="0432FF"/>
                </a:solidFill>
                <a:latin typeface="+mj-lt"/>
              </a:rPr>
              <a:t>potential cooperation </a:t>
            </a:r>
            <a:r>
              <a:rPr lang="en-US" dirty="0">
                <a:latin typeface="+mj-lt"/>
              </a:rPr>
              <a:t>to EIC Detectors</a:t>
            </a:r>
            <a:endParaRPr lang="en-US" strike="sngStrike" dirty="0">
              <a:solidFill>
                <a:srgbClr val="0432FF"/>
              </a:solidFill>
              <a:latin typeface="+mj-lt"/>
            </a:endParaRPr>
          </a:p>
          <a:p>
            <a:r>
              <a:rPr lang="en-US" i="1" dirty="0">
                <a:solidFill>
                  <a:srgbClr val="0432FF"/>
                </a:solidFill>
                <a:latin typeface="+mj-lt"/>
              </a:rPr>
              <a:t>    </a:t>
            </a:r>
            <a:r>
              <a:rPr lang="en-US" i="1" dirty="0">
                <a:latin typeface="+mj-lt"/>
              </a:rPr>
              <a:t>initial </a:t>
            </a:r>
            <a:r>
              <a:rPr lang="en-US" dirty="0">
                <a:latin typeface="+mj-lt"/>
              </a:rPr>
              <a:t>d</a:t>
            </a:r>
            <a:r>
              <a:rPr lang="en-US" i="1" dirty="0">
                <a:latin typeface="+mj-lt"/>
              </a:rPr>
              <a:t>iscussion session at Remote EICUGM	                           </a:t>
            </a:r>
            <a:r>
              <a:rPr lang="en-US" dirty="0">
                <a:latin typeface="+mj-lt"/>
              </a:rPr>
              <a:t>April 23 2020</a:t>
            </a:r>
          </a:p>
          <a:p>
            <a:r>
              <a:rPr lang="en-US" i="1" dirty="0">
                <a:latin typeface="+mj-lt"/>
              </a:rPr>
              <a:t>    final discussion at 2</a:t>
            </a:r>
            <a:r>
              <a:rPr lang="en-US" i="1" baseline="30000" dirty="0">
                <a:latin typeface="+mj-lt"/>
              </a:rPr>
              <a:t>nd</a:t>
            </a:r>
            <a:r>
              <a:rPr lang="en-US" i="1" dirty="0">
                <a:latin typeface="+mj-lt"/>
              </a:rPr>
              <a:t> Yellow Report meeting at Pavia</a:t>
            </a:r>
            <a:r>
              <a:rPr lang="en-US" dirty="0">
                <a:latin typeface="+mj-lt"/>
              </a:rPr>
              <a:t>	             May 20 2020</a:t>
            </a:r>
          </a:p>
          <a:p>
            <a:endParaRPr lang="en-US" sz="1200" dirty="0">
              <a:latin typeface="+mj-lt"/>
            </a:endParaRPr>
          </a:p>
          <a:p>
            <a:r>
              <a:rPr lang="en-US" dirty="0">
                <a:latin typeface="+mj-lt"/>
              </a:rPr>
              <a:t>Call for </a:t>
            </a:r>
            <a:r>
              <a:rPr lang="en-US" dirty="0" err="1">
                <a:latin typeface="+mj-lt"/>
              </a:rPr>
              <a:t>EoI</a:t>
            </a:r>
            <a:r>
              <a:rPr lang="en-US" dirty="0">
                <a:latin typeface="+mj-lt"/>
              </a:rPr>
              <a:t> for potential cooperation to EIC Detectors             	             </a:t>
            </a:r>
            <a:r>
              <a:rPr lang="en-US" dirty="0">
                <a:solidFill>
                  <a:srgbClr val="0432FF"/>
                </a:solidFill>
                <a:latin typeface="+mj-lt"/>
              </a:rPr>
              <a:t>May 31 2020</a:t>
            </a:r>
            <a:endParaRPr lang="en-US" strike="sngStrike" dirty="0">
              <a:solidFill>
                <a:srgbClr val="0432FF"/>
              </a:solidFill>
              <a:latin typeface="+mj-lt"/>
            </a:endParaRPr>
          </a:p>
          <a:p>
            <a:r>
              <a:rPr lang="en-US" i="1" dirty="0">
                <a:latin typeface="+mj-lt"/>
              </a:rPr>
              <a:t>    issued after folding in feedback of EICUG @ Pavia meeting</a:t>
            </a:r>
            <a:endParaRPr lang="en-US" dirty="0">
              <a:solidFill>
                <a:srgbClr val="FF0000"/>
              </a:solidFill>
              <a:latin typeface="+mj-lt"/>
            </a:endParaRPr>
          </a:p>
          <a:p>
            <a:pPr>
              <a:lnSpc>
                <a:spcPct val="100000"/>
              </a:lnSpc>
            </a:pPr>
            <a:endParaRPr lang="en-US" sz="1200" dirty="0">
              <a:latin typeface="+mj-lt"/>
            </a:endParaRPr>
          </a:p>
          <a:p>
            <a:pPr>
              <a:lnSpc>
                <a:spcPct val="100000"/>
              </a:lnSpc>
            </a:pPr>
            <a:r>
              <a:rPr lang="en-US" b="1" dirty="0">
                <a:solidFill>
                  <a:srgbClr val="0432FF"/>
                </a:solidFill>
                <a:latin typeface="+mj-lt"/>
              </a:rPr>
              <a:t>Deadline </a:t>
            </a:r>
            <a:r>
              <a:rPr lang="en-US" b="1" dirty="0" err="1">
                <a:solidFill>
                  <a:srgbClr val="0432FF"/>
                </a:solidFill>
                <a:latin typeface="+mj-lt"/>
              </a:rPr>
              <a:t>EoI</a:t>
            </a:r>
            <a:r>
              <a:rPr lang="en-US" b="1" dirty="0">
                <a:solidFill>
                  <a:srgbClr val="0432FF"/>
                </a:solidFill>
                <a:latin typeface="+mj-lt"/>
              </a:rPr>
              <a:t> for potential cooperation to EIC Detectors           November 1 2020</a:t>
            </a:r>
          </a:p>
          <a:p>
            <a:pPr>
              <a:lnSpc>
                <a:spcPct val="100000"/>
              </a:lnSpc>
            </a:pPr>
            <a:endParaRPr lang="en-US" sz="1200" b="1" dirty="0">
              <a:solidFill>
                <a:srgbClr val="0432FF"/>
              </a:solidFill>
              <a:latin typeface="+mj-lt"/>
            </a:endParaRPr>
          </a:p>
          <a:p>
            <a:pPr>
              <a:lnSpc>
                <a:spcPct val="100000"/>
              </a:lnSpc>
            </a:pPr>
            <a:r>
              <a:rPr lang="en-US" dirty="0">
                <a:solidFill>
                  <a:srgbClr val="0432FF"/>
                </a:solidFill>
                <a:latin typeface="+mj-lt"/>
              </a:rPr>
              <a:t>Status report at 4</a:t>
            </a:r>
            <a:r>
              <a:rPr lang="en-US" baseline="30000" dirty="0">
                <a:solidFill>
                  <a:srgbClr val="0432FF"/>
                </a:solidFill>
                <a:latin typeface="+mj-lt"/>
              </a:rPr>
              <a:t>th</a:t>
            </a:r>
            <a:r>
              <a:rPr lang="en-US" dirty="0">
                <a:solidFill>
                  <a:srgbClr val="0432FF"/>
                </a:solidFill>
                <a:latin typeface="+mj-lt"/>
              </a:rPr>
              <a:t> (final) Yellow Report meeting at UCB/LBL   November 19-21 2020</a:t>
            </a:r>
            <a:endParaRPr lang="en-US" i="1" dirty="0">
              <a:latin typeface="+mj-lt"/>
            </a:endParaRPr>
          </a:p>
          <a:p>
            <a:r>
              <a:rPr lang="en-US" i="1" dirty="0">
                <a:latin typeface="+mj-lt"/>
              </a:rPr>
              <a:t>	</a:t>
            </a:r>
            <a:r>
              <a:rPr lang="en-US" i="1" dirty="0">
                <a:solidFill>
                  <a:srgbClr val="FF0000"/>
                </a:solidFill>
                <a:latin typeface="+mj-lt"/>
              </a:rPr>
              <a:t>(Request for discussion session at 4th Yellow Report meeting</a:t>
            </a:r>
          </a:p>
          <a:p>
            <a:r>
              <a:rPr lang="en-US" i="1" dirty="0">
                <a:solidFill>
                  <a:srgbClr val="FF0000"/>
                </a:solidFill>
                <a:latin typeface="+mj-lt"/>
              </a:rPr>
              <a:t>	on 2nd IR ideas based on YR and Accelerator Task Force status) </a:t>
            </a:r>
          </a:p>
          <a:p>
            <a:endParaRPr lang="en-US" sz="1200" dirty="0">
              <a:latin typeface="+mj-lt"/>
            </a:endParaRPr>
          </a:p>
          <a:p>
            <a:r>
              <a:rPr lang="en-US" dirty="0">
                <a:latin typeface="+mj-lt"/>
              </a:rPr>
              <a:t>Evaluate </a:t>
            </a:r>
            <a:r>
              <a:rPr lang="en-US" dirty="0" err="1">
                <a:latin typeface="+mj-lt"/>
              </a:rPr>
              <a:t>EoI</a:t>
            </a:r>
            <a:r>
              <a:rPr lang="en-US" dirty="0">
                <a:latin typeface="+mj-lt"/>
              </a:rPr>
              <a:t> and inform Call for Detector Proposal(s)                           February 2021</a:t>
            </a:r>
          </a:p>
          <a:p>
            <a:r>
              <a:rPr lang="en-US" dirty="0">
                <a:latin typeface="+mj-lt"/>
              </a:rPr>
              <a:t>	</a:t>
            </a:r>
            <a:r>
              <a:rPr lang="en-US" i="1" dirty="0">
                <a:latin typeface="+mj-lt"/>
              </a:rPr>
              <a:t>(complete after assumed January 2021 Yellow Report</a:t>
            </a:r>
          </a:p>
          <a:p>
            <a:r>
              <a:rPr lang="en-US" i="1" dirty="0">
                <a:latin typeface="+mj-lt"/>
              </a:rPr>
              <a:t>	completion,</a:t>
            </a:r>
            <a:r>
              <a:rPr lang="en-US" dirty="0">
                <a:latin typeface="+mj-lt"/>
              </a:rPr>
              <a:t> </a:t>
            </a:r>
            <a:r>
              <a:rPr lang="en-US" i="1" dirty="0" err="1">
                <a:latin typeface="+mj-lt"/>
              </a:rPr>
              <a:t>EoI</a:t>
            </a:r>
            <a:r>
              <a:rPr lang="en-US" i="1" dirty="0">
                <a:latin typeface="+mj-lt"/>
              </a:rPr>
              <a:t> can give guidance on detector scope)</a:t>
            </a:r>
            <a:endParaRPr lang="en-US" dirty="0">
              <a:latin typeface="+mj-lt"/>
            </a:endParaRPr>
          </a:p>
          <a:p>
            <a:pPr algn="l"/>
            <a:endParaRPr lang="en-US" sz="1600" dirty="0">
              <a:latin typeface="+mj-lt"/>
            </a:endParaRPr>
          </a:p>
        </p:txBody>
      </p:sp>
      <p:pic>
        <p:nvPicPr>
          <p:cNvPr id="5" name="Picture 4">
            <a:extLst>
              <a:ext uri="{FF2B5EF4-FFF2-40B4-BE49-F238E27FC236}">
                <a16:creationId xmlns:a16="http://schemas.microsoft.com/office/drawing/2014/main" id="{4D6C0DC0-DD65-C849-A079-B68A29B03600}"/>
              </a:ext>
            </a:extLst>
          </p:cNvPr>
          <p:cNvPicPr>
            <a:picLocks noChangeAspect="1"/>
          </p:cNvPicPr>
          <p:nvPr/>
        </p:nvPicPr>
        <p:blipFill>
          <a:blip r:embed="rId2"/>
          <a:stretch>
            <a:fillRect/>
          </a:stretch>
        </p:blipFill>
        <p:spPr>
          <a:xfrm>
            <a:off x="8340301" y="1431406"/>
            <a:ext cx="540598" cy="698822"/>
          </a:xfrm>
          <a:prstGeom prst="rect">
            <a:avLst/>
          </a:prstGeom>
        </p:spPr>
      </p:pic>
      <p:pic>
        <p:nvPicPr>
          <p:cNvPr id="11" name="Picture 10">
            <a:extLst>
              <a:ext uri="{FF2B5EF4-FFF2-40B4-BE49-F238E27FC236}">
                <a16:creationId xmlns:a16="http://schemas.microsoft.com/office/drawing/2014/main" id="{4F7E5C6F-420E-A84B-8C2F-DB26FB8B6791}"/>
              </a:ext>
            </a:extLst>
          </p:cNvPr>
          <p:cNvPicPr>
            <a:picLocks noChangeAspect="1"/>
          </p:cNvPicPr>
          <p:nvPr/>
        </p:nvPicPr>
        <p:blipFill>
          <a:blip r:embed="rId2"/>
          <a:stretch>
            <a:fillRect/>
          </a:stretch>
        </p:blipFill>
        <p:spPr>
          <a:xfrm>
            <a:off x="6935094" y="2130228"/>
            <a:ext cx="540598" cy="698822"/>
          </a:xfrm>
          <a:prstGeom prst="rect">
            <a:avLst/>
          </a:prstGeom>
        </p:spPr>
      </p:pic>
      <p:pic>
        <p:nvPicPr>
          <p:cNvPr id="10" name="Picture 9">
            <a:extLst>
              <a:ext uri="{FF2B5EF4-FFF2-40B4-BE49-F238E27FC236}">
                <a16:creationId xmlns:a16="http://schemas.microsoft.com/office/drawing/2014/main" id="{BFD182A3-7CF6-4B0E-B591-614722CAC1C0}"/>
              </a:ext>
            </a:extLst>
          </p:cNvPr>
          <p:cNvPicPr>
            <a:picLocks noChangeAspect="1"/>
          </p:cNvPicPr>
          <p:nvPr/>
        </p:nvPicPr>
        <p:blipFill>
          <a:blip r:embed="rId2"/>
          <a:stretch>
            <a:fillRect/>
          </a:stretch>
        </p:blipFill>
        <p:spPr>
          <a:xfrm>
            <a:off x="6935094" y="3029498"/>
            <a:ext cx="540598" cy="698822"/>
          </a:xfrm>
          <a:prstGeom prst="rect">
            <a:avLst/>
          </a:prstGeom>
        </p:spPr>
      </p:pic>
      <p:sp>
        <p:nvSpPr>
          <p:cNvPr id="12" name="Footer Placeholder 12">
            <a:extLst>
              <a:ext uri="{FF2B5EF4-FFF2-40B4-BE49-F238E27FC236}">
                <a16:creationId xmlns:a16="http://schemas.microsoft.com/office/drawing/2014/main" id="{3C8E6819-3C18-44B1-A7E9-633D761446DA}"/>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2617630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Expression of Interest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21</a:t>
            </a:fld>
            <a:endParaRPr lang="en-US"/>
          </a:p>
        </p:txBody>
      </p:sp>
      <p:pic>
        <p:nvPicPr>
          <p:cNvPr id="9" name="Picture 8" descr="A picture containing device&#10;&#10;Description automatically generated">
            <a:extLst>
              <a:ext uri="{FF2B5EF4-FFF2-40B4-BE49-F238E27FC236}">
                <a16:creationId xmlns:a16="http://schemas.microsoft.com/office/drawing/2014/main" id="{6DFE7EED-59F8-4CCE-9035-137CDF2A0BBC}"/>
              </a:ext>
            </a:extLst>
          </p:cNvPr>
          <p:cNvPicPr>
            <a:picLocks noChangeAspect="1"/>
          </p:cNvPicPr>
          <p:nvPr/>
        </p:nvPicPr>
        <p:blipFill rotWithShape="1">
          <a:blip r:embed="rId2"/>
          <a:srcRect t="4270" b="5354"/>
          <a:stretch/>
        </p:blipFill>
        <p:spPr>
          <a:xfrm>
            <a:off x="578885" y="10274"/>
            <a:ext cx="7989763" cy="2780000"/>
          </a:xfrm>
          <a:prstGeom prst="rect">
            <a:avLst/>
          </a:prstGeom>
        </p:spPr>
      </p:pic>
      <p:sp>
        <p:nvSpPr>
          <p:cNvPr id="10" name="TextBox 9">
            <a:extLst>
              <a:ext uri="{FF2B5EF4-FFF2-40B4-BE49-F238E27FC236}">
                <a16:creationId xmlns:a16="http://schemas.microsoft.com/office/drawing/2014/main" id="{8C4471E7-D538-4815-A9A1-CF09D5B89F04}"/>
              </a:ext>
            </a:extLst>
          </p:cNvPr>
          <p:cNvSpPr txBox="1"/>
          <p:nvPr/>
        </p:nvSpPr>
        <p:spPr>
          <a:xfrm>
            <a:off x="1154237" y="2815264"/>
            <a:ext cx="6441187" cy="3600986"/>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Dear prospective Electron-Ion Collider users, </a:t>
            </a:r>
          </a:p>
          <a:p>
            <a:endParaRPr lang="en-US" sz="800" dirty="0">
              <a:latin typeface="Arial" panose="020B0604020202020204" pitchFamily="34" charset="0"/>
              <a:cs typeface="Arial" panose="020B0604020202020204" pitchFamily="34" charset="0"/>
            </a:endParaRPr>
          </a:p>
          <a:p>
            <a:pPr algn="just"/>
            <a:r>
              <a:rPr lang="en-US" sz="1200" dirty="0">
                <a:latin typeface="Arial" panose="020B0604020202020204" pitchFamily="34" charset="0"/>
                <a:cs typeface="Arial" panose="020B0604020202020204" pitchFamily="34" charset="0"/>
              </a:rPr>
              <a:t>Brookhaven National Laboratory (BNL), in association with Thomas Jefferson National</a:t>
            </a:r>
          </a:p>
          <a:p>
            <a:pPr algn="just"/>
            <a:r>
              <a:rPr lang="en-US" sz="1200" dirty="0">
                <a:latin typeface="Arial" panose="020B0604020202020204" pitchFamily="34" charset="0"/>
                <a:cs typeface="Arial" panose="020B0604020202020204" pitchFamily="34" charset="0"/>
              </a:rPr>
              <a:t>Accelerator Facility (TJNAF), would like to invite interested groups to submit an Expression</a:t>
            </a:r>
          </a:p>
          <a:p>
            <a:pPr algn="just"/>
            <a:r>
              <a:rPr lang="en-US" sz="1200" dirty="0">
                <a:latin typeface="Arial" panose="020B0604020202020204" pitchFamily="34" charset="0"/>
                <a:cs typeface="Arial" panose="020B0604020202020204" pitchFamily="34" charset="0"/>
              </a:rPr>
              <a:t>of Interest (EOI) for their potential cooperation on the experimental equipment in support</a:t>
            </a:r>
          </a:p>
          <a:p>
            <a:pPr algn="just"/>
            <a:r>
              <a:rPr lang="en-US" sz="1200" dirty="0">
                <a:latin typeface="Arial" panose="020B0604020202020204" pitchFamily="34" charset="0"/>
                <a:cs typeface="Arial" panose="020B0604020202020204" pitchFamily="34" charset="0"/>
              </a:rPr>
              <a:t>of a broad and successful science program at the Electron-Ion Collider (EIC). </a:t>
            </a:r>
            <a:br>
              <a:rPr lang="en-US" sz="12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We encourage interested groups to work together within their country, their geographical</a:t>
            </a:r>
          </a:p>
          <a:p>
            <a:r>
              <a:rPr lang="en-US" sz="1200" dirty="0">
                <a:latin typeface="Arial" panose="020B0604020202020204" pitchFamily="34" charset="0"/>
                <a:cs typeface="Arial" panose="020B0604020202020204" pitchFamily="34" charset="0"/>
              </a:rPr>
              <a:t>region, or as a general consortium, to submit such EOIs.</a:t>
            </a:r>
          </a:p>
          <a:p>
            <a:r>
              <a:rPr lang="en-US" sz="10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This call  focuses on all detector components  to facilitate the diverse EIC science program,</a:t>
            </a:r>
          </a:p>
          <a:p>
            <a:r>
              <a:rPr lang="en-US" sz="1200" dirty="0">
                <a:latin typeface="Arial" panose="020B0604020202020204" pitchFamily="34" charset="0"/>
                <a:cs typeface="Arial" panose="020B0604020202020204" pitchFamily="34" charset="0"/>
              </a:rPr>
              <a:t>including those integrated in the interaction region.</a:t>
            </a:r>
            <a:br>
              <a:rPr lang="en-US" sz="1200" dirty="0">
                <a:latin typeface="Arial" panose="020B0604020202020204" pitchFamily="34" charset="0"/>
                <a:cs typeface="Arial" panose="020B0604020202020204" pitchFamily="34" charset="0"/>
              </a:rPr>
            </a:br>
            <a:r>
              <a:rPr lang="en-US" sz="10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Please visit </a:t>
            </a:r>
            <a:r>
              <a:rPr lang="en-US" sz="1200" dirty="0">
                <a:latin typeface="Arial" panose="020B0604020202020204" pitchFamily="34" charset="0"/>
                <a:cs typeface="Arial" panose="020B0604020202020204" pitchFamily="34" charset="0"/>
                <a:hlinkClick r:id="rId3"/>
              </a:rPr>
              <a:t>https://www.bnl.gov/eic/EOI.php</a:t>
            </a:r>
            <a:r>
              <a:rPr lang="en-US" sz="1200" dirty="0">
                <a:latin typeface="Arial" panose="020B0604020202020204" pitchFamily="34" charset="0"/>
                <a:cs typeface="Arial" panose="020B0604020202020204" pitchFamily="34" charset="0"/>
              </a:rPr>
              <a:t> to see further details about this call and how</a:t>
            </a:r>
          </a:p>
          <a:p>
            <a:r>
              <a:rPr lang="en-US" sz="1200" dirty="0">
                <a:latin typeface="Arial" panose="020B0604020202020204" pitchFamily="34" charset="0"/>
                <a:cs typeface="Arial" panose="020B0604020202020204" pitchFamily="34" charset="0"/>
              </a:rPr>
              <a:t>to submit an Expression of Interest.</a:t>
            </a:r>
          </a:p>
          <a:p>
            <a:r>
              <a:rPr lang="en-US" sz="1000" dirty="0">
                <a:latin typeface="Arial" panose="020B0604020202020204" pitchFamily="34" charset="0"/>
                <a:cs typeface="Arial" panose="020B0604020202020204" pitchFamily="34" charset="0"/>
              </a:rPr>
              <a:t>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Best regards,</a:t>
            </a:r>
          </a:p>
          <a:p>
            <a:r>
              <a:rPr lang="en-US" sz="1200" dirty="0">
                <a:latin typeface="Arial" panose="020B0604020202020204" pitchFamily="34" charset="0"/>
                <a:cs typeface="Arial" panose="020B0604020202020204" pitchFamily="34" charset="0"/>
              </a:rPr>
              <a:t>Elke </a:t>
            </a:r>
            <a:r>
              <a:rPr lang="en-US" sz="1200" dirty="0" err="1">
                <a:latin typeface="Arial" panose="020B0604020202020204" pitchFamily="34" charset="0"/>
                <a:cs typeface="Arial" panose="020B0604020202020204" pitchFamily="34" charset="0"/>
              </a:rPr>
              <a:t>Aschenauer</a:t>
            </a:r>
            <a:r>
              <a:rPr lang="en-US" sz="1200" dirty="0">
                <a:latin typeface="Arial" panose="020B0604020202020204" pitchFamily="34" charset="0"/>
                <a:cs typeface="Arial" panose="020B0604020202020204" pitchFamily="34" charset="0"/>
              </a:rPr>
              <a:t> and Rolf Ent for the EIC Project Team</a:t>
            </a:r>
          </a:p>
          <a:p>
            <a:endParaRPr lang="en-US" sz="10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received input will be made public here:   </a:t>
            </a:r>
            <a:r>
              <a:rPr lang="en-US" sz="1400" dirty="0">
                <a:latin typeface="Arial" panose="020B0604020202020204" pitchFamily="34" charset="0"/>
                <a:cs typeface="Arial" panose="020B0604020202020204" pitchFamily="34" charset="0"/>
                <a:hlinkClick r:id="rId4"/>
              </a:rPr>
              <a:t>https://indico.bnl.gov/event/8552/</a:t>
            </a:r>
            <a:endParaRPr lang="en-US" sz="1400" dirty="0">
              <a:latin typeface="Arial" panose="020B0604020202020204" pitchFamily="34" charset="0"/>
              <a:cs typeface="Arial" panose="020B0604020202020204" pitchFamily="34" charset="0"/>
            </a:endParaRPr>
          </a:p>
        </p:txBody>
      </p:sp>
      <p:sp>
        <p:nvSpPr>
          <p:cNvPr id="11" name="Footer Placeholder 12">
            <a:extLst>
              <a:ext uri="{FF2B5EF4-FFF2-40B4-BE49-F238E27FC236}">
                <a16:creationId xmlns:a16="http://schemas.microsoft.com/office/drawing/2014/main" id="{48F586C4-11B3-49C5-A364-534CD664D1A7}"/>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166977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57C43BD-B626-A746-AAEE-B9BA465F65D1}"/>
              </a:ext>
            </a:extLst>
          </p:cNvPr>
          <p:cNvSpPr>
            <a:spLocks noGrp="1"/>
          </p:cNvSpPr>
          <p:nvPr>
            <p:ph idx="1"/>
          </p:nvPr>
        </p:nvSpPr>
        <p:spPr>
          <a:xfrm>
            <a:off x="8092" y="393481"/>
            <a:ext cx="9144000" cy="5886054"/>
          </a:xfrm>
        </p:spPr>
        <p:txBody>
          <a:bodyPr>
            <a:normAutofit/>
          </a:bodyPr>
          <a:lstStyle/>
          <a:p>
            <a:r>
              <a:rPr lang="en-US" dirty="0">
                <a:latin typeface="+mj-lt"/>
              </a:rPr>
              <a:t>2 Questionnaires to upload</a:t>
            </a:r>
          </a:p>
          <a:p>
            <a:pPr lvl="1"/>
            <a:r>
              <a:rPr lang="en-US" dirty="0">
                <a:latin typeface="+mj-lt"/>
              </a:rPr>
              <a:t>one with info to become public one with info only for EIC Project</a:t>
            </a:r>
          </a:p>
        </p:txBody>
      </p:sp>
      <p:sp>
        <p:nvSpPr>
          <p:cNvPr id="3" name="Slide Number Placeholder 2">
            <a:extLst>
              <a:ext uri="{FF2B5EF4-FFF2-40B4-BE49-F238E27FC236}">
                <a16:creationId xmlns:a16="http://schemas.microsoft.com/office/drawing/2014/main" id="{3177FD39-04F9-C94D-9C23-F7DD7B149C8E}"/>
              </a:ext>
            </a:extLst>
          </p:cNvPr>
          <p:cNvSpPr>
            <a:spLocks noGrp="1"/>
          </p:cNvSpPr>
          <p:nvPr>
            <p:ph type="sldNum" sz="quarter" idx="12"/>
          </p:nvPr>
        </p:nvSpPr>
        <p:spPr/>
        <p:txBody>
          <a:bodyPr/>
          <a:lstStyle/>
          <a:p>
            <a:fld id="{893C5830-40F3-F04E-B2E3-10E6672BA8FF}" type="slidenum">
              <a:rPr lang="en-US" smtClean="0"/>
              <a:pPr/>
              <a:t>22</a:t>
            </a:fld>
            <a:endParaRPr lang="en-US"/>
          </a:p>
        </p:txBody>
      </p:sp>
      <p:sp>
        <p:nvSpPr>
          <p:cNvPr id="2" name="Title 1">
            <a:extLst>
              <a:ext uri="{FF2B5EF4-FFF2-40B4-BE49-F238E27FC236}">
                <a16:creationId xmlns:a16="http://schemas.microsoft.com/office/drawing/2014/main" id="{AC162B27-C2EB-064A-915C-6532145DD4EC}"/>
              </a:ext>
            </a:extLst>
          </p:cNvPr>
          <p:cNvSpPr>
            <a:spLocks noGrp="1"/>
          </p:cNvSpPr>
          <p:nvPr>
            <p:ph type="title"/>
          </p:nvPr>
        </p:nvSpPr>
        <p:spPr/>
        <p:txBody>
          <a:bodyPr/>
          <a:lstStyle/>
          <a:p>
            <a:r>
              <a:rPr lang="en-US" dirty="0" err="1">
                <a:latin typeface="+mj-lt"/>
              </a:rPr>
              <a:t>EoI</a:t>
            </a:r>
            <a:r>
              <a:rPr lang="en-US" dirty="0">
                <a:latin typeface="+mj-lt"/>
              </a:rPr>
              <a:t>: More information</a:t>
            </a:r>
          </a:p>
        </p:txBody>
      </p:sp>
      <p:pic>
        <p:nvPicPr>
          <p:cNvPr id="6" name="Picture 5">
            <a:extLst>
              <a:ext uri="{FF2B5EF4-FFF2-40B4-BE49-F238E27FC236}">
                <a16:creationId xmlns:a16="http://schemas.microsoft.com/office/drawing/2014/main" id="{7F0D54F6-C844-414F-8315-E44A77109E70}"/>
              </a:ext>
            </a:extLst>
          </p:cNvPr>
          <p:cNvPicPr>
            <a:picLocks noChangeAspect="1"/>
          </p:cNvPicPr>
          <p:nvPr/>
        </p:nvPicPr>
        <p:blipFill>
          <a:blip r:embed="rId2"/>
          <a:stretch>
            <a:fillRect/>
          </a:stretch>
        </p:blipFill>
        <p:spPr>
          <a:xfrm>
            <a:off x="173852" y="1039117"/>
            <a:ext cx="4136737" cy="5191041"/>
          </a:xfrm>
          <a:prstGeom prst="rect">
            <a:avLst/>
          </a:prstGeom>
        </p:spPr>
      </p:pic>
      <p:pic>
        <p:nvPicPr>
          <p:cNvPr id="7" name="Picture 6">
            <a:extLst>
              <a:ext uri="{FF2B5EF4-FFF2-40B4-BE49-F238E27FC236}">
                <a16:creationId xmlns:a16="http://schemas.microsoft.com/office/drawing/2014/main" id="{AC222CE0-2142-0D49-BB4A-BC13DC8AED17}"/>
              </a:ext>
            </a:extLst>
          </p:cNvPr>
          <p:cNvPicPr>
            <a:picLocks noChangeAspect="1"/>
          </p:cNvPicPr>
          <p:nvPr/>
        </p:nvPicPr>
        <p:blipFill>
          <a:blip r:embed="rId3"/>
          <a:stretch>
            <a:fillRect/>
          </a:stretch>
        </p:blipFill>
        <p:spPr>
          <a:xfrm>
            <a:off x="4671035" y="1014841"/>
            <a:ext cx="3918200" cy="5191041"/>
          </a:xfrm>
          <a:prstGeom prst="rect">
            <a:avLst/>
          </a:prstGeom>
        </p:spPr>
      </p:pic>
      <p:sp>
        <p:nvSpPr>
          <p:cNvPr id="8" name="TextBox 7">
            <a:extLst>
              <a:ext uri="{FF2B5EF4-FFF2-40B4-BE49-F238E27FC236}">
                <a16:creationId xmlns:a16="http://schemas.microsoft.com/office/drawing/2014/main" id="{0DFE04E0-63ED-564B-B93F-3C3700AB31F6}"/>
              </a:ext>
            </a:extLst>
          </p:cNvPr>
          <p:cNvSpPr txBox="1"/>
          <p:nvPr/>
        </p:nvSpPr>
        <p:spPr>
          <a:xfrm>
            <a:off x="29649" y="6125965"/>
            <a:ext cx="1915909" cy="338554"/>
          </a:xfrm>
          <a:prstGeom prst="rect">
            <a:avLst/>
          </a:prstGeom>
          <a:noFill/>
        </p:spPr>
        <p:txBody>
          <a:bodyPr wrap="none" rtlCol="0">
            <a:spAutoFit/>
          </a:bodyPr>
          <a:lstStyle/>
          <a:p>
            <a:pPr marL="285750" indent="-285750" algn="l">
              <a:buClr>
                <a:srgbClr val="0432FF"/>
              </a:buClr>
              <a:buFont typeface="Wingdings" pitchFamily="2" charset="2"/>
              <a:buChar char="q"/>
            </a:pPr>
            <a:r>
              <a:rPr lang="en-US" sz="1600" dirty="0">
                <a:latin typeface="Comic Sans MS" panose="030F0902030302020204" pitchFamily="66" charset="0"/>
              </a:rPr>
              <a:t>compiled FAQs</a:t>
            </a:r>
          </a:p>
        </p:txBody>
      </p:sp>
      <p:sp>
        <p:nvSpPr>
          <p:cNvPr id="9" name="Footer Placeholder 12">
            <a:extLst>
              <a:ext uri="{FF2B5EF4-FFF2-40B4-BE49-F238E27FC236}">
                <a16:creationId xmlns:a16="http://schemas.microsoft.com/office/drawing/2014/main" id="{B9D2C2D9-4394-417C-944D-82B563FCEF87}"/>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730357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Timeline beyond Expression of Interest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23</a:t>
            </a:fld>
            <a:endParaRPr lang="en-US"/>
          </a:p>
        </p:txBody>
      </p:sp>
      <p:sp>
        <p:nvSpPr>
          <p:cNvPr id="3" name="TextBox 2">
            <a:extLst>
              <a:ext uri="{FF2B5EF4-FFF2-40B4-BE49-F238E27FC236}">
                <a16:creationId xmlns:a16="http://schemas.microsoft.com/office/drawing/2014/main" id="{5FEDD22F-BBB1-48B5-8864-FD1CB16EF62F}"/>
              </a:ext>
            </a:extLst>
          </p:cNvPr>
          <p:cNvSpPr txBox="1"/>
          <p:nvPr/>
        </p:nvSpPr>
        <p:spPr>
          <a:xfrm>
            <a:off x="183873" y="623143"/>
            <a:ext cx="8776253" cy="5909310"/>
          </a:xfrm>
          <a:prstGeom prst="rect">
            <a:avLst/>
          </a:prstGeom>
          <a:noFill/>
        </p:spPr>
        <p:txBody>
          <a:bodyPr wrap="square" rtlCol="0">
            <a:spAutoFit/>
          </a:bodyPr>
          <a:lstStyle/>
          <a:p>
            <a:r>
              <a:rPr lang="en-US" dirty="0">
                <a:solidFill>
                  <a:srgbClr val="0432FF"/>
                </a:solidFill>
                <a:latin typeface="+mj-lt"/>
              </a:rPr>
              <a:t>Assumption:</a:t>
            </a:r>
            <a:r>
              <a:rPr lang="en-US" dirty="0">
                <a:latin typeface="+mj-lt"/>
              </a:rPr>
              <a:t>	CD-1 aligned with accelerator timeline</a:t>
            </a:r>
          </a:p>
          <a:p>
            <a:r>
              <a:rPr lang="en-US" dirty="0">
                <a:solidFill>
                  <a:srgbClr val="0000FF"/>
                </a:solidFill>
                <a:latin typeface="+mj-lt"/>
              </a:rPr>
              <a:t>Goal: </a:t>
            </a:r>
            <a:r>
              <a:rPr lang="en-US" dirty="0">
                <a:latin typeface="+mj-lt"/>
              </a:rPr>
              <a:t>	  	CD-2 &amp; CD-3 also aligned!</a:t>
            </a:r>
          </a:p>
          <a:p>
            <a:endParaRPr lang="en-US" dirty="0">
              <a:solidFill>
                <a:srgbClr val="0432FF"/>
              </a:solidFill>
              <a:latin typeface="+mj-lt"/>
            </a:endParaRPr>
          </a:p>
          <a:p>
            <a:pPr lvl="1"/>
            <a:r>
              <a:rPr lang="en-US" dirty="0">
                <a:solidFill>
                  <a:srgbClr val="FF0000"/>
                </a:solidFill>
                <a:latin typeface="+mj-lt"/>
              </a:rPr>
              <a:t>Request Topical week-long workshop on 2nd IR	                early February 2021 </a:t>
            </a:r>
            <a:r>
              <a:rPr lang="en-US" i="1" dirty="0">
                <a:solidFill>
                  <a:srgbClr val="FF0000"/>
                </a:solidFill>
                <a:latin typeface="+mj-lt"/>
              </a:rPr>
              <a:t>(accelerator discussion and science discussion on 2nd IR goal and needs</a:t>
            </a:r>
          </a:p>
          <a:p>
            <a:pPr lvl="1"/>
            <a:r>
              <a:rPr lang="en-US" i="1" dirty="0">
                <a:solidFill>
                  <a:srgbClr val="FF0000"/>
                </a:solidFill>
                <a:latin typeface="+mj-lt"/>
              </a:rPr>
              <a:t>such that we can potentially integrate in Call for Detector Proposals)</a:t>
            </a:r>
          </a:p>
          <a:p>
            <a:r>
              <a:rPr lang="en-US" dirty="0">
                <a:solidFill>
                  <a:srgbClr val="0432FF"/>
                </a:solidFill>
                <a:latin typeface="+mj-lt"/>
              </a:rPr>
              <a:t>Form EIC Collaboration(s)</a:t>
            </a:r>
          </a:p>
          <a:p>
            <a:pPr lvl="1" algn="just"/>
            <a:r>
              <a:rPr lang="en-US" dirty="0">
                <a:latin typeface="+mj-lt"/>
              </a:rPr>
              <a:t>Issue Call for Detector Proposals                                         	March 2021</a:t>
            </a:r>
          </a:p>
          <a:p>
            <a:pPr lvl="1"/>
            <a:r>
              <a:rPr lang="en-US" dirty="0">
                <a:latin typeface="+mj-lt"/>
              </a:rPr>
              <a:t>	</a:t>
            </a:r>
            <a:r>
              <a:rPr lang="en-US" i="1" dirty="0">
                <a:latin typeface="+mj-lt"/>
              </a:rPr>
              <a:t>(consistent with EICUGM assumptions of early 2021)</a:t>
            </a:r>
            <a:endParaRPr lang="en-US" dirty="0">
              <a:latin typeface="+mj-lt"/>
            </a:endParaRPr>
          </a:p>
          <a:p>
            <a:pPr lvl="1"/>
            <a:r>
              <a:rPr lang="en-US" dirty="0">
                <a:latin typeface="+mj-lt"/>
              </a:rPr>
              <a:t>Deadline for Proposals                                                  	       September 2021</a:t>
            </a:r>
          </a:p>
          <a:p>
            <a:pPr lvl="1"/>
            <a:r>
              <a:rPr lang="en-US" dirty="0">
                <a:latin typeface="+mj-lt"/>
              </a:rPr>
              <a:t>	</a:t>
            </a:r>
            <a:r>
              <a:rPr lang="en-US" i="1" dirty="0">
                <a:latin typeface="+mj-lt"/>
              </a:rPr>
              <a:t>(roughly in phase with projected CD-1 date)</a:t>
            </a:r>
            <a:endParaRPr lang="en-US" dirty="0">
              <a:latin typeface="+mj-lt"/>
            </a:endParaRPr>
          </a:p>
          <a:p>
            <a:pPr lvl="1"/>
            <a:r>
              <a:rPr lang="en-US" dirty="0">
                <a:latin typeface="+mj-lt"/>
              </a:rPr>
              <a:t>Detector Advisory Committee Meeting		       	        November 2021</a:t>
            </a:r>
          </a:p>
          <a:p>
            <a:pPr lvl="2"/>
            <a:r>
              <a:rPr lang="en-US" i="1" dirty="0">
                <a:solidFill>
                  <a:prstClr val="black"/>
                </a:solidFill>
                <a:latin typeface="Arial"/>
              </a:rPr>
              <a:t>(to guide work in TEC phase)</a:t>
            </a:r>
            <a:endParaRPr lang="en-US" dirty="0">
              <a:latin typeface="+mj-lt"/>
            </a:endParaRPr>
          </a:p>
          <a:p>
            <a:pPr lvl="1"/>
            <a:r>
              <a:rPr lang="en-US" dirty="0">
                <a:latin typeface="+mj-lt"/>
              </a:rPr>
              <a:t>Selection of Detector(s)                                                 	        December 2021</a:t>
            </a:r>
          </a:p>
          <a:p>
            <a:pPr lvl="1"/>
            <a:r>
              <a:rPr lang="en-US" dirty="0">
                <a:latin typeface="+mj-lt"/>
              </a:rPr>
              <a:t>	</a:t>
            </a:r>
            <a:r>
              <a:rPr lang="en-US" i="1" dirty="0">
                <a:latin typeface="+mj-lt"/>
              </a:rPr>
              <a:t>(one or two, pending Expression of Interest response)</a:t>
            </a:r>
            <a:endParaRPr lang="en-US" dirty="0">
              <a:latin typeface="+mj-lt"/>
            </a:endParaRPr>
          </a:p>
          <a:p>
            <a:pPr lvl="1"/>
            <a:r>
              <a:rPr lang="en-US" dirty="0">
                <a:latin typeface="+mj-lt"/>
              </a:rPr>
              <a:t>CD-2                                                                              	       September 2022</a:t>
            </a:r>
          </a:p>
          <a:p>
            <a:pPr lvl="1"/>
            <a:r>
              <a:rPr lang="en-US" dirty="0">
                <a:latin typeface="+mj-lt"/>
              </a:rPr>
              <a:t>CD-3                                                                              	       September 2023</a:t>
            </a:r>
          </a:p>
          <a:p>
            <a:pPr lvl="1"/>
            <a:r>
              <a:rPr lang="en-US" dirty="0">
                <a:latin typeface="+mj-lt"/>
              </a:rPr>
              <a:t>	</a:t>
            </a:r>
            <a:r>
              <a:rPr lang="en-US" i="1" dirty="0">
                <a:latin typeface="+mj-lt"/>
              </a:rPr>
              <a:t>(CD-2 and CD-3 dates assumed for planning purposes)</a:t>
            </a:r>
          </a:p>
          <a:p>
            <a:pPr lvl="1"/>
            <a:endParaRPr lang="en-US" i="1" dirty="0">
              <a:latin typeface="+mj-lt"/>
            </a:endParaRPr>
          </a:p>
          <a:p>
            <a:r>
              <a:rPr lang="en-US" i="1" dirty="0">
                <a:solidFill>
                  <a:srgbClr val="0432FF"/>
                </a:solidFill>
                <a:latin typeface="+mj-lt"/>
              </a:rPr>
              <a:t>Note: time to complete &gt;80% of the full engineering &amp; design for detector at CD-3 is tight, so we need to keep the YR efforts in motion for completion in January </a:t>
            </a:r>
          </a:p>
        </p:txBody>
      </p:sp>
      <p:sp>
        <p:nvSpPr>
          <p:cNvPr id="7" name="Footer Placeholder 12">
            <a:extLst>
              <a:ext uri="{FF2B5EF4-FFF2-40B4-BE49-F238E27FC236}">
                <a16:creationId xmlns:a16="http://schemas.microsoft.com/office/drawing/2014/main" id="{3736FFAE-92E7-48E1-AADB-2A089CB5BFAC}"/>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02395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fld id="{07E1C93C-5050-FC42-8F10-D22D4F119D13}" type="slidenum">
              <a:rPr lang="en-US">
                <a:solidFill>
                  <a:srgbClr val="000000"/>
                </a:solidFill>
              </a:rPr>
              <a:pPr defTabSz="685800"/>
              <a:t>24</a:t>
            </a:fld>
            <a:endParaRPr lang="en-US" dirty="0">
              <a:solidFill>
                <a:srgbClr val="000000"/>
              </a:solidFill>
            </a:endParaRPr>
          </a:p>
        </p:txBody>
      </p:sp>
      <p:pic>
        <p:nvPicPr>
          <p:cNvPr id="9" name="Picture 8">
            <a:extLst>
              <a:ext uri="{FF2B5EF4-FFF2-40B4-BE49-F238E27FC236}">
                <a16:creationId xmlns:a16="http://schemas.microsoft.com/office/drawing/2014/main" id="{392FC0A2-F2A1-FC43-8DBB-A48E491ABE09}"/>
              </a:ext>
            </a:extLst>
          </p:cNvPr>
          <p:cNvPicPr>
            <a:picLocks noChangeAspect="1"/>
          </p:cNvPicPr>
          <p:nvPr/>
        </p:nvPicPr>
        <p:blipFill rotWithShape="1">
          <a:blip r:embed="rId2"/>
          <a:srcRect t="13809" b="67857"/>
          <a:stretch/>
        </p:blipFill>
        <p:spPr>
          <a:xfrm>
            <a:off x="-7020" y="13496"/>
            <a:ext cx="9134475" cy="942976"/>
          </a:xfrm>
          <a:prstGeom prst="rect">
            <a:avLst/>
          </a:prstGeom>
        </p:spPr>
      </p:pic>
      <p:pic>
        <p:nvPicPr>
          <p:cNvPr id="3" name="Picture 2">
            <a:extLst>
              <a:ext uri="{FF2B5EF4-FFF2-40B4-BE49-F238E27FC236}">
                <a16:creationId xmlns:a16="http://schemas.microsoft.com/office/drawing/2014/main" id="{2D747EDD-2014-A84A-9F84-53C66BB508D9}"/>
              </a:ext>
            </a:extLst>
          </p:cNvPr>
          <p:cNvPicPr>
            <a:picLocks noChangeAspect="1"/>
          </p:cNvPicPr>
          <p:nvPr/>
        </p:nvPicPr>
        <p:blipFill rotWithShape="1">
          <a:blip r:embed="rId3"/>
          <a:srcRect l="2133" r="35587" b="3936"/>
          <a:stretch/>
        </p:blipFill>
        <p:spPr>
          <a:xfrm>
            <a:off x="243068" y="962448"/>
            <a:ext cx="3944858" cy="530705"/>
          </a:xfrm>
          <a:prstGeom prst="rect">
            <a:avLst/>
          </a:prstGeom>
        </p:spPr>
      </p:pic>
      <p:pic>
        <p:nvPicPr>
          <p:cNvPr id="10" name="Picture 9">
            <a:extLst>
              <a:ext uri="{FF2B5EF4-FFF2-40B4-BE49-F238E27FC236}">
                <a16:creationId xmlns:a16="http://schemas.microsoft.com/office/drawing/2014/main" id="{3DE335C2-E75F-FC4A-9334-60FABE21F3BC}"/>
              </a:ext>
            </a:extLst>
          </p:cNvPr>
          <p:cNvPicPr>
            <a:picLocks noChangeAspect="1"/>
          </p:cNvPicPr>
          <p:nvPr/>
        </p:nvPicPr>
        <p:blipFill rotWithShape="1">
          <a:blip r:embed="rId4"/>
          <a:srcRect r="36917" b="2250"/>
          <a:stretch/>
        </p:blipFill>
        <p:spPr>
          <a:xfrm>
            <a:off x="4697212" y="1015366"/>
            <a:ext cx="4019772" cy="484154"/>
          </a:xfrm>
          <a:prstGeom prst="rect">
            <a:avLst/>
          </a:prstGeom>
        </p:spPr>
      </p:pic>
      <p:pic>
        <p:nvPicPr>
          <p:cNvPr id="12" name="Picture 11">
            <a:extLst>
              <a:ext uri="{FF2B5EF4-FFF2-40B4-BE49-F238E27FC236}">
                <a16:creationId xmlns:a16="http://schemas.microsoft.com/office/drawing/2014/main" id="{90BCDC97-3E6F-D74C-B767-8C2F8455220A}"/>
              </a:ext>
            </a:extLst>
          </p:cNvPr>
          <p:cNvPicPr>
            <a:picLocks noChangeAspect="1"/>
          </p:cNvPicPr>
          <p:nvPr/>
        </p:nvPicPr>
        <p:blipFill>
          <a:blip r:embed="rId5"/>
          <a:stretch>
            <a:fillRect/>
          </a:stretch>
        </p:blipFill>
        <p:spPr>
          <a:xfrm>
            <a:off x="243068" y="4734112"/>
            <a:ext cx="1091526" cy="1119731"/>
          </a:xfrm>
          <a:prstGeom prst="rect">
            <a:avLst/>
          </a:prstGeom>
        </p:spPr>
      </p:pic>
      <p:sp>
        <p:nvSpPr>
          <p:cNvPr id="21" name="TextBox 20">
            <a:extLst>
              <a:ext uri="{FF2B5EF4-FFF2-40B4-BE49-F238E27FC236}">
                <a16:creationId xmlns:a16="http://schemas.microsoft.com/office/drawing/2014/main" id="{6A95704F-46E0-A944-A4E6-13F323655C11}"/>
              </a:ext>
            </a:extLst>
          </p:cNvPr>
          <p:cNvSpPr txBox="1"/>
          <p:nvPr/>
        </p:nvSpPr>
        <p:spPr>
          <a:xfrm>
            <a:off x="1441059" y="4764101"/>
            <a:ext cx="3305140" cy="1200329"/>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Jennifer Rittenhouse West</a:t>
            </a:r>
          </a:p>
          <a:p>
            <a:pPr defTabSz="685800"/>
            <a:r>
              <a:rPr lang="en-US" sz="1200" b="1" dirty="0">
                <a:solidFill>
                  <a:srgbClr val="000000"/>
                </a:solidFill>
                <a:latin typeface="Arial" panose="020B0604020202020204" pitchFamily="34" charset="0"/>
                <a:cs typeface="Arial" panose="020B0604020202020204" pitchFamily="34" charset="0"/>
              </a:rPr>
              <a:t>SLAC, California </a:t>
            </a:r>
          </a:p>
          <a:p>
            <a:pPr defTabSz="685800"/>
            <a:r>
              <a:rPr lang="en-US" sz="1200" dirty="0">
                <a:solidFill>
                  <a:srgbClr val="000000"/>
                </a:solidFill>
                <a:latin typeface="Arial" panose="020B0604020202020204" pitchFamily="34" charset="0"/>
                <a:cs typeface="Arial" panose="020B0604020202020204" pitchFamily="34" charset="0"/>
              </a:rPr>
              <a:t>Theoretical studies of the dynamics of the novel color singlet and studying mechanisms to explain the EMC effect.</a:t>
            </a:r>
          </a:p>
          <a:p>
            <a:pPr defTabSz="685800"/>
            <a:endParaRPr lang="en-US" sz="1200" dirty="0">
              <a:solidFill>
                <a:srgbClr val="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51F0DD1-8BB5-B943-993A-C0701BD0564E}"/>
              </a:ext>
            </a:extLst>
          </p:cNvPr>
          <p:cNvSpPr txBox="1"/>
          <p:nvPr/>
        </p:nvSpPr>
        <p:spPr>
          <a:xfrm>
            <a:off x="1459787" y="1602299"/>
            <a:ext cx="3112213" cy="1569660"/>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Charlotte Van Hulse </a:t>
            </a:r>
          </a:p>
          <a:p>
            <a:pPr defTabSz="685800"/>
            <a:r>
              <a:rPr lang="en-US" sz="1200" b="1" dirty="0">
                <a:solidFill>
                  <a:srgbClr val="000000"/>
                </a:solidFill>
                <a:latin typeface="Arial" panose="020B0604020202020204" pitchFamily="34" charset="0"/>
                <a:cs typeface="Arial" panose="020B0604020202020204" pitchFamily="34" charset="0"/>
              </a:rPr>
              <a:t>Orsay, France</a:t>
            </a:r>
          </a:p>
          <a:p>
            <a:pPr defTabSz="685800"/>
            <a:r>
              <a:rPr lang="en-US" sz="1200" dirty="0">
                <a:solidFill>
                  <a:srgbClr val="000000"/>
                </a:solidFill>
                <a:latin typeface="Arial" panose="020B0604020202020204" pitchFamily="34" charset="0"/>
                <a:cs typeface="Arial" panose="020B0604020202020204" pitchFamily="34" charset="0"/>
              </a:rPr>
              <a:t>Study of the detector requirements and optimal configurations for the study of parton distribution functions and fragmentation functions at the EIC.</a:t>
            </a:r>
          </a:p>
          <a:p>
            <a:pPr defTabSz="685800"/>
            <a:endParaRPr lang="en-US" sz="1200" dirty="0">
              <a:solidFill>
                <a:srgbClr val="000000"/>
              </a:solidFill>
              <a:latin typeface="Arial" panose="020B0604020202020204" pitchFamily="34" charset="0"/>
              <a:cs typeface="Arial" panose="020B0604020202020204" pitchFamily="34" charset="0"/>
            </a:endParaRPr>
          </a:p>
          <a:p>
            <a:pPr defTabSz="685800"/>
            <a:endParaRPr lang="en-US" sz="1200" dirty="0">
              <a:solidFill>
                <a:srgbClr val="0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A9318BD-48FB-544C-A48C-B33A60FE5CA5}"/>
              </a:ext>
            </a:extLst>
          </p:cNvPr>
          <p:cNvSpPr txBox="1"/>
          <p:nvPr/>
        </p:nvSpPr>
        <p:spPr>
          <a:xfrm>
            <a:off x="1441059" y="3169330"/>
            <a:ext cx="3356015" cy="1015663"/>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Wenliang (Bill) Li</a:t>
            </a:r>
          </a:p>
          <a:p>
            <a:pPr defTabSz="685800"/>
            <a:r>
              <a:rPr lang="en-US" sz="1200" b="1" dirty="0">
                <a:solidFill>
                  <a:srgbClr val="000000"/>
                </a:solidFill>
                <a:latin typeface="Arial" panose="020B0604020202020204" pitchFamily="34" charset="0"/>
                <a:cs typeface="Arial" panose="020B0604020202020204" pitchFamily="34" charset="0"/>
              </a:rPr>
              <a:t>William &amp; Mary, Virginia</a:t>
            </a:r>
          </a:p>
          <a:p>
            <a:pPr defTabSz="685800"/>
            <a:r>
              <a:rPr lang="en-US" sz="1200" dirty="0">
                <a:solidFill>
                  <a:srgbClr val="000000"/>
                </a:solidFill>
                <a:latin typeface="Arial" panose="020B0604020202020204" pitchFamily="34" charset="0"/>
                <a:cs typeface="Arial" panose="020B0604020202020204" pitchFamily="34" charset="0"/>
              </a:rPr>
              <a:t>Simulation studies of EIC u-channel exclusive production and contributing to the forward tagging detector requirements and design.</a:t>
            </a:r>
          </a:p>
        </p:txBody>
      </p:sp>
      <p:sp>
        <p:nvSpPr>
          <p:cNvPr id="24" name="TextBox 23">
            <a:extLst>
              <a:ext uri="{FF2B5EF4-FFF2-40B4-BE49-F238E27FC236}">
                <a16:creationId xmlns:a16="http://schemas.microsoft.com/office/drawing/2014/main" id="{40D293F8-3B08-0849-906E-3905890565E6}"/>
              </a:ext>
            </a:extLst>
          </p:cNvPr>
          <p:cNvSpPr txBox="1"/>
          <p:nvPr/>
        </p:nvSpPr>
        <p:spPr>
          <a:xfrm>
            <a:off x="5962862" y="1608342"/>
            <a:ext cx="2937893" cy="1015663"/>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Chiara Bissolotti</a:t>
            </a:r>
          </a:p>
          <a:p>
            <a:pPr defTabSz="685800"/>
            <a:r>
              <a:rPr lang="en-US" sz="1200" b="1" dirty="0">
                <a:solidFill>
                  <a:srgbClr val="000000"/>
                </a:solidFill>
                <a:latin typeface="Arial" panose="020B0604020202020204" pitchFamily="34" charset="0"/>
                <a:cs typeface="Arial" panose="020B0604020202020204" pitchFamily="34" charset="0"/>
              </a:rPr>
              <a:t>Pavia, Italy</a:t>
            </a:r>
          </a:p>
          <a:p>
            <a:pPr defTabSz="685800"/>
            <a:r>
              <a:rPr lang="en-US" sz="1200" dirty="0">
                <a:solidFill>
                  <a:srgbClr val="000000"/>
                </a:solidFill>
                <a:latin typeface="Arial" panose="020B0604020202020204" pitchFamily="34" charset="0"/>
                <a:cs typeface="Arial" panose="020B0604020202020204" pitchFamily="34" charset="0"/>
              </a:rPr>
              <a:t>Theoretical calculations of the integrated </a:t>
            </a:r>
          </a:p>
          <a:p>
            <a:pPr defTabSz="685800"/>
            <a:r>
              <a:rPr lang="en-US" sz="1200" dirty="0">
                <a:solidFill>
                  <a:srgbClr val="000000"/>
                </a:solidFill>
                <a:latin typeface="Arial" panose="020B0604020202020204" pitchFamily="34" charset="0"/>
                <a:cs typeface="Arial" panose="020B0604020202020204" pitchFamily="34" charset="0"/>
              </a:rPr>
              <a:t>transverse momentum distribution cross sections at next to leading order.</a:t>
            </a:r>
          </a:p>
        </p:txBody>
      </p:sp>
      <p:sp>
        <p:nvSpPr>
          <p:cNvPr id="25" name="TextBox 24">
            <a:extLst>
              <a:ext uri="{FF2B5EF4-FFF2-40B4-BE49-F238E27FC236}">
                <a16:creationId xmlns:a16="http://schemas.microsoft.com/office/drawing/2014/main" id="{A89D77C9-91B3-CB43-B308-F834D1CE2E46}"/>
              </a:ext>
            </a:extLst>
          </p:cNvPr>
          <p:cNvSpPr txBox="1"/>
          <p:nvPr/>
        </p:nvSpPr>
        <p:spPr>
          <a:xfrm>
            <a:off x="5962862" y="3165002"/>
            <a:ext cx="2932468" cy="1015663"/>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Bhawin Dhital</a:t>
            </a:r>
          </a:p>
          <a:p>
            <a:pPr defTabSz="685800"/>
            <a:r>
              <a:rPr lang="en-US" sz="1200" b="1" dirty="0">
                <a:solidFill>
                  <a:srgbClr val="000000"/>
                </a:solidFill>
                <a:latin typeface="Arial" panose="020B0604020202020204" pitchFamily="34" charset="0"/>
                <a:cs typeface="Arial" panose="020B0604020202020204" pitchFamily="34" charset="0"/>
              </a:rPr>
              <a:t>Old Dominion University, Virginia</a:t>
            </a:r>
          </a:p>
          <a:p>
            <a:pPr defTabSz="685800"/>
            <a:r>
              <a:rPr lang="en-US" sz="1200" dirty="0">
                <a:solidFill>
                  <a:srgbClr val="000000"/>
                </a:solidFill>
                <a:latin typeface="Arial" panose="020B0604020202020204" pitchFamily="34" charset="0"/>
                <a:cs typeface="Arial" panose="020B0604020202020204" pitchFamily="34" charset="0"/>
              </a:rPr>
              <a:t>Accelerator project to study the two-energy storage ring cooler to improve the luminosity of the EIC.</a:t>
            </a:r>
          </a:p>
        </p:txBody>
      </p:sp>
      <p:sp>
        <p:nvSpPr>
          <p:cNvPr id="26" name="TextBox 25">
            <a:extLst>
              <a:ext uri="{FF2B5EF4-FFF2-40B4-BE49-F238E27FC236}">
                <a16:creationId xmlns:a16="http://schemas.microsoft.com/office/drawing/2014/main" id="{3F0F6DE1-57BA-E447-9C58-50D90F3DF4FD}"/>
              </a:ext>
            </a:extLst>
          </p:cNvPr>
          <p:cNvSpPr txBox="1"/>
          <p:nvPr/>
        </p:nvSpPr>
        <p:spPr>
          <a:xfrm>
            <a:off x="5965575" y="4730550"/>
            <a:ext cx="3083502" cy="1200329"/>
          </a:xfrm>
          <a:prstGeom prst="rect">
            <a:avLst/>
          </a:prstGeom>
          <a:noFill/>
        </p:spPr>
        <p:txBody>
          <a:bodyPr wrap="square" rtlCol="0">
            <a:spAutoFit/>
          </a:bodyPr>
          <a:lstStyle/>
          <a:p>
            <a:pPr defTabSz="685800"/>
            <a:r>
              <a:rPr lang="en-US" sz="1200" b="1" dirty="0">
                <a:solidFill>
                  <a:srgbClr val="000000"/>
                </a:solidFill>
                <a:latin typeface="Arial" panose="020B0604020202020204" pitchFamily="34" charset="0"/>
                <a:cs typeface="Arial" panose="020B0604020202020204" pitchFamily="34" charset="0"/>
              </a:rPr>
              <a:t>Jackson Pybus</a:t>
            </a:r>
          </a:p>
          <a:p>
            <a:pPr defTabSz="685800"/>
            <a:r>
              <a:rPr lang="en-US" sz="1200" b="1" dirty="0">
                <a:solidFill>
                  <a:srgbClr val="000000"/>
                </a:solidFill>
                <a:latin typeface="Arial" panose="020B0604020202020204" pitchFamily="34" charset="0"/>
                <a:cs typeface="Arial" panose="020B0604020202020204" pitchFamily="34" charset="0"/>
              </a:rPr>
              <a:t>MIT, Massachusetts</a:t>
            </a:r>
            <a:br>
              <a:rPr lang="en-US" sz="1200" dirty="0">
                <a:solidFill>
                  <a:srgbClr val="000000"/>
                </a:solidFill>
                <a:latin typeface="Arial" panose="020B0604020202020204" pitchFamily="34" charset="0"/>
                <a:cs typeface="Arial" panose="020B0604020202020204" pitchFamily="34" charset="0"/>
              </a:rPr>
            </a:br>
            <a:r>
              <a:rPr lang="en-US" sz="1200" dirty="0">
                <a:solidFill>
                  <a:srgbClr val="000000"/>
                </a:solidFill>
                <a:latin typeface="Arial" panose="020B0604020202020204" pitchFamily="34" charset="0"/>
                <a:cs typeface="Arial" panose="020B0604020202020204" pitchFamily="34" charset="0"/>
              </a:rPr>
              <a:t>Study of deep inelastic scattering from short-range correlated pairs and determination of the requirements of the far forward detectors.</a:t>
            </a:r>
          </a:p>
        </p:txBody>
      </p:sp>
      <p:pic>
        <p:nvPicPr>
          <p:cNvPr id="28" name="Picture 27">
            <a:extLst>
              <a:ext uri="{FF2B5EF4-FFF2-40B4-BE49-F238E27FC236}">
                <a16:creationId xmlns:a16="http://schemas.microsoft.com/office/drawing/2014/main" id="{DFA794F7-7410-CC41-99DB-9DEF8E273D7A}"/>
              </a:ext>
            </a:extLst>
          </p:cNvPr>
          <p:cNvPicPr>
            <a:picLocks noChangeAspect="1"/>
          </p:cNvPicPr>
          <p:nvPr/>
        </p:nvPicPr>
        <p:blipFill>
          <a:blip r:embed="rId6"/>
          <a:stretch>
            <a:fillRect/>
          </a:stretch>
        </p:blipFill>
        <p:spPr>
          <a:xfrm>
            <a:off x="235650" y="1607452"/>
            <a:ext cx="1106899" cy="1103899"/>
          </a:xfrm>
          <a:prstGeom prst="rect">
            <a:avLst/>
          </a:prstGeom>
        </p:spPr>
      </p:pic>
      <p:pic>
        <p:nvPicPr>
          <p:cNvPr id="30" name="Picture 29">
            <a:extLst>
              <a:ext uri="{FF2B5EF4-FFF2-40B4-BE49-F238E27FC236}">
                <a16:creationId xmlns:a16="http://schemas.microsoft.com/office/drawing/2014/main" id="{72291BD8-183E-2B4B-9350-86A0B1ACC9DE}"/>
              </a:ext>
            </a:extLst>
          </p:cNvPr>
          <p:cNvPicPr>
            <a:picLocks noChangeAspect="1"/>
          </p:cNvPicPr>
          <p:nvPr/>
        </p:nvPicPr>
        <p:blipFill>
          <a:blip r:embed="rId7"/>
          <a:stretch>
            <a:fillRect/>
          </a:stretch>
        </p:blipFill>
        <p:spPr>
          <a:xfrm>
            <a:off x="235649" y="3125414"/>
            <a:ext cx="1082841" cy="1094840"/>
          </a:xfrm>
          <a:prstGeom prst="rect">
            <a:avLst/>
          </a:prstGeom>
        </p:spPr>
      </p:pic>
      <p:pic>
        <p:nvPicPr>
          <p:cNvPr id="33" name="Picture 32">
            <a:extLst>
              <a:ext uri="{FF2B5EF4-FFF2-40B4-BE49-F238E27FC236}">
                <a16:creationId xmlns:a16="http://schemas.microsoft.com/office/drawing/2014/main" id="{10CB99CF-89DA-8541-B29E-C4315C40C51F}"/>
              </a:ext>
            </a:extLst>
          </p:cNvPr>
          <p:cNvPicPr>
            <a:picLocks noChangeAspect="1"/>
          </p:cNvPicPr>
          <p:nvPr/>
        </p:nvPicPr>
        <p:blipFill>
          <a:blip r:embed="rId8"/>
          <a:stretch>
            <a:fillRect/>
          </a:stretch>
        </p:blipFill>
        <p:spPr>
          <a:xfrm>
            <a:off x="4809005" y="1607452"/>
            <a:ext cx="1093984" cy="1103899"/>
          </a:xfrm>
          <a:prstGeom prst="rect">
            <a:avLst/>
          </a:prstGeom>
        </p:spPr>
      </p:pic>
      <p:pic>
        <p:nvPicPr>
          <p:cNvPr id="35" name="Picture 34">
            <a:extLst>
              <a:ext uri="{FF2B5EF4-FFF2-40B4-BE49-F238E27FC236}">
                <a16:creationId xmlns:a16="http://schemas.microsoft.com/office/drawing/2014/main" id="{2672A230-2975-674F-951C-3505FA4D9814}"/>
              </a:ext>
            </a:extLst>
          </p:cNvPr>
          <p:cNvPicPr>
            <a:picLocks noChangeAspect="1"/>
          </p:cNvPicPr>
          <p:nvPr/>
        </p:nvPicPr>
        <p:blipFill>
          <a:blip r:embed="rId9"/>
          <a:stretch>
            <a:fillRect/>
          </a:stretch>
        </p:blipFill>
        <p:spPr>
          <a:xfrm>
            <a:off x="4797074" y="3125414"/>
            <a:ext cx="1103457" cy="1111228"/>
          </a:xfrm>
          <a:prstGeom prst="rect">
            <a:avLst/>
          </a:prstGeom>
        </p:spPr>
      </p:pic>
      <p:pic>
        <p:nvPicPr>
          <p:cNvPr id="37" name="Picture 36">
            <a:extLst>
              <a:ext uri="{FF2B5EF4-FFF2-40B4-BE49-F238E27FC236}">
                <a16:creationId xmlns:a16="http://schemas.microsoft.com/office/drawing/2014/main" id="{68EF4E8E-8228-C747-87B5-2DFCB7EEE0C6}"/>
              </a:ext>
            </a:extLst>
          </p:cNvPr>
          <p:cNvPicPr>
            <a:picLocks noChangeAspect="1"/>
          </p:cNvPicPr>
          <p:nvPr/>
        </p:nvPicPr>
        <p:blipFill>
          <a:blip r:embed="rId10"/>
          <a:stretch>
            <a:fillRect/>
          </a:stretch>
        </p:blipFill>
        <p:spPr>
          <a:xfrm>
            <a:off x="4797074" y="4734017"/>
            <a:ext cx="1103457" cy="1113843"/>
          </a:xfrm>
          <a:prstGeom prst="rect">
            <a:avLst/>
          </a:prstGeom>
        </p:spPr>
      </p:pic>
      <p:sp>
        <p:nvSpPr>
          <p:cNvPr id="38" name="Rectangle 37">
            <a:extLst>
              <a:ext uri="{FF2B5EF4-FFF2-40B4-BE49-F238E27FC236}">
                <a16:creationId xmlns:a16="http://schemas.microsoft.com/office/drawing/2014/main" id="{6D7679D3-6988-1C46-AEC2-D618DAE54938}"/>
              </a:ext>
            </a:extLst>
          </p:cNvPr>
          <p:cNvSpPr/>
          <p:nvPr/>
        </p:nvSpPr>
        <p:spPr>
          <a:xfrm>
            <a:off x="8993778" y="829666"/>
            <a:ext cx="150223" cy="5378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Calibri" panose="020F0502020204030204"/>
            </a:endParaRPr>
          </a:p>
        </p:txBody>
      </p:sp>
      <p:sp>
        <p:nvSpPr>
          <p:cNvPr id="27" name="Footer Placeholder 12">
            <a:extLst>
              <a:ext uri="{FF2B5EF4-FFF2-40B4-BE49-F238E27FC236}">
                <a16:creationId xmlns:a16="http://schemas.microsoft.com/office/drawing/2014/main" id="{9E039EE3-938D-493A-BF9C-2D605D7DA326}"/>
              </a:ext>
            </a:extLst>
          </p:cNvPr>
          <p:cNvSpPr>
            <a:spLocks noGrp="1"/>
          </p:cNvSpPr>
          <p:nvPr>
            <p:ph type="ftr" sz="quarter" idx="11"/>
          </p:nvPr>
        </p:nvSpPr>
        <p:spPr>
          <a:xfrm>
            <a:off x="3028950" y="6592568"/>
            <a:ext cx="3086100" cy="260514"/>
          </a:xfrm>
        </p:spPr>
        <p:txBody>
          <a:bodyPr/>
          <a:lstStyle/>
          <a:p>
            <a:r>
              <a:rPr lang="en-US" dirty="0">
                <a:latin typeface="Arial" panose="020B0604020202020204" pitchFamily="34" charset="0"/>
              </a:rPr>
              <a:t>2020 JLUO Annual Meeting, June 22</a:t>
            </a:r>
            <a:r>
              <a:rPr lang="en-US" baseline="30000" dirty="0">
                <a:latin typeface="Arial" panose="020B0604020202020204" pitchFamily="34" charset="0"/>
              </a:rPr>
              <a:t>nd</a:t>
            </a:r>
            <a:r>
              <a:rPr lang="en-US" dirty="0">
                <a:latin typeface="Arial" panose="020B0604020202020204" pitchFamily="34" charset="0"/>
              </a:rPr>
              <a:t> 2020</a:t>
            </a:r>
          </a:p>
        </p:txBody>
      </p:sp>
      <p:sp>
        <p:nvSpPr>
          <p:cNvPr id="2" name="TextBox 1">
            <a:extLst>
              <a:ext uri="{FF2B5EF4-FFF2-40B4-BE49-F238E27FC236}">
                <a16:creationId xmlns:a16="http://schemas.microsoft.com/office/drawing/2014/main" id="{B7FE39BE-B8D4-4942-B8D4-0DA565337FA3}"/>
              </a:ext>
            </a:extLst>
          </p:cNvPr>
          <p:cNvSpPr txBox="1"/>
          <p:nvPr/>
        </p:nvSpPr>
        <p:spPr>
          <a:xfrm>
            <a:off x="243068" y="6029412"/>
            <a:ext cx="2459328"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Slide courtesy Doug </a:t>
            </a:r>
            <a:r>
              <a:rPr lang="en-US" sz="1200" i="1" dirty="0" err="1">
                <a:latin typeface="Arial" panose="020B0604020202020204" pitchFamily="34" charset="0"/>
                <a:cs typeface="Arial" panose="020B0604020202020204" pitchFamily="34" charset="0"/>
              </a:rPr>
              <a:t>Higinbotham</a:t>
            </a:r>
            <a:endParaRPr lang="en-US"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872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Outlook/Summary</a:t>
            </a:r>
          </a:p>
        </p:txBody>
      </p:sp>
      <p:sp>
        <p:nvSpPr>
          <p:cNvPr id="2" name="Slide Number Placeholder 1"/>
          <p:cNvSpPr>
            <a:spLocks noGrp="1"/>
          </p:cNvSpPr>
          <p:nvPr>
            <p:ph type="sldNum" sz="quarter" idx="12"/>
          </p:nvPr>
        </p:nvSpPr>
        <p:spPr/>
        <p:txBody>
          <a:bodyPr/>
          <a:lstStyle/>
          <a:p>
            <a:fld id="{87034D8C-3CB4-402A-BC46-2AB14C0FE90A}" type="slidenum">
              <a:rPr lang="en-US" smtClean="0"/>
              <a:pPr/>
              <a:t>25</a:t>
            </a:fld>
            <a:endParaRPr lang="en-US"/>
          </a:p>
        </p:txBody>
      </p:sp>
      <p:sp>
        <p:nvSpPr>
          <p:cNvPr id="7" name="TextBox 6">
            <a:extLst>
              <a:ext uri="{FF2B5EF4-FFF2-40B4-BE49-F238E27FC236}">
                <a16:creationId xmlns:a16="http://schemas.microsoft.com/office/drawing/2014/main" id="{0C97F65B-3C48-4E57-ABC5-F2D0DAF2BBA5}"/>
              </a:ext>
            </a:extLst>
          </p:cNvPr>
          <p:cNvSpPr txBox="1"/>
          <p:nvPr/>
        </p:nvSpPr>
        <p:spPr>
          <a:xfrm>
            <a:off x="106162" y="510752"/>
            <a:ext cx="8828287" cy="5970865"/>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dirty="0">
                <a:solidFill>
                  <a:prstClr val="black"/>
                </a:solidFill>
                <a:latin typeface="Arial" panose="020B0604020202020204"/>
              </a:rPr>
              <a:t>BNL and </a:t>
            </a:r>
            <a:r>
              <a:rPr lang="en-US" dirty="0" err="1">
                <a:solidFill>
                  <a:prstClr val="black"/>
                </a:solidFill>
                <a:latin typeface="Arial" panose="020B0604020202020204"/>
              </a:rPr>
              <a:t>JLab</a:t>
            </a:r>
            <a:r>
              <a:rPr lang="en-US" dirty="0">
                <a:solidFill>
                  <a:prstClr val="black"/>
                </a:solidFill>
                <a:latin typeface="Arial" panose="020B0604020202020204"/>
              </a:rPr>
              <a:t> have vested interest in EIC project and science, and both labs are firmly committed to EIC success. This is formalized in a partnering agreement. </a:t>
            </a:r>
          </a:p>
          <a:p>
            <a:pPr marL="285750" lvl="0" indent="-285750">
              <a:spcAft>
                <a:spcPts val="600"/>
              </a:spcAft>
              <a:buFont typeface="Arial" panose="020B0604020202020204" pitchFamily="34" charset="0"/>
              <a:buChar char="•"/>
            </a:pPr>
            <a:r>
              <a:rPr lang="en-US" dirty="0">
                <a:solidFill>
                  <a:prstClr val="black"/>
                </a:solidFill>
                <a:latin typeface="Arial" panose="020B0604020202020204"/>
              </a:rPr>
              <a:t>The </a:t>
            </a:r>
            <a:r>
              <a:rPr lang="en-US" b="1" dirty="0">
                <a:solidFill>
                  <a:prstClr val="black"/>
                </a:solidFill>
                <a:latin typeface="Arial"/>
              </a:rPr>
              <a:t>EIC is capable of supporting a science program that includes two detectors and two interaction regions</a:t>
            </a:r>
            <a:r>
              <a:rPr lang="en-US" dirty="0">
                <a:solidFill>
                  <a:prstClr val="black"/>
                </a:solidFill>
                <a:latin typeface="Arial"/>
              </a:rPr>
              <a:t>.</a:t>
            </a:r>
            <a:endParaRPr lang="en-US" dirty="0"/>
          </a:p>
          <a:p>
            <a:pPr marL="742950" lvl="1" indent="-285750">
              <a:spcAft>
                <a:spcPts val="600"/>
              </a:spcAft>
              <a:buFont typeface="Courier New" panose="02070309020205020404" pitchFamily="49" charset="0"/>
              <a:buChar char="o"/>
            </a:pPr>
            <a:r>
              <a:rPr lang="en-US" dirty="0">
                <a:latin typeface="+mj-lt"/>
              </a:rPr>
              <a:t>The call for expression of interest is a crucial step to get guidance on the EIC detector scope</a:t>
            </a:r>
            <a:endParaRPr lang="en-US" i="1" dirty="0">
              <a:latin typeface="+mj-lt"/>
            </a:endParaRPr>
          </a:p>
          <a:p>
            <a:pPr marL="742950" lvl="1" indent="-285750">
              <a:spcAft>
                <a:spcPts val="600"/>
              </a:spcAft>
              <a:buFont typeface="Courier New" panose="02070309020205020404" pitchFamily="49" charset="0"/>
              <a:buChar char="o"/>
            </a:pPr>
            <a:r>
              <a:rPr lang="en-US" dirty="0">
                <a:latin typeface="+mj-lt"/>
              </a:rPr>
              <a:t>An early February 2021 “YR” workshop is under discussion related to 2</a:t>
            </a:r>
            <a:r>
              <a:rPr lang="en-US" baseline="30000" dirty="0">
                <a:latin typeface="+mj-lt"/>
              </a:rPr>
              <a:t>nd</a:t>
            </a:r>
            <a:r>
              <a:rPr lang="en-US" dirty="0">
                <a:latin typeface="+mj-lt"/>
              </a:rPr>
              <a:t> IR accelerator and science considerations.</a:t>
            </a:r>
          </a:p>
          <a:p>
            <a:pPr marL="742950" lvl="1" indent="-285750">
              <a:spcAft>
                <a:spcPts val="600"/>
              </a:spcAft>
              <a:buFont typeface="Courier New" panose="02070309020205020404" pitchFamily="49" charset="0"/>
              <a:buChar char="o"/>
            </a:pPr>
            <a:r>
              <a:rPr lang="en-US" dirty="0">
                <a:latin typeface="+mj-lt"/>
              </a:rPr>
              <a:t>Ultimately, the EIC community will be very influential in determining the trajectory of both detectors and interaction regions.</a:t>
            </a:r>
          </a:p>
          <a:p>
            <a:pPr marL="285750" indent="-285750">
              <a:spcAft>
                <a:spcPts val="600"/>
              </a:spcAft>
              <a:buFont typeface="Arial" panose="020B0604020202020204" pitchFamily="34" charset="0"/>
              <a:buChar char="•"/>
            </a:pPr>
            <a:r>
              <a:rPr lang="en-US" b="1" dirty="0">
                <a:latin typeface="+mj-lt"/>
              </a:rPr>
              <a:t>EIC Project work </a:t>
            </a:r>
            <a:r>
              <a:rPr lang="en-US" dirty="0">
                <a:latin typeface="+mj-lt"/>
              </a:rPr>
              <a:t>– “Other Project Cost” activities for experimental equipment have started, all (5) with joint BNL and </a:t>
            </a:r>
            <a:r>
              <a:rPr lang="en-US" dirty="0" err="1">
                <a:latin typeface="+mj-lt"/>
              </a:rPr>
              <a:t>JLab</a:t>
            </a:r>
            <a:r>
              <a:rPr lang="en-US" dirty="0">
                <a:latin typeface="+mj-lt"/>
              </a:rPr>
              <a:t> staff. These have strong synergy with the user-driven Yellow Report activities to provide the basis for a “Path to CD-1”.</a:t>
            </a:r>
          </a:p>
          <a:p>
            <a:pPr marL="285750" indent="-285750">
              <a:spcAft>
                <a:spcPts val="600"/>
              </a:spcAft>
              <a:buFont typeface="Arial" panose="020B0604020202020204" pitchFamily="34" charset="0"/>
              <a:buChar char="•"/>
            </a:pPr>
            <a:r>
              <a:rPr lang="en-US" dirty="0">
                <a:latin typeface="+mj-lt"/>
              </a:rPr>
              <a:t>Planning for both detectors will be integrated from the start in the EIC Project, and we plan to fold in users/collaborators as L3/L4 exp. contacts and/or as L4 owners.</a:t>
            </a:r>
          </a:p>
          <a:p>
            <a:pPr marL="285750" indent="-285750">
              <a:spcAft>
                <a:spcPts val="600"/>
              </a:spcAft>
              <a:buFont typeface="Arial" panose="020B0604020202020204" pitchFamily="34" charset="0"/>
              <a:buChar char="•"/>
            </a:pPr>
            <a:r>
              <a:rPr lang="en-US" b="1" dirty="0">
                <a:latin typeface="+mj-lt"/>
              </a:rPr>
              <a:t>CDR planning underway </a:t>
            </a:r>
            <a:r>
              <a:rPr lang="en-US" dirty="0">
                <a:latin typeface="+mj-lt"/>
              </a:rPr>
              <a:t>– will include a </a:t>
            </a:r>
            <a:r>
              <a:rPr lang="en-US" dirty="0">
                <a:solidFill>
                  <a:prstClr val="black"/>
                </a:solidFill>
                <a:latin typeface="Arial" panose="020B0604020202020204"/>
              </a:rPr>
              <a:t>plausible scenario reference EIC  (general-purpose) detector.</a:t>
            </a:r>
          </a:p>
          <a:p>
            <a:pPr marL="742950" lvl="1" indent="-285750" defTabSz="457200">
              <a:spcAft>
                <a:spcPts val="600"/>
              </a:spcAft>
              <a:buFont typeface="Courier New" panose="02070309020205020404" pitchFamily="49" charset="0"/>
              <a:buChar char="o"/>
            </a:pPr>
            <a:r>
              <a:rPr lang="en-US" dirty="0">
                <a:solidFill>
                  <a:prstClr val="black"/>
                </a:solidFill>
                <a:latin typeface="Arial" panose="020B0604020202020204"/>
              </a:rPr>
              <a:t>An editorial committee for the experimental equipment has been assembled as a mix of BNL staff, </a:t>
            </a:r>
            <a:r>
              <a:rPr lang="en-US" dirty="0" err="1">
                <a:solidFill>
                  <a:prstClr val="black"/>
                </a:solidFill>
                <a:latin typeface="Arial" panose="020B0604020202020204"/>
              </a:rPr>
              <a:t>JLab</a:t>
            </a:r>
            <a:r>
              <a:rPr lang="en-US" dirty="0">
                <a:solidFill>
                  <a:prstClr val="black"/>
                </a:solidFill>
                <a:latin typeface="Arial" panose="020B0604020202020204"/>
              </a:rPr>
              <a:t> staff, and (international) users.</a:t>
            </a:r>
          </a:p>
        </p:txBody>
      </p:sp>
      <p:sp>
        <p:nvSpPr>
          <p:cNvPr id="9" name="Footer Placeholder 12">
            <a:extLst>
              <a:ext uri="{FF2B5EF4-FFF2-40B4-BE49-F238E27FC236}">
                <a16:creationId xmlns:a16="http://schemas.microsoft.com/office/drawing/2014/main" id="{5CCBEE83-B569-49D9-8017-DC685622DC3C}"/>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748458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pPr/>
              <a:t>26</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t>Backup</a:t>
            </a:r>
          </a:p>
        </p:txBody>
      </p:sp>
    </p:spTree>
    <p:extLst>
      <p:ext uri="{BB962C8B-B14F-4D97-AF65-F5344CB8AC3E}">
        <p14:creationId xmlns:p14="http://schemas.microsoft.com/office/powerpoint/2010/main" val="1560348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27</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Experimental Challenge of the EIC</a:t>
            </a:r>
            <a:endParaRPr lang="en-US" dirty="0"/>
          </a:p>
        </p:txBody>
      </p:sp>
      <p:sp>
        <p:nvSpPr>
          <p:cNvPr id="8" name="TextBox 7">
            <a:extLst>
              <a:ext uri="{FF2B5EF4-FFF2-40B4-BE49-F238E27FC236}">
                <a16:creationId xmlns:a16="http://schemas.microsoft.com/office/drawing/2014/main" id="{00DF0A14-6F74-46C7-9938-6E12263A1121}"/>
              </a:ext>
            </a:extLst>
          </p:cNvPr>
          <p:cNvSpPr txBox="1"/>
          <p:nvPr/>
        </p:nvSpPr>
        <p:spPr>
          <a:xfrm>
            <a:off x="367574" y="4707910"/>
            <a:ext cx="4046526" cy="1200329"/>
          </a:xfrm>
          <a:prstGeom prst="rect">
            <a:avLst/>
          </a:prstGeom>
          <a:noFill/>
        </p:spPr>
        <p:txBody>
          <a:bodyPr wrap="square" rtlCol="0">
            <a:spAutoFit/>
          </a:bodyPr>
          <a:lstStyle/>
          <a:p>
            <a:pPr lvl="0" defTabSz="457200">
              <a:defRPr/>
            </a:pPr>
            <a:r>
              <a:rPr lang="en-US" dirty="0">
                <a:solidFill>
                  <a:srgbClr val="0432FF"/>
                </a:solidFill>
                <a:latin typeface="Arial" panose="020B0604020202020204" pitchFamily="34" charset="0"/>
                <a:cs typeface="Arial" panose="020B0604020202020204" pitchFamily="34" charset="0"/>
              </a:rPr>
              <a:t>need </a:t>
            </a:r>
            <a:r>
              <a:rPr lang="en-US" dirty="0">
                <a:latin typeface="Arial" panose="020B0604020202020204" pitchFamily="34" charset="0"/>
                <a:cs typeface="Arial" panose="020B0604020202020204" pitchFamily="34" charset="0"/>
              </a:rPr>
              <a:t>energy range </a:t>
            </a:r>
            <a:r>
              <a:rPr lang="en-US" dirty="0">
                <a:solidFill>
                  <a:srgbClr val="0432FF"/>
                </a:solidFill>
                <a:latin typeface="Arial" panose="020B0604020202020204" pitchFamily="34" charset="0"/>
                <a:cs typeface="Arial" panose="020B0604020202020204" pitchFamily="34" charset="0"/>
              </a:rPr>
              <a:t>to unambiguously </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resolve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partons</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wide range in x and Q</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versatile center-of-mass energy </a:t>
            </a:r>
            <a:r>
              <a:rPr lang="da-DK" dirty="0">
                <a:solidFill>
                  <a:prstClr val="black"/>
                </a:solidFill>
                <a:latin typeface="Arial" panose="020B0604020202020204" pitchFamily="34" charset="0"/>
                <a:cs typeface="Arial" panose="020B0604020202020204" pitchFamily="34" charset="0"/>
                <a:sym typeface="Wingdings" panose="05000000000000000000" pitchFamily="2" charset="2"/>
              </a:rPr>
              <a:t>energy √s: 20 – 140 GeV</a:t>
            </a:r>
            <a:endPar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ECB1A60-5AE0-464E-9577-18BC57351B8C}"/>
              </a:ext>
            </a:extLst>
          </p:cNvPr>
          <p:cNvSpPr txBox="1"/>
          <p:nvPr/>
        </p:nvSpPr>
        <p:spPr>
          <a:xfrm>
            <a:off x="4572000" y="4707909"/>
            <a:ext cx="4357025"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need to resolve </a:t>
            </a:r>
            <a:r>
              <a:rPr lang="en-US" dirty="0">
                <a:solidFill>
                  <a:srgbClr val="0432FF"/>
                </a:solidFill>
                <a:latin typeface="Arial" panose="020B0604020202020204" pitchFamily="34" charset="0"/>
                <a:cs typeface="Arial" panose="020B0604020202020204" pitchFamily="34" charset="0"/>
              </a:rPr>
              <a:t>p</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arton</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quantities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k</a:t>
            </a:r>
            <a:r>
              <a:rPr kumimoji="0" lang="en-US" sz="1800" b="0" i="0" u="none" strike="noStrike" kern="1200" cap="none" spc="0" normalizeH="0" baseline="-25000" noProof="0" dirty="0" err="1">
                <a:ln>
                  <a:noFill/>
                </a:ln>
                <a:solidFill>
                  <a:srgbClr val="0432FF"/>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432FF"/>
                </a:solidFill>
                <a:effectLst/>
                <a:uLnTx/>
                <a:uFillTx/>
                <a:latin typeface="Arial" panose="020B0604020202020204" pitchFamily="34" charset="0"/>
                <a:ea typeface="+mn-ea"/>
                <a:cs typeface="Arial" panose="020B0604020202020204" pitchFamily="34" charset="0"/>
              </a:rPr>
              <a:t>b</a:t>
            </a:r>
            <a:r>
              <a:rPr kumimoji="0" lang="en-US" sz="1800" b="0" i="0" u="none" strike="noStrike" kern="1200" cap="none" spc="0" normalizeH="0" baseline="-25000" noProof="0" dirty="0" err="1">
                <a:ln>
                  <a:noFill/>
                </a:ln>
                <a:solidFill>
                  <a:srgbClr val="0432FF"/>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dirty="0">
                <a:ln>
                  <a:noFill/>
                </a:ln>
                <a:solidFill>
                  <a:srgbClr val="0432FF"/>
                </a:solidFill>
                <a:effectLst/>
                <a:uLnTx/>
                <a:uFillTx/>
                <a:latin typeface="Arial" panose="020B0604020202020204" pitchFamily="34" charset="0"/>
                <a:ea typeface="+mn-ea"/>
                <a:cs typeface="Arial" panose="020B0604020202020204" pitchFamily="34" charset="0"/>
              </a:rPr>
              <a:t>) of order a few hundred MeV</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the proton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lang="en-US" dirty="0">
                <a:solidFill>
                  <a:prstClr val="black"/>
                </a:solidFill>
                <a:latin typeface="Arial" panose="020B0604020202020204" pitchFamily="34" charset="0"/>
                <a:cs typeface="Arial" panose="020B0604020202020204" pitchFamily="34" charset="0"/>
                <a:sym typeface="Wingdings" panose="05000000000000000000" pitchFamily="2" charset="2"/>
              </a:rPr>
              <a:t> h</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igh</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luminosity needed: 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34</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(and high polarization needed)</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6C17292A-F4F4-4259-8520-8757D9D52F8F}"/>
              </a:ext>
            </a:extLst>
          </p:cNvPr>
          <p:cNvSpPr txBox="1"/>
          <p:nvPr/>
        </p:nvSpPr>
        <p:spPr>
          <a:xfrm>
            <a:off x="269371" y="672951"/>
            <a:ext cx="1954065"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s=xyQ</a:t>
            </a:r>
            <a:r>
              <a:rPr kumimoji="0" lang="en-US" sz="32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s=4E</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t>
            </a:r>
            <a:r>
              <a:rPr kumimoji="0" lang="en-US"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p</a:t>
            </a:r>
          </a:p>
        </p:txBody>
      </p:sp>
      <p:pic>
        <p:nvPicPr>
          <p:cNvPr id="16" name="Picture 15">
            <a:extLst>
              <a:ext uri="{FF2B5EF4-FFF2-40B4-BE49-F238E27FC236}">
                <a16:creationId xmlns:a16="http://schemas.microsoft.com/office/drawing/2014/main" id="{45E2006B-51E3-43ED-83D7-2AD78D466BE3}"/>
              </a:ext>
            </a:extLst>
          </p:cNvPr>
          <p:cNvPicPr>
            <a:picLocks noChangeAspect="1"/>
          </p:cNvPicPr>
          <p:nvPr/>
        </p:nvPicPr>
        <p:blipFill>
          <a:blip r:embed="rId2"/>
          <a:stretch>
            <a:fillRect/>
          </a:stretch>
        </p:blipFill>
        <p:spPr>
          <a:xfrm>
            <a:off x="6729178" y="2285708"/>
            <a:ext cx="2047248" cy="2065528"/>
          </a:xfrm>
          <a:prstGeom prst="rect">
            <a:avLst/>
          </a:prstGeom>
        </p:spPr>
      </p:pic>
      <p:pic>
        <p:nvPicPr>
          <p:cNvPr id="17" name="Picture 16">
            <a:extLst>
              <a:ext uri="{FF2B5EF4-FFF2-40B4-BE49-F238E27FC236}">
                <a16:creationId xmlns:a16="http://schemas.microsoft.com/office/drawing/2014/main" id="{8A65F9FD-9446-4EC9-B1CB-758BA6768E24}"/>
              </a:ext>
            </a:extLst>
          </p:cNvPr>
          <p:cNvPicPr>
            <a:picLocks noChangeAspect="1"/>
          </p:cNvPicPr>
          <p:nvPr/>
        </p:nvPicPr>
        <p:blipFill rotWithShape="1">
          <a:blip r:embed="rId3">
            <a:extLst>
              <a:ext uri="{28A0092B-C50C-407E-A947-70E740481C1C}">
                <a14:useLocalDpi xmlns:a14="http://schemas.microsoft.com/office/drawing/2010/main" val="0"/>
              </a:ext>
            </a:extLst>
          </a:blip>
          <a:srcRect l="50800"/>
          <a:stretch/>
        </p:blipFill>
        <p:spPr bwMode="auto">
          <a:xfrm>
            <a:off x="4118065" y="1411092"/>
            <a:ext cx="2623728" cy="3364992"/>
          </a:xfrm>
          <a:prstGeom prst="rect">
            <a:avLst/>
          </a:prstGeom>
          <a:noFill/>
          <a:ln>
            <a:noFill/>
          </a:ln>
        </p:spPr>
      </p:pic>
      <p:pic>
        <p:nvPicPr>
          <p:cNvPr id="18" name="DIS-Kinematics_revised copy.pdf">
            <a:extLst>
              <a:ext uri="{FF2B5EF4-FFF2-40B4-BE49-F238E27FC236}">
                <a16:creationId xmlns:a16="http://schemas.microsoft.com/office/drawing/2014/main" id="{AF3A322D-E97B-425B-A556-8783F90F9E0F}"/>
              </a:ext>
            </a:extLst>
          </p:cNvPr>
          <p:cNvPicPr>
            <a:picLocks noChangeAspect="1"/>
          </p:cNvPicPr>
          <p:nvPr/>
        </p:nvPicPr>
        <p:blipFill>
          <a:blip r:embed="rId4"/>
          <a:stretch>
            <a:fillRect/>
          </a:stretch>
        </p:blipFill>
        <p:spPr>
          <a:xfrm>
            <a:off x="1111402" y="1880288"/>
            <a:ext cx="2717800" cy="2291080"/>
          </a:xfrm>
          <a:prstGeom prst="rect">
            <a:avLst/>
          </a:prstGeom>
          <a:ln w="12700">
            <a:round/>
          </a:ln>
        </p:spPr>
      </p:pic>
      <p:grpSp>
        <p:nvGrpSpPr>
          <p:cNvPr id="3" name="Group 2">
            <a:extLst>
              <a:ext uri="{FF2B5EF4-FFF2-40B4-BE49-F238E27FC236}">
                <a16:creationId xmlns:a16="http://schemas.microsoft.com/office/drawing/2014/main" id="{25E8162F-E29A-4AB8-B02D-2537BC572ED6}"/>
              </a:ext>
            </a:extLst>
          </p:cNvPr>
          <p:cNvGrpSpPr/>
          <p:nvPr/>
        </p:nvGrpSpPr>
        <p:grpSpPr>
          <a:xfrm>
            <a:off x="2247848" y="629209"/>
            <a:ext cx="6681177" cy="1189730"/>
            <a:chOff x="8686129" y="648133"/>
            <a:chExt cx="5618060" cy="1189730"/>
          </a:xfrm>
        </p:grpSpPr>
        <p:sp>
          <p:nvSpPr>
            <p:cNvPr id="19" name="Shape 84">
              <a:extLst>
                <a:ext uri="{FF2B5EF4-FFF2-40B4-BE49-F238E27FC236}">
                  <a16:creationId xmlns:a16="http://schemas.microsoft.com/office/drawing/2014/main" id="{37B70461-1DEB-40ED-93E8-C087548E0A45}"/>
                </a:ext>
              </a:extLst>
            </p:cNvPr>
            <p:cNvSpPr/>
            <p:nvPr/>
          </p:nvSpPr>
          <p:spPr>
            <a:xfrm>
              <a:off x="8687607" y="648133"/>
              <a:ext cx="2433604"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008800"/>
                    </a:solidFill>
                  </a:uFill>
                  <a:latin typeface="+mn-lt"/>
                  <a:ea typeface="+mn-ea"/>
                  <a:cs typeface="+mn-cs"/>
                  <a:sym typeface="Arial"/>
                </a:defRPr>
              </a:pPr>
              <a:r>
                <a:rPr sz="1400" b="1" i="1" dirty="0">
                  <a:solidFill>
                    <a:srgbClr val="0000FF"/>
                  </a:solidFill>
                  <a:latin typeface="+mj-lt"/>
                  <a:cs typeface="Comic Sans MS"/>
                </a:rPr>
                <a:t>s</a:t>
              </a:r>
              <a:r>
                <a:rPr lang="en-US" sz="1400" b="1" i="1"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center-of-mass energy squared</a:t>
              </a:r>
              <a:endParaRPr lang="en-US" sz="1400" dirty="0">
                <a:latin typeface="+mj-lt"/>
                <a:cs typeface="Comic Sans MS"/>
              </a:endParaRPr>
            </a:p>
          </p:txBody>
        </p:sp>
        <p:sp>
          <p:nvSpPr>
            <p:cNvPr id="20" name="Shape 85">
              <a:extLst>
                <a:ext uri="{FF2B5EF4-FFF2-40B4-BE49-F238E27FC236}">
                  <a16:creationId xmlns:a16="http://schemas.microsoft.com/office/drawing/2014/main" id="{7B764CB9-A254-48C6-BF68-1E6975806B06}"/>
                </a:ext>
              </a:extLst>
            </p:cNvPr>
            <p:cNvSpPr/>
            <p:nvPr/>
          </p:nvSpPr>
          <p:spPr>
            <a:xfrm>
              <a:off x="8686129" y="1227211"/>
              <a:ext cx="1812356"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FF2600"/>
                    </a:solidFill>
                  </a:uFill>
                  <a:latin typeface="+mn-lt"/>
                  <a:ea typeface="+mn-ea"/>
                  <a:cs typeface="+mn-cs"/>
                  <a:sym typeface="Arial"/>
                </a:defRPr>
              </a:pPr>
              <a:r>
                <a:rPr sz="1400" b="1" i="1" dirty="0">
                  <a:solidFill>
                    <a:srgbClr val="0000FF"/>
                  </a:solidFill>
                  <a:latin typeface="+mj-lt"/>
                  <a:cs typeface="Comic Sans MS"/>
                </a:rPr>
                <a:t>Q</a:t>
              </a:r>
              <a:r>
                <a:rPr sz="1400" b="1" i="1" baseline="31999" dirty="0">
                  <a:solidFill>
                    <a:srgbClr val="0000FF"/>
                  </a:solidFill>
                  <a:latin typeface="+mj-lt"/>
                  <a:cs typeface="Comic Sans MS"/>
                </a:rPr>
                <a:t>2</a:t>
              </a:r>
              <a:r>
                <a:rPr sz="1400"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resolution power</a:t>
              </a:r>
            </a:p>
          </p:txBody>
        </p:sp>
        <p:sp>
          <p:nvSpPr>
            <p:cNvPr id="21" name="Shape 86">
              <a:extLst>
                <a:ext uri="{FF2B5EF4-FFF2-40B4-BE49-F238E27FC236}">
                  <a16:creationId xmlns:a16="http://schemas.microsoft.com/office/drawing/2014/main" id="{44FEBA99-EC9C-4FB2-B484-858501030707}"/>
                </a:ext>
              </a:extLst>
            </p:cNvPr>
            <p:cNvSpPr/>
            <p:nvPr/>
          </p:nvSpPr>
          <p:spPr>
            <a:xfrm>
              <a:off x="8686129" y="954734"/>
              <a:ext cx="5618060" cy="318036"/>
            </a:xfrm>
            <a:prstGeom prst="rect">
              <a:avLst/>
            </a:prstGeom>
            <a:ln w="12700">
              <a:miter lim="400000"/>
            </a:ln>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sz="1400" b="1" i="1" dirty="0">
                  <a:solidFill>
                    <a:srgbClr val="0000DB"/>
                  </a:solidFill>
                  <a:latin typeface="+mj-lt"/>
                  <a:cs typeface="Comic Sans MS"/>
                </a:rPr>
                <a:t>x</a:t>
              </a:r>
              <a:r>
                <a:rPr sz="1400" dirty="0">
                  <a:solidFill>
                    <a:srgbClr val="0000DB"/>
                  </a:solidFill>
                  <a:latin typeface="+mj-lt"/>
                  <a:cs typeface="Comic Sans MS"/>
                </a:rPr>
                <a:t>:</a:t>
              </a:r>
              <a:r>
                <a:rPr sz="1400" dirty="0">
                  <a:latin typeface="+mj-lt"/>
                  <a:cs typeface="Comic Sans MS"/>
                </a:rPr>
                <a:t> </a:t>
              </a:r>
              <a:r>
                <a:rPr lang="en-US" sz="1400" dirty="0">
                  <a:latin typeface="+mj-lt"/>
                  <a:cs typeface="Comic Sans MS"/>
                </a:rPr>
                <a:t>   the fraction of the nucleon’s momentum carried by the struck quark (0 &lt; x &lt; 1)</a:t>
              </a:r>
            </a:p>
          </p:txBody>
        </p:sp>
        <p:sp>
          <p:nvSpPr>
            <p:cNvPr id="22" name="Shape 87">
              <a:extLst>
                <a:ext uri="{FF2B5EF4-FFF2-40B4-BE49-F238E27FC236}">
                  <a16:creationId xmlns:a16="http://schemas.microsoft.com/office/drawing/2014/main" id="{0DCCD91B-3163-4DF2-BA70-F8F8C0322127}"/>
                </a:ext>
              </a:extLst>
            </p:cNvPr>
            <p:cNvSpPr/>
            <p:nvPr/>
          </p:nvSpPr>
          <p:spPr>
            <a:xfrm>
              <a:off x="8687607" y="1519827"/>
              <a:ext cx="1328249" cy="318036"/>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R="40639" defTabSz="914400">
                <a:defRPr sz="2400">
                  <a:uFill>
                    <a:solidFill>
                      <a:srgbClr val="021EAA"/>
                    </a:solidFill>
                  </a:uFill>
                  <a:latin typeface="+mn-lt"/>
                  <a:ea typeface="+mn-ea"/>
                  <a:cs typeface="+mn-cs"/>
                  <a:sym typeface="Arial"/>
                </a:defRPr>
              </a:pPr>
              <a:r>
                <a:rPr sz="1400" b="1" i="1" dirty="0">
                  <a:solidFill>
                    <a:srgbClr val="0000FF"/>
                  </a:solidFill>
                  <a:latin typeface="+mj-lt"/>
                  <a:cs typeface="Comic Sans MS"/>
                </a:rPr>
                <a:t>y</a:t>
              </a:r>
              <a:r>
                <a:rPr lang="en-US" sz="1400" b="1" i="1" dirty="0">
                  <a:solidFill>
                    <a:srgbClr val="0000FF"/>
                  </a:solidFill>
                  <a:latin typeface="+mj-lt"/>
                  <a:cs typeface="Comic Sans MS"/>
                </a:rPr>
                <a:t>:</a:t>
              </a:r>
              <a:r>
                <a:rPr sz="1400" dirty="0">
                  <a:latin typeface="+mj-lt"/>
                  <a:cs typeface="Comic Sans MS"/>
                </a:rPr>
                <a:t>  </a:t>
              </a:r>
              <a:r>
                <a:rPr lang="en-US" sz="1400" dirty="0">
                  <a:latin typeface="+mj-lt"/>
                  <a:cs typeface="Comic Sans MS"/>
                </a:rPr>
                <a:t>  </a:t>
              </a:r>
              <a:r>
                <a:rPr sz="1400" dirty="0">
                  <a:latin typeface="+mj-lt"/>
                  <a:cs typeface="Comic Sans MS"/>
                </a:rPr>
                <a:t>inelasticity</a:t>
              </a:r>
            </a:p>
          </p:txBody>
        </p:sp>
      </p:grpSp>
    </p:spTree>
    <p:extLst>
      <p:ext uri="{BB962C8B-B14F-4D97-AF65-F5344CB8AC3E}">
        <p14:creationId xmlns:p14="http://schemas.microsoft.com/office/powerpoint/2010/main" val="4064858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28</a:t>
            </a:fld>
            <a:endParaRPr lang="en-US"/>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Detector Challenge of the EIC</a:t>
            </a:r>
            <a:endParaRPr lang="en-US" dirty="0"/>
          </a:p>
        </p:txBody>
      </p:sp>
      <p:grpSp>
        <p:nvGrpSpPr>
          <p:cNvPr id="18" name="Group 17">
            <a:extLst>
              <a:ext uri="{FF2B5EF4-FFF2-40B4-BE49-F238E27FC236}">
                <a16:creationId xmlns:a16="http://schemas.microsoft.com/office/drawing/2014/main" id="{40629313-EA5B-4059-B97A-2CDFBACFEC11}"/>
              </a:ext>
            </a:extLst>
          </p:cNvPr>
          <p:cNvGrpSpPr/>
          <p:nvPr/>
        </p:nvGrpSpPr>
        <p:grpSpPr>
          <a:xfrm>
            <a:off x="109080" y="3085371"/>
            <a:ext cx="4967287" cy="2979429"/>
            <a:chOff x="92075" y="1605868"/>
            <a:chExt cx="4967287" cy="2971800"/>
          </a:xfrm>
        </p:grpSpPr>
        <p:pic>
          <p:nvPicPr>
            <p:cNvPr id="19" name="Picture 18" descr="Macintosh HD:Users:ryoshida:Documents:EIC:Figures:Joanna:Graphic2_EICscatteringF4-01.jpg">
              <a:extLst>
                <a:ext uri="{FF2B5EF4-FFF2-40B4-BE49-F238E27FC236}">
                  <a16:creationId xmlns:a16="http://schemas.microsoft.com/office/drawing/2014/main" id="{3C86061F-7CD1-46EB-8089-94D07449DB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2075" y="1605868"/>
              <a:ext cx="4967287" cy="2971800"/>
            </a:xfrm>
            <a:prstGeom prst="rect">
              <a:avLst/>
            </a:prstGeom>
            <a:noFill/>
            <a:ln>
              <a:noFill/>
            </a:ln>
          </p:spPr>
        </p:pic>
        <p:sp>
          <p:nvSpPr>
            <p:cNvPr id="20" name="TextBox 19">
              <a:extLst>
                <a:ext uri="{FF2B5EF4-FFF2-40B4-BE49-F238E27FC236}">
                  <a16:creationId xmlns:a16="http://schemas.microsoft.com/office/drawing/2014/main" id="{A86855F3-C819-40DE-B244-F31BDF560141}"/>
                </a:ext>
              </a:extLst>
            </p:cNvPr>
            <p:cNvSpPr txBox="1"/>
            <p:nvPr/>
          </p:nvSpPr>
          <p:spPr>
            <a:xfrm>
              <a:off x="4090999" y="2214222"/>
              <a:ext cx="311150" cy="349968"/>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a:solidFill>
                    <a:srgbClr val="000000"/>
                  </a:solidFill>
                  <a:latin typeface="Arial" panose="020B0604020202020204" pitchFamily="34" charset="0"/>
                  <a:ea typeface="Comic Sans MS" charset="0"/>
                  <a:cs typeface="Arial" panose="020B0604020202020204" pitchFamily="34" charset="0"/>
                </a:rPr>
                <a:t>e</a:t>
              </a:r>
            </a:p>
          </p:txBody>
        </p:sp>
        <p:sp>
          <p:nvSpPr>
            <p:cNvPr id="21" name="TextBox 20">
              <a:extLst>
                <a:ext uri="{FF2B5EF4-FFF2-40B4-BE49-F238E27FC236}">
                  <a16:creationId xmlns:a16="http://schemas.microsoft.com/office/drawing/2014/main" id="{04555BD4-EB75-457A-867A-E2C245D36898}"/>
                </a:ext>
              </a:extLst>
            </p:cNvPr>
            <p:cNvSpPr txBox="1"/>
            <p:nvPr/>
          </p:nvSpPr>
          <p:spPr>
            <a:xfrm>
              <a:off x="1072845" y="1862576"/>
              <a:ext cx="426244" cy="349968"/>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e’</a:t>
              </a:r>
            </a:p>
          </p:txBody>
        </p:sp>
        <p:sp>
          <p:nvSpPr>
            <p:cNvPr id="22" name="TextBox 21">
              <a:extLst>
                <a:ext uri="{FF2B5EF4-FFF2-40B4-BE49-F238E27FC236}">
                  <a16:creationId xmlns:a16="http://schemas.microsoft.com/office/drawing/2014/main" id="{DF5EF613-2412-4D71-A75C-B88DC426F01A}"/>
                </a:ext>
              </a:extLst>
            </p:cNvPr>
            <p:cNvSpPr txBox="1"/>
            <p:nvPr/>
          </p:nvSpPr>
          <p:spPr>
            <a:xfrm>
              <a:off x="356089" y="2798637"/>
              <a:ext cx="716756" cy="349968"/>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p/A</a:t>
              </a:r>
            </a:p>
          </p:txBody>
        </p:sp>
      </p:grpSp>
      <p:sp>
        <p:nvSpPr>
          <p:cNvPr id="23" name="TextBox 22">
            <a:extLst>
              <a:ext uri="{FF2B5EF4-FFF2-40B4-BE49-F238E27FC236}">
                <a16:creationId xmlns:a16="http://schemas.microsoft.com/office/drawing/2014/main" id="{606B2B6A-FCA4-4A0F-89B3-3FF5D3CC5ADB}"/>
              </a:ext>
            </a:extLst>
          </p:cNvPr>
          <p:cNvSpPr txBox="1"/>
          <p:nvPr/>
        </p:nvSpPr>
        <p:spPr>
          <a:xfrm>
            <a:off x="157789" y="5389164"/>
            <a:ext cx="3611014" cy="693460"/>
          </a:xfrm>
          <a:prstGeom prst="rect">
            <a:avLst/>
          </a:prstGeom>
          <a:noFill/>
        </p:spPr>
        <p:txBody>
          <a:bodyPr wrap="square" rtlCol="0">
            <a:spAutoFit/>
          </a:bodyPr>
          <a:lstStyle/>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Scattered electron</a:t>
            </a:r>
          </a:p>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Particle associated with initial Ion</a:t>
            </a:r>
          </a:p>
          <a:p>
            <a:pPr marL="342900" indent="-342900" fontAlgn="base" hangingPunct="0">
              <a:lnSpc>
                <a:spcPct val="93000"/>
              </a:lnSpc>
              <a:spcBef>
                <a:spcPct val="0"/>
              </a:spcBef>
              <a:spcAft>
                <a:spcPct val="0"/>
              </a:spcAft>
              <a:buClr>
                <a:srgbClr val="000000"/>
              </a:buClr>
              <a:buSzPct val="100000"/>
              <a:buFont typeface="+mj-lt"/>
              <a:buAutoNum type="arabicPeriod"/>
            </a:pPr>
            <a:r>
              <a:rPr lang="en-US" sz="1400" dirty="0">
                <a:solidFill>
                  <a:srgbClr val="000000"/>
                </a:solidFill>
                <a:latin typeface="Arial" panose="020B0604020202020204" pitchFamily="34" charset="0"/>
                <a:ea typeface="Comic Sans MS" charset="0"/>
                <a:cs typeface="Arial" panose="020B0604020202020204" pitchFamily="34" charset="0"/>
              </a:rPr>
              <a:t>Particle associated with struck quark</a:t>
            </a:r>
          </a:p>
        </p:txBody>
      </p:sp>
      <p:grpSp>
        <p:nvGrpSpPr>
          <p:cNvPr id="24" name="Group 23">
            <a:extLst>
              <a:ext uri="{FF2B5EF4-FFF2-40B4-BE49-F238E27FC236}">
                <a16:creationId xmlns:a16="http://schemas.microsoft.com/office/drawing/2014/main" id="{6B843532-8E0A-434F-A4EA-4714764A0E21}"/>
              </a:ext>
            </a:extLst>
          </p:cNvPr>
          <p:cNvGrpSpPr/>
          <p:nvPr/>
        </p:nvGrpSpPr>
        <p:grpSpPr>
          <a:xfrm>
            <a:off x="4563030" y="2564297"/>
            <a:ext cx="4041442" cy="356971"/>
            <a:chOff x="138999" y="4344212"/>
            <a:chExt cx="4041442" cy="356971"/>
          </a:xfrm>
        </p:grpSpPr>
        <p:sp>
          <p:nvSpPr>
            <p:cNvPr id="25" name="Rounded Rectangle 13">
              <a:extLst>
                <a:ext uri="{FF2B5EF4-FFF2-40B4-BE49-F238E27FC236}">
                  <a16:creationId xmlns:a16="http://schemas.microsoft.com/office/drawing/2014/main" id="{28EF04D0-8BD0-47C8-9B7B-6946ABB02F08}"/>
                </a:ext>
              </a:extLst>
            </p:cNvPr>
            <p:cNvSpPr/>
            <p:nvPr/>
          </p:nvSpPr>
          <p:spPr bwMode="auto">
            <a:xfrm>
              <a:off x="138999" y="4351215"/>
              <a:ext cx="4041442" cy="349968"/>
            </a:xfrm>
            <a:prstGeom prst="roundRect">
              <a:avLst/>
            </a:prstGeom>
            <a:gradFill>
              <a:gsLst>
                <a:gs pos="0">
                  <a:srgbClr val="F8A25C"/>
                </a:gs>
                <a:gs pos="100000">
                  <a:srgbClr val="FFFFFF"/>
                </a:gs>
              </a:gsLst>
              <a:lin ang="16200000" scaled="1"/>
            </a:gradFill>
            <a:ln w="9525" cap="flat" cmpd="sng" algn="ctr">
              <a:solidFill>
                <a:srgbClr val="F8A25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charset="0"/>
                <a:buNone/>
              </a:pPr>
              <a:endParaRPr lang="en-US">
                <a:solidFill>
                  <a:srgbClr val="FFFFFF"/>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78C5AA0-43F9-40D8-95C9-35715E709F44}"/>
                </a:ext>
              </a:extLst>
            </p:cNvPr>
            <p:cNvSpPr/>
            <p:nvPr/>
          </p:nvSpPr>
          <p:spPr>
            <a:xfrm>
              <a:off x="182192" y="4344212"/>
              <a:ext cx="3955057" cy="349968"/>
            </a:xfrm>
            <a:prstGeom prst="rect">
              <a:avLst/>
            </a:prstGeom>
          </p:spPr>
          <p:txBody>
            <a:bodyPr wrap="square">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cs typeface="Arial" panose="020B0604020202020204" pitchFamily="34" charset="0"/>
                </a:rPr>
                <a:t>“Statistics”=Luminosity × Acceptance</a:t>
              </a:r>
            </a:p>
          </p:txBody>
        </p:sp>
      </p:grpSp>
      <p:grpSp>
        <p:nvGrpSpPr>
          <p:cNvPr id="27" name="Group 26">
            <a:extLst>
              <a:ext uri="{FF2B5EF4-FFF2-40B4-BE49-F238E27FC236}">
                <a16:creationId xmlns:a16="http://schemas.microsoft.com/office/drawing/2014/main" id="{E7921ABA-C11D-4736-9344-83FFA70CA8E6}"/>
              </a:ext>
            </a:extLst>
          </p:cNvPr>
          <p:cNvGrpSpPr/>
          <p:nvPr/>
        </p:nvGrpSpPr>
        <p:grpSpPr>
          <a:xfrm>
            <a:off x="4572000" y="3458738"/>
            <a:ext cx="4567012" cy="2597161"/>
            <a:chOff x="4558371" y="3629895"/>
            <a:chExt cx="4567012" cy="2597161"/>
          </a:xfrm>
          <a:solidFill>
            <a:schemeClr val="bg1"/>
          </a:solidFill>
        </p:grpSpPr>
        <p:sp>
          <p:nvSpPr>
            <p:cNvPr id="28" name="Oval 27">
              <a:extLst>
                <a:ext uri="{FF2B5EF4-FFF2-40B4-BE49-F238E27FC236}">
                  <a16:creationId xmlns:a16="http://schemas.microsoft.com/office/drawing/2014/main" id="{A51EAF25-48F5-4086-9545-505665CEEBEC}"/>
                </a:ext>
              </a:extLst>
            </p:cNvPr>
            <p:cNvSpPr/>
            <p:nvPr/>
          </p:nvSpPr>
          <p:spPr>
            <a:xfrm>
              <a:off x="5737609" y="4432942"/>
              <a:ext cx="221064" cy="23954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688DBB-F3E5-4442-857A-C4E5ECA6D31A}"/>
                </a:ext>
              </a:extLst>
            </p:cNvPr>
            <p:cNvSpPr/>
            <p:nvPr/>
          </p:nvSpPr>
          <p:spPr>
            <a:xfrm>
              <a:off x="4606223" y="3629895"/>
              <a:ext cx="4228358" cy="1122871"/>
            </a:xfrm>
            <a:prstGeom prst="rect">
              <a:avLst/>
            </a:prstGeom>
            <a:grpFill/>
          </p:spPr>
          <p:txBody>
            <a:bodyPr wrap="square">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EIC Physics demands </a:t>
              </a:r>
              <a:r>
                <a:rPr lang="en-US" dirty="0">
                  <a:solidFill>
                    <a:srgbClr val="FF0000"/>
                  </a:solidFill>
                  <a:latin typeface="Arial" panose="020B0604020202020204" pitchFamily="34" charset="0"/>
                  <a:ea typeface="Comic Sans MS" charset="0"/>
                  <a:cs typeface="Arial" panose="020B0604020202020204" pitchFamily="34" charset="0"/>
                </a:rPr>
                <a:t>~100% acceptance for all final state particles </a:t>
              </a:r>
              <a:r>
                <a:rPr lang="en-US" dirty="0">
                  <a:solidFill>
                    <a:srgbClr val="000000"/>
                  </a:solidFill>
                  <a:latin typeface="Arial" panose="020B0604020202020204" pitchFamily="34" charset="0"/>
                  <a:ea typeface="Comic Sans MS" charset="0"/>
                  <a:cs typeface="Arial" panose="020B0604020202020204" pitchFamily="34" charset="0"/>
                </a:rPr>
                <a:t>(including particles associated with initial ion) </a:t>
              </a:r>
            </a:p>
          </p:txBody>
        </p:sp>
        <p:sp>
          <p:nvSpPr>
            <p:cNvPr id="30" name="Rectangle 29">
              <a:extLst>
                <a:ext uri="{FF2B5EF4-FFF2-40B4-BE49-F238E27FC236}">
                  <a16:creationId xmlns:a16="http://schemas.microsoft.com/office/drawing/2014/main" id="{859A026A-4243-43A8-A5A6-213D041F33CF}"/>
                </a:ext>
              </a:extLst>
            </p:cNvPr>
            <p:cNvSpPr/>
            <p:nvPr/>
          </p:nvSpPr>
          <p:spPr>
            <a:xfrm>
              <a:off x="4558371" y="4846550"/>
              <a:ext cx="4567012" cy="1380506"/>
            </a:xfrm>
            <a:prstGeom prst="rect">
              <a:avLst/>
            </a:prstGeom>
            <a:grpFill/>
          </p:spPr>
          <p:txBody>
            <a:bodyPr wrap="square">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Ion remnant is particularly challenging </a:t>
              </a:r>
            </a:p>
            <a:p>
              <a:pPr marL="285750" indent="-285750" fontAlgn="base" hangingPunct="0">
                <a:lnSpc>
                  <a:spcPct val="93000"/>
                </a:lnSpc>
                <a:spcBef>
                  <a:spcPct val="0"/>
                </a:spcBef>
                <a:spcAft>
                  <a:spcPct val="0"/>
                </a:spcAft>
                <a:buClr>
                  <a:srgbClr val="000000"/>
                </a:buClr>
                <a:buSzPct val="100000"/>
                <a:buFont typeface="Wingdings" charset="2"/>
                <a:buChar char="Ø"/>
              </a:pPr>
              <a:r>
                <a:rPr lang="en-US" dirty="0">
                  <a:solidFill>
                    <a:srgbClr val="000000"/>
                  </a:solidFill>
                  <a:latin typeface="Arial" panose="020B0604020202020204" pitchFamily="34" charset="0"/>
                  <a:ea typeface="Comic Sans MS" charset="0"/>
                  <a:cs typeface="Arial" panose="020B0604020202020204" pitchFamily="34" charset="0"/>
                </a:rPr>
                <a:t>not a usual concern at colliders</a:t>
              </a:r>
            </a:p>
            <a:p>
              <a:pPr marL="285750" indent="-285750" fontAlgn="base" hangingPunct="0">
                <a:lnSpc>
                  <a:spcPct val="93000"/>
                </a:lnSpc>
                <a:spcBef>
                  <a:spcPct val="0"/>
                </a:spcBef>
                <a:spcAft>
                  <a:spcPct val="0"/>
                </a:spcAft>
                <a:buClr>
                  <a:srgbClr val="000000"/>
                </a:buClr>
                <a:buSzPct val="100000"/>
                <a:buFont typeface="Wingdings" charset="2"/>
                <a:buChar char="Ø"/>
              </a:pPr>
              <a:r>
                <a:rPr lang="en-US" dirty="0">
                  <a:solidFill>
                    <a:srgbClr val="000000"/>
                  </a:solidFill>
                  <a:latin typeface="Arial" panose="020B0604020202020204" pitchFamily="34" charset="0"/>
                  <a:ea typeface="Comic Sans MS" charset="0"/>
                  <a:cs typeface="Arial" panose="020B0604020202020204" pitchFamily="34" charset="0"/>
                </a:rPr>
                <a:t>at EIC integrated from the start with a highly integrated (and complex) detector and interaction region scheme.   </a:t>
              </a:r>
            </a:p>
          </p:txBody>
        </p:sp>
      </p:grpSp>
      <p:grpSp>
        <p:nvGrpSpPr>
          <p:cNvPr id="31" name="Group 30">
            <a:extLst>
              <a:ext uri="{FF2B5EF4-FFF2-40B4-BE49-F238E27FC236}">
                <a16:creationId xmlns:a16="http://schemas.microsoft.com/office/drawing/2014/main" id="{43F5939B-5B5A-4F56-A1C3-4023BEBA7271}"/>
              </a:ext>
            </a:extLst>
          </p:cNvPr>
          <p:cNvGrpSpPr/>
          <p:nvPr/>
        </p:nvGrpSpPr>
        <p:grpSpPr>
          <a:xfrm>
            <a:off x="476205" y="991211"/>
            <a:ext cx="2756997" cy="1799841"/>
            <a:chOff x="5229580" y="648969"/>
            <a:chExt cx="2756997" cy="1799841"/>
          </a:xfrm>
        </p:grpSpPr>
        <p:cxnSp>
          <p:nvCxnSpPr>
            <p:cNvPr id="32" name="Straight Arrow Connector 31">
              <a:extLst>
                <a:ext uri="{FF2B5EF4-FFF2-40B4-BE49-F238E27FC236}">
                  <a16:creationId xmlns:a16="http://schemas.microsoft.com/office/drawing/2014/main" id="{8AFF9901-ECB9-4CAF-8474-3AC8E8B13D08}"/>
                </a:ext>
              </a:extLst>
            </p:cNvPr>
            <p:cNvCxnSpPr/>
            <p:nvPr/>
          </p:nvCxnSpPr>
          <p:spPr bwMode="auto">
            <a:xfrm>
              <a:off x="5625634" y="926438"/>
              <a:ext cx="927566" cy="391216"/>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EA73412F-F2AE-440E-8464-DD15C0EC9874}"/>
                </a:ext>
              </a:extLst>
            </p:cNvPr>
            <p:cNvCxnSpPr/>
            <p:nvPr/>
          </p:nvCxnSpPr>
          <p:spPr bwMode="auto">
            <a:xfrm flipV="1">
              <a:off x="6553200" y="914400"/>
              <a:ext cx="914400" cy="415293"/>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4" name="Group 33">
              <a:extLst>
                <a:ext uri="{FF2B5EF4-FFF2-40B4-BE49-F238E27FC236}">
                  <a16:creationId xmlns:a16="http://schemas.microsoft.com/office/drawing/2014/main" id="{95D292D5-31BA-4A05-AA20-3A0E9288C0C5}"/>
                </a:ext>
              </a:extLst>
            </p:cNvPr>
            <p:cNvGrpSpPr/>
            <p:nvPr/>
          </p:nvGrpSpPr>
          <p:grpSpPr>
            <a:xfrm rot="2251799">
              <a:off x="6419601" y="1366665"/>
              <a:ext cx="267198" cy="312847"/>
              <a:chOff x="7086600" y="1377944"/>
              <a:chExt cx="1828800" cy="1824665"/>
            </a:xfrm>
          </p:grpSpPr>
          <p:cxnSp>
            <p:nvCxnSpPr>
              <p:cNvPr id="47" name="Curved Connector 25">
                <a:extLst>
                  <a:ext uri="{FF2B5EF4-FFF2-40B4-BE49-F238E27FC236}">
                    <a16:creationId xmlns:a16="http://schemas.microsoft.com/office/drawing/2014/main" id="{121E3086-4AE2-4766-8C94-7D8FBE3C6576}"/>
                  </a:ext>
                </a:extLst>
              </p:cNvPr>
              <p:cNvCxnSpPr/>
              <p:nvPr/>
            </p:nvCxnSpPr>
            <p:spPr bwMode="auto">
              <a:xfrm>
                <a:off x="7086600" y="1377944"/>
                <a:ext cx="914400" cy="914400"/>
              </a:xfrm>
              <a:prstGeom prst="curvedConnector3">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Curved Connector 28">
                <a:extLst>
                  <a:ext uri="{FF2B5EF4-FFF2-40B4-BE49-F238E27FC236}">
                    <a16:creationId xmlns:a16="http://schemas.microsoft.com/office/drawing/2014/main" id="{0F186881-5199-46DD-8112-8706CEFC9D62}"/>
                  </a:ext>
                </a:extLst>
              </p:cNvPr>
              <p:cNvCxnSpPr/>
              <p:nvPr/>
            </p:nvCxnSpPr>
            <p:spPr bwMode="auto">
              <a:xfrm>
                <a:off x="8001000" y="2288209"/>
                <a:ext cx="914400" cy="914400"/>
              </a:xfrm>
              <a:prstGeom prst="curvedConnector3">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35" name="Straight Arrow Connector 34">
              <a:extLst>
                <a:ext uri="{FF2B5EF4-FFF2-40B4-BE49-F238E27FC236}">
                  <a16:creationId xmlns:a16="http://schemas.microsoft.com/office/drawing/2014/main" id="{9C27FD00-28CC-474A-8342-0EB2336F4532}"/>
                </a:ext>
              </a:extLst>
            </p:cNvPr>
            <p:cNvCxnSpPr/>
            <p:nvPr/>
          </p:nvCxnSpPr>
          <p:spPr bwMode="auto">
            <a:xfrm>
              <a:off x="6547762" y="1720801"/>
              <a:ext cx="919838" cy="20834"/>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a:extLst>
                <a:ext uri="{FF2B5EF4-FFF2-40B4-BE49-F238E27FC236}">
                  <a16:creationId xmlns:a16="http://schemas.microsoft.com/office/drawing/2014/main" id="{EF4FFD13-3C69-4875-B0C9-B16753CCAECE}"/>
                </a:ext>
              </a:extLst>
            </p:cNvPr>
            <p:cNvCxnSpPr/>
            <p:nvPr/>
          </p:nvCxnSpPr>
          <p:spPr bwMode="auto">
            <a:xfrm flipV="1">
              <a:off x="6081018" y="1708870"/>
              <a:ext cx="477619" cy="284811"/>
            </a:xfrm>
            <a:prstGeom prst="straightConnector1">
              <a:avLst/>
            </a:prstGeom>
            <a:solidFill>
              <a:srgbClr val="00B8FF"/>
            </a:solidFill>
            <a:ln w="9525" cap="flat" cmpd="sng" algn="ctr">
              <a:solidFill>
                <a:srgbClr val="000000"/>
              </a:solidFill>
              <a:prstDash val="solid"/>
              <a:round/>
              <a:headEnd type="none"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Oval 36">
              <a:extLst>
                <a:ext uri="{FF2B5EF4-FFF2-40B4-BE49-F238E27FC236}">
                  <a16:creationId xmlns:a16="http://schemas.microsoft.com/office/drawing/2014/main" id="{B1D7C4E4-23F4-492C-91E5-A065D7192C17}"/>
                </a:ext>
              </a:extLst>
            </p:cNvPr>
            <p:cNvSpPr/>
            <p:nvPr/>
          </p:nvSpPr>
          <p:spPr bwMode="auto">
            <a:xfrm>
              <a:off x="5832086" y="1804573"/>
              <a:ext cx="248932" cy="493371"/>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4D75FB4C-9080-489E-9DB6-279F4C98D562}"/>
                </a:ext>
              </a:extLst>
            </p:cNvPr>
            <p:cNvCxnSpPr>
              <a:stCxn id="37" idx="6"/>
            </p:cNvCxnSpPr>
            <p:nvPr/>
          </p:nvCxnSpPr>
          <p:spPr bwMode="auto">
            <a:xfrm flipV="1">
              <a:off x="6081018" y="2047965"/>
              <a:ext cx="578347" cy="3294"/>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a:extLst>
                <a:ext uri="{FF2B5EF4-FFF2-40B4-BE49-F238E27FC236}">
                  <a16:creationId xmlns:a16="http://schemas.microsoft.com/office/drawing/2014/main" id="{3B82D8DC-510A-4699-BC56-C9119AA687D4}"/>
                </a:ext>
              </a:extLst>
            </p:cNvPr>
            <p:cNvCxnSpPr/>
            <p:nvPr/>
          </p:nvCxnSpPr>
          <p:spPr bwMode="auto">
            <a:xfrm>
              <a:off x="6067340" y="2146114"/>
              <a:ext cx="592025" cy="116566"/>
            </a:xfrm>
            <a:prstGeom prst="straightConnector1">
              <a:avLst/>
            </a:prstGeom>
            <a:solidFill>
              <a:srgbClr val="00B8FF"/>
            </a:solidFill>
            <a:ln w="9525"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40D1CB8C-A410-46F3-8FAA-E1F397E29313}"/>
                </a:ext>
              </a:extLst>
            </p:cNvPr>
            <p:cNvCxnSpPr>
              <a:endCxn id="37" idx="2"/>
            </p:cNvCxnSpPr>
            <p:nvPr/>
          </p:nvCxnSpPr>
          <p:spPr bwMode="auto">
            <a:xfrm>
              <a:off x="5625634" y="2047965"/>
              <a:ext cx="206452" cy="3294"/>
            </a:xfrm>
            <a:prstGeom prst="line">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TextBox 40">
              <a:extLst>
                <a:ext uri="{FF2B5EF4-FFF2-40B4-BE49-F238E27FC236}">
                  <a16:creationId xmlns:a16="http://schemas.microsoft.com/office/drawing/2014/main" id="{90E9AFFE-2D0E-41C6-A6EE-A9D75AEC7324}"/>
                </a:ext>
              </a:extLst>
            </p:cNvPr>
            <p:cNvSpPr txBox="1"/>
            <p:nvPr/>
          </p:nvSpPr>
          <p:spPr>
            <a:xfrm>
              <a:off x="5229580" y="1741635"/>
              <a:ext cx="716756" cy="349968"/>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p/A</a:t>
              </a:r>
            </a:p>
          </p:txBody>
        </p:sp>
        <p:sp>
          <p:nvSpPr>
            <p:cNvPr id="42" name="TextBox 41">
              <a:extLst>
                <a:ext uri="{FF2B5EF4-FFF2-40B4-BE49-F238E27FC236}">
                  <a16:creationId xmlns:a16="http://schemas.microsoft.com/office/drawing/2014/main" id="{C25266CB-81BB-4F9D-B6CB-3432DBAD27DF}"/>
                </a:ext>
              </a:extLst>
            </p:cNvPr>
            <p:cNvSpPr txBox="1"/>
            <p:nvPr/>
          </p:nvSpPr>
          <p:spPr>
            <a:xfrm>
              <a:off x="5635186" y="677566"/>
              <a:ext cx="311150" cy="349968"/>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a:ln>
                    <a:noFill/>
                  </a:ln>
                  <a:solidFill>
                    <a:srgbClr val="000000"/>
                  </a:solidFill>
                  <a:effectLst/>
                  <a:uLnTx/>
                  <a:uFillTx/>
                  <a:latin typeface="Arial" panose="020B0604020202020204" pitchFamily="34" charset="0"/>
                  <a:ea typeface="Comic Sans MS" charset="0"/>
                  <a:cs typeface="Arial" panose="020B0604020202020204" pitchFamily="34" charset="0"/>
                </a:rPr>
                <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4FE71B74-1954-4332-AAEA-85A6A3705EAA}"/>
                    </a:ext>
                  </a:extLst>
                </p:cNvPr>
                <p:cNvSpPr txBox="1"/>
                <p:nvPr/>
              </p:nvSpPr>
              <p:spPr>
                <a:xfrm>
                  <a:off x="6872686" y="648969"/>
                  <a:ext cx="701079" cy="378565"/>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3C7EB9"/>
                      </a:solidFill>
                      <a:effectLst/>
                      <a:uLnTx/>
                      <a:uFillTx/>
                      <a:latin typeface="Arial" panose="020B0604020202020204" pitchFamily="34" charset="0"/>
                      <a:ea typeface="Comic Sans MS" charset="0"/>
                      <a:cs typeface="Arial" panose="020B0604020202020204" pitchFamily="34" charset="0"/>
                    </a:rPr>
                    <a:t>e’</a:t>
                  </a: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 </a:t>
                  </a:r>
                  <a14:m>
                    <m:oMath xmlns:m="http://schemas.openxmlformats.org/officeDocument/2006/math">
                      <m:r>
                        <m:rPr>
                          <m:sty m:val="p"/>
                        </m:rPr>
                        <a:rPr kumimoji="0" lang="en-US" sz="2000" b="0" i="0" u="none" strike="noStrike" kern="0" cap="none" spc="0" normalizeH="0" baseline="0" noProof="0" smtClean="0">
                          <a:ln>
                            <a:noFill/>
                          </a:ln>
                          <a:solidFill>
                            <a:srgbClr val="FF0000"/>
                          </a:solidFill>
                          <a:effectLst/>
                          <a:uLnTx/>
                          <a:uFillTx/>
                          <a:latin typeface="Cambria Math" charset="0"/>
                          <a:ea typeface="Comic Sans MS" charset="0"/>
                          <a:cs typeface="Comic Sans MS" charset="0"/>
                        </a:rPr>
                        <m:t>ν</m:t>
                      </m:r>
                    </m:oMath>
                  </a14:m>
                  <a:endParaRPr kumimoji="0" lang="en-US" sz="2000" u="none" strike="noStrike" kern="0" cap="none" spc="0" normalizeH="0" baseline="0" noProof="0" dirty="0">
                    <a:ln>
                      <a:noFill/>
                    </a:ln>
                    <a:solidFill>
                      <a:srgbClr val="FF0000"/>
                    </a:solidFill>
                    <a:effectLst/>
                    <a:uLnTx/>
                    <a:uFillTx/>
                    <a:latin typeface="Arial" panose="020B0604020202020204" pitchFamily="34" charset="0"/>
                    <a:ea typeface="Comic Sans MS"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872686" y="648969"/>
                  <a:ext cx="701079" cy="378565"/>
                </a:xfrm>
                <a:prstGeom prst="rect">
                  <a:avLst/>
                </a:prstGeom>
                <a:blipFill>
                  <a:blip r:embed="rId3"/>
                  <a:stretch>
                    <a:fillRect l="-7826" t="-6452" b="-24194"/>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D05C37A7-F452-4436-9802-060A04AE3649}"/>
                </a:ext>
              </a:extLst>
            </p:cNvPr>
            <p:cNvSpPr txBox="1"/>
            <p:nvPr/>
          </p:nvSpPr>
          <p:spPr>
            <a:xfrm>
              <a:off x="7205068" y="1729680"/>
              <a:ext cx="311150" cy="349968"/>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q</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959D3DD-79C9-4AE6-876E-E3AAD4934468}"/>
                    </a:ext>
                  </a:extLst>
                </p:cNvPr>
                <p:cNvSpPr txBox="1"/>
                <p:nvPr/>
              </p:nvSpPr>
              <p:spPr>
                <a:xfrm>
                  <a:off x="6531501" y="1266375"/>
                  <a:ext cx="1189235" cy="371961"/>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14:m>
                    <m:oMath xmlns:m="http://schemas.openxmlformats.org/officeDocument/2006/math">
                      <m:r>
                        <m:rPr>
                          <m:sty m:val="p"/>
                        </m:rPr>
                        <a:rPr kumimoji="0" lang="en-US" sz="2000" b="0" i="0" u="none" strike="noStrike" kern="0" cap="none" spc="0" normalizeH="0" baseline="0" noProof="0" smtClean="0">
                          <a:ln>
                            <a:noFill/>
                          </a:ln>
                          <a:solidFill>
                            <a:srgbClr val="3C7EB9"/>
                          </a:solidFill>
                          <a:effectLst/>
                          <a:uLnTx/>
                          <a:uFillTx/>
                          <a:latin typeface="Cambria Math" charset="0"/>
                          <a:ea typeface="Comic Sans MS" charset="0"/>
                          <a:cs typeface="Comic Sans MS" charset="0"/>
                        </a:rPr>
                        <m:t>γ</m:t>
                      </m:r>
                      <m:r>
                        <a:rPr kumimoji="0" lang="en-US" sz="2000" b="0" i="0" u="none" strike="noStrike" kern="0" cap="none" spc="0" normalizeH="0" baseline="0" noProof="0" smtClean="0">
                          <a:ln>
                            <a:noFill/>
                          </a:ln>
                          <a:solidFill>
                            <a:srgbClr val="3C7EB9"/>
                          </a:solidFill>
                          <a:effectLst/>
                          <a:uLnTx/>
                          <a:uFillTx/>
                          <a:latin typeface="Cambria Math" charset="0"/>
                          <a:ea typeface="Comic Sans MS" charset="0"/>
                          <a:cs typeface="Comic Sans MS" charset="0"/>
                        </a:rPr>
                        <m:t>, </m:t>
                      </m:r>
                    </m:oMath>
                  </a14:m>
                  <a:r>
                    <a:rPr kumimoji="0" lang="en-US" sz="1800" u="none" strike="noStrike" kern="0" cap="none" spc="0" normalizeH="0" baseline="0" noProof="0" dirty="0">
                      <a:ln>
                        <a:noFill/>
                      </a:ln>
                      <a:solidFill>
                        <a:srgbClr val="3C7EB9"/>
                      </a:solidFill>
                      <a:effectLst/>
                      <a:uLnTx/>
                      <a:uFillTx/>
                      <a:latin typeface="Arial" panose="020B0604020202020204" pitchFamily="34" charset="0"/>
                      <a:ea typeface="Comic Sans MS" charset="0"/>
                      <a:cs typeface="Arial" panose="020B0604020202020204" pitchFamily="34" charset="0"/>
                    </a:rPr>
                    <a:t>Z</a:t>
                  </a:r>
                  <a:r>
                    <a:rPr kumimoji="0" lang="en-US" sz="1800" u="none" strike="noStrike" kern="0" cap="none" spc="0" normalizeH="0" baseline="0" noProof="0" dirty="0">
                      <a:ln>
                        <a:noFill/>
                      </a:ln>
                      <a:solidFill>
                        <a:srgbClr val="000000"/>
                      </a:solidFill>
                      <a:effectLst/>
                      <a:uLnTx/>
                      <a:uFillTx/>
                      <a:latin typeface="Arial" panose="020B0604020202020204" pitchFamily="34" charset="0"/>
                      <a:ea typeface="Comic Sans MS" charset="0"/>
                      <a:cs typeface="Arial" panose="020B0604020202020204" pitchFamily="34" charset="0"/>
                    </a:rPr>
                    <a:t>,</a:t>
                  </a:r>
                  <a:r>
                    <a:rPr kumimoji="0" lang="en-US" sz="1800" u="none" strike="noStrike" kern="0" cap="none" spc="0" normalizeH="0" baseline="0" noProof="0" dirty="0">
                      <a:ln>
                        <a:noFill/>
                      </a:ln>
                      <a:solidFill>
                        <a:srgbClr val="FF0000"/>
                      </a:solidFill>
                      <a:effectLst/>
                      <a:uLnTx/>
                      <a:uFillTx/>
                      <a:latin typeface="Arial" panose="020B0604020202020204" pitchFamily="34" charset="0"/>
                      <a:ea typeface="Comic Sans MS" charset="0"/>
                      <a:cs typeface="Arial" panose="020B0604020202020204" pitchFamily="34" charset="0"/>
                    </a:rPr>
                    <a:t>W</a:t>
                  </a:r>
                </a:p>
              </p:txBody>
            </p:sp>
          </mc:Choice>
          <mc:Fallback xmlns="">
            <p:sp>
              <p:nvSpPr>
                <p:cNvPr id="28" name="TextBox 27"/>
                <p:cNvSpPr txBox="1">
                  <a:spLocks noRot="1" noChangeAspect="1" noMove="1" noResize="1" noEditPoints="1" noAdjustHandles="1" noChangeArrowheads="1" noChangeShapeType="1" noTextEdit="1"/>
                </p:cNvSpPr>
                <p:nvPr/>
              </p:nvSpPr>
              <p:spPr>
                <a:xfrm>
                  <a:off x="6531501" y="1266375"/>
                  <a:ext cx="1189235" cy="371961"/>
                </a:xfrm>
                <a:prstGeom prst="rect">
                  <a:avLst/>
                </a:prstGeom>
                <a:blipFill>
                  <a:blip r:embed="rId4"/>
                  <a:stretch>
                    <a:fillRect t="-9836" b="-24590"/>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625D7FA2-D8E4-4262-A4DC-BFF0820691FC}"/>
                </a:ext>
              </a:extLst>
            </p:cNvPr>
            <p:cNvSpPr txBox="1"/>
            <p:nvPr/>
          </p:nvSpPr>
          <p:spPr>
            <a:xfrm>
              <a:off x="6629663" y="2098842"/>
              <a:ext cx="1356914" cy="349968"/>
            </a:xfrm>
            <a:prstGeom prst="rect">
              <a:avLst/>
            </a:prstGeom>
            <a:noFill/>
          </p:spPr>
          <p:txBody>
            <a:bodyPr wrap="square" rtlCol="0">
              <a:spAutoFit/>
            </a:bodyPr>
            <a:lstStyle/>
            <a:p>
              <a:pPr marL="0" marR="0" lvl="0" indent="0" defTabSz="914400" eaLnBrk="1" fontAlgn="base" latinLnBrk="0" hangingPunct="0">
                <a:lnSpc>
                  <a:spcPct val="93000"/>
                </a:lnSpc>
                <a:spcBef>
                  <a:spcPct val="0"/>
                </a:spcBef>
                <a:spcAft>
                  <a:spcPct val="0"/>
                </a:spcAft>
                <a:buClr>
                  <a:srgbClr val="000000"/>
                </a:buClr>
                <a:buSzPct val="100000"/>
                <a:buFont typeface="Times New Roman" charset="0"/>
                <a:buNone/>
                <a:tabLst/>
                <a:defRPr/>
              </a:pPr>
              <a:r>
                <a:rPr kumimoji="0" lang="en-US" sz="1800" u="none" strike="noStrike" kern="0" cap="none" spc="0" normalizeH="0" baseline="0" noProof="0">
                  <a:ln>
                    <a:noFill/>
                  </a:ln>
                  <a:solidFill>
                    <a:srgbClr val="000000"/>
                  </a:solidFill>
                  <a:effectLst/>
                  <a:uLnTx/>
                  <a:uFillTx/>
                  <a:latin typeface="Arial" panose="020B0604020202020204" pitchFamily="34" charset="0"/>
                  <a:ea typeface="Comic Sans MS" charset="0"/>
                  <a:cs typeface="Arial" panose="020B0604020202020204" pitchFamily="34" charset="0"/>
                </a:rPr>
                <a:t>p remnant</a:t>
              </a:r>
            </a:p>
          </p:txBody>
        </p:sp>
      </p:grpSp>
      <p:sp>
        <p:nvSpPr>
          <p:cNvPr id="49" name="Rectangle 48">
            <a:extLst>
              <a:ext uri="{FF2B5EF4-FFF2-40B4-BE49-F238E27FC236}">
                <a16:creationId xmlns:a16="http://schemas.microsoft.com/office/drawing/2014/main" id="{D0DC7B59-4CAB-40B4-8EE3-23A844E46407}"/>
              </a:ext>
            </a:extLst>
          </p:cNvPr>
          <p:cNvSpPr/>
          <p:nvPr/>
        </p:nvSpPr>
        <p:spPr>
          <a:xfrm>
            <a:off x="3908951" y="868124"/>
            <a:ext cx="5130210" cy="1237390"/>
          </a:xfrm>
          <a:prstGeom prst="rect">
            <a:avLst/>
          </a:prstGeom>
        </p:spPr>
        <p:txBody>
          <a:bodyPr wrap="square">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Aim of EIC is nucleon and nuclear structure beyond the longitudinal description.</a:t>
            </a:r>
          </a:p>
          <a:p>
            <a:pPr fontAlgn="base" hangingPunct="0">
              <a:lnSpc>
                <a:spcPct val="93000"/>
              </a:lnSpc>
              <a:spcBef>
                <a:spcPct val="0"/>
              </a:spcBef>
              <a:spcAft>
                <a:spcPct val="0"/>
              </a:spcAft>
              <a:buClr>
                <a:srgbClr val="000000"/>
              </a:buClr>
              <a:buSzPct val="100000"/>
              <a:buFont typeface="Times New Roman" charset="0"/>
              <a:buNone/>
            </a:pPr>
            <a:endParaRPr lang="en-US" sz="800" dirty="0">
              <a:solidFill>
                <a:srgbClr val="000000"/>
              </a:solidFill>
              <a:latin typeface="Arial" panose="020B0604020202020204" pitchFamily="34" charset="0"/>
              <a:ea typeface="Comic Sans MS" charset="0"/>
              <a:cs typeface="Arial" panose="020B0604020202020204" pitchFamily="34" charset="0"/>
            </a:endParaRPr>
          </a:p>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panose="020B0604020202020204" pitchFamily="34" charset="0"/>
                <a:ea typeface="Comic Sans MS" charset="0"/>
                <a:cs typeface="Arial" panose="020B0604020202020204" pitchFamily="34" charset="0"/>
              </a:rPr>
              <a:t>This makes the requirements for the machine and detector </a:t>
            </a:r>
            <a:r>
              <a:rPr lang="en-US" dirty="0">
                <a:solidFill>
                  <a:srgbClr val="FF0000"/>
                </a:solidFill>
                <a:latin typeface="Arial" panose="020B0604020202020204" pitchFamily="34" charset="0"/>
                <a:ea typeface="Comic Sans MS" charset="0"/>
                <a:cs typeface="Arial" panose="020B0604020202020204" pitchFamily="34" charset="0"/>
              </a:rPr>
              <a:t>different</a:t>
            </a:r>
            <a:r>
              <a:rPr lang="en-US" dirty="0">
                <a:solidFill>
                  <a:srgbClr val="000000"/>
                </a:solidFill>
                <a:latin typeface="Arial" panose="020B0604020202020204" pitchFamily="34" charset="0"/>
                <a:ea typeface="Comic Sans MS" charset="0"/>
                <a:cs typeface="Arial" panose="020B0604020202020204" pitchFamily="34" charset="0"/>
              </a:rPr>
              <a:t> from all previous colliders.</a:t>
            </a:r>
            <a:endParaRPr lang="en-US" dirty="0">
              <a:latin typeface="Arial" panose="020B0604020202020204" pitchFamily="34" charset="0"/>
              <a:ea typeface="Comic Sans MS" charset="0"/>
              <a:cs typeface="Arial" panose="020B0604020202020204" pitchFamily="34" charset="0"/>
            </a:endParaRPr>
          </a:p>
        </p:txBody>
      </p:sp>
    </p:spTree>
    <p:extLst>
      <p:ext uri="{BB962C8B-B14F-4D97-AF65-F5344CB8AC3E}">
        <p14:creationId xmlns:p14="http://schemas.microsoft.com/office/powerpoint/2010/main" val="242383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66A49-2FEB-A749-A466-BC42AE018372}"/>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Main detector objectives for the next 2 years</a:t>
            </a:r>
          </a:p>
        </p:txBody>
      </p:sp>
      <p:sp>
        <p:nvSpPr>
          <p:cNvPr id="3" name="Slide Number Placeholder 2">
            <a:extLst>
              <a:ext uri="{FF2B5EF4-FFF2-40B4-BE49-F238E27FC236}">
                <a16:creationId xmlns:a16="http://schemas.microsoft.com/office/drawing/2014/main" id="{CCF509B7-C493-6745-BD83-4801E75489BE}"/>
              </a:ext>
            </a:extLst>
          </p:cNvPr>
          <p:cNvSpPr>
            <a:spLocks noGrp="1"/>
          </p:cNvSpPr>
          <p:nvPr>
            <p:ph type="sldNum" sz="quarter" idx="12"/>
          </p:nvPr>
        </p:nvSpPr>
        <p:spPr/>
        <p:txBody>
          <a:bodyPr/>
          <a:lstStyle/>
          <a:p>
            <a:fld id="{893C5830-40F3-F04E-B2E3-10E6672BA8FF}" type="slidenum">
              <a:rPr lang="en-US" smtClean="0"/>
              <a:pPr/>
              <a:t>29</a:t>
            </a:fld>
            <a:endParaRPr lang="en-US"/>
          </a:p>
        </p:txBody>
      </p:sp>
      <p:sp>
        <p:nvSpPr>
          <p:cNvPr id="5" name="Rectangle 4">
            <a:extLst>
              <a:ext uri="{FF2B5EF4-FFF2-40B4-BE49-F238E27FC236}">
                <a16:creationId xmlns:a16="http://schemas.microsoft.com/office/drawing/2014/main" id="{AB2F8F3C-9B7D-FC49-B590-5DEDCD00E671}"/>
              </a:ext>
            </a:extLst>
          </p:cNvPr>
          <p:cNvSpPr/>
          <p:nvPr/>
        </p:nvSpPr>
        <p:spPr>
          <a:xfrm rot="5400000">
            <a:off x="5487250" y="2416995"/>
            <a:ext cx="5093085" cy="20240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E35D8A6-DB92-0244-8605-9C117E222366}"/>
              </a:ext>
            </a:extLst>
          </p:cNvPr>
          <p:cNvSpPr txBox="1"/>
          <p:nvPr/>
        </p:nvSpPr>
        <p:spPr>
          <a:xfrm>
            <a:off x="6970007" y="945927"/>
            <a:ext cx="2173993"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Brookhaven concept: BEAST</a:t>
            </a:r>
          </a:p>
        </p:txBody>
      </p:sp>
      <p:pic>
        <p:nvPicPr>
          <p:cNvPr id="7" name="Picture 6">
            <a:extLst>
              <a:ext uri="{FF2B5EF4-FFF2-40B4-BE49-F238E27FC236}">
                <a16:creationId xmlns:a16="http://schemas.microsoft.com/office/drawing/2014/main" id="{6CF6A733-3D81-A043-B59E-ADC8D76BC6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14308" y="1106602"/>
            <a:ext cx="1906906" cy="1419712"/>
          </a:xfrm>
          <a:prstGeom prst="rect">
            <a:avLst/>
          </a:prstGeom>
        </p:spPr>
      </p:pic>
      <p:sp>
        <p:nvSpPr>
          <p:cNvPr id="8" name="TextBox 7">
            <a:extLst>
              <a:ext uri="{FF2B5EF4-FFF2-40B4-BE49-F238E27FC236}">
                <a16:creationId xmlns:a16="http://schemas.microsoft.com/office/drawing/2014/main" id="{AB0C7C5E-6D9E-1548-8D50-CF532CB68F4F}"/>
              </a:ext>
            </a:extLst>
          </p:cNvPr>
          <p:cNvSpPr txBox="1"/>
          <p:nvPr/>
        </p:nvSpPr>
        <p:spPr>
          <a:xfrm>
            <a:off x="7247440" y="2663724"/>
            <a:ext cx="1640642"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Jefferson lab concept</a:t>
            </a:r>
          </a:p>
        </p:txBody>
      </p:sp>
      <p:pic>
        <p:nvPicPr>
          <p:cNvPr id="9" name="Picture 8">
            <a:extLst>
              <a:ext uri="{FF2B5EF4-FFF2-40B4-BE49-F238E27FC236}">
                <a16:creationId xmlns:a16="http://schemas.microsoft.com/office/drawing/2014/main" id="{FAD933E8-8C99-1043-83DF-2E3C5FD60C54}"/>
              </a:ext>
            </a:extLst>
          </p:cNvPr>
          <p:cNvPicPr>
            <a:picLocks noChangeAspect="1"/>
          </p:cNvPicPr>
          <p:nvPr/>
        </p:nvPicPr>
        <p:blipFill>
          <a:blip r:embed="rId3"/>
          <a:stretch>
            <a:fillRect/>
          </a:stretch>
        </p:blipFill>
        <p:spPr>
          <a:xfrm>
            <a:off x="7075744" y="2945206"/>
            <a:ext cx="1902438" cy="1330628"/>
          </a:xfrm>
          <a:prstGeom prst="rect">
            <a:avLst/>
          </a:prstGeom>
        </p:spPr>
      </p:pic>
      <p:sp>
        <p:nvSpPr>
          <p:cNvPr id="10" name="TextBox 9">
            <a:extLst>
              <a:ext uri="{FF2B5EF4-FFF2-40B4-BE49-F238E27FC236}">
                <a16:creationId xmlns:a16="http://schemas.microsoft.com/office/drawing/2014/main" id="{3ACBC36C-0B61-5546-AF01-BF9E9BB77458}"/>
              </a:ext>
            </a:extLst>
          </p:cNvPr>
          <p:cNvSpPr txBox="1"/>
          <p:nvPr/>
        </p:nvSpPr>
        <p:spPr>
          <a:xfrm>
            <a:off x="6998397" y="4449356"/>
            <a:ext cx="2138727"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Argonne concept: TOPSiDE</a:t>
            </a:r>
          </a:p>
        </p:txBody>
      </p:sp>
      <p:pic>
        <p:nvPicPr>
          <p:cNvPr id="11" name="Picture 10">
            <a:extLst>
              <a:ext uri="{FF2B5EF4-FFF2-40B4-BE49-F238E27FC236}">
                <a16:creationId xmlns:a16="http://schemas.microsoft.com/office/drawing/2014/main" id="{C3DCB95C-BF0F-9340-B99E-6CDAA60334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55473" y="4739662"/>
            <a:ext cx="1922709" cy="1013082"/>
          </a:xfrm>
          <a:prstGeom prst="rect">
            <a:avLst/>
          </a:prstGeom>
        </p:spPr>
      </p:pic>
      <p:sp>
        <p:nvSpPr>
          <p:cNvPr id="12" name="TextBox 11">
            <a:extLst>
              <a:ext uri="{FF2B5EF4-FFF2-40B4-BE49-F238E27FC236}">
                <a16:creationId xmlns:a16="http://schemas.microsoft.com/office/drawing/2014/main" id="{E16FAF7F-3418-4845-BCE4-D3180F9A642E}"/>
              </a:ext>
            </a:extLst>
          </p:cNvPr>
          <p:cNvSpPr txBox="1"/>
          <p:nvPr/>
        </p:nvSpPr>
        <p:spPr>
          <a:xfrm>
            <a:off x="122786" y="684317"/>
            <a:ext cx="5370381" cy="707886"/>
          </a:xfrm>
          <a:prstGeom prst="rect">
            <a:avLst/>
          </a:prstGeom>
          <a:noFill/>
        </p:spPr>
        <p:txBody>
          <a:bodyPr wrap="none" rtlCol="0">
            <a:spAutoFit/>
          </a:bodyPr>
          <a:lstStyle/>
          <a:p>
            <a:r>
              <a:rPr lang="en-US" sz="2000" b="1" dirty="0">
                <a:solidFill>
                  <a:srgbClr val="0432FF"/>
                </a:solidFill>
                <a:latin typeface="+mj-lt"/>
              </a:rPr>
              <a:t>Refine Detector Scenarios:</a:t>
            </a:r>
          </a:p>
          <a:p>
            <a:r>
              <a:rPr lang="en-US" sz="2000" dirty="0">
                <a:latin typeface="+mj-lt"/>
              </a:rPr>
              <a:t>Any general purpose EIC Detector is complex</a:t>
            </a:r>
          </a:p>
        </p:txBody>
      </p:sp>
      <p:sp>
        <p:nvSpPr>
          <p:cNvPr id="13" name="TextBox 12">
            <a:extLst>
              <a:ext uri="{FF2B5EF4-FFF2-40B4-BE49-F238E27FC236}">
                <a16:creationId xmlns:a16="http://schemas.microsoft.com/office/drawing/2014/main" id="{949B58A5-A19A-CF44-B9D0-B534B09D6DE9}"/>
              </a:ext>
            </a:extLst>
          </p:cNvPr>
          <p:cNvSpPr txBox="1"/>
          <p:nvPr/>
        </p:nvSpPr>
        <p:spPr>
          <a:xfrm>
            <a:off x="165818" y="1498808"/>
            <a:ext cx="6674865" cy="4801314"/>
          </a:xfrm>
          <a:prstGeom prst="rect">
            <a:avLst/>
          </a:prstGeom>
          <a:noFill/>
        </p:spPr>
        <p:txBody>
          <a:bodyPr wrap="square" rtlCol="0">
            <a:spAutoFit/>
          </a:bodyPr>
          <a:lstStyle/>
          <a:p>
            <a:r>
              <a:rPr lang="en-US" dirty="0">
                <a:solidFill>
                  <a:srgbClr val="0000FF"/>
                </a:solidFill>
                <a:latin typeface="+mj-lt"/>
                <a:ea typeface="Comic Sans MS" charset="0"/>
                <a:cs typeface="Comic Sans MS" charset="0"/>
              </a:rPr>
              <a:t>Overall detector requirements:</a:t>
            </a:r>
            <a:endParaRPr lang="en-US"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Large rapidity (-4 &lt; </a:t>
            </a:r>
            <a:r>
              <a:rPr lang="en-US" dirty="0">
                <a:solidFill>
                  <a:srgbClr val="322F31"/>
                </a:solidFill>
                <a:latin typeface="Symbol" panose="05050102010706020507" pitchFamily="18" charset="2"/>
                <a:ea typeface="Comic Sans MS" charset="0"/>
                <a:cs typeface="Comic Sans MS" charset="0"/>
              </a:rPr>
              <a:t>h</a:t>
            </a:r>
            <a:r>
              <a:rPr lang="en-US" dirty="0">
                <a:solidFill>
                  <a:srgbClr val="322F31"/>
                </a:solidFill>
                <a:latin typeface="+mj-lt"/>
                <a:ea typeface="Comic Sans MS" charset="0"/>
                <a:cs typeface="Comic Sans MS" charset="0"/>
              </a:rPr>
              <a:t> &lt; 4) coverage; and far beyond in especially far-forward detector regions</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small (</a:t>
            </a:r>
            <a:r>
              <a:rPr lang="en-US" dirty="0">
                <a:solidFill>
                  <a:srgbClr val="322F31"/>
                </a:solidFill>
                <a:latin typeface="Symbol" panose="05050102010706020507" pitchFamily="18" charset="2"/>
                <a:ea typeface="Comic Sans MS" charset="0"/>
                <a:cs typeface="Comic Sans MS" charset="0"/>
              </a:rPr>
              <a:t>m</a:t>
            </a:r>
            <a:r>
              <a:rPr lang="en-US" dirty="0">
                <a:solidFill>
                  <a:srgbClr val="322F31"/>
                </a:solidFill>
                <a:latin typeface="+mj-lt"/>
                <a:ea typeface="Comic Sans MS" charset="0"/>
                <a:cs typeface="Comic Sans MS" charset="0"/>
              </a:rPr>
              <a:t>-vertex) and large radius (gaseous-based) tracking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equal coverage of tracking and EM-calorimetry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High performance PID to separate </a:t>
            </a:r>
            <a:r>
              <a:rPr lang="en-US" dirty="0">
                <a:solidFill>
                  <a:srgbClr val="322F31"/>
                </a:solidFill>
                <a:latin typeface="Symbol" panose="05050102010706020507" pitchFamily="18" charset="2"/>
                <a:ea typeface="Symbol" charset="2"/>
                <a:cs typeface="Symbol" charset="2"/>
              </a:rPr>
              <a:t>p</a:t>
            </a:r>
            <a:r>
              <a:rPr lang="en-US" dirty="0">
                <a:solidFill>
                  <a:srgbClr val="322F31"/>
                </a:solidFill>
                <a:latin typeface="+mj-lt"/>
                <a:ea typeface="Comic Sans MS" charset="0"/>
                <a:cs typeface="Comic Sans MS" charset="0"/>
              </a:rPr>
              <a:t>, K, p on track level</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also need good e/</a:t>
            </a:r>
            <a:r>
              <a:rPr lang="en-US" dirty="0">
                <a:solidFill>
                  <a:srgbClr val="322F31"/>
                </a:solidFill>
                <a:latin typeface="Symbol" panose="05050102010706020507" pitchFamily="18" charset="2"/>
                <a:ea typeface="Comic Sans MS" charset="0"/>
                <a:cs typeface="Comic Sans MS" charset="0"/>
              </a:rPr>
              <a:t>p</a:t>
            </a:r>
            <a:r>
              <a:rPr lang="en-US" dirty="0">
                <a:solidFill>
                  <a:srgbClr val="322F31"/>
                </a:solidFill>
                <a:latin typeface="+mj-lt"/>
                <a:ea typeface="Comic Sans MS" charset="0"/>
                <a:cs typeface="Comic Sans MS" charset="0"/>
              </a:rPr>
              <a:t> separation for electron-scattering</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Large acceptance for diffraction, tagging, neutrons from nuclear breakup: critical for physics program</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Many ancillary detector integrated in the beam line: low-Q</a:t>
            </a:r>
            <a:r>
              <a:rPr lang="en-US" baseline="30000" dirty="0">
                <a:solidFill>
                  <a:srgbClr val="322F31"/>
                </a:solidFill>
                <a:latin typeface="+mj-lt"/>
                <a:ea typeface="Comic Sans MS" charset="0"/>
                <a:cs typeface="Comic Sans MS" charset="0"/>
              </a:rPr>
              <a:t>2</a:t>
            </a:r>
            <a:r>
              <a:rPr lang="en-US" dirty="0">
                <a:solidFill>
                  <a:srgbClr val="322F31"/>
                </a:solidFill>
                <a:latin typeface="+mj-lt"/>
                <a:ea typeface="Comic Sans MS" charset="0"/>
                <a:cs typeface="Comic Sans MS" charset="0"/>
              </a:rPr>
              <a:t> tagger, Roman Pots, Zero-Degree Calorimeter, ….</a:t>
            </a:r>
          </a:p>
          <a:p>
            <a:pPr marL="342900" indent="-342900">
              <a:buClr>
                <a:srgbClr val="0000FF"/>
              </a:buClr>
              <a:buFont typeface="Wingdings" charset="2"/>
              <a:buChar char="q"/>
            </a:pPr>
            <a:r>
              <a:rPr lang="en-US" dirty="0">
                <a:solidFill>
                  <a:srgbClr val="322F31"/>
                </a:solidFill>
                <a:latin typeface="+mj-lt"/>
                <a:ea typeface="Comic Sans MS" charset="0"/>
                <a:cs typeface="Comic Sans MS" charset="0"/>
              </a:rPr>
              <a:t>High control of systematics</a:t>
            </a:r>
          </a:p>
          <a:p>
            <a:pPr marL="800100" lvl="1" indent="-342900">
              <a:buClr>
                <a:srgbClr val="0000FF"/>
              </a:buClr>
              <a:buFont typeface="Courier New" panose="02070309020205020404" pitchFamily="49" charset="0"/>
              <a:buChar char="o"/>
            </a:pPr>
            <a:r>
              <a:rPr lang="en-US" dirty="0">
                <a:solidFill>
                  <a:srgbClr val="322F31"/>
                </a:solidFill>
                <a:latin typeface="+mj-lt"/>
                <a:ea typeface="Comic Sans MS" charset="0"/>
                <a:cs typeface="Comic Sans MS" charset="0"/>
              </a:rPr>
              <a:t>luminosity monitors, electron &amp; hadron Polarimetry</a:t>
            </a:r>
            <a:endParaRPr lang="en-US" dirty="0">
              <a:latin typeface="+mj-lt"/>
              <a:ea typeface="Comic Sans MS" charset="0"/>
              <a:cs typeface="Comic Sans MS" charset="0"/>
            </a:endParaRPr>
          </a:p>
          <a:p>
            <a:pPr algn="l"/>
            <a:endParaRPr lang="en-US" dirty="0">
              <a:latin typeface="+mj-lt"/>
            </a:endParaRPr>
          </a:p>
        </p:txBody>
      </p:sp>
    </p:spTree>
    <p:extLst>
      <p:ext uri="{BB962C8B-B14F-4D97-AF65-F5344CB8AC3E}">
        <p14:creationId xmlns:p14="http://schemas.microsoft.com/office/powerpoint/2010/main" val="1672373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2" name="Slide Number Placeholder 1"/>
          <p:cNvSpPr>
            <a:spLocks noGrp="1"/>
          </p:cNvSpPr>
          <p:nvPr>
            <p:ph type="sldNum" sz="quarter" idx="12"/>
          </p:nvPr>
        </p:nvSpPr>
        <p:spPr/>
        <p:txBody>
          <a:bodyPr/>
          <a:lstStyle/>
          <a:p>
            <a:fld id="{87034D8C-3CB4-402A-BC46-2AB14C0FE90A}" type="slidenum">
              <a:rPr lang="en-US" smtClean="0"/>
              <a:pPr/>
              <a:t>3</a:t>
            </a:fld>
            <a:endParaRPr lang="en-US"/>
          </a:p>
        </p:txBody>
      </p:sp>
      <p:sp>
        <p:nvSpPr>
          <p:cNvPr id="9" name="Footer Placeholder 12">
            <a:extLst>
              <a:ext uri="{FF2B5EF4-FFF2-40B4-BE49-F238E27FC236}">
                <a16:creationId xmlns:a16="http://schemas.microsoft.com/office/drawing/2014/main" id="{B6AF006A-8773-4273-B4FD-03BDFD08A486}"/>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Worldwide Interest in EIC Physics</a:t>
            </a:r>
            <a:endParaRPr lang="en-US" dirty="0"/>
          </a:p>
        </p:txBody>
      </p:sp>
      <p:pic>
        <p:nvPicPr>
          <p:cNvPr id="7" name="Picture 6">
            <a:extLst>
              <a:ext uri="{FF2B5EF4-FFF2-40B4-BE49-F238E27FC236}">
                <a16:creationId xmlns:a16="http://schemas.microsoft.com/office/drawing/2014/main" id="{A55501E1-22F3-4D60-973C-27EE9A9673D5}"/>
              </a:ext>
            </a:extLst>
          </p:cNvPr>
          <p:cNvPicPr/>
          <p:nvPr/>
        </p:nvPicPr>
        <p:blipFill rotWithShape="1">
          <a:blip r:embed="rId2"/>
          <a:srcRect l="19362" t="22651" r="18969" b="18057"/>
          <a:stretch/>
        </p:blipFill>
        <p:spPr bwMode="auto">
          <a:xfrm>
            <a:off x="415637" y="2129045"/>
            <a:ext cx="7035551" cy="4282265"/>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FC3EA49C-B1C3-49A5-99F4-11A56DD05104}"/>
              </a:ext>
            </a:extLst>
          </p:cNvPr>
          <p:cNvSpPr txBox="1">
            <a:spLocks/>
          </p:cNvSpPr>
          <p:nvPr/>
        </p:nvSpPr>
        <p:spPr>
          <a:xfrm>
            <a:off x="142925" y="1441433"/>
            <a:ext cx="5331148" cy="725712"/>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solidFill>
                  <a:srgbClr val="0432FF"/>
                </a:solidFill>
              </a:rPr>
              <a:t>Formed 2016</a:t>
            </a:r>
            <a:r>
              <a:rPr lang="is-IS" sz="1800" dirty="0"/>
              <a:t>: 1081 collaborators, 31 countries, 224 institutions as of June 21, 2020</a:t>
            </a:r>
            <a:endParaRPr lang="en-US" sz="1800" dirty="0"/>
          </a:p>
        </p:txBody>
      </p:sp>
      <p:sp>
        <p:nvSpPr>
          <p:cNvPr id="11" name="TextBox 10">
            <a:extLst>
              <a:ext uri="{FF2B5EF4-FFF2-40B4-BE49-F238E27FC236}">
                <a16:creationId xmlns:a16="http://schemas.microsoft.com/office/drawing/2014/main" id="{703E5F45-2668-4EB5-8C06-61F4F7DA12C8}"/>
              </a:ext>
            </a:extLst>
          </p:cNvPr>
          <p:cNvSpPr txBox="1"/>
          <p:nvPr/>
        </p:nvSpPr>
        <p:spPr>
          <a:xfrm>
            <a:off x="604025" y="2149202"/>
            <a:ext cx="306590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Map of institution’s locations</a:t>
            </a:r>
          </a:p>
        </p:txBody>
      </p:sp>
      <p:pic>
        <p:nvPicPr>
          <p:cNvPr id="12" name="Picture 3">
            <a:extLst>
              <a:ext uri="{FF2B5EF4-FFF2-40B4-BE49-F238E27FC236}">
                <a16:creationId xmlns:a16="http://schemas.microsoft.com/office/drawing/2014/main" id="{811B3B6C-9B00-4AD5-9589-F55525D81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830517"/>
            <a:ext cx="3543300" cy="258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C4E5F962-331A-4E64-996A-A555F0853C93}"/>
              </a:ext>
            </a:extLst>
          </p:cNvPr>
          <p:cNvSpPr/>
          <p:nvPr/>
        </p:nvSpPr>
        <p:spPr>
          <a:xfrm>
            <a:off x="226366" y="812774"/>
            <a:ext cx="3968266" cy="369332"/>
          </a:xfrm>
          <a:prstGeom prst="rect">
            <a:avLst/>
          </a:prstGeom>
          <a:ln w="25400">
            <a:solidFill>
              <a:srgbClr val="0000FF"/>
            </a:solidFill>
          </a:ln>
        </p:spPr>
        <p:txBody>
          <a:bodyPr wrap="none">
            <a:spAutoFit/>
          </a:bodyPr>
          <a:lstStyle/>
          <a:p>
            <a:pPr lvl="0" algn="ctr" defTabSz="457200">
              <a:spcBef>
                <a:spcPct val="0"/>
              </a:spcBef>
              <a:defRPr/>
            </a:pPr>
            <a:r>
              <a:rPr lang="en-US" altLang="en-US" b="1" dirty="0">
                <a:latin typeface="Arial" panose="020B0604020202020204" pitchFamily="34" charset="0"/>
                <a:cs typeface="Arial" panose="020B0604020202020204" pitchFamily="34" charset="0"/>
              </a:rPr>
              <a:t>The EIC Users Group: </a:t>
            </a:r>
            <a:r>
              <a:rPr lang="en-US" altLang="en-US" b="1" dirty="0">
                <a:solidFill>
                  <a:srgbClr val="0000FF"/>
                </a:solidFill>
                <a:latin typeface="Arial" panose="020B0604020202020204" pitchFamily="34" charset="0"/>
                <a:cs typeface="Arial" panose="020B0604020202020204" pitchFamily="34" charset="0"/>
              </a:rPr>
              <a:t>EICUG.ORG</a:t>
            </a:r>
          </a:p>
        </p:txBody>
      </p:sp>
      <p:sp>
        <p:nvSpPr>
          <p:cNvPr id="14" name="TextBox 13">
            <a:extLst>
              <a:ext uri="{FF2B5EF4-FFF2-40B4-BE49-F238E27FC236}">
                <a16:creationId xmlns:a16="http://schemas.microsoft.com/office/drawing/2014/main" id="{F0FBC313-F07B-4FBB-B969-11AA7D0EBB17}"/>
              </a:ext>
            </a:extLst>
          </p:cNvPr>
          <p:cNvSpPr txBox="1"/>
          <p:nvPr/>
        </p:nvSpPr>
        <p:spPr>
          <a:xfrm>
            <a:off x="6826314" y="3691057"/>
            <a:ext cx="2317686" cy="2062103"/>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Annual EICUG meeting</a:t>
            </a:r>
          </a:p>
          <a:p>
            <a:r>
              <a:rPr lang="en-US" sz="1600" dirty="0">
                <a:latin typeface="Arial" panose="020B0604020202020204" pitchFamily="34" charset="0"/>
                <a:cs typeface="Arial" panose="020B0604020202020204" pitchFamily="34" charset="0"/>
              </a:rPr>
              <a:t>2016 UC Berkeley, CA</a:t>
            </a:r>
          </a:p>
          <a:p>
            <a:r>
              <a:rPr lang="en-US" sz="1600" dirty="0">
                <a:latin typeface="Arial" panose="020B0604020202020204" pitchFamily="34" charset="0"/>
                <a:cs typeface="Arial" panose="020B0604020202020204" pitchFamily="34" charset="0"/>
              </a:rPr>
              <a:t>2016 Argonne, IL</a:t>
            </a:r>
          </a:p>
          <a:p>
            <a:r>
              <a:rPr lang="en-US" sz="1600" dirty="0">
                <a:latin typeface="Arial" panose="020B0604020202020204" pitchFamily="34" charset="0"/>
                <a:cs typeface="Arial" panose="020B0604020202020204" pitchFamily="34" charset="0"/>
              </a:rPr>
              <a:t>2017 Trieste, Italy</a:t>
            </a:r>
          </a:p>
          <a:p>
            <a:r>
              <a:rPr lang="en-US" sz="1600" dirty="0">
                <a:latin typeface="Arial" panose="020B0604020202020204" pitchFamily="34" charset="0"/>
                <a:cs typeface="Arial" panose="020B0604020202020204" pitchFamily="34" charset="0"/>
              </a:rPr>
              <a:t>2018 Washington, DC</a:t>
            </a:r>
          </a:p>
          <a:p>
            <a:r>
              <a:rPr lang="en-US" sz="1600" dirty="0">
                <a:solidFill>
                  <a:srgbClr val="FF0000"/>
                </a:solidFill>
                <a:latin typeface="Arial" panose="020B0604020202020204" pitchFamily="34" charset="0"/>
                <a:cs typeface="Arial" panose="020B0604020202020204" pitchFamily="34" charset="0"/>
              </a:rPr>
              <a:t>2019 Paris, France</a:t>
            </a:r>
          </a:p>
          <a:p>
            <a:r>
              <a:rPr lang="en-US" sz="1600" dirty="0">
                <a:solidFill>
                  <a:srgbClr val="0796F7"/>
                </a:solidFill>
                <a:latin typeface="Arial" panose="020B0604020202020204" pitchFamily="34" charset="0"/>
                <a:cs typeface="Arial" panose="020B0604020202020204" pitchFamily="34" charset="0"/>
              </a:rPr>
              <a:t>2020 Miami, FL</a:t>
            </a:r>
          </a:p>
          <a:p>
            <a:r>
              <a:rPr lang="en-US" sz="1600" dirty="0">
                <a:solidFill>
                  <a:srgbClr val="0796F7"/>
                </a:solidFill>
                <a:latin typeface="Arial" panose="020B0604020202020204" pitchFamily="34" charset="0"/>
                <a:cs typeface="Arial" panose="020B0604020202020204" pitchFamily="34" charset="0"/>
              </a:rPr>
              <a:t>2021 Warsaw, Poland</a:t>
            </a:r>
          </a:p>
        </p:txBody>
      </p:sp>
    </p:spTree>
    <p:extLst>
      <p:ext uri="{BB962C8B-B14F-4D97-AF65-F5344CB8AC3E}">
        <p14:creationId xmlns:p14="http://schemas.microsoft.com/office/powerpoint/2010/main" val="1539822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30</a:t>
            </a:fld>
            <a:endParaRPr lang="en-US"/>
          </a:p>
        </p:txBody>
      </p:sp>
      <p:pic>
        <p:nvPicPr>
          <p:cNvPr id="12" name="Picture 11">
            <a:extLst>
              <a:ext uri="{FF2B5EF4-FFF2-40B4-BE49-F238E27FC236}">
                <a16:creationId xmlns:a16="http://schemas.microsoft.com/office/drawing/2014/main" id="{536FD984-641D-4A0B-ADAF-261293AAD989}"/>
              </a:ext>
            </a:extLst>
          </p:cNvPr>
          <p:cNvPicPr>
            <a:picLocks noChangeAspect="1"/>
          </p:cNvPicPr>
          <p:nvPr/>
        </p:nvPicPr>
        <p:blipFill>
          <a:blip r:embed="rId2"/>
          <a:stretch>
            <a:fillRect/>
          </a:stretch>
        </p:blipFill>
        <p:spPr>
          <a:xfrm>
            <a:off x="140262" y="1032432"/>
            <a:ext cx="6927407" cy="4898099"/>
          </a:xfrm>
          <a:prstGeom prst="rect">
            <a:avLst/>
          </a:prstGeom>
        </p:spPr>
      </p:pic>
      <p:sp>
        <p:nvSpPr>
          <p:cNvPr id="3" name="TextBox 2">
            <a:extLst>
              <a:ext uri="{FF2B5EF4-FFF2-40B4-BE49-F238E27FC236}">
                <a16:creationId xmlns:a16="http://schemas.microsoft.com/office/drawing/2014/main" id="{B53AC1DD-B2DD-4A88-9216-D0C35B52010B}"/>
              </a:ext>
            </a:extLst>
          </p:cNvPr>
          <p:cNvSpPr txBox="1"/>
          <p:nvPr/>
        </p:nvSpPr>
        <p:spPr>
          <a:xfrm>
            <a:off x="5575300" y="1552551"/>
            <a:ext cx="3568700" cy="2246769"/>
          </a:xfrm>
          <a:prstGeom prst="rect">
            <a:avLst/>
          </a:prstGeom>
          <a:noFill/>
        </p:spPr>
        <p:txBody>
          <a:bodyPr wrap="square" rtlCol="0">
            <a:spAutoFit/>
          </a:bodyPr>
          <a:lstStyle/>
          <a:p>
            <a:r>
              <a:rPr lang="en-US" sz="2000" dirty="0">
                <a:latin typeface="+mj-lt"/>
              </a:rPr>
              <a:t>Large rapidity (-4 &lt; </a:t>
            </a:r>
            <a:r>
              <a:rPr lang="en-US" sz="2000" dirty="0">
                <a:latin typeface="Symbol" panose="05050102010706020507" pitchFamily="18" charset="2"/>
              </a:rPr>
              <a:t>h</a:t>
            </a:r>
            <a:r>
              <a:rPr lang="en-US" sz="2000" dirty="0">
                <a:latin typeface="+mj-lt"/>
              </a:rPr>
              <a:t> &lt; 4) coverage</a:t>
            </a:r>
          </a:p>
          <a:p>
            <a:pPr lvl="1"/>
            <a:r>
              <a:rPr lang="en-US" sz="2000" dirty="0">
                <a:latin typeface="+mj-lt"/>
                <a:sym typeface="Wingdings" panose="05000000000000000000" pitchFamily="2" charset="2"/>
              </a:rPr>
              <a:t> Detect from 2</a:t>
            </a:r>
            <a:r>
              <a:rPr lang="en-US" sz="2000" baseline="30000" dirty="0">
                <a:latin typeface="+mj-lt"/>
                <a:sym typeface="Wingdings" panose="05000000000000000000" pitchFamily="2" charset="2"/>
              </a:rPr>
              <a:t>o</a:t>
            </a:r>
            <a:r>
              <a:rPr lang="en-US" sz="2000" dirty="0">
                <a:latin typeface="+mj-lt"/>
                <a:sym typeface="Wingdings" panose="05000000000000000000" pitchFamily="2" charset="2"/>
              </a:rPr>
              <a:t> to 178</a:t>
            </a:r>
            <a:r>
              <a:rPr lang="en-US" sz="2000" baseline="30000" dirty="0">
                <a:latin typeface="+mj-lt"/>
                <a:sym typeface="Wingdings" panose="05000000000000000000" pitchFamily="2" charset="2"/>
              </a:rPr>
              <a:t>o</a:t>
            </a:r>
            <a:endParaRPr lang="en-US" sz="2000" baseline="30000" dirty="0">
              <a:latin typeface="+mj-lt"/>
            </a:endParaRPr>
          </a:p>
          <a:p>
            <a:pPr lvl="1"/>
            <a:r>
              <a:rPr lang="en-US" sz="2000" dirty="0">
                <a:solidFill>
                  <a:srgbClr val="FF0000"/>
                </a:solidFill>
                <a:latin typeface="+mj-lt"/>
              </a:rPr>
              <a:t>and far beyond</a:t>
            </a:r>
          </a:p>
          <a:p>
            <a:pPr lvl="2"/>
            <a:r>
              <a:rPr lang="en-US" sz="2000" dirty="0">
                <a:solidFill>
                  <a:srgbClr val="FF0000"/>
                </a:solidFill>
                <a:latin typeface="+mj-lt"/>
                <a:sym typeface="Wingdings" panose="05000000000000000000" pitchFamily="2" charset="2"/>
              </a:rPr>
              <a:t> Many detectors in backward + forward region</a:t>
            </a:r>
          </a:p>
        </p:txBody>
      </p:sp>
      <p:sp>
        <p:nvSpPr>
          <p:cNvPr id="7" name="TextBox 6">
            <a:extLst>
              <a:ext uri="{FF2B5EF4-FFF2-40B4-BE49-F238E27FC236}">
                <a16:creationId xmlns:a16="http://schemas.microsoft.com/office/drawing/2014/main" id="{37DE2340-78D7-44D6-94D7-743A7DBA1DAE}"/>
              </a:ext>
            </a:extLst>
          </p:cNvPr>
          <p:cNvSpPr txBox="1"/>
          <p:nvPr/>
        </p:nvSpPr>
        <p:spPr>
          <a:xfrm>
            <a:off x="6053723" y="716696"/>
            <a:ext cx="2945037" cy="584775"/>
          </a:xfrm>
          <a:prstGeom prst="rect">
            <a:avLst/>
          </a:prstGeom>
          <a:noFill/>
        </p:spPr>
        <p:txBody>
          <a:bodyPr wrap="none" rtlCol="0">
            <a:spAutoFit/>
          </a:bodyPr>
          <a:lstStyle/>
          <a:p>
            <a:pPr algn="ctr"/>
            <a:r>
              <a:rPr lang="en-US" sz="1600" b="1" dirty="0">
                <a:solidFill>
                  <a:schemeClr val="accent2"/>
                </a:solidFill>
                <a:latin typeface="+mj-lt"/>
              </a:rPr>
              <a:t>Endcaps critical because of </a:t>
            </a:r>
          </a:p>
          <a:p>
            <a:pPr algn="ctr"/>
            <a:r>
              <a:rPr lang="en-US" sz="1600" b="1" dirty="0">
                <a:solidFill>
                  <a:schemeClr val="accent2"/>
                </a:solidFill>
                <a:latin typeface="+mj-lt"/>
              </a:rPr>
              <a:t>asymmetric beam energies</a:t>
            </a:r>
          </a:p>
        </p:txBody>
      </p:sp>
      <p:sp>
        <p:nvSpPr>
          <p:cNvPr id="8" name="TextBox 7">
            <a:extLst>
              <a:ext uri="{FF2B5EF4-FFF2-40B4-BE49-F238E27FC236}">
                <a16:creationId xmlns:a16="http://schemas.microsoft.com/office/drawing/2014/main" id="{D12D674C-F2FB-4694-9775-F19B09EE5777}"/>
              </a:ext>
            </a:extLst>
          </p:cNvPr>
          <p:cNvSpPr txBox="1"/>
          <p:nvPr/>
        </p:nvSpPr>
        <p:spPr>
          <a:xfrm>
            <a:off x="4243178" y="774741"/>
            <a:ext cx="1553630" cy="276999"/>
          </a:xfrm>
          <a:prstGeom prst="rect">
            <a:avLst/>
          </a:prstGeom>
          <a:noFill/>
        </p:spPr>
        <p:txBody>
          <a:bodyPr wrap="none" rtlCol="0">
            <a:spAutoFit/>
          </a:bodyPr>
          <a:lstStyle/>
          <a:p>
            <a:pPr algn="l"/>
            <a:r>
              <a:rPr lang="en-US" sz="1200" b="1" dirty="0">
                <a:latin typeface="+mj-lt"/>
              </a:rPr>
              <a:t>e: 5 GeV to 18 GeV</a:t>
            </a:r>
          </a:p>
        </p:txBody>
      </p:sp>
      <p:sp>
        <p:nvSpPr>
          <p:cNvPr id="10" name="TextBox 9">
            <a:extLst>
              <a:ext uri="{FF2B5EF4-FFF2-40B4-BE49-F238E27FC236}">
                <a16:creationId xmlns:a16="http://schemas.microsoft.com/office/drawing/2014/main" id="{5505382A-D794-4736-84DD-89711AD5F007}"/>
              </a:ext>
            </a:extLst>
          </p:cNvPr>
          <p:cNvSpPr txBox="1"/>
          <p:nvPr/>
        </p:nvSpPr>
        <p:spPr>
          <a:xfrm>
            <a:off x="1543466" y="772914"/>
            <a:ext cx="2060500" cy="276999"/>
          </a:xfrm>
          <a:prstGeom prst="rect">
            <a:avLst/>
          </a:prstGeom>
          <a:noFill/>
        </p:spPr>
        <p:txBody>
          <a:bodyPr wrap="none" rtlCol="0">
            <a:spAutoFit/>
          </a:bodyPr>
          <a:lstStyle/>
          <a:p>
            <a:pPr algn="l"/>
            <a:r>
              <a:rPr lang="en-US" sz="1200" b="1" dirty="0">
                <a:latin typeface="+mj-lt"/>
              </a:rPr>
              <a:t>p: 41 GeV, 100 to 275 GeV</a:t>
            </a:r>
          </a:p>
        </p:txBody>
      </p:sp>
      <p:sp>
        <p:nvSpPr>
          <p:cNvPr id="14" name="Title 1">
            <a:extLst>
              <a:ext uri="{FF2B5EF4-FFF2-40B4-BE49-F238E27FC236}">
                <a16:creationId xmlns:a16="http://schemas.microsoft.com/office/drawing/2014/main" id="{1841649A-5514-4A98-A676-74FC8E6DEE27}"/>
              </a:ext>
            </a:extLst>
          </p:cNvPr>
          <p:cNvSpPr>
            <a:spLocks noGrp="1"/>
          </p:cNvSpPr>
          <p:nvPr>
            <p:ph type="title"/>
          </p:nvPr>
        </p:nvSpPr>
        <p:spPr>
          <a:xfrm>
            <a:off x="0" y="1588"/>
            <a:ext cx="9144000" cy="585787"/>
          </a:xfrm>
        </p:spPr>
        <p:txBody>
          <a:bodyPr/>
          <a:lstStyle/>
          <a:p>
            <a:r>
              <a:rPr lang="en-US" dirty="0">
                <a:latin typeface="Arial" panose="020B0604020202020204" pitchFamily="34" charset="0"/>
                <a:cs typeface="Arial" panose="020B0604020202020204" pitchFamily="34" charset="0"/>
              </a:rPr>
              <a:t>EIC General Purpose Detector: Concept</a:t>
            </a:r>
          </a:p>
        </p:txBody>
      </p:sp>
      <p:sp>
        <p:nvSpPr>
          <p:cNvPr id="4" name="TextBox 3">
            <a:extLst>
              <a:ext uri="{FF2B5EF4-FFF2-40B4-BE49-F238E27FC236}">
                <a16:creationId xmlns:a16="http://schemas.microsoft.com/office/drawing/2014/main" id="{E6BEB6DA-42BF-4074-9839-2DF356D5451A}"/>
              </a:ext>
            </a:extLst>
          </p:cNvPr>
          <p:cNvSpPr txBox="1"/>
          <p:nvPr/>
        </p:nvSpPr>
        <p:spPr>
          <a:xfrm>
            <a:off x="1776696" y="5930531"/>
            <a:ext cx="3798604" cy="338554"/>
          </a:xfrm>
          <a:prstGeom prst="rect">
            <a:avLst/>
          </a:prstGeom>
          <a:solidFill>
            <a:schemeClr val="bg1"/>
          </a:solidFill>
        </p:spPr>
        <p:txBody>
          <a:bodyPr wrap="none" rtlCol="0">
            <a:spAutoFit/>
          </a:bodyPr>
          <a:lstStyle/>
          <a:p>
            <a:r>
              <a:rPr lang="en-US" sz="1600" dirty="0">
                <a:latin typeface="+mj-lt"/>
                <a:hlinkClick r:id="rId3"/>
              </a:rPr>
              <a:t>https://physdiv.jlab.org/DetectorMatrix/</a:t>
            </a:r>
            <a:r>
              <a:rPr lang="en-US" sz="1600" dirty="0">
                <a:latin typeface="+mj-lt"/>
              </a:rPr>
              <a:t> </a:t>
            </a:r>
          </a:p>
        </p:txBody>
      </p:sp>
    </p:spTree>
    <p:extLst>
      <p:ext uri="{BB962C8B-B14F-4D97-AF65-F5344CB8AC3E}">
        <p14:creationId xmlns:p14="http://schemas.microsoft.com/office/powerpoint/2010/main" val="3691794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t>Further planning for Conceptual Design Report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31</a:t>
            </a:fld>
            <a:endParaRPr lang="en-US"/>
          </a:p>
        </p:txBody>
      </p:sp>
      <p:sp>
        <p:nvSpPr>
          <p:cNvPr id="4" name="TextBox 3">
            <a:extLst>
              <a:ext uri="{FF2B5EF4-FFF2-40B4-BE49-F238E27FC236}">
                <a16:creationId xmlns:a16="http://schemas.microsoft.com/office/drawing/2014/main" id="{F45F3868-BB8D-4DE8-8B41-FB87070CB365}"/>
              </a:ext>
            </a:extLst>
          </p:cNvPr>
          <p:cNvSpPr txBox="1"/>
          <p:nvPr/>
        </p:nvSpPr>
        <p:spPr>
          <a:xfrm>
            <a:off x="106162" y="586952"/>
            <a:ext cx="8723513" cy="5355312"/>
          </a:xfrm>
          <a:prstGeom prst="rect">
            <a:avLst/>
          </a:prstGeom>
          <a:noFill/>
        </p:spPr>
        <p:txBody>
          <a:bodyPr wrap="square" rtlCol="0">
            <a:spAutoFit/>
          </a:bodyPr>
          <a:lstStyle/>
          <a:p>
            <a:pPr algn="l"/>
            <a:r>
              <a:rPr lang="en-US" i="1" dirty="0">
                <a:solidFill>
                  <a:srgbClr val="FF0000"/>
                </a:solidFill>
                <a:latin typeface="+mj-lt"/>
              </a:rPr>
              <a:t>Recall at 1</a:t>
            </a:r>
            <a:r>
              <a:rPr lang="en-US" i="1" baseline="30000" dirty="0">
                <a:solidFill>
                  <a:srgbClr val="FF0000"/>
                </a:solidFill>
                <a:latin typeface="+mj-lt"/>
              </a:rPr>
              <a:t>st</a:t>
            </a:r>
            <a:r>
              <a:rPr lang="en-US" i="1" dirty="0">
                <a:solidFill>
                  <a:srgbClr val="FF0000"/>
                </a:solidFill>
                <a:latin typeface="+mj-lt"/>
              </a:rPr>
              <a:t> Yellow Report meeting at Temple U:</a:t>
            </a:r>
          </a:p>
          <a:p>
            <a:pPr marL="742950" lvl="1" indent="-285750">
              <a:buFont typeface="Arial" panose="020B0604020202020204" pitchFamily="34" charset="0"/>
              <a:buChar char="•"/>
            </a:pPr>
            <a:r>
              <a:rPr lang="en-US" dirty="0">
                <a:latin typeface="+mj-lt"/>
              </a:rPr>
              <a:t>At CD-1 we need a plausible scenario reference design for any general-purpose detector (= one full detector to do the NSAC/NAS Report science)</a:t>
            </a:r>
          </a:p>
          <a:p>
            <a:pPr marL="742950" lvl="1" indent="-285750">
              <a:buFont typeface="Arial" panose="020B0604020202020204" pitchFamily="34" charset="0"/>
              <a:buChar char="•"/>
            </a:pPr>
            <a:endParaRPr lang="en-US" i="1" dirty="0">
              <a:solidFill>
                <a:srgbClr val="FF0000"/>
              </a:solidFill>
              <a:latin typeface="+mj-lt"/>
            </a:endParaRPr>
          </a:p>
          <a:p>
            <a:r>
              <a:rPr lang="en-US" i="1" dirty="0">
                <a:solidFill>
                  <a:srgbClr val="0432FF"/>
                </a:solidFill>
                <a:latin typeface="+mj-lt"/>
              </a:rPr>
              <a:t>CDR planning for experimental equipment ongoing</a:t>
            </a:r>
          </a:p>
          <a:p>
            <a:pPr marL="742950" lvl="1" indent="-285750">
              <a:buFont typeface="Arial" panose="020B0604020202020204" pitchFamily="34" charset="0"/>
              <a:buChar char="•"/>
            </a:pPr>
            <a:r>
              <a:rPr lang="en-US" dirty="0">
                <a:latin typeface="+mj-lt"/>
              </a:rPr>
              <a:t>Have assembled editorial board (mix of BNL staff, </a:t>
            </a:r>
            <a:r>
              <a:rPr lang="en-US" dirty="0" err="1">
                <a:latin typeface="+mj-lt"/>
              </a:rPr>
              <a:t>JLab</a:t>
            </a:r>
            <a:r>
              <a:rPr lang="en-US" dirty="0">
                <a:latin typeface="+mj-lt"/>
              </a:rPr>
              <a:t> staff, and users – taking strong advantage of ongoing Yellow Report activities)</a:t>
            </a:r>
          </a:p>
          <a:p>
            <a:pPr lvl="1"/>
            <a:endParaRPr lang="en-US" dirty="0">
              <a:latin typeface="+mj-lt"/>
            </a:endParaRPr>
          </a:p>
          <a:p>
            <a:pPr marL="742950" lvl="1" indent="-285750">
              <a:buFont typeface="Arial" panose="020B0604020202020204" pitchFamily="34" charset="0"/>
              <a:buChar char="•"/>
            </a:pPr>
            <a:r>
              <a:rPr lang="en-US" dirty="0">
                <a:latin typeface="+mj-lt"/>
              </a:rPr>
              <a:t>Section 2 		Science and Requirements</a:t>
            </a:r>
          </a:p>
          <a:p>
            <a:pPr lvl="1"/>
            <a:r>
              <a:rPr lang="en-US" dirty="0">
                <a:latin typeface="+mj-lt"/>
              </a:rPr>
              <a:t>	2.1	EIC Experimental Equipment Introduction</a:t>
            </a:r>
          </a:p>
          <a:p>
            <a:pPr lvl="1"/>
            <a:r>
              <a:rPr lang="en-US" dirty="0">
                <a:latin typeface="+mj-lt"/>
              </a:rPr>
              <a:t>		</a:t>
            </a:r>
            <a:r>
              <a:rPr lang="en-US" sz="1400" dirty="0">
                <a:latin typeface="+mj-lt"/>
              </a:rPr>
              <a:t>(EIC Physics, Accelerator Requirements, IR and Detector Requirements)</a:t>
            </a:r>
          </a:p>
          <a:p>
            <a:pPr lvl="1"/>
            <a:r>
              <a:rPr lang="en-US" dirty="0">
                <a:latin typeface="+mj-lt"/>
              </a:rPr>
              <a:t>	2.2	EIC Context and History</a:t>
            </a:r>
          </a:p>
          <a:p>
            <a:pPr lvl="1"/>
            <a:r>
              <a:rPr lang="en-US" dirty="0">
                <a:latin typeface="+mj-lt"/>
              </a:rPr>
              <a:t>	2.3	The Science Goals of the EIC and Machine Parameters</a:t>
            </a:r>
          </a:p>
          <a:p>
            <a:pPr lvl="1"/>
            <a:r>
              <a:rPr lang="en-US" dirty="0">
                <a:latin typeface="+mj-lt"/>
              </a:rPr>
              <a:t>	2.4	Summary of Machine Design Parameters for the EIC Physics</a:t>
            </a:r>
          </a:p>
          <a:p>
            <a:pPr lvl="1"/>
            <a:r>
              <a:rPr lang="en-US" dirty="0">
                <a:latin typeface="+mj-lt"/>
              </a:rPr>
              <a:t>	2.5	Scientific Requirements for the Detectors and IRs</a:t>
            </a:r>
          </a:p>
          <a:p>
            <a:pPr lvl="1"/>
            <a:r>
              <a:rPr lang="en-US" dirty="0">
                <a:latin typeface="+mj-lt"/>
              </a:rPr>
              <a:t>	2.6	Scientific Requirements for the Detectors</a:t>
            </a:r>
          </a:p>
          <a:p>
            <a:pPr lvl="1"/>
            <a:r>
              <a:rPr lang="en-US" dirty="0">
                <a:latin typeface="+mj-lt"/>
              </a:rPr>
              <a:t>	2.7	Scientific Requirements for the Interaction Regions</a:t>
            </a:r>
          </a:p>
          <a:p>
            <a:pPr lvl="1"/>
            <a:r>
              <a:rPr lang="en-US" dirty="0">
                <a:latin typeface="+mj-lt"/>
              </a:rPr>
              <a:t> </a:t>
            </a:r>
          </a:p>
          <a:p>
            <a:pPr marL="742950" lvl="1" indent="-285750">
              <a:buFont typeface="Arial" panose="020B0604020202020204" pitchFamily="34" charset="0"/>
              <a:buChar char="•"/>
            </a:pPr>
            <a:r>
              <a:rPr lang="en-US" dirty="0">
                <a:latin typeface="+mj-lt"/>
              </a:rPr>
              <a:t>Section 3 (or later)	The EIC Experimental Equipment – see next slide</a:t>
            </a:r>
          </a:p>
        </p:txBody>
      </p:sp>
    </p:spTree>
    <p:extLst>
      <p:ext uri="{BB962C8B-B14F-4D97-AF65-F5344CB8AC3E}">
        <p14:creationId xmlns:p14="http://schemas.microsoft.com/office/powerpoint/2010/main" val="54991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533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p:sp>
        <p:nvSpPr>
          <p:cNvPr id="8" name="Title 7">
            <a:extLst>
              <a:ext uri="{FF2B5EF4-FFF2-40B4-BE49-F238E27FC236}">
                <a16:creationId xmlns:a16="http://schemas.microsoft.com/office/drawing/2014/main" id="{49939B16-FCC0-9C4F-9C95-20A55C1F78D2}"/>
              </a:ext>
            </a:extLst>
          </p:cNvPr>
          <p:cNvSpPr>
            <a:spLocks noGrp="1"/>
          </p:cNvSpPr>
          <p:nvPr>
            <p:ph type="title"/>
          </p:nvPr>
        </p:nvSpPr>
        <p:spPr/>
        <p:txBody>
          <a:bodyPr/>
          <a:lstStyle/>
          <a:p>
            <a:r>
              <a:rPr lang="en-US" dirty="0"/>
              <a:t>Further planning for Conceptual Design Report</a:t>
            </a:r>
          </a:p>
        </p:txBody>
      </p:sp>
      <p:sp>
        <p:nvSpPr>
          <p:cNvPr id="2" name="Slide Number Placeholder 1"/>
          <p:cNvSpPr>
            <a:spLocks noGrp="1"/>
          </p:cNvSpPr>
          <p:nvPr>
            <p:ph type="sldNum" sz="quarter" idx="12"/>
          </p:nvPr>
        </p:nvSpPr>
        <p:spPr/>
        <p:txBody>
          <a:bodyPr/>
          <a:lstStyle/>
          <a:p>
            <a:fld id="{87034D8C-3CB4-402A-BC46-2AB14C0FE90A}" type="slidenum">
              <a:rPr lang="en-US" smtClean="0"/>
              <a:pPr/>
              <a:t>32</a:t>
            </a:fld>
            <a:endParaRPr lang="en-US"/>
          </a:p>
        </p:txBody>
      </p:sp>
      <p:sp>
        <p:nvSpPr>
          <p:cNvPr id="4" name="TextBox 3">
            <a:extLst>
              <a:ext uri="{FF2B5EF4-FFF2-40B4-BE49-F238E27FC236}">
                <a16:creationId xmlns:a16="http://schemas.microsoft.com/office/drawing/2014/main" id="{F45F3868-BB8D-4DE8-8B41-FB87070CB365}"/>
              </a:ext>
            </a:extLst>
          </p:cNvPr>
          <p:cNvSpPr txBox="1"/>
          <p:nvPr/>
        </p:nvSpPr>
        <p:spPr>
          <a:xfrm>
            <a:off x="106163" y="586952"/>
            <a:ext cx="8504438" cy="4739759"/>
          </a:xfrm>
          <a:prstGeom prst="rect">
            <a:avLst/>
          </a:prstGeom>
          <a:noFill/>
        </p:spPr>
        <p:txBody>
          <a:bodyPr wrap="square" rtlCol="0">
            <a:spAutoFit/>
          </a:bodyPr>
          <a:lstStyle/>
          <a:p>
            <a:pPr lvl="1"/>
            <a:endParaRPr lang="en-US" i="1" dirty="0">
              <a:solidFill>
                <a:srgbClr val="FF0000"/>
              </a:solidFill>
              <a:latin typeface="+mj-lt"/>
            </a:endParaRPr>
          </a:p>
          <a:p>
            <a:r>
              <a:rPr lang="en-US" i="1" dirty="0">
                <a:solidFill>
                  <a:srgbClr val="0432FF"/>
                </a:solidFill>
                <a:latin typeface="+mj-lt"/>
              </a:rPr>
              <a:t>CDR planning for experimental equipment ongoing</a:t>
            </a:r>
          </a:p>
          <a:p>
            <a:pPr marL="742950" lvl="1" indent="-285750">
              <a:buFont typeface="Arial" panose="020B0604020202020204" pitchFamily="34" charset="0"/>
              <a:buChar char="•"/>
            </a:pPr>
            <a:r>
              <a:rPr lang="en-US" dirty="0">
                <a:latin typeface="+mj-lt"/>
              </a:rPr>
              <a:t>Have assembled editorial board (mix of BNL staff, </a:t>
            </a:r>
            <a:r>
              <a:rPr lang="en-US" dirty="0" err="1">
                <a:latin typeface="+mj-lt"/>
              </a:rPr>
              <a:t>JLab</a:t>
            </a:r>
            <a:r>
              <a:rPr lang="en-US" dirty="0">
                <a:latin typeface="+mj-lt"/>
              </a:rPr>
              <a:t> staff, and users – taking strong advantage of ongoing Yellow Report activities)</a:t>
            </a:r>
          </a:p>
          <a:p>
            <a:pPr lvl="1"/>
            <a:endParaRPr lang="en-US" dirty="0">
              <a:latin typeface="+mj-lt"/>
            </a:endParaRPr>
          </a:p>
          <a:p>
            <a:pPr marL="742950" lvl="1" indent="-285750">
              <a:buFont typeface="Arial" panose="020B0604020202020204" pitchFamily="34" charset="0"/>
              <a:buChar char="•"/>
            </a:pPr>
            <a:r>
              <a:rPr lang="en-US" dirty="0">
                <a:latin typeface="+mj-lt"/>
              </a:rPr>
              <a:t>Section 8		The EIC Experimental Equipment</a:t>
            </a:r>
          </a:p>
          <a:p>
            <a:pPr lvl="1"/>
            <a:r>
              <a:rPr lang="en-US" dirty="0">
                <a:latin typeface="+mj-lt"/>
              </a:rPr>
              <a:t>	8.1	Experimental Equipment Requirement Summary</a:t>
            </a:r>
          </a:p>
          <a:p>
            <a:pPr lvl="1"/>
            <a:r>
              <a:rPr lang="en-US" dirty="0">
                <a:latin typeface="+mj-lt"/>
              </a:rPr>
              <a:t>	8.2	Realization of the Experimental Equipment</a:t>
            </a:r>
          </a:p>
          <a:p>
            <a:pPr lvl="1"/>
            <a:r>
              <a:rPr lang="en-US" dirty="0">
                <a:latin typeface="+mj-lt"/>
              </a:rPr>
              <a:t>				in the National and International Context</a:t>
            </a:r>
          </a:p>
          <a:p>
            <a:pPr lvl="1"/>
            <a:r>
              <a:rPr lang="en-US" dirty="0">
                <a:latin typeface="+mj-lt"/>
              </a:rPr>
              <a:t>	8.3	EIC Kinematics</a:t>
            </a:r>
          </a:p>
          <a:p>
            <a:pPr lvl="1"/>
            <a:r>
              <a:rPr lang="en-US" dirty="0">
                <a:latin typeface="+mj-lt"/>
              </a:rPr>
              <a:t>	8.4	Physics Requirements for an EIC Detector</a:t>
            </a:r>
          </a:p>
          <a:p>
            <a:pPr lvl="1"/>
            <a:r>
              <a:rPr lang="en-US" dirty="0">
                <a:latin typeface="+mj-lt"/>
              </a:rPr>
              <a:t>		</a:t>
            </a:r>
            <a:r>
              <a:rPr lang="en-US" sz="1400" dirty="0">
                <a:latin typeface="+mj-lt"/>
              </a:rPr>
              <a:t>(Rates and Multiplicities, Detector Requirements, IR Integration and Backgrounds)</a:t>
            </a:r>
            <a:endParaRPr lang="en-US" dirty="0">
              <a:latin typeface="+mj-lt"/>
            </a:endParaRPr>
          </a:p>
          <a:p>
            <a:pPr lvl="1"/>
            <a:r>
              <a:rPr lang="en-US" dirty="0">
                <a:latin typeface="+mj-lt"/>
              </a:rPr>
              <a:t>	8.5	Reference EIC Detector</a:t>
            </a:r>
          </a:p>
          <a:p>
            <a:pPr lvl="1"/>
            <a:r>
              <a:rPr lang="en-US" dirty="0">
                <a:latin typeface="+mj-lt"/>
              </a:rPr>
              <a:t>		</a:t>
            </a:r>
            <a:r>
              <a:rPr lang="en-US" sz="1400" dirty="0">
                <a:latin typeface="+mj-lt"/>
              </a:rPr>
              <a:t>(Central Magnet Considerations, Detector Realization, A Model Detector, Ancillary 		Detectors, </a:t>
            </a:r>
            <a:r>
              <a:rPr lang="en-US" sz="1400" dirty="0">
                <a:solidFill>
                  <a:srgbClr val="FF0000"/>
                </a:solidFill>
                <a:latin typeface="+mj-lt"/>
              </a:rPr>
              <a:t>Computing and Software</a:t>
            </a:r>
            <a:r>
              <a:rPr lang="en-US" sz="1400" dirty="0">
                <a:latin typeface="+mj-lt"/>
              </a:rPr>
              <a:t>)</a:t>
            </a:r>
            <a:endParaRPr lang="en-US" dirty="0">
              <a:latin typeface="+mj-lt"/>
            </a:endParaRPr>
          </a:p>
          <a:p>
            <a:pPr lvl="1"/>
            <a:r>
              <a:rPr lang="en-US" dirty="0">
                <a:latin typeface="+mj-lt"/>
              </a:rPr>
              <a:t>	8.6	Installation and Maintenance</a:t>
            </a:r>
          </a:p>
          <a:p>
            <a:pPr lvl="1"/>
            <a:r>
              <a:rPr lang="en-US" dirty="0">
                <a:latin typeface="+mj-lt"/>
              </a:rPr>
              <a:t>		</a:t>
            </a:r>
            <a:r>
              <a:rPr lang="en-US" sz="1400" dirty="0">
                <a:latin typeface="+mj-lt"/>
              </a:rPr>
              <a:t>(Infrastructure and Integration, Installation, Maintenance)</a:t>
            </a:r>
          </a:p>
        </p:txBody>
      </p:sp>
    </p:spTree>
    <p:extLst>
      <p:ext uri="{BB962C8B-B14F-4D97-AF65-F5344CB8AC3E}">
        <p14:creationId xmlns:p14="http://schemas.microsoft.com/office/powerpoint/2010/main" val="184040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7034D8C-3CB4-402A-BC46-2AB14C0FE90A}" type="slidenum">
              <a:rPr lang="en-US" smtClean="0"/>
              <a:pPr/>
              <a:t>4</a:t>
            </a:fld>
            <a:endParaRPr lang="en-US"/>
          </a:p>
        </p:txBody>
      </p:sp>
      <p:sp>
        <p:nvSpPr>
          <p:cNvPr id="9" name="Footer Placeholder 12">
            <a:extLst>
              <a:ext uri="{FF2B5EF4-FFF2-40B4-BE49-F238E27FC236}">
                <a16:creationId xmlns:a16="http://schemas.microsoft.com/office/drawing/2014/main" id="{B6AF006A-8773-4273-B4FD-03BDFD08A486}"/>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Growing Relevance of Accelerators Worldwide</a:t>
            </a:r>
            <a:endParaRPr lang="en-US" dirty="0"/>
          </a:p>
        </p:txBody>
      </p:sp>
      <p:pic>
        <p:nvPicPr>
          <p:cNvPr id="15" name="Picture 14">
            <a:extLst>
              <a:ext uri="{FF2B5EF4-FFF2-40B4-BE49-F238E27FC236}">
                <a16:creationId xmlns:a16="http://schemas.microsoft.com/office/drawing/2014/main" id="{6FA9D885-A551-4053-A9DA-77A5C7C7C52B}"/>
              </a:ext>
            </a:extLst>
          </p:cNvPr>
          <p:cNvPicPr>
            <a:picLocks noChangeAspect="1"/>
          </p:cNvPicPr>
          <p:nvPr/>
        </p:nvPicPr>
        <p:blipFill>
          <a:blip r:embed="rId2"/>
          <a:stretch>
            <a:fillRect/>
          </a:stretch>
        </p:blipFill>
        <p:spPr>
          <a:xfrm>
            <a:off x="815032" y="668110"/>
            <a:ext cx="7623867" cy="5371466"/>
          </a:xfrm>
          <a:prstGeom prst="rect">
            <a:avLst/>
          </a:prstGeom>
        </p:spPr>
      </p:pic>
      <p:sp>
        <p:nvSpPr>
          <p:cNvPr id="16" name="TextBox 15">
            <a:extLst>
              <a:ext uri="{FF2B5EF4-FFF2-40B4-BE49-F238E27FC236}">
                <a16:creationId xmlns:a16="http://schemas.microsoft.com/office/drawing/2014/main" id="{EE4AA33F-E9AC-4E18-81CC-2A34BA0B535C}"/>
              </a:ext>
            </a:extLst>
          </p:cNvPr>
          <p:cNvSpPr txBox="1"/>
          <p:nvPr/>
        </p:nvSpPr>
        <p:spPr>
          <a:xfrm>
            <a:off x="969261" y="6038829"/>
            <a:ext cx="298043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From: Dr. Robert W. Hamm</a:t>
            </a:r>
          </a:p>
        </p:txBody>
      </p:sp>
    </p:spTree>
    <p:extLst>
      <p:ext uri="{BB962C8B-B14F-4D97-AF65-F5344CB8AC3E}">
        <p14:creationId xmlns:p14="http://schemas.microsoft.com/office/powerpoint/2010/main" val="293238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18C6F5-EB7E-5B4B-979B-7422EE612DE9}"/>
              </a:ext>
            </a:extLst>
          </p:cNvPr>
          <p:cNvSpPr>
            <a:spLocks noGrp="1"/>
          </p:cNvSpPr>
          <p:nvPr>
            <p:ph idx="1"/>
          </p:nvPr>
        </p:nvSpPr>
        <p:spPr>
          <a:xfrm>
            <a:off x="527685" y="677544"/>
            <a:ext cx="8088630" cy="5347336"/>
          </a:xfrm>
        </p:spPr>
        <p:txBody>
          <a:bodyPr>
            <a:normAutofit/>
          </a:bodyPr>
          <a:lstStyle/>
          <a:p>
            <a:r>
              <a:rPr lang="en-US" sz="2400" dirty="0"/>
              <a:t>Mission Need Statement Approved: January 22, 2019</a:t>
            </a:r>
          </a:p>
          <a:p>
            <a:r>
              <a:rPr lang="en-US" sz="2400" dirty="0"/>
              <a:t>Independent Cost Review (ICR) as required by DOE Order 413.3b completed July 31, 2019</a:t>
            </a:r>
          </a:p>
          <a:p>
            <a:r>
              <a:rPr lang="en-US" sz="2400" dirty="0"/>
              <a:t>Independent Electron Ion Collider Site Assessment: October 8-9</a:t>
            </a:r>
            <a:r>
              <a:rPr lang="en-US" sz="2400" baseline="30000" dirty="0"/>
              <a:t>th</a:t>
            </a:r>
            <a:endParaRPr lang="en-US" sz="2400" dirty="0"/>
          </a:p>
          <a:p>
            <a:r>
              <a:rPr lang="en-US" sz="2400" dirty="0"/>
              <a:t>CD-0 approved by DOE on December 19, 2019</a:t>
            </a:r>
          </a:p>
          <a:p>
            <a:r>
              <a:rPr lang="en-US" sz="2400" dirty="0"/>
              <a:t>Site Selection announced by DOE on January 09, 2020</a:t>
            </a:r>
          </a:p>
          <a:p>
            <a:r>
              <a:rPr lang="en-US" sz="2400" dirty="0"/>
              <a:t>FY 2020 Enacted Budget includes both TEC and OPC for EIC</a:t>
            </a:r>
          </a:p>
          <a:p>
            <a:r>
              <a:rPr lang="en-US" sz="2400" dirty="0"/>
              <a:t>BNL-JLAB Partnering Agreement signed May 7, 2020</a:t>
            </a:r>
          </a:p>
          <a:p>
            <a:r>
              <a:rPr lang="en-US" sz="2400" dirty="0"/>
              <a:t>Established JLAB EIC Project* organization under leadership of Allison Lung; Integrated BNL-JLAB team is being developed</a:t>
            </a:r>
          </a:p>
          <a:p>
            <a:endParaRPr lang="en-US" dirty="0"/>
          </a:p>
        </p:txBody>
      </p:sp>
      <p:sp>
        <p:nvSpPr>
          <p:cNvPr id="6" name="Title 3">
            <a:extLst>
              <a:ext uri="{FF2B5EF4-FFF2-40B4-BE49-F238E27FC236}">
                <a16:creationId xmlns:a16="http://schemas.microsoft.com/office/drawing/2014/main" id="{4602B7B4-433D-47B7-A4F3-228224AAC6A2}"/>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EIC Recent History</a:t>
            </a:r>
            <a:endParaRPr lang="en-US" dirty="0"/>
          </a:p>
        </p:txBody>
      </p:sp>
      <p:sp>
        <p:nvSpPr>
          <p:cNvPr id="7" name="TextBox 6">
            <a:extLst>
              <a:ext uri="{FF2B5EF4-FFF2-40B4-BE49-F238E27FC236}">
                <a16:creationId xmlns:a16="http://schemas.microsoft.com/office/drawing/2014/main" id="{7748DB15-6920-485E-A0CC-A18B989562B3}"/>
              </a:ext>
            </a:extLst>
          </p:cNvPr>
          <p:cNvSpPr txBox="1"/>
          <p:nvPr/>
        </p:nvSpPr>
        <p:spPr>
          <a:xfrm>
            <a:off x="4804286" y="5811124"/>
            <a:ext cx="433971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2"/>
              </a:rPr>
              <a:t>https://www.jlab.org/eic-partner-project</a:t>
            </a:r>
            <a:r>
              <a:rPr lang="en-US" dirty="0">
                <a:latin typeface="Arial" panose="020B0604020202020204" pitchFamily="34" charset="0"/>
                <a:cs typeface="Arial" panose="020B0604020202020204" pitchFamily="34" charset="0"/>
              </a:rPr>
              <a:t> </a:t>
            </a:r>
          </a:p>
        </p:txBody>
      </p:sp>
      <p:sp>
        <p:nvSpPr>
          <p:cNvPr id="8" name="Footer Placeholder 12">
            <a:extLst>
              <a:ext uri="{FF2B5EF4-FFF2-40B4-BE49-F238E27FC236}">
                <a16:creationId xmlns:a16="http://schemas.microsoft.com/office/drawing/2014/main" id="{A95F3139-C3CA-4989-8EAE-EF97F2AADC78}"/>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598109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18C6F5-EB7E-5B4B-979B-7422EE612DE9}"/>
              </a:ext>
            </a:extLst>
          </p:cNvPr>
          <p:cNvSpPr>
            <a:spLocks noGrp="1"/>
          </p:cNvSpPr>
          <p:nvPr>
            <p:ph idx="1"/>
          </p:nvPr>
        </p:nvSpPr>
        <p:spPr>
          <a:xfrm>
            <a:off x="213360" y="677544"/>
            <a:ext cx="8757919" cy="5347336"/>
          </a:xfrm>
        </p:spPr>
        <p:txBody>
          <a:bodyPr>
            <a:normAutofit/>
          </a:bodyPr>
          <a:lstStyle/>
          <a:p>
            <a:r>
              <a:rPr lang="en-US" sz="2400" dirty="0"/>
              <a:t>Organization structure is being assessed to benefit from TJNAF commitment and prospects for significant international and domestic partners</a:t>
            </a:r>
          </a:p>
          <a:p>
            <a:r>
              <a:rPr lang="en-US" sz="2400" dirty="0"/>
              <a:t>Electron Ion Collider Project (L1 of EIC Project)</a:t>
            </a:r>
          </a:p>
          <a:p>
            <a:pPr lvl="1"/>
            <a:r>
              <a:rPr lang="en-US" sz="2000" dirty="0"/>
              <a:t>Jim </a:t>
            </a:r>
            <a:r>
              <a:rPr lang="en-US" sz="2000" dirty="0" err="1"/>
              <a:t>Yeck</a:t>
            </a:r>
            <a:r>
              <a:rPr lang="en-US" sz="2000" dirty="0"/>
              <a:t> (BNL)</a:t>
            </a:r>
          </a:p>
          <a:p>
            <a:pPr lvl="1"/>
            <a:r>
              <a:rPr lang="en-US" sz="2000" dirty="0"/>
              <a:t>Ferdinand </a:t>
            </a:r>
            <a:r>
              <a:rPr lang="en-US" sz="2000" dirty="0" err="1"/>
              <a:t>Willeke</a:t>
            </a:r>
            <a:r>
              <a:rPr lang="en-US" sz="2000" dirty="0"/>
              <a:t> (BNL)</a:t>
            </a:r>
          </a:p>
          <a:p>
            <a:pPr lvl="1"/>
            <a:r>
              <a:rPr lang="en-US" sz="2000" dirty="0"/>
              <a:t>Diane Hatton (BNL) </a:t>
            </a:r>
          </a:p>
          <a:p>
            <a:pPr lvl="1"/>
            <a:r>
              <a:rPr lang="en-US" sz="2000" dirty="0"/>
              <a:t>Elke </a:t>
            </a:r>
            <a:r>
              <a:rPr lang="en-US" sz="2000" dirty="0" err="1"/>
              <a:t>Aschenauer</a:t>
            </a:r>
            <a:r>
              <a:rPr lang="en-US" sz="2000" dirty="0"/>
              <a:t> (BNL)</a:t>
            </a:r>
          </a:p>
          <a:p>
            <a:pPr lvl="1"/>
            <a:r>
              <a:rPr lang="en-US" sz="2000" dirty="0"/>
              <a:t>Allison Lung (</a:t>
            </a:r>
            <a:r>
              <a:rPr lang="en-US" sz="2000" dirty="0" err="1"/>
              <a:t>JLab</a:t>
            </a:r>
            <a:r>
              <a:rPr lang="en-US" sz="2000" dirty="0"/>
              <a:t>)</a:t>
            </a:r>
          </a:p>
          <a:p>
            <a:pPr lvl="1"/>
            <a:r>
              <a:rPr lang="en-US" sz="2000" dirty="0"/>
              <a:t>Andrei </a:t>
            </a:r>
            <a:r>
              <a:rPr lang="en-US" sz="2000" dirty="0" err="1"/>
              <a:t>Seryi</a:t>
            </a:r>
            <a:r>
              <a:rPr lang="en-US" sz="2000" dirty="0"/>
              <a:t> (</a:t>
            </a:r>
            <a:r>
              <a:rPr lang="en-US" sz="2000" dirty="0" err="1"/>
              <a:t>JLab</a:t>
            </a:r>
            <a:r>
              <a:rPr lang="en-US" sz="2000" dirty="0"/>
              <a:t>)</a:t>
            </a:r>
          </a:p>
          <a:p>
            <a:pPr lvl="1"/>
            <a:r>
              <a:rPr lang="en-US" sz="2000" dirty="0"/>
              <a:t>Rolf Ent (</a:t>
            </a:r>
            <a:r>
              <a:rPr lang="en-US" sz="2000" dirty="0" err="1"/>
              <a:t>JLab</a:t>
            </a:r>
            <a:r>
              <a:rPr lang="en-US" sz="2000" dirty="0"/>
              <a:t>)</a:t>
            </a:r>
          </a:p>
          <a:p>
            <a:endParaRPr lang="en-US" sz="2400" dirty="0"/>
          </a:p>
          <a:p>
            <a:endParaRPr lang="en-US" dirty="0"/>
          </a:p>
        </p:txBody>
      </p:sp>
      <p:sp>
        <p:nvSpPr>
          <p:cNvPr id="6" name="Title 3">
            <a:extLst>
              <a:ext uri="{FF2B5EF4-FFF2-40B4-BE49-F238E27FC236}">
                <a16:creationId xmlns:a16="http://schemas.microsoft.com/office/drawing/2014/main" id="{4602B7B4-433D-47B7-A4F3-228224AAC6A2}"/>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EIC Organization Structure</a:t>
            </a:r>
            <a:endParaRPr lang="en-US" dirty="0"/>
          </a:p>
        </p:txBody>
      </p:sp>
      <p:sp>
        <p:nvSpPr>
          <p:cNvPr id="8" name="Footer Placeholder 12">
            <a:extLst>
              <a:ext uri="{FF2B5EF4-FFF2-40B4-BE49-F238E27FC236}">
                <a16:creationId xmlns:a16="http://schemas.microsoft.com/office/drawing/2014/main" id="{736F3062-948F-4F91-B073-FCCF4DA278DC}"/>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288139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81E80E-EC85-4FCB-B503-7B202B18A0D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12273" y="294617"/>
            <a:ext cx="8319454" cy="5698256"/>
          </a:xfrm>
          <a:prstGeom prst="rect">
            <a:avLst/>
          </a:prstGeom>
        </p:spPr>
      </p:pic>
      <p:sp>
        <p:nvSpPr>
          <p:cNvPr id="7" name="Slide Number Placeholder 6">
            <a:extLst>
              <a:ext uri="{FF2B5EF4-FFF2-40B4-BE49-F238E27FC236}">
                <a16:creationId xmlns:a16="http://schemas.microsoft.com/office/drawing/2014/main" id="{F449469F-3F4E-4454-AB2C-051704594E05}"/>
              </a:ext>
            </a:extLst>
          </p:cNvPr>
          <p:cNvSpPr>
            <a:spLocks noGrp="1"/>
          </p:cNvSpPr>
          <p:nvPr>
            <p:ph type="sldNum" sz="quarter" idx="12"/>
          </p:nvPr>
        </p:nvSpPr>
        <p:spPr/>
        <p:txBody>
          <a:bodyPr/>
          <a:lstStyle/>
          <a:p>
            <a:fld id="{893C5830-40F3-F04E-B2E3-10E6672BA8FF}" type="slidenum">
              <a:rPr lang="en-US" smtClean="0"/>
              <a:t>7</a:t>
            </a:fld>
            <a:endParaRPr lang="en-US" dirty="0"/>
          </a:p>
        </p:txBody>
      </p:sp>
      <p:sp>
        <p:nvSpPr>
          <p:cNvPr id="8" name="Title 3">
            <a:extLst>
              <a:ext uri="{FF2B5EF4-FFF2-40B4-BE49-F238E27FC236}">
                <a16:creationId xmlns:a16="http://schemas.microsoft.com/office/drawing/2014/main" id="{F783C9BC-39EB-4358-B9C1-253DE9F16D93}"/>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EIC Project Scope</a:t>
            </a:r>
            <a:endParaRPr lang="en-US" dirty="0"/>
          </a:p>
        </p:txBody>
      </p:sp>
      <p:sp>
        <p:nvSpPr>
          <p:cNvPr id="6" name="TextBox 5">
            <a:extLst>
              <a:ext uri="{FF2B5EF4-FFF2-40B4-BE49-F238E27FC236}">
                <a16:creationId xmlns:a16="http://schemas.microsoft.com/office/drawing/2014/main" id="{B4FF40CA-7C2C-4172-9A39-01B43FD44AA7}"/>
              </a:ext>
            </a:extLst>
          </p:cNvPr>
          <p:cNvSpPr txBox="1"/>
          <p:nvPr/>
        </p:nvSpPr>
        <p:spPr>
          <a:xfrm>
            <a:off x="628651" y="701170"/>
            <a:ext cx="6849109" cy="923330"/>
          </a:xfrm>
          <a:prstGeom prst="rect">
            <a:avLst/>
          </a:prstGeom>
          <a:noFill/>
        </p:spPr>
        <p:txBody>
          <a:bodyPr wrap="square" rtlCol="0">
            <a:spAutoFit/>
          </a:bodyPr>
          <a:lstStyle/>
          <a:p>
            <a:r>
              <a:rPr lang="en-US" dirty="0" err="1">
                <a:solidFill>
                  <a:srgbClr val="FF40FF"/>
                </a:solidFill>
                <a:latin typeface="Arial" panose="020B0604020202020204" pitchFamily="34" charset="0"/>
                <a:cs typeface="Arial" panose="020B0604020202020204" pitchFamily="34" charset="0"/>
              </a:rPr>
              <a:t>JLab</a:t>
            </a:r>
            <a:r>
              <a:rPr lang="en-US" dirty="0">
                <a:solidFill>
                  <a:srgbClr val="FF40FF"/>
                </a:solidFill>
                <a:latin typeface="Arial" panose="020B0604020202020204" pitchFamily="34" charset="0"/>
                <a:cs typeface="Arial" panose="020B0604020202020204" pitchFamily="34" charset="0"/>
              </a:rPr>
              <a:t> (Co-)Lead Role in some areas</a:t>
            </a:r>
            <a:r>
              <a:rPr lang="en-US" dirty="0">
                <a:latin typeface="Arial" panose="020B0604020202020204" pitchFamily="34" charset="0"/>
                <a:cs typeface="Arial" panose="020B0604020202020204" pitchFamily="34" charset="0"/>
              </a:rPr>
              <a:t>, still TBD: Detector Systems, IR &amp; Detector Interface, Accelerator R&amp;D, Electron Storage Ring, some Technical Systems (SRF, Cryogenics, etc.)</a:t>
            </a:r>
          </a:p>
        </p:txBody>
      </p:sp>
      <p:sp>
        <p:nvSpPr>
          <p:cNvPr id="9" name="Footer Placeholder 12">
            <a:extLst>
              <a:ext uri="{FF2B5EF4-FFF2-40B4-BE49-F238E27FC236}">
                <a16:creationId xmlns:a16="http://schemas.microsoft.com/office/drawing/2014/main" id="{A975BE9F-02BB-4CD2-B4C2-E32D5E0598ED}"/>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60704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3C449A-80E8-43E8-B1A7-9D1514BEA43F}"/>
              </a:ext>
            </a:extLst>
          </p:cNvPr>
          <p:cNvSpPr>
            <a:spLocks noGrp="1"/>
          </p:cNvSpPr>
          <p:nvPr>
            <p:ph type="sldNum" sz="quarter" idx="12"/>
          </p:nvPr>
        </p:nvSpPr>
        <p:spPr/>
        <p:txBody>
          <a:bodyPr/>
          <a:lstStyle/>
          <a:p>
            <a:fld id="{893C5830-40F3-F04E-B2E3-10E6672BA8FF}" type="slidenum">
              <a:rPr lang="en-US" smtClean="0"/>
              <a:t>8</a:t>
            </a:fld>
            <a:endParaRPr lang="en-US" dirty="0"/>
          </a:p>
        </p:txBody>
      </p:sp>
      <p:sp>
        <p:nvSpPr>
          <p:cNvPr id="6" name="Content Placeholder 7">
            <a:extLst>
              <a:ext uri="{FF2B5EF4-FFF2-40B4-BE49-F238E27FC236}">
                <a16:creationId xmlns:a16="http://schemas.microsoft.com/office/drawing/2014/main" id="{ABD932D4-5A79-47F5-A19F-A89F02D46B3E}"/>
              </a:ext>
            </a:extLst>
          </p:cNvPr>
          <p:cNvSpPr>
            <a:spLocks noGrp="1"/>
          </p:cNvSpPr>
          <p:nvPr>
            <p:ph idx="1"/>
          </p:nvPr>
        </p:nvSpPr>
        <p:spPr>
          <a:xfrm>
            <a:off x="302865" y="4273184"/>
            <a:ext cx="4016210" cy="4351338"/>
          </a:xfrm>
        </p:spPr>
        <p:txBody>
          <a:bodyPr/>
          <a:lstStyle/>
          <a:p>
            <a:pPr lvl="1"/>
            <a:r>
              <a:rPr lang="en-US" sz="2000" dirty="0"/>
              <a:t>CD-1:    March 2021</a:t>
            </a:r>
          </a:p>
          <a:p>
            <a:pPr lvl="1"/>
            <a:r>
              <a:rPr lang="en-US" sz="2000" dirty="0"/>
              <a:t>CD-2:    September 2022</a:t>
            </a:r>
          </a:p>
          <a:p>
            <a:pPr lvl="1"/>
            <a:r>
              <a:rPr lang="en-US" sz="2000" dirty="0"/>
              <a:t>CD-3:    September 2023</a:t>
            </a:r>
          </a:p>
          <a:p>
            <a:pPr lvl="1"/>
            <a:r>
              <a:rPr lang="en-US" sz="2000" dirty="0"/>
              <a:t>CD-4a:  September 2029</a:t>
            </a:r>
          </a:p>
          <a:p>
            <a:pPr lvl="1"/>
            <a:r>
              <a:rPr lang="en-US" sz="2000" dirty="0"/>
              <a:t>CD-4b:  September 2031</a:t>
            </a:r>
          </a:p>
          <a:p>
            <a:endParaRPr lang="en-US" dirty="0"/>
          </a:p>
        </p:txBody>
      </p:sp>
      <p:graphicFrame>
        <p:nvGraphicFramePr>
          <p:cNvPr id="7" name="Chart 6">
            <a:extLst>
              <a:ext uri="{FF2B5EF4-FFF2-40B4-BE49-F238E27FC236}">
                <a16:creationId xmlns:a16="http://schemas.microsoft.com/office/drawing/2014/main" id="{04980B68-4969-4888-87FD-9687E94B5E3F}"/>
              </a:ext>
            </a:extLst>
          </p:cNvPr>
          <p:cNvGraphicFramePr>
            <a:graphicFrameLocks/>
          </p:cNvGraphicFramePr>
          <p:nvPr/>
        </p:nvGraphicFramePr>
        <p:xfrm>
          <a:off x="782282" y="1058467"/>
          <a:ext cx="6808425" cy="3253532"/>
        </p:xfrm>
        <a:graphic>
          <a:graphicData uri="http://schemas.openxmlformats.org/drawingml/2006/chart">
            <c:chart xmlns:c="http://schemas.openxmlformats.org/drawingml/2006/chart" xmlns:r="http://schemas.openxmlformats.org/officeDocument/2006/relationships" r:id="rId2"/>
          </a:graphicData>
        </a:graphic>
      </p:graphicFrame>
      <p:sp>
        <p:nvSpPr>
          <p:cNvPr id="8" name="Content Placeholder 7">
            <a:extLst>
              <a:ext uri="{FF2B5EF4-FFF2-40B4-BE49-F238E27FC236}">
                <a16:creationId xmlns:a16="http://schemas.microsoft.com/office/drawing/2014/main" id="{872B906E-751F-45E7-871F-8F756C2EDCD3}"/>
              </a:ext>
            </a:extLst>
          </p:cNvPr>
          <p:cNvSpPr txBox="1">
            <a:spLocks/>
          </p:cNvSpPr>
          <p:nvPr/>
        </p:nvSpPr>
        <p:spPr>
          <a:xfrm>
            <a:off x="4186495" y="4273184"/>
            <a:ext cx="4381471" cy="1760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Staged Luminosity </a:t>
            </a:r>
          </a:p>
          <a:p>
            <a:pPr lvl="2"/>
            <a:r>
              <a:rPr lang="en-US" sz="1600" dirty="0"/>
              <a:t>Operations Start CD-4a</a:t>
            </a:r>
          </a:p>
          <a:p>
            <a:pPr lvl="2"/>
            <a:r>
              <a:rPr lang="en-US" sz="1600" dirty="0"/>
              <a:t>Full RF Power Installed by CD-4b</a:t>
            </a:r>
          </a:p>
          <a:p>
            <a:pPr lvl="1"/>
            <a:r>
              <a:rPr lang="en-US" sz="2000" dirty="0"/>
              <a:t>$100M from New York State toward infrastructure</a:t>
            </a:r>
          </a:p>
          <a:p>
            <a:endParaRPr lang="en-US" dirty="0"/>
          </a:p>
        </p:txBody>
      </p:sp>
      <p:sp>
        <p:nvSpPr>
          <p:cNvPr id="10" name="Title 3">
            <a:extLst>
              <a:ext uri="{FF2B5EF4-FFF2-40B4-BE49-F238E27FC236}">
                <a16:creationId xmlns:a16="http://schemas.microsoft.com/office/drawing/2014/main" id="{D0119742-03C3-4A80-B919-C8D102D28607}"/>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Reference Funding Profile</a:t>
            </a:r>
            <a:endParaRPr lang="en-US" dirty="0"/>
          </a:p>
        </p:txBody>
      </p:sp>
      <p:sp>
        <p:nvSpPr>
          <p:cNvPr id="11" name="Footer Placeholder 12">
            <a:extLst>
              <a:ext uri="{FF2B5EF4-FFF2-40B4-BE49-F238E27FC236}">
                <a16:creationId xmlns:a16="http://schemas.microsoft.com/office/drawing/2014/main" id="{6EE8EDB3-1206-4806-8F56-1760008980EA}"/>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1515309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ack, sitting, monitor, large&#10;&#10;Description automatically generated">
            <a:extLst>
              <a:ext uri="{FF2B5EF4-FFF2-40B4-BE49-F238E27FC236}">
                <a16:creationId xmlns:a16="http://schemas.microsoft.com/office/drawing/2014/main" id="{34FE97EE-1626-7641-A9AD-665CBFE8C7CF}"/>
              </a:ext>
            </a:extLst>
          </p:cNvPr>
          <p:cNvPicPr>
            <a:picLocks noChangeAspect="1"/>
          </p:cNvPicPr>
          <p:nvPr/>
        </p:nvPicPr>
        <p:blipFill>
          <a:blip r:embed="rId2"/>
          <a:stretch>
            <a:fillRect/>
          </a:stretch>
        </p:blipFill>
        <p:spPr>
          <a:xfrm>
            <a:off x="685800" y="685800"/>
            <a:ext cx="7772400" cy="5486400"/>
          </a:xfrm>
          <a:prstGeom prst="rect">
            <a:avLst/>
          </a:prstGeom>
        </p:spPr>
      </p:pic>
      <p:sp>
        <p:nvSpPr>
          <p:cNvPr id="6" name="Title 3">
            <a:extLst>
              <a:ext uri="{FF2B5EF4-FFF2-40B4-BE49-F238E27FC236}">
                <a16:creationId xmlns:a16="http://schemas.microsoft.com/office/drawing/2014/main" id="{5A7E2A52-EC61-42BC-AB5C-815F89021A55}"/>
              </a:ext>
            </a:extLst>
          </p:cNvPr>
          <p:cNvSpPr txBox="1">
            <a:spLocks/>
          </p:cNvSpPr>
          <p:nvPr/>
        </p:nvSpPr>
        <p:spPr>
          <a:xfrm>
            <a:off x="0" y="2283"/>
            <a:ext cx="9144000" cy="58466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latin typeface="Arial" pitchFamily="34" charset="0"/>
              </a:rPr>
              <a:t>Reference Schedule</a:t>
            </a:r>
            <a:endParaRPr lang="en-US" dirty="0"/>
          </a:p>
        </p:txBody>
      </p:sp>
      <p:sp>
        <p:nvSpPr>
          <p:cNvPr id="7" name="Footer Placeholder 12">
            <a:extLst>
              <a:ext uri="{FF2B5EF4-FFF2-40B4-BE49-F238E27FC236}">
                <a16:creationId xmlns:a16="http://schemas.microsoft.com/office/drawing/2014/main" id="{9DAB8FC7-95E7-4CC8-8EB2-82BE5E041A50}"/>
              </a:ext>
            </a:extLst>
          </p:cNvPr>
          <p:cNvSpPr>
            <a:spLocks noGrp="1"/>
          </p:cNvSpPr>
          <p:nvPr>
            <p:ph type="ftr" sz="quarter" idx="11"/>
          </p:nvPr>
        </p:nvSpPr>
        <p:spPr>
          <a:xfrm>
            <a:off x="3028950" y="6592568"/>
            <a:ext cx="3086100" cy="260514"/>
          </a:xfrm>
        </p:spPr>
        <p:txBody>
          <a:bodyPr/>
          <a:lstStyle/>
          <a:p>
            <a:r>
              <a:rPr lang="en-US" dirty="0">
                <a:latin typeface="+mj-lt"/>
              </a:rPr>
              <a:t>2020 JLUO Annual Meeting, June 22</a:t>
            </a:r>
            <a:r>
              <a:rPr lang="en-US" baseline="30000" dirty="0">
                <a:latin typeface="+mj-lt"/>
              </a:rPr>
              <a:t>nd</a:t>
            </a:r>
            <a:r>
              <a:rPr lang="en-US" dirty="0">
                <a:latin typeface="+mj-lt"/>
              </a:rPr>
              <a:t> 2020</a:t>
            </a:r>
          </a:p>
        </p:txBody>
      </p:sp>
    </p:spTree>
    <p:extLst>
      <p:ext uri="{BB962C8B-B14F-4D97-AF65-F5344CB8AC3E}">
        <p14:creationId xmlns:p14="http://schemas.microsoft.com/office/powerpoint/2010/main" val="31047230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600" dirty="0" smtClean="0">
            <a:latin typeface="Comic Sans MS" panose="030F0902030302020204" pitchFamily="66" charset="0"/>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2.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11499</TotalTime>
  <Words>4142</Words>
  <Application>Microsoft Office PowerPoint</Application>
  <PresentationFormat>On-screen Show (4:3)</PresentationFormat>
  <Paragraphs>480</Paragraphs>
  <Slides>32</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32</vt:i4>
      </vt:variant>
    </vt:vector>
  </HeadingPairs>
  <TitlesOfParts>
    <vt:vector size="47" baseType="lpstr">
      <vt:lpstr>.PingFangSC-Regular</vt:lpstr>
      <vt:lpstr>Arial</vt:lpstr>
      <vt:lpstr>Calibri</vt:lpstr>
      <vt:lpstr>Calibri Light</vt:lpstr>
      <vt:lpstr>Cambria Math</vt:lpstr>
      <vt:lpstr>Comic Sans MS</vt:lpstr>
      <vt:lpstr>Courier New</vt:lpstr>
      <vt:lpstr>PingFangSC-Regular</vt:lpstr>
      <vt:lpstr>Symbol</vt:lpstr>
      <vt:lpstr>Times New Roman</vt:lpstr>
      <vt:lpstr>Wingdings</vt:lpstr>
      <vt:lpstr>Office Theme</vt:lpstr>
      <vt:lpstr>Theme1</vt:lpstr>
      <vt:lpstr>1_Office Theme</vt:lpstr>
      <vt:lpstr>2_Office Theme</vt:lpstr>
      <vt:lpstr>  The EIC Project and involvement of JLab and the User Community</vt:lpstr>
      <vt:lpstr>EIC Science – Findings of the NAS Committee</vt:lpstr>
      <vt:lpstr>Worldwide Interest in EIC Physics</vt:lpstr>
      <vt:lpstr>Growing Relevance of Accelerators Worldwide</vt:lpstr>
      <vt:lpstr>PowerPoint Presentation</vt:lpstr>
      <vt:lpstr>PowerPoint Presentation</vt:lpstr>
      <vt:lpstr>PowerPoint Presentation</vt:lpstr>
      <vt:lpstr>PowerPoint Presentation</vt:lpstr>
      <vt:lpstr>PowerPoint Presentation</vt:lpstr>
      <vt:lpstr>PowerPoint Presentation</vt:lpstr>
      <vt:lpstr>Detector planning</vt:lpstr>
      <vt:lpstr>PowerPoint Presentation</vt:lpstr>
      <vt:lpstr>Highly integrated detector system</vt:lpstr>
      <vt:lpstr>EIC Detector Other Project Cost Activities</vt:lpstr>
      <vt:lpstr>Some more on the solenoid magnet</vt:lpstr>
      <vt:lpstr>Luminosity versus ECM center of mass energy</vt:lpstr>
      <vt:lpstr>Further detector (and IR!) planning</vt:lpstr>
      <vt:lpstr>Suggested specification list of 2nd IR</vt:lpstr>
      <vt:lpstr>Main EICUG objectives for the next 2 years</vt:lpstr>
      <vt:lpstr>Expression of Interest Timeline</vt:lpstr>
      <vt:lpstr>Expression of Interest</vt:lpstr>
      <vt:lpstr>EoI: More information</vt:lpstr>
      <vt:lpstr>Timeline beyond Expression of Interest</vt:lpstr>
      <vt:lpstr>PowerPoint Presentation</vt:lpstr>
      <vt:lpstr>Outlook/Summary</vt:lpstr>
      <vt:lpstr>Backup</vt:lpstr>
      <vt:lpstr>Experimental Challenge of the EIC</vt:lpstr>
      <vt:lpstr>Detector Challenge of the EIC</vt:lpstr>
      <vt:lpstr>Main detector objectives for the next 2 years</vt:lpstr>
      <vt:lpstr>EIC General Purpose Detector: Concept</vt:lpstr>
      <vt:lpstr>Further planning for Conceptual Design Report</vt:lpstr>
      <vt:lpstr>Further planning for Conceptual Design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Bowman</dc:creator>
  <cp:lastModifiedBy>Rolf Ent</cp:lastModifiedBy>
  <cp:revision>795</cp:revision>
  <dcterms:created xsi:type="dcterms:W3CDTF">2017-08-30T13:34:31Z</dcterms:created>
  <dcterms:modified xsi:type="dcterms:W3CDTF">2020-06-22T14:39:53Z</dcterms:modified>
</cp:coreProperties>
</file>