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57" r:id="rId2"/>
    <p:sldId id="282" r:id="rId3"/>
    <p:sldId id="284" r:id="rId4"/>
    <p:sldId id="285" r:id="rId5"/>
    <p:sldId id="283" r:id="rId6"/>
    <p:sldId id="269" r:id="rId7"/>
    <p:sldId id="267" r:id="rId8"/>
    <p:sldId id="286" r:id="rId9"/>
    <p:sldId id="292" r:id="rId10"/>
    <p:sldId id="270" r:id="rId11"/>
    <p:sldId id="293" r:id="rId12"/>
    <p:sldId id="294" r:id="rId13"/>
    <p:sldId id="288" r:id="rId14"/>
    <p:sldId id="272" r:id="rId15"/>
    <p:sldId id="295" r:id="rId16"/>
    <p:sldId id="296" r:id="rId17"/>
    <p:sldId id="298" r:id="rId18"/>
    <p:sldId id="278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915BD-B63B-4F79-8F69-20EE9AEE6139}" v="84" dt="2021-06-18T21:30:52.7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2F696-4788-4009-8FB3-0A7291ADC18A}" type="datetimeFigureOut">
              <a:rPr lang="en-US" smtClean="0"/>
              <a:t>6/21/21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9D3A2-C2AD-490C-9430-20FE8FECD3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6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orders of magnitude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4B460-BB6C-4386-8406-BE84CCCFAEC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3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14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2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35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46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0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022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8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11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7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20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5BDB65E-115C-473B-8621-5FD7E6F923F3}" type="datetimeFigureOut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C53B03D-8D26-465F-A88A-12BD3E731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14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3F47E20B-1205-4238-A82B-90EF577F3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13567AC-EB9A-47A9-B6EC-B5BDB73B1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464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6867C8-6CA7-405D-9A45-55A257F7E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515" y="769545"/>
            <a:ext cx="5952765" cy="3263119"/>
          </a:xfrm>
          <a:noFill/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Implications of prex-2 on nuclear equation of state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A9F2B-AF93-48E7-B4A5-67D672DA3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0511" y="4392754"/>
            <a:ext cx="5911155" cy="119968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Brendan Reed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Indiana University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chemeClr val="bg1"/>
                </a:solidFill>
              </a:rPr>
              <a:t>reedbr@iu.edu</a:t>
            </a:r>
          </a:p>
        </p:txBody>
      </p:sp>
      <p:pic>
        <p:nvPicPr>
          <p:cNvPr id="1026" name="Picture 2" descr="GW170817 kilonova: what happened next – Physics World">
            <a:extLst>
              <a:ext uri="{FF2B5EF4-FFF2-40B4-BE49-F238E27FC236}">
                <a16:creationId xmlns:a16="http://schemas.microsoft.com/office/drawing/2014/main" id="{6936A07A-0D43-2B45-BCAD-BA5B5E74F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5491" r="7747" b="-224"/>
          <a:stretch/>
        </p:blipFill>
        <p:spPr bwMode="auto">
          <a:xfrm>
            <a:off x="8129008" y="1012171"/>
            <a:ext cx="3691443" cy="31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EDB18499-87F1-40CB-AF6D-2EC9801C2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9008" y="5150453"/>
            <a:ext cx="3419524" cy="106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307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187F2-060C-46EA-937B-49D3B9EE0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sz="2400"/>
              <a:t>Gravitational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0CB9D-8BFE-4141-982F-761CA43EC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 sz="1700"/>
              <a:t>Aug. 17, 2017: merger of two NS observed by LIGO-Virgo gravitational wave detectors</a:t>
            </a:r>
          </a:p>
          <a:p>
            <a:r>
              <a:rPr lang="en-US" sz="1700"/>
              <a:t>Fermi and Integral spacecrafts independently reported a short gamma ray burst</a:t>
            </a:r>
          </a:p>
          <a:p>
            <a:r>
              <a:rPr lang="en-US" sz="1700"/>
              <a:t>Extensive follow ups observed this event at wavelengths in each part of EM spectrum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4AA022A-15C5-4E32-AC92-719B6C731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88B32-079E-8F4D-9523-FC7A4D62F276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467039-1707-404F-90D1-FFF2CA99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950E0-5611-4A5E-A027-8EAA0716C8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032" y="3067936"/>
            <a:ext cx="6227064" cy="2833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006FD4-5D2E-45EF-92EB-913C9DCD1690}"/>
              </a:ext>
            </a:extLst>
          </p:cNvPr>
          <p:cNvSpPr txBox="1"/>
          <p:nvPr/>
        </p:nvSpPr>
        <p:spPr>
          <a:xfrm>
            <a:off x="7400925" y="6400800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Abbot et al. (2017)</a:t>
            </a:r>
          </a:p>
        </p:txBody>
      </p:sp>
      <p:pic>
        <p:nvPicPr>
          <p:cNvPr id="9" name="Picture 8" descr="A picture containing outdoor, dark, night, comet&#10;&#10;Description automatically generated">
            <a:extLst>
              <a:ext uri="{FF2B5EF4-FFF2-40B4-BE49-F238E27FC236}">
                <a16:creationId xmlns:a16="http://schemas.microsoft.com/office/drawing/2014/main" id="{555556B1-64F5-4ED2-8E81-90EB46234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43" y="301752"/>
            <a:ext cx="3390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01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81CF2-9F47-45D6-9B88-F7BBF36A5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US" dirty="0"/>
              <a:t>Tidal Deformability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276A4-9FD8-44BD-BA1D-14C347314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r>
              <a:rPr lang="en-US" dirty="0"/>
              <a:t>Gravitational tides distort shapes of neutron stars just before merger</a:t>
            </a:r>
          </a:p>
          <a:p>
            <a:r>
              <a:rPr lang="en-US" dirty="0"/>
              <a:t>Similar to dipole polarizability of an atom, the mass quadrupole polarizability (tidal deformability) of a NS scales as powers of R</a:t>
            </a:r>
          </a:p>
          <a:p>
            <a:r>
              <a:rPr lang="en-US" dirty="0"/>
              <a:t>GW170817 set upper limits on combined deformability of stars 1 and 2</a:t>
            </a:r>
          </a:p>
          <a:p>
            <a:r>
              <a:rPr lang="en-US" dirty="0"/>
              <a:t>Analysis favors more compact stars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BB44358-0ADE-478F-BA6C-B1EC7E0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DBD60-4DF2-C44A-9CF9-5A297AD84E7A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CAECC93-A236-4301-B485-58B6F6D0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B372AE-2305-4EB5-9E85-FC56FFA1E062}"/>
                  </a:ext>
                </a:extLst>
              </p:cNvPr>
              <p:cNvSpPr txBox="1"/>
              <p:nvPr/>
            </p:nvSpPr>
            <p:spPr>
              <a:xfrm>
                <a:off x="7740541" y="4636212"/>
                <a:ext cx="3388555" cy="1450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b>
                        <m:sSub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𝐺𝑀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5B372AE-2305-4EB5-9E85-FC56FFA1E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541" y="4636212"/>
                <a:ext cx="3388555" cy="145020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BA526006-081F-4B89-8FA6-F5CCCE16B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579" y="2371577"/>
            <a:ext cx="4696480" cy="21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8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94FA2-E76F-432E-9439-7BC27F01E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BE7E55D7-827E-4CA0-B75D-7C8D3E0CA646}" type="datetime1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8550-40F5-400C-B22C-E5AF4175B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Brendan Reed – NUCLEI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69DB0-15F8-46A0-80F3-D5A7E5369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1BDD3-207C-4F68-A9BB-1D544F2C3648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15C92-2E0D-4BD1-9E2B-A0AEF5E5B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781" y="643467"/>
            <a:ext cx="7282437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A8709248-00C7-6C48-8B89-8F148D1A92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4" b="21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66BD8-4DA4-B34B-8812-48C6981D0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9A0B4CFD-1BE6-3F43-802E-94BBCEDFE434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6/21/21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084F6-6133-954A-8D12-47F72DE3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0200" y="6236208"/>
            <a:ext cx="5901189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Brendan Reed – RBRC</a:t>
            </a:r>
          </a:p>
        </p:txBody>
      </p:sp>
    </p:spTree>
    <p:extLst>
      <p:ext uri="{BB962C8B-B14F-4D97-AF65-F5344CB8AC3E}">
        <p14:creationId xmlns:p14="http://schemas.microsoft.com/office/powerpoint/2010/main" val="57852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EC6A7-2040-4131-BC5C-8254AAC5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sz="2200"/>
              <a:t>A nicer view of neutron stars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BEED8D-B8DC-45DA-B4FD-54855032141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3244" y="2638044"/>
                <a:ext cx="3063765" cy="32632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NICER reported mass and radius of PSR J0030+0451 from X-ray observations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1.34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−0.16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+0.15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12.71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−1.19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+1.14</m:t>
                        </m:r>
                      </m:sup>
                    </m:sSubSup>
                  </m:oMath>
                </a14:m>
                <a:r>
                  <a:rPr lang="en-US" dirty="0"/>
                  <a:t> km</a:t>
                </a:r>
              </a:p>
              <a:p>
                <a:r>
                  <a:rPr lang="en-US" dirty="0"/>
                  <a:t>Remarkably precise in astronomical terms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BEED8D-B8DC-45DA-B4FD-5485503214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244" y="2638044"/>
                <a:ext cx="3063765" cy="3263206"/>
              </a:xfrm>
              <a:blipFill>
                <a:blip r:embed="rId2"/>
                <a:stretch>
                  <a:fillRect l="-1394" t="-1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4E13A-9265-4A9B-B60E-B9F9024C2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5DCF-17B3-7F42-B9F1-15A0CBE8BC63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03D97-1864-4CEE-9A06-7C721F129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DBF96D5D-3B68-4B62-8408-A7BFD9AD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366" y="1681609"/>
            <a:ext cx="6227064" cy="35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66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D3E84-8D54-4363-A192-D0EE2252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6EAE644-1F85-418B-8B3B-384425B5D351}" type="datetime1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193D0-0DF1-4FEC-97BD-16431606F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Brendan Reed – NUCLEI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3F9A2D-8ABA-420E-8EA9-2486A3E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1BDD3-207C-4F68-A9BB-1D544F2C3648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A05D5D-DA0E-4C72-BAD2-B2D667E4A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133" y="643467"/>
            <a:ext cx="7211734" cy="557106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351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28053-6B7B-4261-8BE8-DF88C2FD15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3467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08FCC869-ECCD-4438-B219-DC08FEF8518C}" type="datetime1">
              <a:rPr lang="en-US" smtClean="0"/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4DE8-515C-4EC8-9020-4E78E13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Brendan Reed – NUCLEI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5A0C67-497B-4CED-AB13-81FDE3F2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1BDD3-207C-4F68-A9BB-1D544F2C3648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732969-6FA9-4151-95A4-FB812EB30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25" y="643467"/>
            <a:ext cx="7235150" cy="5571065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40B04F-5496-4B19-BB6E-10199251EF38}"/>
              </a:ext>
            </a:extLst>
          </p:cNvPr>
          <p:cNvSpPr txBox="1"/>
          <p:nvPr/>
        </p:nvSpPr>
        <p:spPr>
          <a:xfrm>
            <a:off x="218114" y="2256639"/>
            <a:ext cx="24411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PREX-2 Favors moderately stiff 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LIGO favors NS radii &lt; 13km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PREX2 favors &gt; 13km radii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Consistent picture if NS radii are about 13km</a:t>
            </a:r>
          </a:p>
        </p:txBody>
      </p:sp>
    </p:spTree>
    <p:extLst>
      <p:ext uri="{BB962C8B-B14F-4D97-AF65-F5344CB8AC3E}">
        <p14:creationId xmlns:p14="http://schemas.microsoft.com/office/powerpoint/2010/main" val="529847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D724-8C5C-44B9-BF0C-616F76E1C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b="0" i="0">
                <a:effectLst/>
                <a:latin typeface="Helvetica Neue"/>
              </a:rPr>
              <a:t>PSR J0740+6620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5B335-9BBD-44DA-ADBB-2982E0D86C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3244" y="2638044"/>
                <a:ext cx="4492932" cy="32632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Very massive NS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≈2.07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⊙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12.39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−0.95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+1.30</m:t>
                        </m:r>
                      </m:sup>
                    </m:sSubSup>
                  </m:oMath>
                </a14:m>
                <a:r>
                  <a:rPr lang="en-US" dirty="0"/>
                  <a:t> km</a:t>
                </a:r>
              </a:p>
              <a:p>
                <a:r>
                  <a:rPr lang="en-US" dirty="0"/>
                  <a:t>Important measurement of very high-density EOS</a:t>
                </a:r>
              </a:p>
              <a:p>
                <a:r>
                  <a:rPr lang="en-US" dirty="0"/>
                  <a:t>No sign of phase transition in core</a:t>
                </a:r>
              </a:p>
              <a:p>
                <a:r>
                  <a:rPr lang="en-US" dirty="0"/>
                  <a:t>CREX measurement will further constrain this picture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15B335-9BBD-44DA-ADBB-2982E0D86C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244" y="2638044"/>
                <a:ext cx="4492932" cy="3263206"/>
              </a:xfrm>
              <a:blipFill>
                <a:blip r:embed="rId2"/>
                <a:stretch>
                  <a:fillRect l="-950" t="-1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BB319C-DE18-4AEC-81BB-0E69E7B53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603" y="1293275"/>
            <a:ext cx="4564684" cy="427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D89A1-EDB2-4FD7-9AD6-3D3CCFE3F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7FF17-ED90-4AD1-9C3F-32D547A9F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329660"/>
            <a:ext cx="7729728" cy="3101983"/>
          </a:xfrm>
        </p:spPr>
        <p:txBody>
          <a:bodyPr>
            <a:normAutofit/>
          </a:bodyPr>
          <a:lstStyle/>
          <a:p>
            <a:r>
              <a:rPr lang="en-US" dirty="0"/>
              <a:t>PREX-2 measurement has several implications on a variety of nuclear systems</a:t>
            </a:r>
          </a:p>
          <a:p>
            <a:r>
              <a:rPr lang="en-US" dirty="0"/>
              <a:t>Gravitational wave detections constrain neutron star structure</a:t>
            </a:r>
          </a:p>
          <a:p>
            <a:r>
              <a:rPr lang="en-US" dirty="0"/>
              <a:t>X-ray telescopes have constrained neutron star radii </a:t>
            </a:r>
            <a:r>
              <a:rPr lang="en-US"/>
              <a:t>at different masses</a:t>
            </a:r>
            <a:endParaRPr lang="en-US" dirty="0"/>
          </a:p>
          <a:p>
            <a:r>
              <a:rPr lang="en-US" dirty="0"/>
              <a:t>PREX-2 suggests weak tension with GW observations, favors moderately stiff equations of state in neutron stars</a:t>
            </a:r>
          </a:p>
          <a:p>
            <a:r>
              <a:rPr lang="en-US" dirty="0"/>
              <a:t>Upcoming CREX results will shed more light on the slope of the EOS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4B06C0-18CF-40B1-A97E-BFE9CC73E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C0E52-6435-DD4F-BC70-18C863AA1FEE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65656-797F-450A-9C32-815D93B0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Brendan Reed – RBRC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02A38-4D7A-49A0-9FCC-CBE43FDF7EA4}"/>
              </a:ext>
            </a:extLst>
          </p:cNvPr>
          <p:cNvSpPr txBox="1"/>
          <p:nvPr/>
        </p:nvSpPr>
        <p:spPr>
          <a:xfrm>
            <a:off x="3325198" y="5431643"/>
            <a:ext cx="61130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thanks to my graduate advisor Charles Horowitz</a:t>
            </a:r>
          </a:p>
          <a:p>
            <a:r>
              <a:rPr lang="en-US" dirty="0"/>
              <a:t>Farrukh Fattoyev and Jorge </a:t>
            </a:r>
            <a:r>
              <a:rPr lang="en-US" dirty="0" err="1"/>
              <a:t>Piekarewicz</a:t>
            </a:r>
            <a:endParaRPr lang="en-US" dirty="0"/>
          </a:p>
          <a:p>
            <a:r>
              <a:rPr lang="en-US" dirty="0"/>
              <a:t>All the people involved in the PREX-2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19489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5CE7E-3CC8-C542-AC52-622B4953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equation of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36008E-8FA4-7C4B-A363-188BFFE5F2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15668" y="2285706"/>
                <a:ext cx="4475745" cy="3101983"/>
              </a:xfrm>
            </p:spPr>
            <p:txBody>
              <a:bodyPr/>
              <a:lstStyle/>
              <a:p>
                <a:r>
                  <a:rPr lang="en-US" dirty="0"/>
                  <a:t>EOS = pressure as function of density</a:t>
                </a:r>
              </a:p>
              <a:p>
                <a:r>
                  <a:rPr lang="en-US" dirty="0"/>
                  <a:t>Energy per particle at zero temperature gives rise to the equation of state</a:t>
                </a:r>
              </a:p>
              <a:p>
                <a:r>
                  <a:rPr lang="en-US" dirty="0"/>
                  <a:t>Laboratories help constrain EOS near saturation density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≈.150</m:t>
                    </m:r>
                  </m:oMath>
                </a14:m>
                <a:r>
                  <a:rPr lang="en-US" dirty="0"/>
                  <a:t> fm</a:t>
                </a:r>
                <a:r>
                  <a:rPr lang="en-US" baseline="30000" dirty="0"/>
                  <a:t>-3</a:t>
                </a:r>
                <a:endParaRPr lang="en-US" dirty="0"/>
              </a:p>
              <a:p>
                <a:r>
                  <a:rPr lang="en-US" dirty="0"/>
                  <a:t>EOS is often parameterized into symmetric part and asymmetric part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136008E-8FA4-7C4B-A363-188BFFE5F2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15668" y="2285706"/>
                <a:ext cx="4475745" cy="3101983"/>
              </a:xfrm>
              <a:blipFill>
                <a:blip r:embed="rId2"/>
                <a:stretch>
                  <a:fillRect l="-817" t="-1179" r="-1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FB69F-1917-E042-BE24-93EE5D343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CFD-1BE6-3F43-802E-94BBCEDFE434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3FB55-1D1E-4745-A813-4C508CAC7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230F54-0A88-BB46-8355-B7D556DC2A51}"/>
                  </a:ext>
                </a:extLst>
              </p:cNvPr>
              <p:cNvSpPr txBox="1"/>
              <p:nvPr/>
            </p:nvSpPr>
            <p:spPr>
              <a:xfrm>
                <a:off x="773530" y="5122913"/>
                <a:ext cx="6229078" cy="6890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=ℇ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ℇ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𝑆𝑁𝑀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230F54-0A88-BB46-8355-B7D556DC2A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530" y="5122913"/>
                <a:ext cx="6229078" cy="6890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F9E3A317-3B03-47F5-A38A-2AAE14752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8"/>
          <a:stretch/>
        </p:blipFill>
        <p:spPr>
          <a:xfrm>
            <a:off x="8026851" y="2285706"/>
            <a:ext cx="3278739" cy="399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208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CCF5-84B8-9045-82FE-E5219222D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6778-CFF4-2642-86B2-0BE3F07D99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Symmetry energy describes the energy of asymmetric matter</a:t>
            </a:r>
          </a:p>
          <a:p>
            <a:r>
              <a:rPr lang="en-US" dirty="0"/>
              <a:t>Expanded around saturation</a:t>
            </a:r>
          </a:p>
          <a:p>
            <a:r>
              <a:rPr lang="en-US" dirty="0"/>
              <a:t>Slope parameter L strongly related to neutron skin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7098F-F934-8E48-A377-289FF3219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CFD-1BE6-3F43-802E-94BBCEDFE434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2D030-1C8A-7F46-8729-BC70EADF7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58652C-DB01-0245-BBF3-3C3D4DA3DA05}"/>
                  </a:ext>
                </a:extLst>
              </p:cNvPr>
              <p:cNvSpPr txBox="1"/>
              <p:nvPr/>
            </p:nvSpPr>
            <p:spPr>
              <a:xfrm>
                <a:off x="2950594" y="4189035"/>
                <a:ext cx="3628301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758652C-DB01-0245-BBF3-3C3D4DA3DA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0594" y="4189035"/>
                <a:ext cx="3628301" cy="8298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BCD4316-CB44-9941-8865-78132677DD64}"/>
              </a:ext>
            </a:extLst>
          </p:cNvPr>
          <p:cNvSpPr/>
          <p:nvPr/>
        </p:nvSpPr>
        <p:spPr>
          <a:xfrm rot="18021499">
            <a:off x="3200399" y="5072007"/>
            <a:ext cx="1062317" cy="482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5BA188-EF3B-464C-B46B-4DF4A81CFDA6}"/>
                  </a:ext>
                </a:extLst>
              </p:cNvPr>
              <p:cNvSpPr txBox="1"/>
              <p:nvPr/>
            </p:nvSpPr>
            <p:spPr>
              <a:xfrm>
                <a:off x="2282552" y="5846302"/>
                <a:ext cx="1680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5BA188-EF3B-464C-B46B-4DF4A81CF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552" y="5846302"/>
                <a:ext cx="1680882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ight Arrow 10">
            <a:extLst>
              <a:ext uri="{FF2B5EF4-FFF2-40B4-BE49-F238E27FC236}">
                <a16:creationId xmlns:a16="http://schemas.microsoft.com/office/drawing/2014/main" id="{472BEC40-E10C-2E41-AA61-E2876C54E22F}"/>
              </a:ext>
            </a:extLst>
          </p:cNvPr>
          <p:cNvSpPr/>
          <p:nvPr/>
        </p:nvSpPr>
        <p:spPr>
          <a:xfrm rot="13026122">
            <a:off x="4550443" y="4931082"/>
            <a:ext cx="1062317" cy="4822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F93573-76D7-5448-B757-7CA51E875562}"/>
                  </a:ext>
                </a:extLst>
              </p:cNvPr>
              <p:cNvSpPr txBox="1"/>
              <p:nvPr/>
            </p:nvSpPr>
            <p:spPr>
              <a:xfrm>
                <a:off x="4554445" y="5595177"/>
                <a:ext cx="2167552" cy="665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𝜕𝜌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​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F93573-76D7-5448-B757-7CA51E8755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45" y="5595177"/>
                <a:ext cx="2167552" cy="665888"/>
              </a:xfrm>
              <a:prstGeom prst="rect">
                <a:avLst/>
              </a:prstGeom>
              <a:blipFill>
                <a:blip r:embed="rId4"/>
                <a:stretch>
                  <a:fillRect t="-118868" b="-1811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88C1623-7E72-437B-9F7B-1D7FBD13C1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307" y="2226396"/>
            <a:ext cx="3224790" cy="403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6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0D1DD-5239-FE4C-8C82-E596EEA9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F9335-4BEF-634A-8EB3-4A98329E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CFD-1BE6-3F43-802E-94BBCEDFE434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B5EEA2-0975-8B45-9BAA-E9170441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E8CEEC-49FD-FE47-ACC0-D41B73356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530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iagram&#10;&#10;Description automatically generated">
            <a:extLst>
              <a:ext uri="{FF2B5EF4-FFF2-40B4-BE49-F238E27FC236}">
                <a16:creationId xmlns:a16="http://schemas.microsoft.com/office/drawing/2014/main" id="{63AFDD68-2FAF-0147-9608-C96693DA8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72" y="16068"/>
            <a:ext cx="4386456" cy="647999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91B59-8379-D142-AE5B-1B431C721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CFD-1BE6-3F43-802E-94BBCEDFE434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9D4AE-6CD8-3E45-BA9B-5A4C39FB5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4C1F33-1238-7A48-B0B5-C005CC8A3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594" y="16068"/>
            <a:ext cx="528093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D9CBD3-4579-7C4D-BCA0-2BA77907C511}"/>
                  </a:ext>
                </a:extLst>
              </p:cNvPr>
              <p:cNvSpPr txBox="1"/>
              <p:nvPr/>
            </p:nvSpPr>
            <p:spPr>
              <a:xfrm>
                <a:off x="8688698" y="3256064"/>
                <a:ext cx="294490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=38.1±4.7</m:t>
                    </m:r>
                  </m:oMath>
                </a14:m>
                <a:r>
                  <a:rPr lang="en-US" sz="2400" dirty="0"/>
                  <a:t> MeV</a:t>
                </a: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=106±37</m:t>
                    </m:r>
                  </m:oMath>
                </a14:m>
                <a:r>
                  <a:rPr lang="en-US" sz="2400" dirty="0"/>
                  <a:t> MeV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DD9CBD3-4579-7C4D-BCA0-2BA77907C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698" y="3256064"/>
                <a:ext cx="2944906" cy="830997"/>
              </a:xfrm>
              <a:prstGeom prst="rect">
                <a:avLst/>
              </a:prstGeom>
              <a:blipFill>
                <a:blip r:embed="rId4"/>
                <a:stretch>
                  <a:fillRect l="-1449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24931902-5F92-EE40-9555-2A07AED45D43}"/>
              </a:ext>
            </a:extLst>
          </p:cNvPr>
          <p:cNvSpPr txBox="1"/>
          <p:nvPr/>
        </p:nvSpPr>
        <p:spPr>
          <a:xfrm>
            <a:off x="8908790" y="4634456"/>
            <a:ext cx="2299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Suggests a moderately stiff EOS</a:t>
            </a:r>
          </a:p>
        </p:txBody>
      </p:sp>
    </p:spTree>
    <p:extLst>
      <p:ext uri="{BB962C8B-B14F-4D97-AF65-F5344CB8AC3E}">
        <p14:creationId xmlns:p14="http://schemas.microsoft.com/office/powerpoint/2010/main" val="17287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28D4A-F5B4-4E6E-A27A-D546F811B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928" y="964692"/>
            <a:ext cx="6092952" cy="1188720"/>
          </a:xfrm>
        </p:spPr>
        <p:txBody>
          <a:bodyPr>
            <a:normAutofit/>
          </a:bodyPr>
          <a:lstStyle/>
          <a:p>
            <a:r>
              <a:rPr lang="en-US"/>
              <a:t>Structure of a neutron star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97148-CADF-4A66-8DB6-15436A914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9646" y="2475145"/>
            <a:ext cx="6142233" cy="3409259"/>
          </a:xfrm>
        </p:spPr>
        <p:txBody>
          <a:bodyPr>
            <a:normAutofit/>
          </a:bodyPr>
          <a:lstStyle/>
          <a:p>
            <a:r>
              <a:rPr lang="en-US"/>
              <a:t>Core comprised of superconducting fluid of neutrons and protons in beta equilibrium</a:t>
            </a:r>
          </a:p>
          <a:p>
            <a:pPr lvl="1"/>
            <a:r>
              <a:rPr lang="en-US"/>
              <a:t>Comprises majority of structure of star including its mass and radius</a:t>
            </a:r>
          </a:p>
          <a:p>
            <a:r>
              <a:rPr lang="en-US"/>
              <a:t>Inner crust has coulomb crystal of neutrons, neutron rich nuclei, and relativistic degenerate electrons</a:t>
            </a:r>
          </a:p>
          <a:p>
            <a:pPr lvl="1"/>
            <a:r>
              <a:rPr lang="en-US"/>
              <a:t>Nuclear pasta!</a:t>
            </a:r>
          </a:p>
          <a:p>
            <a:r>
              <a:rPr lang="en-US"/>
              <a:t>Outer crust is coulomb crystal of neutron rich nuclei and relativistic degenerate electrons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D2332-F683-4648-AF5B-28828D5BD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C3CBA-1A56-254A-9929-8D61F0B719D6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1507E2-D318-4E62-A883-08347A17A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8FA9A1F2-708F-4458-BB9A-E9D7D7C3A7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2" r="2967"/>
          <a:stretch/>
        </p:blipFill>
        <p:spPr bwMode="auto">
          <a:xfrm>
            <a:off x="523875" y="974355"/>
            <a:ext cx="4476749" cy="2396516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E7AA4F5B-22DF-432D-BC7D-6C9CCCC10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" r="-1" b="2240"/>
          <a:stretch/>
        </p:blipFill>
        <p:spPr bwMode="auto">
          <a:xfrm>
            <a:off x="960120" y="3509436"/>
            <a:ext cx="3707652" cy="2374971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345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399FD-2017-4C5E-BB07-768DD937C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4476806" cy="1188720"/>
          </a:xfrm>
        </p:spPr>
        <p:txBody>
          <a:bodyPr>
            <a:normAutofit/>
          </a:bodyPr>
          <a:lstStyle/>
          <a:p>
            <a:r>
              <a:rPr lang="en-US" dirty="0"/>
              <a:t>Neutron stars and Pb208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035D47-02AB-4FC0-A4CD-0F6CA3F8E98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3244" y="2638044"/>
                <a:ext cx="4492932" cy="3263206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Pressure of neutron matter pushes neutrons out against surface tension</a:t>
                </a:r>
              </a:p>
              <a:p>
                <a:pPr lvl="1"/>
                <a:r>
                  <a:rPr lang="en-US" dirty="0"/>
                  <a:t>Neutron skin correlated with pressure of neutron matter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𝑝𝑛𝑚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Neutron star properties also depend on pressure of neutron matter</a:t>
                </a:r>
              </a:p>
              <a:p>
                <a:r>
                  <a:rPr lang="en-US" dirty="0"/>
                  <a:t>Neutron skin measurement constrains NS radius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6035D47-02AB-4FC0-A4CD-0F6CA3F8E98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244" y="2638044"/>
                <a:ext cx="4492932" cy="3263206"/>
              </a:xfrm>
              <a:blipFill>
                <a:blip r:embed="rId3"/>
                <a:stretch>
                  <a:fillRect l="-950" t="-1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56533F40-045E-4E3D-9243-864CD4E58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3605" y="964692"/>
            <a:ext cx="5440680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0402EC6-D845-41B3-BEBE-CB34D9BFE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699" y="1128683"/>
            <a:ext cx="5106493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EA7E2D-401A-4973-9BD9-9876147B7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89" y="1537980"/>
            <a:ext cx="4782312" cy="378998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6F3E26-96FC-4FBD-B8B3-70D09E69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315" y="6236208"/>
            <a:ext cx="590118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Brendan Reed – RBRC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095A2-C666-4E30-A7D5-2EF8E8DD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E1C4293-2BDD-4E48-991E-03B237C07253}" type="datetime1">
              <a:rPr lang="en-US" smtClean="0"/>
              <a:pPr>
                <a:spcAft>
                  <a:spcPts val="600"/>
                </a:spcAft>
              </a:pPr>
              <a:t>6/21/21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13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CFBA-031C-0F48-9C03-F397DBD09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en-US" dirty="0"/>
              <a:t>Direct </a:t>
            </a:r>
            <a:r>
              <a:rPr lang="en-US" dirty="0" err="1"/>
              <a:t>urca</a:t>
            </a:r>
            <a:r>
              <a:rPr lang="en-US" dirty="0"/>
              <a:t> process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A67DEF-C847-6044-9303-CE6D5A865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03243" y="2638044"/>
                <a:ext cx="5963317" cy="3263206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500" dirty="0"/>
                  <a:t>Newly born neutron stars are very hot (</a:t>
                </a: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sz="1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500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</m:sSup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500" b="0" i="1" smtClean="0">
                        <a:latin typeface="Cambria Math" panose="02040503050406030204" pitchFamily="18" charset="0"/>
                      </a:rPr>
                      <m:t>≈10</m:t>
                    </m:r>
                  </m:oMath>
                </a14:m>
                <a:r>
                  <a:rPr lang="en-US" sz="1500" dirty="0"/>
                  <a:t> MeV)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Dominant cooling mechanism during this time is direct </a:t>
                </a:r>
                <a:r>
                  <a:rPr lang="en-US" sz="1500" dirty="0" err="1"/>
                  <a:t>Urca</a:t>
                </a:r>
                <a:r>
                  <a:rPr lang="en-US" sz="1500" dirty="0"/>
                  <a:t> process</a:t>
                </a:r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1500" dirty="0"/>
              </a:p>
              <a:p>
                <a:pPr marL="0" indent="0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15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5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5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⟶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15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5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500" dirty="0"/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Determined by the proton fraction in core of neutron star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1500" dirty="0"/>
                  <a:t>Also determined by the density dependence of the symmetry energy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PREX-2 constrains both threshold density and mass for direct </a:t>
                </a:r>
                <a:r>
                  <a:rPr lang="en-US" sz="1500" dirty="0" err="1"/>
                  <a:t>Urca</a:t>
                </a:r>
                <a:r>
                  <a:rPr lang="en-US" sz="1500" dirty="0"/>
                  <a:t> cooling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X-ray observations suggest newborn stars may required enhanced cooling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1500" dirty="0"/>
                  <a:t>PREX-2 favors a lower threshold density and mass</a:t>
                </a:r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sz="15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DA67DEF-C847-6044-9303-CE6D5A865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3243" y="2638044"/>
                <a:ext cx="5963317" cy="3263206"/>
              </a:xfrm>
              <a:blipFill>
                <a:blip r:embed="rId2"/>
                <a:stretch>
                  <a:fillRect l="-307" t="-1121" r="-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F0C20-7942-6746-99F6-387818577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21429" y="6238816"/>
            <a:ext cx="2753746" cy="32396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A0B4CFD-1BE6-3F43-802E-94BBCEDFE434}" type="datetime1">
              <a:rPr lang="en-US" smtClean="0"/>
              <a:pPr>
                <a:spcAft>
                  <a:spcPts val="600"/>
                </a:spcAft>
              </a:pPr>
              <a:t>6/21/21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74E22-3C79-3541-826C-74DE3837B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8315" y="6236208"/>
            <a:ext cx="5901189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Brendan Reed – RBRC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4B8403-6D09-584D-B9B0-5E06731D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898" y="1456733"/>
            <a:ext cx="4068673" cy="46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72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EEE9-2AED-5F41-9902-10652B96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F8C37-5391-2A42-8EB5-2B49EAB62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A4488-AA8C-1C4B-A5BF-9AF952A3B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B4CFD-1BE6-3F43-802E-94BBCEDFE434}" type="datetime1">
              <a:rPr lang="en-US" smtClean="0"/>
              <a:t>6/21/21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CF29-9864-8941-AA19-CC629F007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Brendan Reed – RBRC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981D4D-BE34-B842-8302-507F86F63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6571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224</TotalTime>
  <Words>696</Words>
  <Application>Microsoft Macintosh PowerPoint</Application>
  <PresentationFormat>Widescreen</PresentationFormat>
  <Paragraphs>116</Paragraphs>
  <Slides>18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Cambria Math</vt:lpstr>
      <vt:lpstr>Gill Sans MT</vt:lpstr>
      <vt:lpstr>Helvetica Neue</vt:lpstr>
      <vt:lpstr>Parcel</vt:lpstr>
      <vt:lpstr>Implications of prex-2 on nuclear equation of state</vt:lpstr>
      <vt:lpstr>Nuclear equation of state</vt:lpstr>
      <vt:lpstr>Symmetry energy</vt:lpstr>
      <vt:lpstr>Symmetry energy</vt:lpstr>
      <vt:lpstr>PowerPoint Presentation</vt:lpstr>
      <vt:lpstr>Structure of a neutron star</vt:lpstr>
      <vt:lpstr>Neutron stars and Pb208</vt:lpstr>
      <vt:lpstr>Direct urca process</vt:lpstr>
      <vt:lpstr>PowerPoint Presentation</vt:lpstr>
      <vt:lpstr>Gravitational waves</vt:lpstr>
      <vt:lpstr>Tidal Deformability</vt:lpstr>
      <vt:lpstr>PowerPoint Presentation</vt:lpstr>
      <vt:lpstr>PowerPoint Presentation</vt:lpstr>
      <vt:lpstr>A nicer view of neutron stars</vt:lpstr>
      <vt:lpstr>PowerPoint Presentation</vt:lpstr>
      <vt:lpstr>PowerPoint Presentation</vt:lpstr>
      <vt:lpstr>PSR J0740+6620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Implications of prex-2 on nuclear equation of state</dc:title>
  <dc:creator>Reed, Brendan</dc:creator>
  <cp:lastModifiedBy>Horowitz, Charles J.</cp:lastModifiedBy>
  <cp:revision>3</cp:revision>
  <dcterms:created xsi:type="dcterms:W3CDTF">2021-06-15T18:04:21Z</dcterms:created>
  <dcterms:modified xsi:type="dcterms:W3CDTF">2021-06-21T18:43:13Z</dcterms:modified>
</cp:coreProperties>
</file>