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4"/>
  </p:sldMasterIdLst>
  <p:notesMasterIdLst>
    <p:notesMasterId r:id="rId6"/>
  </p:notesMasterIdLst>
  <p:sldIdLst>
    <p:sldId id="257" r:id="rId5"/>
  </p:sldIdLst>
  <p:sldSz cx="42803763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134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C2D4"/>
    <a:srgbClr val="273B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2550" autoAdjust="0"/>
  </p:normalViewPr>
  <p:slideViewPr>
    <p:cSldViewPr>
      <p:cViewPr varScale="1">
        <p:scale>
          <a:sx n="24" d="100"/>
          <a:sy n="24" d="100"/>
        </p:scale>
        <p:origin x="846" y="90"/>
      </p:cViewPr>
      <p:guideLst>
        <p:guide orient="horz" pos="9536"/>
        <p:guide pos="134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63712F-4E2B-4C4A-B78D-0A327ADFCAE4}" type="doc">
      <dgm:prSet loTypeId="urn:microsoft.com/office/officeart/2005/8/layout/funnel1" loCatId="process" qsTypeId="urn:microsoft.com/office/officeart/2005/8/quickstyle/simple1" qsCatId="simple" csTypeId="urn:microsoft.com/office/officeart/2005/8/colors/colorful5" csCatId="colorful" phldr="0"/>
      <dgm:spPr/>
      <dgm:t>
        <a:bodyPr/>
        <a:lstStyle/>
        <a:p>
          <a:endParaRPr lang="en-US"/>
        </a:p>
      </dgm:t>
    </dgm:pt>
    <dgm:pt modelId="{E7308916-C65D-4D11-80C2-481D06EAF4B0}">
      <dgm:prSet phldrT="[Text]" phldr="1"/>
      <dgm:spPr/>
      <dgm:t>
        <a:bodyPr/>
        <a:lstStyle/>
        <a:p>
          <a:endParaRPr lang="en-US"/>
        </a:p>
      </dgm:t>
    </dgm:pt>
    <dgm:pt modelId="{FD7BC453-3695-4692-854A-0A792A7B2F06}" type="parTrans" cxnId="{C8DE42BA-9D5E-40BE-9C0F-C1067FF191F3}">
      <dgm:prSet/>
      <dgm:spPr/>
      <dgm:t>
        <a:bodyPr/>
        <a:lstStyle/>
        <a:p>
          <a:endParaRPr lang="en-US"/>
        </a:p>
      </dgm:t>
    </dgm:pt>
    <dgm:pt modelId="{A78D56FB-1281-4980-9FF5-1359069C5C1A}" type="sibTrans" cxnId="{C8DE42BA-9D5E-40BE-9C0F-C1067FF191F3}">
      <dgm:prSet/>
      <dgm:spPr/>
      <dgm:t>
        <a:bodyPr/>
        <a:lstStyle/>
        <a:p>
          <a:endParaRPr lang="en-US"/>
        </a:p>
      </dgm:t>
    </dgm:pt>
    <dgm:pt modelId="{C0918419-829C-4EFB-ADC8-2C7560EBD0DE}">
      <dgm:prSet phldrT="[Text]" phldr="1"/>
      <dgm:spPr/>
      <dgm:t>
        <a:bodyPr/>
        <a:lstStyle/>
        <a:p>
          <a:endParaRPr lang="en-US"/>
        </a:p>
      </dgm:t>
    </dgm:pt>
    <dgm:pt modelId="{6952DB46-2985-4E34-A28C-3BF97AFEB314}" type="parTrans" cxnId="{D498845E-94FA-43C8-8B36-0416ABE8F4DC}">
      <dgm:prSet/>
      <dgm:spPr/>
      <dgm:t>
        <a:bodyPr/>
        <a:lstStyle/>
        <a:p>
          <a:endParaRPr lang="en-US"/>
        </a:p>
      </dgm:t>
    </dgm:pt>
    <dgm:pt modelId="{E2A0FB0F-9A31-4F63-85FE-D162BB22A507}" type="sibTrans" cxnId="{D498845E-94FA-43C8-8B36-0416ABE8F4DC}">
      <dgm:prSet/>
      <dgm:spPr/>
      <dgm:t>
        <a:bodyPr/>
        <a:lstStyle/>
        <a:p>
          <a:endParaRPr lang="en-US"/>
        </a:p>
      </dgm:t>
    </dgm:pt>
    <dgm:pt modelId="{03C65EE8-562E-45F0-B4FC-FEBE62D80498}">
      <dgm:prSet phldrT="[Text]" phldr="1"/>
      <dgm:spPr/>
      <dgm:t>
        <a:bodyPr/>
        <a:lstStyle/>
        <a:p>
          <a:endParaRPr lang="en-US"/>
        </a:p>
      </dgm:t>
    </dgm:pt>
    <dgm:pt modelId="{139642F3-BAE1-4891-9505-43900CC3D463}" type="parTrans" cxnId="{C3490E53-AC31-475E-A548-0B7BECB97168}">
      <dgm:prSet/>
      <dgm:spPr/>
      <dgm:t>
        <a:bodyPr/>
        <a:lstStyle/>
        <a:p>
          <a:endParaRPr lang="en-US"/>
        </a:p>
      </dgm:t>
    </dgm:pt>
    <dgm:pt modelId="{DD43B7E5-F543-469D-9305-8EC2CAF257BF}" type="sibTrans" cxnId="{C3490E53-AC31-475E-A548-0B7BECB97168}">
      <dgm:prSet/>
      <dgm:spPr/>
      <dgm:t>
        <a:bodyPr/>
        <a:lstStyle/>
        <a:p>
          <a:endParaRPr lang="en-US"/>
        </a:p>
      </dgm:t>
    </dgm:pt>
    <dgm:pt modelId="{5C4A50C8-3FE1-4E9F-8039-CB558E8C155D}">
      <dgm:prSet phldrT="[Text]" phldr="1"/>
      <dgm:spPr/>
      <dgm:t>
        <a:bodyPr/>
        <a:lstStyle/>
        <a:p>
          <a:endParaRPr lang="en-US"/>
        </a:p>
      </dgm:t>
    </dgm:pt>
    <dgm:pt modelId="{C7D6DD35-DA37-4E7F-945C-96B3308CFD32}" type="parTrans" cxnId="{411763F5-A317-4B44-A30B-AD1FB34929EB}">
      <dgm:prSet/>
      <dgm:spPr/>
      <dgm:t>
        <a:bodyPr/>
        <a:lstStyle/>
        <a:p>
          <a:endParaRPr lang="en-US"/>
        </a:p>
      </dgm:t>
    </dgm:pt>
    <dgm:pt modelId="{AA6E41BF-5462-4474-BDF9-1871CD6B5CF0}" type="sibTrans" cxnId="{411763F5-A317-4B44-A30B-AD1FB34929EB}">
      <dgm:prSet/>
      <dgm:spPr/>
      <dgm:t>
        <a:bodyPr/>
        <a:lstStyle/>
        <a:p>
          <a:endParaRPr lang="en-US"/>
        </a:p>
      </dgm:t>
    </dgm:pt>
    <dgm:pt modelId="{88DC50CF-61E6-4FCB-B03A-281F1070EE9F}" type="pres">
      <dgm:prSet presAssocID="{2063712F-4E2B-4C4A-B78D-0A327ADFCAE4}" presName="Name0" presStyleCnt="0">
        <dgm:presLayoutVars>
          <dgm:chMax val="4"/>
          <dgm:resizeHandles val="exact"/>
        </dgm:presLayoutVars>
      </dgm:prSet>
      <dgm:spPr/>
    </dgm:pt>
    <dgm:pt modelId="{57F1812F-195B-4F07-BD48-3EAD9E0AFB20}" type="pres">
      <dgm:prSet presAssocID="{2063712F-4E2B-4C4A-B78D-0A327ADFCAE4}" presName="ellipse" presStyleLbl="trBgShp" presStyleIdx="0" presStyleCnt="1"/>
      <dgm:spPr/>
    </dgm:pt>
    <dgm:pt modelId="{5B2D2C06-51D7-4289-A896-FFB0B6C3DF4F}" type="pres">
      <dgm:prSet presAssocID="{2063712F-4E2B-4C4A-B78D-0A327ADFCAE4}" presName="arrow1" presStyleLbl="fgShp" presStyleIdx="0" presStyleCnt="1"/>
      <dgm:spPr/>
    </dgm:pt>
    <dgm:pt modelId="{11FE33BF-3DCA-426A-AB73-26F5F7E437C8}" type="pres">
      <dgm:prSet presAssocID="{2063712F-4E2B-4C4A-B78D-0A327ADFCAE4}" presName="rectangle" presStyleLbl="revTx" presStyleIdx="0" presStyleCnt="1">
        <dgm:presLayoutVars>
          <dgm:bulletEnabled val="1"/>
        </dgm:presLayoutVars>
      </dgm:prSet>
      <dgm:spPr/>
    </dgm:pt>
    <dgm:pt modelId="{BE604A41-4796-4943-91B0-20B15592E38B}" type="pres">
      <dgm:prSet presAssocID="{C0918419-829C-4EFB-ADC8-2C7560EBD0DE}" presName="item1" presStyleLbl="node1" presStyleIdx="0" presStyleCnt="3">
        <dgm:presLayoutVars>
          <dgm:bulletEnabled val="1"/>
        </dgm:presLayoutVars>
      </dgm:prSet>
      <dgm:spPr/>
    </dgm:pt>
    <dgm:pt modelId="{1687145C-3FD3-493A-B707-3F4374F0BAA9}" type="pres">
      <dgm:prSet presAssocID="{03C65EE8-562E-45F0-B4FC-FEBE62D80498}" presName="item2" presStyleLbl="node1" presStyleIdx="1" presStyleCnt="3">
        <dgm:presLayoutVars>
          <dgm:bulletEnabled val="1"/>
        </dgm:presLayoutVars>
      </dgm:prSet>
      <dgm:spPr/>
    </dgm:pt>
    <dgm:pt modelId="{4B715721-4BC6-43ED-8D3D-501F50A88789}" type="pres">
      <dgm:prSet presAssocID="{5C4A50C8-3FE1-4E9F-8039-CB558E8C155D}" presName="item3" presStyleLbl="node1" presStyleIdx="2" presStyleCnt="3">
        <dgm:presLayoutVars>
          <dgm:bulletEnabled val="1"/>
        </dgm:presLayoutVars>
      </dgm:prSet>
      <dgm:spPr/>
    </dgm:pt>
    <dgm:pt modelId="{563E7848-1E7C-4221-8D4A-56A126A1BAF5}" type="pres">
      <dgm:prSet presAssocID="{2063712F-4E2B-4C4A-B78D-0A327ADFCAE4}" presName="funnel" presStyleLbl="trAlignAcc1" presStyleIdx="0" presStyleCnt="1"/>
      <dgm:spPr/>
    </dgm:pt>
  </dgm:ptLst>
  <dgm:cxnLst>
    <dgm:cxn modelId="{A2A07A14-AF59-49D1-A458-1936B1F4AF4C}" type="presOf" srcId="{2063712F-4E2B-4C4A-B78D-0A327ADFCAE4}" destId="{88DC50CF-61E6-4FCB-B03A-281F1070EE9F}" srcOrd="0" destOrd="0" presId="urn:microsoft.com/office/officeart/2005/8/layout/funnel1"/>
    <dgm:cxn modelId="{A874D026-6487-4024-B524-88164B7ACA15}" type="presOf" srcId="{5C4A50C8-3FE1-4E9F-8039-CB558E8C155D}" destId="{11FE33BF-3DCA-426A-AB73-26F5F7E437C8}" srcOrd="0" destOrd="0" presId="urn:microsoft.com/office/officeart/2005/8/layout/funnel1"/>
    <dgm:cxn modelId="{D498845E-94FA-43C8-8B36-0416ABE8F4DC}" srcId="{2063712F-4E2B-4C4A-B78D-0A327ADFCAE4}" destId="{C0918419-829C-4EFB-ADC8-2C7560EBD0DE}" srcOrd="1" destOrd="0" parTransId="{6952DB46-2985-4E34-A28C-3BF97AFEB314}" sibTransId="{E2A0FB0F-9A31-4F63-85FE-D162BB22A507}"/>
    <dgm:cxn modelId="{C3490E53-AC31-475E-A548-0B7BECB97168}" srcId="{2063712F-4E2B-4C4A-B78D-0A327ADFCAE4}" destId="{03C65EE8-562E-45F0-B4FC-FEBE62D80498}" srcOrd="2" destOrd="0" parTransId="{139642F3-BAE1-4891-9505-43900CC3D463}" sibTransId="{DD43B7E5-F543-469D-9305-8EC2CAF257BF}"/>
    <dgm:cxn modelId="{BF2A0F7D-6DAC-4745-98D6-706539626A9A}" type="presOf" srcId="{C0918419-829C-4EFB-ADC8-2C7560EBD0DE}" destId="{1687145C-3FD3-493A-B707-3F4374F0BAA9}" srcOrd="0" destOrd="0" presId="urn:microsoft.com/office/officeart/2005/8/layout/funnel1"/>
    <dgm:cxn modelId="{ABDBC381-DBFC-4AD6-AD8A-7F82BA69E7EA}" type="presOf" srcId="{03C65EE8-562E-45F0-B4FC-FEBE62D80498}" destId="{BE604A41-4796-4943-91B0-20B15592E38B}" srcOrd="0" destOrd="0" presId="urn:microsoft.com/office/officeart/2005/8/layout/funnel1"/>
    <dgm:cxn modelId="{B8E0448C-852A-4E3B-9C8A-0192E2113CED}" type="presOf" srcId="{E7308916-C65D-4D11-80C2-481D06EAF4B0}" destId="{4B715721-4BC6-43ED-8D3D-501F50A88789}" srcOrd="0" destOrd="0" presId="urn:microsoft.com/office/officeart/2005/8/layout/funnel1"/>
    <dgm:cxn modelId="{C8DE42BA-9D5E-40BE-9C0F-C1067FF191F3}" srcId="{2063712F-4E2B-4C4A-B78D-0A327ADFCAE4}" destId="{E7308916-C65D-4D11-80C2-481D06EAF4B0}" srcOrd="0" destOrd="0" parTransId="{FD7BC453-3695-4692-854A-0A792A7B2F06}" sibTransId="{A78D56FB-1281-4980-9FF5-1359069C5C1A}"/>
    <dgm:cxn modelId="{411763F5-A317-4B44-A30B-AD1FB34929EB}" srcId="{2063712F-4E2B-4C4A-B78D-0A327ADFCAE4}" destId="{5C4A50C8-3FE1-4E9F-8039-CB558E8C155D}" srcOrd="3" destOrd="0" parTransId="{C7D6DD35-DA37-4E7F-945C-96B3308CFD32}" sibTransId="{AA6E41BF-5462-4474-BDF9-1871CD6B5CF0}"/>
    <dgm:cxn modelId="{29F72C3B-6BB0-4C06-8F51-A110103BFA2B}" type="presParOf" srcId="{88DC50CF-61E6-4FCB-B03A-281F1070EE9F}" destId="{57F1812F-195B-4F07-BD48-3EAD9E0AFB20}" srcOrd="0" destOrd="0" presId="urn:microsoft.com/office/officeart/2005/8/layout/funnel1"/>
    <dgm:cxn modelId="{D4E20932-0B1C-4DDD-BBC4-FD4E2474220D}" type="presParOf" srcId="{88DC50CF-61E6-4FCB-B03A-281F1070EE9F}" destId="{5B2D2C06-51D7-4289-A896-FFB0B6C3DF4F}" srcOrd="1" destOrd="0" presId="urn:microsoft.com/office/officeart/2005/8/layout/funnel1"/>
    <dgm:cxn modelId="{8D62B24F-4533-4420-8A9D-60E200394042}" type="presParOf" srcId="{88DC50CF-61E6-4FCB-B03A-281F1070EE9F}" destId="{11FE33BF-3DCA-426A-AB73-26F5F7E437C8}" srcOrd="2" destOrd="0" presId="urn:microsoft.com/office/officeart/2005/8/layout/funnel1"/>
    <dgm:cxn modelId="{2D2537C1-E6AE-4E62-A53E-B368840D6E66}" type="presParOf" srcId="{88DC50CF-61E6-4FCB-B03A-281F1070EE9F}" destId="{BE604A41-4796-4943-91B0-20B15592E38B}" srcOrd="3" destOrd="0" presId="urn:microsoft.com/office/officeart/2005/8/layout/funnel1"/>
    <dgm:cxn modelId="{A85043C1-8636-42CE-B6D2-4F3B3710A0F1}" type="presParOf" srcId="{88DC50CF-61E6-4FCB-B03A-281F1070EE9F}" destId="{1687145C-3FD3-493A-B707-3F4374F0BAA9}" srcOrd="4" destOrd="0" presId="urn:microsoft.com/office/officeart/2005/8/layout/funnel1"/>
    <dgm:cxn modelId="{F2CBC24D-193F-4FEF-B0B4-0CC31DB29800}" type="presParOf" srcId="{88DC50CF-61E6-4FCB-B03A-281F1070EE9F}" destId="{4B715721-4BC6-43ED-8D3D-501F50A88789}" srcOrd="5" destOrd="0" presId="urn:microsoft.com/office/officeart/2005/8/layout/funnel1"/>
    <dgm:cxn modelId="{3307B548-23B4-424B-A1DF-23D29F7C78C8}" type="presParOf" srcId="{88DC50CF-61E6-4FCB-B03A-281F1070EE9F}" destId="{563E7848-1E7C-4221-8D4A-56A126A1BAF5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F1812F-195B-4F07-BD48-3EAD9E0AFB20}">
      <dsp:nvSpPr>
        <dsp:cNvPr id="0" name=""/>
        <dsp:cNvSpPr/>
      </dsp:nvSpPr>
      <dsp:spPr>
        <a:xfrm>
          <a:off x="1445313" y="476367"/>
          <a:ext cx="5281739" cy="1834278"/>
        </a:xfrm>
        <a:prstGeom prst="ellipse">
          <a:avLst/>
        </a:prstGeom>
        <a:solidFill>
          <a:schemeClr val="accent5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2D2C06-51D7-4289-A896-FFB0B6C3DF4F}">
      <dsp:nvSpPr>
        <dsp:cNvPr id="0" name=""/>
        <dsp:cNvSpPr/>
      </dsp:nvSpPr>
      <dsp:spPr>
        <a:xfrm>
          <a:off x="3582575" y="4967893"/>
          <a:ext cx="1023593" cy="655099"/>
        </a:xfrm>
        <a:prstGeom prst="down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FE33BF-3DCA-426A-AB73-26F5F7E437C8}">
      <dsp:nvSpPr>
        <dsp:cNvPr id="0" name=""/>
        <dsp:cNvSpPr/>
      </dsp:nvSpPr>
      <dsp:spPr>
        <a:xfrm>
          <a:off x="1637748" y="5491973"/>
          <a:ext cx="4913246" cy="12283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300" kern="1200"/>
        </a:p>
      </dsp:txBody>
      <dsp:txXfrm>
        <a:off x="1637748" y="5491973"/>
        <a:ext cx="4913246" cy="1228311"/>
      </dsp:txXfrm>
    </dsp:sp>
    <dsp:sp modelId="{BE604A41-4796-4943-91B0-20B15592E38B}">
      <dsp:nvSpPr>
        <dsp:cNvPr id="0" name=""/>
        <dsp:cNvSpPr/>
      </dsp:nvSpPr>
      <dsp:spPr>
        <a:xfrm>
          <a:off x="3365573" y="2452311"/>
          <a:ext cx="1842467" cy="184246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100" kern="1200"/>
        </a:p>
      </dsp:txBody>
      <dsp:txXfrm>
        <a:off x="3635396" y="2722134"/>
        <a:ext cx="1302821" cy="1302821"/>
      </dsp:txXfrm>
    </dsp:sp>
    <dsp:sp modelId="{1687145C-3FD3-493A-B707-3F4374F0BAA9}">
      <dsp:nvSpPr>
        <dsp:cNvPr id="0" name=""/>
        <dsp:cNvSpPr/>
      </dsp:nvSpPr>
      <dsp:spPr>
        <a:xfrm>
          <a:off x="2047186" y="1070051"/>
          <a:ext cx="1842467" cy="1842467"/>
        </a:xfrm>
        <a:prstGeom prst="ellips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100" kern="1200"/>
        </a:p>
      </dsp:txBody>
      <dsp:txXfrm>
        <a:off x="2317009" y="1339874"/>
        <a:ext cx="1302821" cy="1302821"/>
      </dsp:txXfrm>
    </dsp:sp>
    <dsp:sp modelId="{4B715721-4BC6-43ED-8D3D-501F50A88789}">
      <dsp:nvSpPr>
        <dsp:cNvPr id="0" name=""/>
        <dsp:cNvSpPr/>
      </dsp:nvSpPr>
      <dsp:spPr>
        <a:xfrm>
          <a:off x="3930597" y="624583"/>
          <a:ext cx="1842467" cy="1842467"/>
        </a:xfrm>
        <a:prstGeom prst="ellips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100" kern="1200"/>
        </a:p>
      </dsp:txBody>
      <dsp:txXfrm>
        <a:off x="4200420" y="894406"/>
        <a:ext cx="1302821" cy="1302821"/>
      </dsp:txXfrm>
    </dsp:sp>
    <dsp:sp modelId="{563E7848-1E7C-4221-8D4A-56A126A1BAF5}">
      <dsp:nvSpPr>
        <dsp:cNvPr id="0" name=""/>
        <dsp:cNvSpPr/>
      </dsp:nvSpPr>
      <dsp:spPr>
        <a:xfrm>
          <a:off x="1228311" y="251177"/>
          <a:ext cx="5732120" cy="458569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7F14D-8571-449A-A3A6-DE1620A71181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143000"/>
            <a:ext cx="4362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49418-D321-4B3C-A931-B4586CDF2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328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69891" rtl="0" eaLnBrk="1" latinLnBrk="0" hangingPunct="1">
      <a:defRPr sz="1141" kern="1200">
        <a:solidFill>
          <a:schemeClr val="tx1"/>
        </a:solidFill>
        <a:latin typeface="+mn-lt"/>
        <a:ea typeface="+mn-ea"/>
        <a:cs typeface="+mn-cs"/>
      </a:defRPr>
    </a:lvl1pPr>
    <a:lvl2pPr marL="434945" algn="l" defTabSz="869891" rtl="0" eaLnBrk="1" latinLnBrk="0" hangingPunct="1">
      <a:defRPr sz="1141" kern="1200">
        <a:solidFill>
          <a:schemeClr val="tx1"/>
        </a:solidFill>
        <a:latin typeface="+mn-lt"/>
        <a:ea typeface="+mn-ea"/>
        <a:cs typeface="+mn-cs"/>
      </a:defRPr>
    </a:lvl2pPr>
    <a:lvl3pPr marL="869891" algn="l" defTabSz="869891" rtl="0" eaLnBrk="1" latinLnBrk="0" hangingPunct="1">
      <a:defRPr sz="1141" kern="1200">
        <a:solidFill>
          <a:schemeClr val="tx1"/>
        </a:solidFill>
        <a:latin typeface="+mn-lt"/>
        <a:ea typeface="+mn-ea"/>
        <a:cs typeface="+mn-cs"/>
      </a:defRPr>
    </a:lvl3pPr>
    <a:lvl4pPr marL="1304836" algn="l" defTabSz="869891" rtl="0" eaLnBrk="1" latinLnBrk="0" hangingPunct="1">
      <a:defRPr sz="1141" kern="1200">
        <a:solidFill>
          <a:schemeClr val="tx1"/>
        </a:solidFill>
        <a:latin typeface="+mn-lt"/>
        <a:ea typeface="+mn-ea"/>
        <a:cs typeface="+mn-cs"/>
      </a:defRPr>
    </a:lvl4pPr>
    <a:lvl5pPr marL="1739783" algn="l" defTabSz="869891" rtl="0" eaLnBrk="1" latinLnBrk="0" hangingPunct="1">
      <a:defRPr sz="1141" kern="1200">
        <a:solidFill>
          <a:schemeClr val="tx1"/>
        </a:solidFill>
        <a:latin typeface="+mn-lt"/>
        <a:ea typeface="+mn-ea"/>
        <a:cs typeface="+mn-cs"/>
      </a:defRPr>
    </a:lvl5pPr>
    <a:lvl6pPr marL="2174728" algn="l" defTabSz="869891" rtl="0" eaLnBrk="1" latinLnBrk="0" hangingPunct="1">
      <a:defRPr sz="1141" kern="1200">
        <a:solidFill>
          <a:schemeClr val="tx1"/>
        </a:solidFill>
        <a:latin typeface="+mn-lt"/>
        <a:ea typeface="+mn-ea"/>
        <a:cs typeface="+mn-cs"/>
      </a:defRPr>
    </a:lvl6pPr>
    <a:lvl7pPr marL="2609673" algn="l" defTabSz="869891" rtl="0" eaLnBrk="1" latinLnBrk="0" hangingPunct="1">
      <a:defRPr sz="1141" kern="1200">
        <a:solidFill>
          <a:schemeClr val="tx1"/>
        </a:solidFill>
        <a:latin typeface="+mn-lt"/>
        <a:ea typeface="+mn-ea"/>
        <a:cs typeface="+mn-cs"/>
      </a:defRPr>
    </a:lvl7pPr>
    <a:lvl8pPr marL="3044619" algn="l" defTabSz="869891" rtl="0" eaLnBrk="1" latinLnBrk="0" hangingPunct="1">
      <a:defRPr sz="1141" kern="1200">
        <a:solidFill>
          <a:schemeClr val="tx1"/>
        </a:solidFill>
        <a:latin typeface="+mn-lt"/>
        <a:ea typeface="+mn-ea"/>
        <a:cs typeface="+mn-cs"/>
      </a:defRPr>
    </a:lvl8pPr>
    <a:lvl9pPr marL="3479564" algn="l" defTabSz="869891" rtl="0" eaLnBrk="1" latinLnBrk="0" hangingPunct="1">
      <a:defRPr sz="114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249418-D321-4B3C-A931-B4586CDF2F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161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282" y="4954765"/>
            <a:ext cx="36383199" cy="10540259"/>
          </a:xfrm>
        </p:spPr>
        <p:txBody>
          <a:bodyPr anchor="b"/>
          <a:lstStyle>
            <a:lvl1pPr algn="ctr">
              <a:defRPr sz="26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0471" y="15901497"/>
            <a:ext cx="32102822" cy="7309499"/>
          </a:xfrm>
        </p:spPr>
        <p:txBody>
          <a:bodyPr/>
          <a:lstStyle>
            <a:lvl1pPr marL="0" indent="0" algn="ctr">
              <a:buNone/>
              <a:defRPr sz="10595"/>
            </a:lvl1pPr>
            <a:lvl2pPr marL="2018355" indent="0" algn="ctr">
              <a:buNone/>
              <a:defRPr sz="8829"/>
            </a:lvl2pPr>
            <a:lvl3pPr marL="4036710" indent="0" algn="ctr">
              <a:buNone/>
              <a:defRPr sz="7946"/>
            </a:lvl3pPr>
            <a:lvl4pPr marL="6055065" indent="0" algn="ctr">
              <a:buNone/>
              <a:defRPr sz="7063"/>
            </a:lvl4pPr>
            <a:lvl5pPr marL="8073420" indent="0" algn="ctr">
              <a:buNone/>
              <a:defRPr sz="7063"/>
            </a:lvl5pPr>
            <a:lvl6pPr marL="10091776" indent="0" algn="ctr">
              <a:buNone/>
              <a:defRPr sz="7063"/>
            </a:lvl6pPr>
            <a:lvl7pPr marL="12110131" indent="0" algn="ctr">
              <a:buNone/>
              <a:defRPr sz="7063"/>
            </a:lvl7pPr>
            <a:lvl8pPr marL="14128486" indent="0" algn="ctr">
              <a:buNone/>
              <a:defRPr sz="7063"/>
            </a:lvl8pPr>
            <a:lvl9pPr marL="16146841" indent="0" algn="ctr">
              <a:buNone/>
              <a:defRPr sz="706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0529-7FB6-49E6-9A8F-810AE8BF696A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D62E2-1C09-49C4-BF78-B94D96E4F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459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0529-7FB6-49E6-9A8F-810AE8BF696A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D62E2-1C09-49C4-BF78-B94D96E4F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41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31445" y="1611875"/>
            <a:ext cx="9229561" cy="25656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761" y="1611875"/>
            <a:ext cx="27153637" cy="256568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0529-7FB6-49E6-9A8F-810AE8BF696A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D62E2-1C09-49C4-BF78-B94D96E4F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717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0529-7FB6-49E6-9A8F-810AE8BF696A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D62E2-1C09-49C4-BF78-B94D96E4F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833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467" y="7547788"/>
            <a:ext cx="36918246" cy="12593645"/>
          </a:xfrm>
        </p:spPr>
        <p:txBody>
          <a:bodyPr anchor="b"/>
          <a:lstStyle>
            <a:lvl1pPr>
              <a:defRPr sz="26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467" y="20260574"/>
            <a:ext cx="36918246" cy="6622701"/>
          </a:xfrm>
        </p:spPr>
        <p:txBody>
          <a:bodyPr/>
          <a:lstStyle>
            <a:lvl1pPr marL="0" indent="0">
              <a:buNone/>
              <a:defRPr sz="10595">
                <a:solidFill>
                  <a:schemeClr val="tx1"/>
                </a:solidFill>
              </a:defRPr>
            </a:lvl1pPr>
            <a:lvl2pPr marL="2018355" indent="0">
              <a:buNone/>
              <a:defRPr sz="8829">
                <a:solidFill>
                  <a:schemeClr val="tx1">
                    <a:tint val="75000"/>
                  </a:schemeClr>
                </a:solidFill>
              </a:defRPr>
            </a:lvl2pPr>
            <a:lvl3pPr marL="4036710" indent="0">
              <a:buNone/>
              <a:defRPr sz="7946">
                <a:solidFill>
                  <a:schemeClr val="tx1">
                    <a:tint val="75000"/>
                  </a:schemeClr>
                </a:solidFill>
              </a:defRPr>
            </a:lvl3pPr>
            <a:lvl4pPr marL="6055065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4pPr>
            <a:lvl5pPr marL="8073420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5pPr>
            <a:lvl6pPr marL="1009177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6pPr>
            <a:lvl7pPr marL="1211013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7pPr>
            <a:lvl8pPr marL="1412848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8pPr>
            <a:lvl9pPr marL="1614684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0529-7FB6-49E6-9A8F-810AE8BF696A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D62E2-1C09-49C4-BF78-B94D96E4F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27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759" y="8059374"/>
            <a:ext cx="18191599" cy="192093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9405" y="8059374"/>
            <a:ext cx="18191599" cy="192093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0529-7FB6-49E6-9A8F-810AE8BF696A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D62E2-1C09-49C4-BF78-B94D96E4F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61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1611882"/>
            <a:ext cx="36918246" cy="58518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8339" y="7421634"/>
            <a:ext cx="18107995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8339" y="11058863"/>
            <a:ext cx="18107995" cy="162659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9408" y="7421634"/>
            <a:ext cx="18197174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9408" y="11058863"/>
            <a:ext cx="18197174" cy="162659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0529-7FB6-49E6-9A8F-810AE8BF696A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D62E2-1C09-49C4-BF78-B94D96E4F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484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0529-7FB6-49E6-9A8F-810AE8BF696A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D62E2-1C09-49C4-BF78-B94D96E4F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09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0529-7FB6-49E6-9A8F-810AE8BF696A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D62E2-1C09-49C4-BF78-B94D96E4F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94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7174" y="4359077"/>
            <a:ext cx="21669405" cy="21515024"/>
          </a:xfrm>
        </p:spPr>
        <p:txBody>
          <a:bodyPr/>
          <a:lstStyle>
            <a:lvl1pPr>
              <a:defRPr sz="14127"/>
            </a:lvl1pPr>
            <a:lvl2pPr>
              <a:defRPr sz="12361"/>
            </a:lvl2pPr>
            <a:lvl3pPr>
              <a:defRPr sz="10595"/>
            </a:lvl3pPr>
            <a:lvl4pPr>
              <a:defRPr sz="8829"/>
            </a:lvl4pPr>
            <a:lvl5pPr>
              <a:defRPr sz="8829"/>
            </a:lvl5pPr>
            <a:lvl6pPr>
              <a:defRPr sz="8829"/>
            </a:lvl6pPr>
            <a:lvl7pPr>
              <a:defRPr sz="8829"/>
            </a:lvl7pPr>
            <a:lvl8pPr>
              <a:defRPr sz="8829"/>
            </a:lvl8pPr>
            <a:lvl9pPr>
              <a:defRPr sz="882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0529-7FB6-49E6-9A8F-810AE8BF696A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D62E2-1C09-49C4-BF78-B94D96E4F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367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7174" y="4359077"/>
            <a:ext cx="21669405" cy="21515024"/>
          </a:xfrm>
        </p:spPr>
        <p:txBody>
          <a:bodyPr anchor="t"/>
          <a:lstStyle>
            <a:lvl1pPr marL="0" indent="0">
              <a:buNone/>
              <a:defRPr sz="14127"/>
            </a:lvl1pPr>
            <a:lvl2pPr marL="2018355" indent="0">
              <a:buNone/>
              <a:defRPr sz="12361"/>
            </a:lvl2pPr>
            <a:lvl3pPr marL="4036710" indent="0">
              <a:buNone/>
              <a:defRPr sz="10595"/>
            </a:lvl3pPr>
            <a:lvl4pPr marL="6055065" indent="0">
              <a:buNone/>
              <a:defRPr sz="8829"/>
            </a:lvl4pPr>
            <a:lvl5pPr marL="8073420" indent="0">
              <a:buNone/>
              <a:defRPr sz="8829"/>
            </a:lvl5pPr>
            <a:lvl6pPr marL="10091776" indent="0">
              <a:buNone/>
              <a:defRPr sz="8829"/>
            </a:lvl6pPr>
            <a:lvl7pPr marL="12110131" indent="0">
              <a:buNone/>
              <a:defRPr sz="8829"/>
            </a:lvl7pPr>
            <a:lvl8pPr marL="14128486" indent="0">
              <a:buNone/>
              <a:defRPr sz="8829"/>
            </a:lvl8pPr>
            <a:lvl9pPr marL="16146841" indent="0">
              <a:buNone/>
              <a:defRPr sz="882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0529-7FB6-49E6-9A8F-810AE8BF696A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D62E2-1C09-49C4-BF78-B94D96E4F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2759" y="1611882"/>
            <a:ext cx="36918246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759" y="8059374"/>
            <a:ext cx="36918246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759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B0529-7FB6-49E6-9A8F-810AE8BF696A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8747" y="28060644"/>
            <a:ext cx="144462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30157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D62E2-1C09-49C4-BF78-B94D96E4F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19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defTabSz="4036710" rtl="0" eaLnBrk="1" latinLnBrk="0" hangingPunct="1">
        <a:lnSpc>
          <a:spcPct val="90000"/>
        </a:lnSpc>
        <a:spcBef>
          <a:spcPct val="0"/>
        </a:spcBef>
        <a:buNone/>
        <a:defRPr sz="194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9178" indent="-1009178" algn="l" defTabSz="4036710" rtl="0" eaLnBrk="1" latinLnBrk="0" hangingPunct="1">
        <a:lnSpc>
          <a:spcPct val="90000"/>
        </a:lnSpc>
        <a:spcBef>
          <a:spcPts val="4415"/>
        </a:spcBef>
        <a:buFont typeface="Arial" panose="020B0604020202020204" pitchFamily="34" charset="0"/>
        <a:buChar char="•"/>
        <a:defRPr sz="12361" kern="1200">
          <a:solidFill>
            <a:schemeClr val="tx1"/>
          </a:solidFill>
          <a:latin typeface="+mn-lt"/>
          <a:ea typeface="+mn-ea"/>
          <a:cs typeface="+mn-cs"/>
        </a:defRPr>
      </a:lvl1pPr>
      <a:lvl2pPr marL="302753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10595" kern="1200">
          <a:solidFill>
            <a:schemeClr val="tx1"/>
          </a:solidFill>
          <a:latin typeface="+mn-lt"/>
          <a:ea typeface="+mn-ea"/>
          <a:cs typeface="+mn-cs"/>
        </a:defRPr>
      </a:lvl2pPr>
      <a:lvl3pPr marL="504588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8829" kern="1200">
          <a:solidFill>
            <a:schemeClr val="tx1"/>
          </a:solidFill>
          <a:latin typeface="+mn-lt"/>
          <a:ea typeface="+mn-ea"/>
          <a:cs typeface="+mn-cs"/>
        </a:defRPr>
      </a:lvl3pPr>
      <a:lvl4pPr marL="706424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908259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110095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311930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513766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7156019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1pPr>
      <a:lvl2pPr marL="201835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403671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3pPr>
      <a:lvl4pPr marL="605506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807342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009177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211013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412848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614684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../media/image1.png"/><Relationship Id="rId7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microsoft.com/office/2007/relationships/diagramDrawing" Target="../diagrams/drawing1.xml"/><Relationship Id="rId5" Type="http://schemas.openxmlformats.org/officeDocument/2006/relationships/image" Target="../media/image3.png"/><Relationship Id="rId10" Type="http://schemas.openxmlformats.org/officeDocument/2006/relationships/diagramColors" Target="../diagrams/colors1.xml"/><Relationship Id="rId4" Type="http://schemas.openxmlformats.org/officeDocument/2006/relationships/image" Target="../media/image2.png"/><Relationship Id="rId9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A770E5B-F764-4068-BD75-1528BA9D04D2}"/>
              </a:ext>
            </a:extLst>
          </p:cNvPr>
          <p:cNvGrpSpPr/>
          <p:nvPr/>
        </p:nvGrpSpPr>
        <p:grpSpPr>
          <a:xfrm>
            <a:off x="5436029" y="411924"/>
            <a:ext cx="6307336" cy="6307336"/>
            <a:chOff x="1600200" y="990600"/>
            <a:chExt cx="6096000" cy="6096000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793CF668-E5CA-434E-9D50-C6685008E790}"/>
                </a:ext>
              </a:extLst>
            </p:cNvPr>
            <p:cNvSpPr/>
            <p:nvPr/>
          </p:nvSpPr>
          <p:spPr bwMode="auto">
            <a:xfrm>
              <a:off x="1600200" y="990600"/>
              <a:ext cx="6096000" cy="6096000"/>
            </a:xfrm>
            <a:prstGeom prst="ellipse">
              <a:avLst/>
            </a:prstGeom>
            <a:solidFill>
              <a:srgbClr val="273B7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4610" tIns="47305" rIns="94610" bIns="47305" numCol="1" rtlCol="0" anchor="t" anchorCtr="0" compatLnSpc="1">
              <a:prstTxWarp prst="textNoShape">
                <a:avLst/>
              </a:prstTxWarp>
            </a:bodyPr>
            <a:lstStyle/>
            <a:p>
              <a:pPr defTabSz="94613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83">
                <a:latin typeface="Times New Roman" pitchFamily="18" charset="0"/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9CAA0F24-C384-4A5A-8D4D-3666FE2EF58F}"/>
                </a:ext>
              </a:extLst>
            </p:cNvPr>
            <p:cNvSpPr txBox="1"/>
            <p:nvPr/>
          </p:nvSpPr>
          <p:spPr>
            <a:xfrm>
              <a:off x="2590800" y="2362200"/>
              <a:ext cx="4114800" cy="2958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208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Logo of your Institution</a:t>
              </a:r>
            </a:p>
          </p:txBody>
        </p:sp>
      </p:grpSp>
      <p:sp>
        <p:nvSpPr>
          <p:cNvPr id="5" name="Title 11">
            <a:extLst>
              <a:ext uri="{FF2B5EF4-FFF2-40B4-BE49-F238E27FC236}">
                <a16:creationId xmlns:a16="http://schemas.microsoft.com/office/drawing/2014/main" id="{BAA400CF-2561-44E9-BDED-5B46D61B53BF}"/>
              </a:ext>
            </a:extLst>
          </p:cNvPr>
          <p:cNvSpPr txBox="1"/>
          <p:nvPr/>
        </p:nvSpPr>
        <p:spPr>
          <a:xfrm>
            <a:off x="4297307" y="1575201"/>
            <a:ext cx="34059614" cy="2842166"/>
          </a:xfrm>
          <a:prstGeom prst="rect">
            <a:avLst/>
          </a:prstGeom>
        </p:spPr>
        <p:txBody>
          <a:bodyPr lIns="132454" tIns="66227" rIns="132454" bIns="66227"/>
          <a:lstStyle>
            <a:defPPr>
              <a:defRPr kern="1200"/>
            </a:defPPr>
            <a:lvl1pPr algn="ctr" defTabSz="4389028" rtl="0" eaLnBrk="1" latinLnBrk="0" hangingPunct="1">
              <a:spcBef>
                <a:spcPct val="0"/>
              </a:spcBef>
              <a:buNone/>
              <a:defRPr sz="1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795" dirty="0">
                <a:solidFill>
                  <a:srgbClr val="235078"/>
                </a:solidFill>
                <a:latin typeface="Libre Baskerville" panose="02000000000000000000" pitchFamily="2" charset="0"/>
              </a:rPr>
              <a:t>Title of your poster</a:t>
            </a:r>
          </a:p>
        </p:txBody>
      </p:sp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1C715BE1-95DD-441F-812A-5D4A8646A727}"/>
              </a:ext>
            </a:extLst>
          </p:cNvPr>
          <p:cNvSpPr txBox="1"/>
          <p:nvPr/>
        </p:nvSpPr>
        <p:spPr>
          <a:xfrm>
            <a:off x="4372074" y="3921711"/>
            <a:ext cx="34059614" cy="2163380"/>
          </a:xfrm>
          <a:prstGeom prst="rect">
            <a:avLst/>
          </a:prstGeom>
        </p:spPr>
        <p:txBody>
          <a:bodyPr wrap="square" lIns="132454" tIns="66227" rIns="132454" bIns="66227">
            <a:spAutoFit/>
          </a:bodyPr>
          <a:lstStyle>
            <a:defPPr>
              <a:defRPr kern="1200"/>
            </a:defPPr>
            <a:lvl1pPr marL="0" indent="0" algn="l" defTabSz="4389028" rtl="0" eaLnBrk="1" latinLnBrk="0" hangingPunct="1">
              <a:spcBef>
                <a:spcPct val="20000"/>
              </a:spcBef>
              <a:buFont typeface="Arial" pitchFamily="34" charset="0"/>
              <a:buNone/>
              <a:defRPr sz="13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6086" indent="-1371572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286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800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314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69828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342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857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371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794" dirty="0">
                <a:solidFill>
                  <a:srgbClr val="1482A5"/>
                </a:solidFill>
                <a:latin typeface="Montserrat Light" panose="00000400000000000000" pitchFamily="50" charset="0"/>
              </a:rPr>
              <a:t>Add Author Names and Information</a:t>
            </a:r>
          </a:p>
          <a:p>
            <a:pPr algn="ctr"/>
            <a:r>
              <a:rPr lang="en-US" sz="5794" dirty="0">
                <a:solidFill>
                  <a:srgbClr val="1482A5"/>
                </a:solidFill>
                <a:latin typeface="Montserrat Light" panose="00000400000000000000" pitchFamily="50" charset="0"/>
              </a:rPr>
              <a:t>Include University or Department Names if Needed</a:t>
            </a:r>
          </a:p>
        </p:txBody>
      </p:sp>
      <p:pic>
        <p:nvPicPr>
          <p:cNvPr id="7" name="Picture 2" descr="image">
            <a:extLst>
              <a:ext uri="{FF2B5EF4-FFF2-40B4-BE49-F238E27FC236}">
                <a16:creationId xmlns:a16="http://schemas.microsoft.com/office/drawing/2014/main" id="{ABB8C692-E758-4D42-841A-225B3A4AAB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3339" y="0"/>
            <a:ext cx="7134157" cy="7131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0382345-05B6-4998-908D-948C2223A0C1}"/>
              </a:ext>
            </a:extLst>
          </p:cNvPr>
          <p:cNvSpPr/>
          <p:nvPr/>
        </p:nvSpPr>
        <p:spPr>
          <a:xfrm>
            <a:off x="1142251" y="7434242"/>
            <a:ext cx="8812794" cy="104237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9933">
              <a:latin typeface="+mj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15200A-ED4A-436A-B31B-0DE2A3A4D238}"/>
              </a:ext>
            </a:extLst>
          </p:cNvPr>
          <p:cNvSpPr txBox="1"/>
          <p:nvPr/>
        </p:nvSpPr>
        <p:spPr>
          <a:xfrm>
            <a:off x="1809312" y="8468861"/>
            <a:ext cx="7744658" cy="8213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3104" dirty="0">
                <a:latin typeface="Arial" panose="020B0604020202020204" pitchFamily="34" charset="0"/>
                <a:cs typeface="Arial" panose="020B0604020202020204" pitchFamily="34" charset="0"/>
              </a:rPr>
              <a:t>Poster size: make it 32 X 36 inches</a:t>
            </a:r>
          </a:p>
          <a:p>
            <a:endParaRPr lang="en-US" sz="3104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04" dirty="0">
                <a:latin typeface="Arial" panose="020B0604020202020204" pitchFamily="34" charset="0"/>
                <a:cs typeface="Arial" panose="020B0604020202020204" pitchFamily="34" charset="0"/>
              </a:rPr>
              <a:t>You can change this by going to “Design” </a:t>
            </a:r>
            <a:r>
              <a:rPr lang="en-US" sz="3104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”Slide Size” or “File” “Page Setup”</a:t>
            </a:r>
          </a:p>
          <a:p>
            <a:endParaRPr lang="en-US" sz="3104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US" sz="3104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Fonts:</a:t>
            </a:r>
            <a:r>
              <a:rPr lang="en-US" sz="3104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pick one and stick to it. Be consistent with formatting titles, bullet points, etc.</a:t>
            </a:r>
            <a:endParaRPr lang="en-US" sz="3104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104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04" b="1" dirty="0">
                <a:latin typeface="Arial" panose="020B0604020202020204" pitchFamily="34" charset="0"/>
                <a:cs typeface="Arial" panose="020B0604020202020204" pitchFamily="34" charset="0"/>
              </a:rPr>
              <a:t>Titles </a:t>
            </a:r>
            <a:r>
              <a:rPr lang="en-US" sz="3104" dirty="0">
                <a:latin typeface="Arial" panose="020B0604020202020204" pitchFamily="34" charset="0"/>
                <a:cs typeface="Arial" panose="020B0604020202020204" pitchFamily="34" charset="0"/>
              </a:rPr>
              <a:t>look comically large when zoomed in. It’s ok to have a font size of over 90.  Names and affiliations should be smaller.</a:t>
            </a:r>
          </a:p>
          <a:p>
            <a:r>
              <a:rPr lang="en-US" sz="3104" dirty="0">
                <a:latin typeface="Arial" panose="020B0604020202020204" pitchFamily="34" charset="0"/>
                <a:cs typeface="Arial" panose="020B0604020202020204" pitchFamily="34" charset="0"/>
              </a:rPr>
              <a:t>This is about the smallest you would want text to be. It is size 40 or 32.</a:t>
            </a:r>
          </a:p>
          <a:p>
            <a:r>
              <a:rPr lang="en-US" sz="3104" i="1" dirty="0">
                <a:latin typeface="Arial" panose="020B0604020202020204" pitchFamily="34" charset="0"/>
                <a:cs typeface="Arial" panose="020B0604020202020204" pitchFamily="34" charset="0"/>
              </a:rPr>
              <a:t>You can make them whatever you want. These are just suggestions.</a:t>
            </a:r>
          </a:p>
          <a:p>
            <a:endParaRPr lang="en-US" sz="3104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5567BA-E35F-4664-97F7-02F6627A197C}"/>
              </a:ext>
            </a:extLst>
          </p:cNvPr>
          <p:cNvSpPr txBox="1"/>
          <p:nvPr/>
        </p:nvSpPr>
        <p:spPr>
          <a:xfrm>
            <a:off x="1809311" y="7777794"/>
            <a:ext cx="9934054" cy="688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3725" dirty="0">
                <a:solidFill>
                  <a:srgbClr val="273B7C"/>
                </a:solidFill>
                <a:latin typeface="Libre Baskerville" panose="02000000000000000000" pitchFamily="2" charset="0"/>
              </a:rPr>
              <a:t>Abstract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83473FB-C81A-40CD-94DE-43DB5B480822}"/>
              </a:ext>
            </a:extLst>
          </p:cNvPr>
          <p:cNvSpPr/>
          <p:nvPr/>
        </p:nvSpPr>
        <p:spPr>
          <a:xfrm>
            <a:off x="1142251" y="18524957"/>
            <a:ext cx="8812794" cy="105562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9933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1EE9495-DA4E-4ABD-B7AB-531528460FEA}"/>
              </a:ext>
            </a:extLst>
          </p:cNvPr>
          <p:cNvSpPr txBox="1"/>
          <p:nvPr/>
        </p:nvSpPr>
        <p:spPr>
          <a:xfrm>
            <a:off x="1809311" y="18809352"/>
            <a:ext cx="9934054" cy="688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3725" dirty="0">
                <a:solidFill>
                  <a:srgbClr val="273B7C"/>
                </a:solidFill>
                <a:latin typeface="Libre Baskerville" panose="02000000000000000000" pitchFamily="2" charset="0"/>
              </a:rPr>
              <a:t>Introduction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84B22CC-2F6C-4424-A257-E1594547ED21}"/>
                  </a:ext>
                </a:extLst>
              </p:cNvPr>
              <p:cNvSpPr/>
              <p:nvPr/>
            </p:nvSpPr>
            <p:spPr>
              <a:xfrm>
                <a:off x="1809312" y="19504881"/>
                <a:ext cx="7744658" cy="63892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104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Background of your research question</a:t>
                </a:r>
              </a:p>
              <a:p>
                <a:r>
                  <a:rPr lang="en-US" sz="3104" dirty="0">
                    <a:latin typeface="Arial" panose="020B0604020202020204" pitchFamily="34" charset="0"/>
                    <a:cs typeface="Arial" panose="020B0604020202020204" pitchFamily="34" charset="0"/>
                  </a:rPr>
                  <a:t>You can draw on top of the pictures with arrows or whatever you need to make your point.</a:t>
                </a:r>
              </a:p>
              <a:p>
                <a:endParaRPr lang="en-US" sz="3104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104" dirty="0">
                    <a:latin typeface="Arial" panose="020B0604020202020204" pitchFamily="34" charset="0"/>
                    <a:cs typeface="Arial" panose="020B0604020202020204" pitchFamily="34" charset="0"/>
                  </a:rPr>
                  <a:t>Anywhere on the poster you can insert an equation if it is needed. Please don’t use asterisks * for multiplication or carets ^ for powers. Use the equation editor.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104" i="1">
                          <a:latin typeface="Cambria Math"/>
                        </a:rPr>
                        <m:t>𝑃</m:t>
                      </m:r>
                      <m:r>
                        <a:rPr lang="en-US" sz="3104" i="1">
                          <a:latin typeface="Cambria Math"/>
                        </a:rPr>
                        <m:t>=</m:t>
                      </m:r>
                      <m:r>
                        <a:rPr lang="en-US" sz="3104" i="1">
                          <a:latin typeface="Cambria Math"/>
                          <a:ea typeface="Cambria Math"/>
                        </a:rPr>
                        <m:t>𝜎</m:t>
                      </m:r>
                      <m:r>
                        <a:rPr lang="en-US" sz="3104" i="1">
                          <a:latin typeface="Cambria Math"/>
                          <a:ea typeface="Cambria Math"/>
                        </a:rPr>
                        <m:t>𝐴𝑒</m:t>
                      </m:r>
                      <m:d>
                        <m:dPr>
                          <m:ctrlPr>
                            <a:rPr lang="en-US" sz="3104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3104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3104" i="1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sz="3104" i="1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3104" i="1">
                              <a:latin typeface="Cambria Math"/>
                              <a:ea typeface="Cambria Math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sz="3104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SupPr>
                            <m:e>
                              <m:sSub>
                                <m:sSubPr>
                                  <m:ctrlPr>
                                    <a:rPr lang="en-US" sz="3104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104" i="1">
                                      <a:latin typeface="Cambria Math"/>
                                      <a:ea typeface="Cambria Math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3104" i="1">
                                      <a:latin typeface="Cambria Math"/>
                                      <a:ea typeface="Cambria Math"/>
                                    </a:rPr>
                                    <m:t>𝑜</m:t>
                                  </m:r>
                                </m:sub>
                              </m:sSub>
                            </m:e>
                            <m:sub>
                              <m:r>
                                <a:rPr lang="en-US" sz="3104" i="1">
                                  <a:latin typeface="Cambria Math" panose="02040503050406030204" pitchFamily="18" charset="0"/>
                                  <a:ea typeface="Cambria Math"/>
                                </a:rPr>
                                <m:t>𝑐</m:t>
                              </m:r>
                            </m:sub>
                            <m:sup>
                              <m:r>
                                <a:rPr lang="en-US" sz="3104" i="1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3104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3104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104" dirty="0">
                    <a:latin typeface="Arial" panose="020B0604020202020204" pitchFamily="34" charset="0"/>
                    <a:cs typeface="Arial" panose="020B0604020202020204" pitchFamily="34" charset="0"/>
                  </a:rPr>
                  <a:t>Make sure you define variables:</a:t>
                </a:r>
              </a:p>
              <a:p>
                <a:r>
                  <a:rPr lang="en-US" sz="3104" dirty="0">
                    <a:latin typeface="Arial" panose="020B0604020202020204" pitchFamily="34" charset="0"/>
                    <a:cs typeface="Arial" panose="020B0604020202020204" pitchFamily="34" charset="0"/>
                  </a:rPr>
                  <a:t>P = Power … etc.</a:t>
                </a:r>
              </a:p>
            </p:txBody>
          </p:sp>
        </mc:Choice>
        <mc:Fallback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84B22CC-2F6C-4424-A257-E1594547ED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9312" y="19504881"/>
                <a:ext cx="7744658" cy="6389250"/>
              </a:xfrm>
              <a:prstGeom prst="rect">
                <a:avLst/>
              </a:prstGeom>
              <a:blipFill>
                <a:blip r:embed="rId4"/>
                <a:stretch>
                  <a:fillRect l="-1969" t="-1240" r="-2126" b="-20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E25FBA13-1FBB-460A-843D-E0A62384EF6E}"/>
              </a:ext>
            </a:extLst>
          </p:cNvPr>
          <p:cNvSpPr/>
          <p:nvPr/>
        </p:nvSpPr>
        <p:spPr>
          <a:xfrm>
            <a:off x="10668845" y="7434242"/>
            <a:ext cx="18657836" cy="216686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9933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39E8719-319F-4EA0-B12F-E5A636DF8F32}"/>
              </a:ext>
            </a:extLst>
          </p:cNvPr>
          <p:cNvSpPr txBox="1"/>
          <p:nvPr/>
        </p:nvSpPr>
        <p:spPr>
          <a:xfrm>
            <a:off x="11163026" y="8446524"/>
            <a:ext cx="7407735" cy="10460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3104" dirty="0">
                <a:latin typeface="Arial" panose="020B0604020202020204" pitchFamily="34" charset="0"/>
                <a:cs typeface="Arial" panose="020B0604020202020204" pitchFamily="34" charset="0"/>
              </a:rPr>
              <a:t>Some general advice:</a:t>
            </a:r>
          </a:p>
          <a:p>
            <a:endParaRPr lang="en-US" sz="3104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04" dirty="0">
                <a:latin typeface="Arial" panose="020B0604020202020204" pitchFamily="34" charset="0"/>
                <a:cs typeface="Arial" panose="020B0604020202020204" pitchFamily="34" charset="0"/>
              </a:rPr>
              <a:t>Don’t use sentences! People don’t read sentences. Try to use phrases and bullet points</a:t>
            </a:r>
          </a:p>
          <a:p>
            <a:endParaRPr lang="en-US" sz="3104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104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04" dirty="0">
                <a:latin typeface="Arial" panose="020B0604020202020204" pitchFamily="34" charset="0"/>
                <a:cs typeface="Arial" panose="020B0604020202020204" pitchFamily="34" charset="0"/>
              </a:rPr>
              <a:t>Common Poster sections:</a:t>
            </a:r>
          </a:p>
          <a:p>
            <a:pPr marL="443498" indent="-443498">
              <a:buFont typeface="Arial" panose="020B0604020202020204" pitchFamily="34" charset="0"/>
              <a:buChar char="•"/>
            </a:pPr>
            <a:endParaRPr lang="en-US" sz="3104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3498" indent="-443498">
              <a:buFont typeface="Arial" panose="020B0604020202020204" pitchFamily="34" charset="0"/>
              <a:buChar char="•"/>
            </a:pPr>
            <a:r>
              <a:rPr lang="en-US" sz="3104" dirty="0">
                <a:latin typeface="Arial" panose="020B0604020202020204" pitchFamily="34" charset="0"/>
                <a:cs typeface="Arial" panose="020B0604020202020204" pitchFamily="34" charset="0"/>
              </a:rPr>
              <a:t>A short title - clearly state main topic</a:t>
            </a:r>
          </a:p>
          <a:p>
            <a:pPr marL="443498" indent="-443498">
              <a:buFont typeface="Arial" panose="020B0604020202020204" pitchFamily="34" charset="0"/>
              <a:buChar char="•"/>
            </a:pPr>
            <a:r>
              <a:rPr lang="en-US" sz="3104" dirty="0">
                <a:latin typeface="Arial" panose="020B0604020202020204" pitchFamily="34" charset="0"/>
                <a:cs typeface="Arial" panose="020B0604020202020204" pitchFamily="34" charset="0"/>
              </a:rPr>
              <a:t>List authors with affiliations</a:t>
            </a:r>
          </a:p>
          <a:p>
            <a:pPr marL="443498" indent="-443498">
              <a:buFont typeface="Arial" panose="020B0604020202020204" pitchFamily="34" charset="0"/>
              <a:buChar char="•"/>
            </a:pPr>
            <a:r>
              <a:rPr lang="en-US" sz="3104" dirty="0">
                <a:latin typeface="Arial" panose="020B0604020202020204" pitchFamily="34" charset="0"/>
                <a:cs typeface="Arial" panose="020B0604020202020204" pitchFamily="34" charset="0"/>
              </a:rPr>
              <a:t>Provide your contact information</a:t>
            </a:r>
          </a:p>
          <a:p>
            <a:pPr marL="443498" indent="-443498">
              <a:buFont typeface="Arial" panose="020B0604020202020204" pitchFamily="34" charset="0"/>
              <a:buChar char="•"/>
            </a:pPr>
            <a:r>
              <a:rPr lang="en-US" sz="3104" dirty="0">
                <a:latin typeface="Arial" panose="020B0604020202020204" pitchFamily="34" charset="0"/>
                <a:cs typeface="Arial" panose="020B0604020202020204" pitchFamily="34" charset="0"/>
              </a:rPr>
              <a:t>Motivation or Introduction</a:t>
            </a:r>
          </a:p>
          <a:p>
            <a:pPr marL="2146532" lvl="1" indent="-443498">
              <a:buFont typeface="Arial" panose="020B0604020202020204" pitchFamily="34" charset="0"/>
              <a:buChar char="•"/>
            </a:pPr>
            <a:r>
              <a:rPr lang="en-US" sz="3104" dirty="0">
                <a:latin typeface="Arial" panose="020B0604020202020204" pitchFamily="34" charset="0"/>
                <a:cs typeface="Arial" panose="020B0604020202020204" pitchFamily="34" charset="0"/>
              </a:rPr>
              <a:t>Why should someone listen?</a:t>
            </a:r>
          </a:p>
          <a:p>
            <a:pPr marL="443498" indent="-443498">
              <a:buFont typeface="Arial" panose="020B0604020202020204" pitchFamily="34" charset="0"/>
              <a:buChar char="•"/>
            </a:pPr>
            <a:r>
              <a:rPr lang="en-US" sz="3104" dirty="0">
                <a:latin typeface="Arial" panose="020B0604020202020204" pitchFamily="34" charset="0"/>
                <a:cs typeface="Arial" panose="020B0604020202020204" pitchFamily="34" charset="0"/>
              </a:rPr>
              <a:t>Theory/Method/Data</a:t>
            </a:r>
          </a:p>
          <a:p>
            <a:pPr marL="443498" indent="-443498">
              <a:buFont typeface="Arial" panose="020B0604020202020204" pitchFamily="34" charset="0"/>
              <a:buChar char="•"/>
            </a:pPr>
            <a:r>
              <a:rPr lang="en-US" sz="3104" dirty="0">
                <a:latin typeface="Arial" panose="020B0604020202020204" pitchFamily="34" charset="0"/>
                <a:cs typeface="Arial" panose="020B0604020202020204" pitchFamily="34" charset="0"/>
              </a:rPr>
              <a:t>Analysis – Often separate from Data</a:t>
            </a:r>
          </a:p>
          <a:p>
            <a:pPr marL="443498" indent="-443498">
              <a:buFont typeface="Arial" panose="020B0604020202020204" pitchFamily="34" charset="0"/>
              <a:buChar char="•"/>
            </a:pPr>
            <a:r>
              <a:rPr lang="en-US" sz="3104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marL="443498" indent="-443498">
              <a:buFont typeface="Arial" panose="020B0604020202020204" pitchFamily="34" charset="0"/>
              <a:buChar char="•"/>
            </a:pPr>
            <a:r>
              <a:rPr lang="en-US" sz="3104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  <a:p>
            <a:pPr marL="443498" indent="-443498">
              <a:buFont typeface="Arial" panose="020B0604020202020204" pitchFamily="34" charset="0"/>
              <a:buChar char="•"/>
            </a:pPr>
            <a:r>
              <a:rPr lang="en-US" sz="3104" dirty="0">
                <a:latin typeface="Arial" panose="020B0604020202020204" pitchFamily="34" charset="0"/>
                <a:cs typeface="Arial" panose="020B0604020202020204" pitchFamily="34" charset="0"/>
              </a:rPr>
              <a:t>References </a:t>
            </a:r>
          </a:p>
          <a:p>
            <a:pPr marL="443498" indent="-443498">
              <a:buFont typeface="Arial" panose="020B0604020202020204" pitchFamily="34" charset="0"/>
              <a:buChar char="•"/>
            </a:pPr>
            <a:r>
              <a:rPr lang="en-US" sz="3104" dirty="0">
                <a:latin typeface="Arial" panose="020B0604020202020204" pitchFamily="34" charset="0"/>
                <a:cs typeface="Arial" panose="020B0604020202020204" pitchFamily="34" charset="0"/>
              </a:rPr>
              <a:t>Acknowledgements/Logos – We got funds from …to attend</a:t>
            </a:r>
          </a:p>
          <a:p>
            <a:r>
              <a:rPr lang="en-US" sz="2188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83706AB-E7E9-4F4C-9553-C5F5FC756611}"/>
              </a:ext>
            </a:extLst>
          </p:cNvPr>
          <p:cNvSpPr txBox="1"/>
          <p:nvPr/>
        </p:nvSpPr>
        <p:spPr>
          <a:xfrm>
            <a:off x="11163027" y="7755457"/>
            <a:ext cx="9934054" cy="688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3725" dirty="0">
                <a:solidFill>
                  <a:srgbClr val="273B7C"/>
                </a:solidFill>
                <a:latin typeface="Libre Baskerville" panose="02000000000000000000" pitchFamily="2" charset="0"/>
              </a:rPr>
              <a:t>Data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66E08F1-00BB-405D-93FB-7CA14395042E}"/>
              </a:ext>
            </a:extLst>
          </p:cNvPr>
          <p:cNvSpPr txBox="1"/>
          <p:nvPr/>
        </p:nvSpPr>
        <p:spPr>
          <a:xfrm>
            <a:off x="11202448" y="27260230"/>
            <a:ext cx="6964817" cy="856517"/>
          </a:xfrm>
          <a:prstGeom prst="rect">
            <a:avLst/>
          </a:prstGeom>
          <a:noFill/>
        </p:spPr>
        <p:txBody>
          <a:bodyPr wrap="square" lIns="70958" rtlCol="0">
            <a:spAutoFit/>
          </a:bodyPr>
          <a:lstStyle/>
          <a:p>
            <a:r>
              <a:rPr lang="en-US" sz="2483" b="1" dirty="0">
                <a:latin typeface="Arial" panose="020B0604020202020204" pitchFamily="34" charset="0"/>
                <a:cs typeface="Arial" panose="020B0604020202020204" pitchFamily="34" charset="0"/>
              </a:rPr>
              <a:t>Figure 1:</a:t>
            </a:r>
            <a:r>
              <a:rPr lang="en-US" sz="2483" dirty="0">
                <a:latin typeface="Arial" panose="020B0604020202020204" pitchFamily="34" charset="0"/>
                <a:cs typeface="Arial" panose="020B0604020202020204" pitchFamily="34" charset="0"/>
              </a:rPr>
              <a:t> If you want to add Figure captions, they can be small. Keep them short and simple.</a:t>
            </a:r>
            <a:endParaRPr lang="en-US" sz="310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3DBB26D8-5F7A-4C83-A71A-FDAD79D411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209336"/>
              </p:ext>
            </p:extLst>
          </p:nvPr>
        </p:nvGraphicFramePr>
        <p:xfrm>
          <a:off x="20359082" y="8432643"/>
          <a:ext cx="7004237" cy="253653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064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3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6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96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7838">
                <a:tc>
                  <a:txBody>
                    <a:bodyPr/>
                    <a:lstStyle/>
                    <a:p>
                      <a:r>
                        <a:rPr lang="en-US" sz="2500" dirty="0"/>
                        <a:t>Measurement</a:t>
                      </a:r>
                      <a:endParaRPr lang="en-US" sz="2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958" marR="70958" marT="35479" marB="35479"/>
                </a:tc>
                <a:tc>
                  <a:txBody>
                    <a:bodyPr/>
                    <a:lstStyle/>
                    <a:p>
                      <a:r>
                        <a:rPr lang="en-US" sz="2500" dirty="0"/>
                        <a:t>Typical</a:t>
                      </a:r>
                      <a:r>
                        <a:rPr lang="en-US" sz="2500" baseline="0" dirty="0"/>
                        <a:t> </a:t>
                      </a:r>
                      <a:r>
                        <a:rPr lang="en-US" sz="2500" dirty="0"/>
                        <a:t>Value</a:t>
                      </a:r>
                      <a:endParaRPr lang="en-US" sz="2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958" marR="70958" marT="35479" marB="35479"/>
                </a:tc>
                <a:tc>
                  <a:txBody>
                    <a:bodyPr/>
                    <a:lstStyle/>
                    <a:p>
                      <a:r>
                        <a:rPr lang="en-US" sz="2500" dirty="0"/>
                        <a:t>Typical</a:t>
                      </a:r>
                      <a:r>
                        <a:rPr lang="en-US" sz="2500" baseline="0" dirty="0"/>
                        <a:t> </a:t>
                      </a:r>
                      <a:r>
                        <a:rPr lang="en-US" sz="2500" dirty="0"/>
                        <a:t>Uncertainty</a:t>
                      </a:r>
                      <a:endParaRPr lang="en-US" sz="2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958" marR="70958" marT="35479" marB="35479"/>
                </a:tc>
                <a:tc>
                  <a:txBody>
                    <a:bodyPr/>
                    <a:lstStyle/>
                    <a:p>
                      <a:r>
                        <a:rPr lang="en-US" sz="2500" dirty="0"/>
                        <a:t>Fractional Uncertainty</a:t>
                      </a:r>
                      <a:endParaRPr lang="en-US" sz="2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958" marR="70958" marT="35479" marB="3547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693">
                <a:tc>
                  <a:txBody>
                    <a:bodyPr/>
                    <a:lstStyle/>
                    <a:p>
                      <a:r>
                        <a:rPr lang="en-US" sz="2200" dirty="0"/>
                        <a:t>Voltage</a:t>
                      </a:r>
                      <a:endParaRPr lang="en-US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958" marR="70958" marT="35479" marB="354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1.00V</a:t>
                      </a:r>
                      <a:endParaRPr lang="en-US" sz="2200" i="0" dirty="0"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70958" marR="70958" marT="35479" marB="354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0.02V</a:t>
                      </a:r>
                      <a:endParaRPr lang="en-US" sz="2200" i="0" dirty="0"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70958" marR="70958" marT="35479" marB="354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2 %</a:t>
                      </a:r>
                      <a:endParaRPr lang="en-US" sz="2200" i="0" dirty="0"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70958" marR="70958" marT="35479" marB="3547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627">
                <a:tc>
                  <a:txBody>
                    <a:bodyPr/>
                    <a:lstStyle/>
                    <a:p>
                      <a:r>
                        <a:rPr lang="en-US" sz="2200" dirty="0"/>
                        <a:t>Resistance</a:t>
                      </a:r>
                      <a:endParaRPr lang="en-US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958" marR="70958" marT="35479" marB="354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20000</a:t>
                      </a:r>
                      <a:r>
                        <a:rPr lang="el-GR" sz="2200" dirty="0"/>
                        <a:t>Ω</a:t>
                      </a:r>
                      <a:endParaRPr lang="en-US" sz="2200" i="0" dirty="0"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70958" marR="70958" marT="35479" marB="354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200</a:t>
                      </a:r>
                      <a:r>
                        <a:rPr lang="el-GR" sz="2200" dirty="0"/>
                        <a:t>Ω</a:t>
                      </a:r>
                      <a:endParaRPr lang="en-US" sz="2200" i="0" dirty="0"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70958" marR="70958" marT="35479" marB="354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1 %</a:t>
                      </a:r>
                      <a:endParaRPr lang="en-US" sz="2200" i="0" dirty="0"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70958" marR="70958" marT="35479" marB="3547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218">
                <a:tc>
                  <a:txBody>
                    <a:bodyPr/>
                    <a:lstStyle/>
                    <a:p>
                      <a:r>
                        <a:rPr lang="en-US" sz="2200" dirty="0"/>
                        <a:t>Frequency Shift</a:t>
                      </a:r>
                      <a:endParaRPr lang="en-US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958" marR="70958" marT="35479" marB="354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111000Hz</a:t>
                      </a:r>
                      <a:endParaRPr lang="en-US" sz="2200" i="0" dirty="0"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35479" marB="354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4100Hz</a:t>
                      </a:r>
                      <a:endParaRPr lang="en-US" sz="2200" i="0" dirty="0"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70958" marR="70958" marT="35479" marB="354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4 %</a:t>
                      </a:r>
                      <a:endParaRPr lang="en-US" sz="2200" i="0" dirty="0"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70958" marR="70958" marT="35479" marB="3547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036">
                <a:tc>
                  <a:txBody>
                    <a:bodyPr/>
                    <a:lstStyle/>
                    <a:p>
                      <a:r>
                        <a:rPr lang="en-US" sz="2200" dirty="0"/>
                        <a:t>Temperature</a:t>
                      </a:r>
                      <a:endParaRPr lang="en-US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958" marR="70958" marT="35479" marB="354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296.6K</a:t>
                      </a:r>
                      <a:endParaRPr lang="en-US" sz="2200" i="0" dirty="0"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70958" marR="70958" marT="35479" marB="354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0.5K</a:t>
                      </a:r>
                      <a:endParaRPr lang="en-US" sz="2200" i="0" dirty="0"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70958" marR="70958" marT="35479" marB="354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0.2 %</a:t>
                      </a:r>
                      <a:endParaRPr lang="en-US" sz="2200" i="0" dirty="0"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70958" marR="70958" marT="35479" marB="3547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9150CC4-7A75-4953-8319-C5169F71F113}"/>
                  </a:ext>
                </a:extLst>
              </p:cNvPr>
              <p:cNvSpPr txBox="1"/>
              <p:nvPr/>
            </p:nvSpPr>
            <p:spPr>
              <a:xfrm>
                <a:off x="20359082" y="11921141"/>
                <a:ext cx="7004238" cy="36702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43498" indent="-443498" algn="just">
                  <a:buFont typeface="Arial" panose="020B0604020202020204" pitchFamily="34" charset="0"/>
                  <a:buChar char="•"/>
                </a:pPr>
                <a:r>
                  <a:rPr lang="en-US" sz="2794" dirty="0">
                    <a:latin typeface="Arial" panose="020B0604020202020204" pitchFamily="34" charset="0"/>
                    <a:cs typeface="Arial" panose="020B0604020202020204" pitchFamily="34" charset="0"/>
                  </a:rPr>
                  <a:t>Uncertainty was reduced by taking several measurements</a:t>
                </a:r>
              </a:p>
              <a:p>
                <a:pPr marL="443498" indent="-443498" algn="just">
                  <a:buFont typeface="Arial" panose="020B0604020202020204" pitchFamily="34" charset="0"/>
                  <a:buChar char="•"/>
                </a:pPr>
                <a:r>
                  <a:rPr lang="en-US" sz="2794" dirty="0">
                    <a:latin typeface="Arial" panose="020B0604020202020204" pitchFamily="34" charset="0"/>
                    <a:cs typeface="Arial" panose="020B0604020202020204" pitchFamily="34" charset="0"/>
                  </a:rPr>
                  <a:t>Uncertainty of calculated value </a:t>
                </a:r>
                <a14:m>
                  <m:oMath xmlns:m="http://schemas.openxmlformats.org/officeDocument/2006/math">
                    <m:r>
                      <a:rPr lang="en-US" sz="2794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sz="2794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2794" dirty="0">
                    <a:latin typeface="Arial" panose="020B0604020202020204" pitchFamily="34" charset="0"/>
                    <a:cs typeface="Arial" panose="020B0604020202020204" pitchFamily="34" charset="0"/>
                  </a:rPr>
                  <a:t> was calculated using the general formula.</a:t>
                </a:r>
                <a:endParaRPr lang="en-US" sz="2794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43498" indent="-443498" algn="just">
                  <a:buFont typeface="Arial" panose="020B0604020202020204" pitchFamily="34" charset="0"/>
                  <a:buChar char="•"/>
                </a:pPr>
                <a:endParaRPr lang="en-US" sz="2794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794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        </a:t>
                </a:r>
                <a14:m>
                  <m:oMath xmlns:m="http://schemas.openxmlformats.org/officeDocument/2006/math">
                    <m:r>
                      <a:rPr lang="en-US" sz="2794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sz="2794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  <m:r>
                      <a:rPr lang="en-US" sz="2794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794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794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794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794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794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n-US" sz="2794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</m:num>
                                  <m:den>
                                    <m:r>
                                      <a:rPr lang="en-US" sz="2794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n-US" sz="2794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den>
                                </m:f>
                                <m:r>
                                  <a:rPr lang="en-US" sz="2794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𝛿</m:t>
                                </m:r>
                                <m:r>
                                  <a:rPr lang="en-US" sz="2794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  <m:sup>
                            <m:r>
                              <a:rPr lang="en-US" sz="2794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794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+⋯+</m:t>
                        </m:r>
                        <m:sSup>
                          <m:sSupPr>
                            <m:ctrlPr>
                              <a:rPr lang="en-US" sz="2794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794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794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794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n-US" sz="2794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</m:num>
                                  <m:den>
                                    <m:r>
                                      <a:rPr lang="en-US" sz="2794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n-US" sz="2794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den>
                                </m:f>
                                <m:r>
                                  <a:rPr lang="en-US" sz="2794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𝛿</m:t>
                                </m:r>
                                <m:r>
                                  <a:rPr lang="en-US" sz="2794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  <m:sup>
                            <m:r>
                              <a:rPr lang="en-US" sz="2794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794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Eq. 1</a:t>
                </a: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9150CC4-7A75-4953-8319-C5169F71F1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9082" y="11921141"/>
                <a:ext cx="7004238" cy="3670229"/>
              </a:xfrm>
              <a:prstGeom prst="rect">
                <a:avLst/>
              </a:prstGeom>
              <a:blipFill>
                <a:blip r:embed="rId5"/>
                <a:stretch>
                  <a:fillRect l="-1828" t="-1827" r="-1741" b="-3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7D36B07F-E712-44A9-8B16-B8239726010B}"/>
              </a:ext>
            </a:extLst>
          </p:cNvPr>
          <p:cNvSpPr txBox="1"/>
          <p:nvPr/>
        </p:nvSpPr>
        <p:spPr>
          <a:xfrm>
            <a:off x="20284315" y="16327445"/>
            <a:ext cx="8188744" cy="4391587"/>
          </a:xfrm>
          <a:prstGeom prst="rect">
            <a:avLst/>
          </a:prstGeom>
          <a:noFill/>
        </p:spPr>
        <p:txBody>
          <a:bodyPr wrap="square" lIns="70958" rtlCol="0">
            <a:spAutoFit/>
          </a:bodyPr>
          <a:lstStyle/>
          <a:p>
            <a:r>
              <a:rPr lang="en-US" sz="3104" dirty="0">
                <a:latin typeface="Arial" panose="020B0604020202020204" pitchFamily="34" charset="0"/>
                <a:cs typeface="Arial" panose="020B0604020202020204" pitchFamily="34" charset="0"/>
              </a:rPr>
              <a:t>A poster is really just a visual guide for to reference while you speak. You should never think “Oh, I wish I had a figure which showed _____” those figures should be on your poster. To make sure you have all the figures you need, you must practice your poster explanation several times before printing </a:t>
            </a:r>
          </a:p>
          <a:p>
            <a:endParaRPr lang="en-US" sz="3104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10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C25720B1-EFBB-4040-B625-1BD636E5B8D0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4081" y="21133829"/>
            <a:ext cx="7363848" cy="5726629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5E81AB5F-EDA0-46EB-881D-F829A7324DB0}"/>
              </a:ext>
            </a:extLst>
          </p:cNvPr>
          <p:cNvSpPr txBox="1"/>
          <p:nvPr/>
        </p:nvSpPr>
        <p:spPr>
          <a:xfrm>
            <a:off x="20345771" y="26860458"/>
            <a:ext cx="7017548" cy="2072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4" dirty="0">
                <a:latin typeface="Arial" panose="020B0604020202020204" pitchFamily="34" charset="0"/>
                <a:cs typeface="Arial" panose="020B0604020202020204" pitchFamily="34" charset="0"/>
              </a:rPr>
              <a:t>Graphs should be large and easy to read. Text under a graph which explains the graph can be helpful but is not always necessary.</a:t>
            </a:r>
            <a:endParaRPr lang="en-US" sz="3104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3" name="Diagram 22">
            <a:extLst>
              <a:ext uri="{FF2B5EF4-FFF2-40B4-BE49-F238E27FC236}">
                <a16:creationId xmlns:a16="http://schemas.microsoft.com/office/drawing/2014/main" id="{C7C8CBE2-22E7-4D1B-8A71-073D2B5776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98110967"/>
              </p:ext>
            </p:extLst>
          </p:nvPr>
        </p:nvGraphicFramePr>
        <p:xfrm>
          <a:off x="10212702" y="20288766"/>
          <a:ext cx="8188744" cy="6971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4" name="Rectangle 23">
            <a:extLst>
              <a:ext uri="{FF2B5EF4-FFF2-40B4-BE49-F238E27FC236}">
                <a16:creationId xmlns:a16="http://schemas.microsoft.com/office/drawing/2014/main" id="{8353F18F-221E-4CB0-A7EE-3CC75EE09445}"/>
              </a:ext>
            </a:extLst>
          </p:cNvPr>
          <p:cNvSpPr/>
          <p:nvPr/>
        </p:nvSpPr>
        <p:spPr>
          <a:xfrm>
            <a:off x="29891096" y="7395165"/>
            <a:ext cx="11742995" cy="10423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9933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7B74791-E0F5-4964-97C2-AFA24CE665A0}"/>
              </a:ext>
            </a:extLst>
          </p:cNvPr>
          <p:cNvSpPr/>
          <p:nvPr/>
        </p:nvSpPr>
        <p:spPr>
          <a:xfrm>
            <a:off x="29891096" y="18524957"/>
            <a:ext cx="11742995" cy="71896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9933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EC39026-F6F6-4160-8EC1-D69EEA01358B}"/>
              </a:ext>
            </a:extLst>
          </p:cNvPr>
          <p:cNvSpPr/>
          <p:nvPr/>
        </p:nvSpPr>
        <p:spPr>
          <a:xfrm>
            <a:off x="29891096" y="26343858"/>
            <a:ext cx="11702557" cy="26982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9933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E14633C-325F-4CEE-9C96-513490F8F488}"/>
              </a:ext>
            </a:extLst>
          </p:cNvPr>
          <p:cNvSpPr txBox="1"/>
          <p:nvPr/>
        </p:nvSpPr>
        <p:spPr>
          <a:xfrm>
            <a:off x="30366453" y="27262655"/>
            <a:ext cx="10864523" cy="1775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2188" dirty="0">
                <a:latin typeface="Arial" panose="020B0604020202020204" pitchFamily="34" charset="0"/>
                <a:cs typeface="Arial" panose="020B0604020202020204" pitchFamily="34" charset="0"/>
              </a:rPr>
              <a:t>Put any references that you have down here. Make sure to cite your sources. Any images you use should be cited if you didn’t draw them. Here is an example: </a:t>
            </a:r>
          </a:p>
          <a:p>
            <a:pPr marL="576548" indent="-576548">
              <a:buAutoNum type="arabicPeriod"/>
            </a:pPr>
            <a:r>
              <a:rPr lang="en-US" sz="2188" dirty="0">
                <a:latin typeface="Arial" panose="020B0604020202020204" pitchFamily="34" charset="0"/>
                <a:cs typeface="Arial" panose="020B0604020202020204" pitchFamily="34" charset="0"/>
              </a:rPr>
              <a:t>M. P. Brown and K. Austin, </a:t>
            </a:r>
            <a:r>
              <a:rPr lang="en-US" sz="2188" i="1" dirty="0">
                <a:latin typeface="Arial" panose="020B0604020202020204" pitchFamily="34" charset="0"/>
                <a:cs typeface="Arial" panose="020B0604020202020204" pitchFamily="34" charset="0"/>
              </a:rPr>
              <a:t>The New Physique</a:t>
            </a:r>
            <a:r>
              <a:rPr lang="en-US" sz="2188" dirty="0">
                <a:latin typeface="Arial" panose="020B0604020202020204" pitchFamily="34" charset="0"/>
                <a:cs typeface="Arial" panose="020B0604020202020204" pitchFamily="34" charset="0"/>
              </a:rPr>
              <a:t>, Publisher City: Publisher Name, 2005, pp. 25-30. </a:t>
            </a:r>
          </a:p>
          <a:p>
            <a:endParaRPr lang="en-US" sz="2188" dirty="0">
              <a:solidFill>
                <a:srgbClr val="1482A5"/>
              </a:solidFill>
              <a:latin typeface="Montserrat Light" panose="00000400000000000000" pitchFamily="50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9904120-299D-4516-8D1D-DFEA28FCC82B}"/>
              </a:ext>
            </a:extLst>
          </p:cNvPr>
          <p:cNvSpPr txBox="1"/>
          <p:nvPr/>
        </p:nvSpPr>
        <p:spPr>
          <a:xfrm>
            <a:off x="30366453" y="26571587"/>
            <a:ext cx="9934054" cy="688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3725" dirty="0">
                <a:solidFill>
                  <a:srgbClr val="273B7C"/>
                </a:solidFill>
                <a:latin typeface="Libre Baskerville" panose="02000000000000000000" pitchFamily="2" charset="0"/>
              </a:rPr>
              <a:t>Acknowledgements/References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32DFDFC-65E2-4B55-8442-6CAD74D7E6A7}"/>
              </a:ext>
            </a:extLst>
          </p:cNvPr>
          <p:cNvSpPr txBox="1"/>
          <p:nvPr/>
        </p:nvSpPr>
        <p:spPr>
          <a:xfrm>
            <a:off x="30393337" y="8522474"/>
            <a:ext cx="10601114" cy="6639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3104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Results and Conclusion usually go on the right side of a poster. References will go at the bottom.</a:t>
            </a:r>
          </a:p>
          <a:p>
            <a:endParaRPr lang="en-US" sz="3104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r>
              <a:rPr lang="en-US" sz="3104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When you go to print, make sure you send a PDF because a PDF doesn’t change with what computer is looking at it.</a:t>
            </a:r>
          </a:p>
          <a:p>
            <a:endParaRPr lang="en-US" sz="3104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r>
              <a:rPr lang="en-US" sz="3104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Columns: You’ll notice I am writing in a column. Most posters are arranged into three equally sized columns.</a:t>
            </a:r>
          </a:p>
          <a:p>
            <a:endParaRPr lang="en-US" sz="3104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r>
              <a:rPr lang="en-US" sz="3104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Make the flow of the poster easy to follow:</a:t>
            </a:r>
          </a:p>
          <a:p>
            <a:endParaRPr lang="en-US" sz="3104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r>
              <a:rPr lang="en-US" sz="3104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Motivation &gt; Background &gt; Setup &gt; Data &gt; Analysis &gt; Results &gt; Conclusions &gt; References</a:t>
            </a:r>
          </a:p>
          <a:p>
            <a:r>
              <a:rPr lang="en-US" sz="2188" dirty="0">
                <a:solidFill>
                  <a:srgbClr val="1482A5"/>
                </a:solidFill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F19A9CC-92D2-4B2E-AB1D-92165DB4C169}"/>
              </a:ext>
            </a:extLst>
          </p:cNvPr>
          <p:cNvSpPr txBox="1"/>
          <p:nvPr/>
        </p:nvSpPr>
        <p:spPr>
          <a:xfrm>
            <a:off x="30393337" y="7831406"/>
            <a:ext cx="9934054" cy="688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3725" dirty="0">
                <a:solidFill>
                  <a:srgbClr val="273B7C"/>
                </a:solidFill>
                <a:latin typeface="Libre Baskerville" panose="02000000000000000000" pitchFamily="2" charset="0"/>
              </a:rPr>
              <a:t>Results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5BFEC42-70E8-4E0D-97AB-5B7A70B8CD99}"/>
              </a:ext>
            </a:extLst>
          </p:cNvPr>
          <p:cNvSpPr txBox="1"/>
          <p:nvPr/>
        </p:nvSpPr>
        <p:spPr>
          <a:xfrm>
            <a:off x="30393337" y="19584845"/>
            <a:ext cx="6528545" cy="355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3104" dirty="0">
                <a:latin typeface="Arial" panose="020B0604020202020204" pitchFamily="34" charset="0"/>
                <a:cs typeface="Arial" panose="020B0604020202020204" pitchFamily="34" charset="0"/>
              </a:rPr>
              <a:t>This generic poster template can be helpful when you make your own poster. Remember to save as a PDF before you print!</a:t>
            </a:r>
          </a:p>
          <a:p>
            <a:r>
              <a:rPr lang="en-US" sz="3104" dirty="0">
                <a:latin typeface="Arial" panose="020B0604020202020204" pitchFamily="34" charset="0"/>
                <a:cs typeface="Arial" panose="020B0604020202020204" pitchFamily="34" charset="0"/>
              </a:rPr>
              <a:t>Also, have others, such as a mentor, check over your poster before you print.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99BD05C-1FB1-41AB-BE06-5375A7130298}"/>
              </a:ext>
            </a:extLst>
          </p:cNvPr>
          <p:cNvSpPr txBox="1"/>
          <p:nvPr/>
        </p:nvSpPr>
        <p:spPr>
          <a:xfrm>
            <a:off x="30393337" y="18893777"/>
            <a:ext cx="9934054" cy="688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3725" dirty="0">
                <a:solidFill>
                  <a:srgbClr val="273B7C"/>
                </a:solidFill>
                <a:latin typeface="Libre Baskerville" panose="02000000000000000000" pitchFamily="2" charset="0"/>
              </a:rPr>
              <a:t>Conclusions/Discussion</a:t>
            </a:r>
          </a:p>
        </p:txBody>
      </p:sp>
    </p:spTree>
    <p:extLst>
      <p:ext uri="{BB962C8B-B14F-4D97-AF65-F5344CB8AC3E}">
        <p14:creationId xmlns:p14="http://schemas.microsoft.com/office/powerpoint/2010/main" val="2111291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ba48097-b403-430b-ad17-6651c909ccc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4786866D7E784FB91906AB3BC10AFB" ma:contentTypeVersion="16" ma:contentTypeDescription="Create a new document." ma:contentTypeScope="" ma:versionID="9c7b51e2f4a654a26befa4d4c88836f1">
  <xsd:schema xmlns:xsd="http://www.w3.org/2001/XMLSchema" xmlns:xs="http://www.w3.org/2001/XMLSchema" xmlns:p="http://schemas.microsoft.com/office/2006/metadata/properties" xmlns:ns3="0ba48097-b403-430b-ad17-6651c909cccf" xmlns:ns4="3bfcafa9-28bb-4309-a949-ca132e08dd43" targetNamespace="http://schemas.microsoft.com/office/2006/metadata/properties" ma:root="true" ma:fieldsID="d8ba438dbb326492e0ff5bab2c5c498e" ns3:_="" ns4:_="">
    <xsd:import namespace="0ba48097-b403-430b-ad17-6651c909cccf"/>
    <xsd:import namespace="3bfcafa9-28bb-4309-a949-ca132e08dd4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Tags" minOccurs="0"/>
                <xsd:element ref="ns3:MediaServiceOCR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a48097-b403-430b-ad17-6651c909cc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fcafa9-28bb-4309-a949-ca132e08dd4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EFB02F-1983-4702-8EAD-AA5DD5D0D478}">
  <ds:schemaRefs>
    <ds:schemaRef ds:uri="0ba48097-b403-430b-ad17-6651c909cccf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3bfcafa9-28bb-4309-a949-ca132e08dd43"/>
    <ds:schemaRef ds:uri="http://purl.org/dc/elements/1.1/"/>
    <ds:schemaRef ds:uri="http://www.w3.org/XML/1998/namespace"/>
    <ds:schemaRef ds:uri="http://schemas.microsoft.com/office/infopath/2007/PartnerControl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FFF8B64-C36E-4A11-B5B1-CA3A4414CD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0F50A2-26C7-4D71-8C76-41D5D66741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a48097-b403-430b-ad17-6651c909cccf"/>
    <ds:schemaRef ds:uri="3bfcafa9-28bb-4309-a949-ca132e08dd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</TotalTime>
  <Words>646</Words>
  <Application>Microsoft Office PowerPoint</Application>
  <PresentationFormat>Custom</PresentationFormat>
  <Paragraphs>88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Libre Baskerville</vt:lpstr>
      <vt:lpstr>Montserrat Light</vt:lpstr>
      <vt:lpstr>Open Sans</vt:lpstr>
      <vt:lpstr>Times New Roman</vt:lpstr>
      <vt:lpstr>Wingdings</vt:lpstr>
      <vt:lpstr>Office Theme</vt:lpstr>
      <vt:lpstr>PowerPoint Presentation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Ketzner</dc:creator>
  <cp:lastModifiedBy>Rachel Ketzner</cp:lastModifiedBy>
  <cp:revision>20</cp:revision>
  <dcterms:created xsi:type="dcterms:W3CDTF">2013-09-17T13:16:22Z</dcterms:created>
  <dcterms:modified xsi:type="dcterms:W3CDTF">2024-02-22T13:42:35Z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0x010100F24786866D7E784FB91906AB3BC10AFB</vt:lpwstr>
  </property>
</Properties>
</file>