
<file path=[Content_Types].xml><?xml version="1.0" encoding="utf-8"?>
<Types xmlns="http://schemas.openxmlformats.org/package/2006/content-types">
  <Default Extension="tmp" ContentType="image/png"/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4" r:id="rId2"/>
    <p:sldId id="269" r:id="rId3"/>
    <p:sldId id="270" r:id="rId4"/>
    <p:sldId id="263" r:id="rId5"/>
    <p:sldId id="265" r:id="rId6"/>
    <p:sldId id="271" r:id="rId7"/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93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1E4B9-41BC-4F2D-B34F-018D455E81C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5F092-B91E-451A-BF50-EB65B6FB0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3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07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0EAC4-4191-499A-A3F2-685C6550B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9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25101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Deeply Virtual Scattering 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off the neutron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4498" y="2760931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Carlos Muñoz Camacho,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IPN-</a:t>
            </a:r>
            <a:r>
              <a:rPr lang="en-US" sz="2000" dirty="0" err="1" smtClean="0">
                <a:latin typeface="Comic Sans MS" panose="030F0702030302020204" pitchFamily="66" charset="0"/>
              </a:rPr>
              <a:t>Orsay</a:t>
            </a:r>
            <a:r>
              <a:rPr lang="en-US" sz="2000" dirty="0" smtClean="0">
                <a:latin typeface="Comic Sans MS" panose="030F0702030302020204" pitchFamily="66" charset="0"/>
              </a:rPr>
              <a:t>, CNRS/IN2P3 (France)</a:t>
            </a:r>
          </a:p>
          <a:p>
            <a:pPr algn="ctr"/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(for the Hall A DVCS Collaboration)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714500" y="841211"/>
            <a:ext cx="5676900" cy="144478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1</a:t>
            </a:fld>
            <a:endParaRPr lang="en-US"/>
          </a:p>
        </p:txBody>
      </p:sp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5219700"/>
            <a:ext cx="8423756" cy="150177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790950" y="455930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June 25,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7859"/>
            <a:ext cx="9144000" cy="12710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141015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t-dependence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717079"/>
            <a:ext cx="86409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8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41015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DVCS</a:t>
            </a:r>
            <a:r>
              <a:rPr lang="en-US" sz="2800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</a:rPr>
              <a:t> &amp; </a:t>
            </a:r>
            <a:r>
              <a:rPr lang="en-US" sz="2800" dirty="0" err="1" smtClean="0">
                <a:latin typeface="Comic Sans MS" panose="030F0702030302020204" pitchFamily="66" charset="0"/>
              </a:rPr>
              <a:t>Int</a:t>
            </a:r>
            <a:endParaRPr lang="en-US" sz="2800" dirty="0" smtClean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717079"/>
            <a:ext cx="86409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11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49856" y="-59040"/>
            <a:ext cx="171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  <a:r>
              <a:rPr lang="en-US" sz="2000" baseline="-25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b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=4.5 GeV</a:t>
            </a:r>
            <a:endParaRPr 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48239" y="-59040"/>
            <a:ext cx="171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  <a:r>
              <a:rPr lang="en-US" sz="2000" baseline="-25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b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=5.6 GeV</a:t>
            </a:r>
            <a:endParaRPr 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59317" y="1467869"/>
            <a:ext cx="1266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sz="1200" i="1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1200" i="1" baseline="-25000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= 0.40 GeV</a:t>
            </a:r>
            <a:r>
              <a:rPr lang="en-US" sz="12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US" sz="1200" baseline="30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59316" y="5072180"/>
            <a:ext cx="1266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sz="1200" i="1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1200" i="1" baseline="-25000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= 0.18 GeV</a:t>
            </a:r>
            <a:r>
              <a:rPr lang="en-US" sz="12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US" sz="1200" baseline="30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59317" y="2752040"/>
            <a:ext cx="129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sz="1200" i="1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1200" i="1" baseline="-25000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= 0.32 GeV</a:t>
            </a:r>
            <a:r>
              <a:rPr lang="en-US" sz="12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US" sz="1200" baseline="30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59318" y="4171750"/>
            <a:ext cx="129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sz="1200" i="1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1200" i="1" baseline="-25000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= 0.25 GeV</a:t>
            </a:r>
            <a:r>
              <a:rPr lang="en-US" sz="12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US" sz="1200" baseline="30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4845" y="1246337"/>
            <a:ext cx="2910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Simultaneous fit of azimuthal dependence of the cross section at 2 different beam energies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1345685" y="2526436"/>
            <a:ext cx="663848" cy="534659"/>
          </a:xfrm>
          <a:prstGeom prst="downArrow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971" y="3257208"/>
            <a:ext cx="3343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Separation of DVCS</a:t>
            </a:r>
            <a:r>
              <a:rPr lang="en-US" baseline="30000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and BH-DVCS </a:t>
            </a:r>
            <a:r>
              <a:rPr lang="en-US" dirty="0" err="1" smtClean="0">
                <a:latin typeface="Comic Sans MS" panose="030F0702030302020204" pitchFamily="66" charset="0"/>
              </a:rPr>
              <a:t>intereference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(</a:t>
            </a:r>
            <a:r>
              <a:rPr lang="en-US" dirty="0" err="1" smtClean="0">
                <a:latin typeface="Comic Sans MS" panose="030F0702030302020204" pitchFamily="66" charset="0"/>
              </a:rPr>
              <a:t>Rosenbluth</a:t>
            </a:r>
            <a:r>
              <a:rPr lang="en-US" dirty="0" smtClean="0">
                <a:latin typeface="Comic Sans MS" panose="030F0702030302020204" pitchFamily="66" charset="0"/>
              </a:rPr>
              <a:t>-like separation)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624" y="4361501"/>
            <a:ext cx="2838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70C0"/>
                </a:solidFill>
              </a:rPr>
              <a:t>Higher twist (HT) fit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Next-to-leading (NLO) fit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3373" y="5601223"/>
            <a:ext cx="302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Significant contribution from DVCS</a:t>
            </a:r>
            <a:r>
              <a:rPr lang="en-US" baseline="30000" dirty="0" smtClean="0"/>
              <a:t>2 </a:t>
            </a:r>
            <a:r>
              <a:rPr lang="en-US" dirty="0" smtClean="0"/>
              <a:t>term for </a:t>
            </a:r>
            <a:r>
              <a:rPr lang="en-US" dirty="0" err="1" smtClean="0"/>
              <a:t>nDVCS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428624" y="5601223"/>
            <a:ext cx="2808423" cy="646331"/>
          </a:xfrm>
          <a:prstGeom prst="roundRect">
            <a:avLst/>
          </a:prstGeom>
          <a:noFill/>
          <a:ln w="349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752" y="121236"/>
            <a:ext cx="874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Flavor-separated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Compton FF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07504" y="1174279"/>
            <a:ext cx="86409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12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9063" y="1322100"/>
            <a:ext cx="27785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Global fit of all Hall A DVCS data off </a:t>
            </a:r>
            <a:r>
              <a:rPr lang="en-US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proton and neutron</a:t>
            </a:r>
            <a:r>
              <a:rPr lang="en-US" dirty="0" smtClean="0">
                <a:latin typeface="Comic Sans MS" panose="030F0702030302020204" pitchFamily="66" charset="0"/>
              </a:rPr>
              <a:t>, with CFFs of </a:t>
            </a:r>
            <a:r>
              <a:rPr lang="en-US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up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down</a:t>
            </a:r>
            <a:r>
              <a:rPr lang="en-US" dirty="0" smtClean="0">
                <a:latin typeface="Comic Sans MS" panose="030F0702030302020204" pitchFamily="66" charset="0"/>
              </a:rPr>
              <a:t> quarks as free parameters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79" y="3267075"/>
            <a:ext cx="331533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.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</a:t>
            </a:r>
            <a:r>
              <a:rPr lang="en-US" baseline="30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u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US" baseline="30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dirty="0" smtClean="0">
                <a:latin typeface="Comic Sans MS" panose="030F0702030302020204" pitchFamily="66" charset="0"/>
              </a:rPr>
              <a:t>: same sign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(as forward &amp; large-</a:t>
            </a:r>
            <a:r>
              <a:rPr lang="en-US" dirty="0" err="1" smtClean="0">
                <a:latin typeface="Comic Sans MS" panose="030F0702030302020204" pitchFamily="66" charset="0"/>
              </a:rPr>
              <a:t>N</a:t>
            </a:r>
            <a:r>
              <a:rPr lang="en-US" baseline="-25000" dirty="0" err="1" smtClean="0">
                <a:latin typeface="Comic Sans MS" panose="030F0702030302020204" pitchFamily="66" charset="0"/>
              </a:rPr>
              <a:t>c</a:t>
            </a:r>
            <a:endParaRPr lang="en-US" baseline="-250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   limits, models…)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.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Ht</a:t>
            </a:r>
            <a:r>
              <a:rPr lang="en-US" baseline="30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u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Ht</a:t>
            </a:r>
            <a:r>
              <a:rPr lang="en-US" baseline="30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dirty="0" smtClean="0">
                <a:latin typeface="Comic Sans MS" panose="030F0702030302020204" pitchFamily="66" charset="0"/>
              </a:rPr>
              <a:t>: opposite sign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(as forward &amp; large </a:t>
            </a:r>
            <a:r>
              <a:rPr lang="en-US" dirty="0" err="1" smtClean="0">
                <a:latin typeface="Comic Sans MS" panose="030F0702030302020204" pitchFamily="66" charset="0"/>
              </a:rPr>
              <a:t>N</a:t>
            </a:r>
            <a:r>
              <a:rPr lang="en-US" baseline="-25000" dirty="0" err="1" smtClean="0">
                <a:latin typeface="Comic Sans MS" panose="030F0702030302020204" pitchFamily="66" charset="0"/>
              </a:rPr>
              <a:t>c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limit, models…)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Data suggest same</a:t>
            </a:r>
          </a:p>
          <a:p>
            <a:r>
              <a:rPr lang="en-US" dirty="0">
                <a:latin typeface="Comic Sans MS" panose="030F0702030302020204" pitchFamily="66" charset="0"/>
              </a:rPr>
              <a:t>s</a:t>
            </a:r>
            <a:r>
              <a:rPr lang="en-US" dirty="0" smtClean="0">
                <a:latin typeface="Comic Sans MS" panose="030F0702030302020204" pitchFamily="66" charset="0"/>
              </a:rPr>
              <a:t>ign for Re (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en-US" baseline="30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u</a:t>
            </a:r>
            <a:r>
              <a:rPr lang="en-US" dirty="0" smtClean="0">
                <a:latin typeface="Comic Sans MS" panose="030F0702030302020204" pitchFamily="66" charset="0"/>
              </a:rPr>
              <a:t>) and Re (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dirty="0" smtClean="0">
                <a:latin typeface="Comic Sans MS" panose="030F0702030302020204" pitchFamily="66" charset="0"/>
              </a:rPr>
              <a:t>)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(against predictions from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the large </a:t>
            </a:r>
            <a:r>
              <a:rPr lang="en-US" dirty="0" err="1" smtClean="0">
                <a:latin typeface="Comic Sans MS" panose="030F0702030302020204" pitchFamily="66" charset="0"/>
              </a:rPr>
              <a:t>N</a:t>
            </a:r>
            <a:r>
              <a:rPr lang="en-US" baseline="-25000" dirty="0" err="1" smtClean="0">
                <a:latin typeface="Comic Sans MS" panose="030F0702030302020204" pitchFamily="66" charset="0"/>
              </a:rPr>
              <a:t>c</a:t>
            </a:r>
            <a:r>
              <a:rPr lang="en-US" dirty="0" smtClean="0">
                <a:latin typeface="Comic Sans MS" panose="030F0702030302020204" pitchFamily="66" charset="0"/>
              </a:rPr>
              <a:t> limit)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77100" y="-13055"/>
            <a:ext cx="1866900" cy="460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265116" y="0"/>
            <a:ext cx="2000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omic Sans MS" panose="030F0702030302020204" pitchFamily="66" charset="0"/>
              </a:rPr>
              <a:t>Reggeized</a:t>
            </a:r>
            <a:r>
              <a:rPr lang="en-US" sz="1200" i="1" dirty="0" smtClean="0">
                <a:latin typeface="Comic Sans MS" panose="030F0702030302020204" pitchFamily="66" charset="0"/>
              </a:rPr>
              <a:t> </a:t>
            </a:r>
            <a:r>
              <a:rPr lang="en-US" sz="1200" i="1" dirty="0" err="1" smtClean="0">
                <a:latin typeface="Comic Sans MS" panose="030F0702030302020204" pitchFamily="66" charset="0"/>
              </a:rPr>
              <a:t>diquark</a:t>
            </a:r>
            <a:r>
              <a:rPr lang="en-US" sz="1200" i="1" dirty="0" smtClean="0">
                <a:latin typeface="Comic Sans MS" panose="030F0702030302020204" pitchFamily="66" charset="0"/>
              </a:rPr>
              <a:t> model </a:t>
            </a:r>
          </a:p>
          <a:p>
            <a:r>
              <a:rPr lang="en-US" sz="1200" i="1" dirty="0" smtClean="0">
                <a:latin typeface="Comic Sans MS" panose="030F0702030302020204" pitchFamily="66" charset="0"/>
              </a:rPr>
              <a:t>(Goldstein, </a:t>
            </a:r>
            <a:r>
              <a:rPr lang="en-US" sz="1200" i="1" dirty="0" err="1" smtClean="0">
                <a:latin typeface="Comic Sans MS" panose="030F0702030302020204" pitchFamily="66" charset="0"/>
              </a:rPr>
              <a:t>Liuti</a:t>
            </a:r>
            <a:r>
              <a:rPr lang="en-US" sz="1200" i="1" dirty="0" smtClean="0">
                <a:latin typeface="Comic Sans MS" panose="030F0702030302020204" pitchFamily="66" charset="0"/>
              </a:rPr>
              <a:t> et al.)</a:t>
            </a:r>
            <a:endParaRPr lang="en-US" sz="1200" i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391400" y="461665"/>
            <a:ext cx="361950" cy="43476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657180" y="438093"/>
            <a:ext cx="410496" cy="6595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77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1015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Summary and conclusion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717079"/>
            <a:ext cx="86409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13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0050" y="1104900"/>
            <a:ext cx="83484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Recent DVCS cross-section measurements off a LD</a:t>
            </a:r>
            <a:r>
              <a:rPr lang="en-US" baseline="-25000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target in Hall A: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Sizeable signal from </a:t>
            </a:r>
            <a:r>
              <a:rPr lang="en-US" dirty="0" err="1" smtClean="0">
                <a:latin typeface="Comic Sans MS" panose="030F0702030302020204" pitchFamily="66" charset="0"/>
              </a:rPr>
              <a:t>nDVCS</a:t>
            </a:r>
            <a:r>
              <a:rPr lang="en-US" dirty="0" smtClean="0">
                <a:latin typeface="Comic Sans MS" panose="030F0702030302020204" pitchFamily="66" charset="0"/>
              </a:rPr>
              <a:t> beyond BH: dominated by the DVCS</a:t>
            </a:r>
            <a:r>
              <a:rPr lang="en-US" baseline="30000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contribution                        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First observation of DVCS off the neutron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Unique sensitivity to GPD E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Flavor separation of Compton Form Factors</a:t>
            </a:r>
            <a:r>
              <a:rPr lang="en-US" dirty="0" smtClean="0">
                <a:latin typeface="Comic Sans MS" panose="030F0702030302020204" pitchFamily="66" charset="0"/>
              </a:rPr>
              <a:t> when combined with proton DVCS data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DVCS off coherent deuteron also measured: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                                             small signal, as expected from theory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00150" y="1562100"/>
            <a:ext cx="7233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Comic Sans MS" panose="030F0702030302020204" pitchFamily="66" charset="0"/>
              </a:rPr>
              <a:t>Absolute cross sections measurements: very challenging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8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err="1" smtClean="0">
                <a:latin typeface="Comic Sans MS" panose="030F0702030302020204" pitchFamily="66" charset="0"/>
              </a:rPr>
              <a:t>Rosenbluth</a:t>
            </a:r>
            <a:r>
              <a:rPr lang="en-US" sz="1600" dirty="0" smtClean="0">
                <a:latin typeface="Comic Sans MS" panose="030F0702030302020204" pitchFamily="66" charset="0"/>
              </a:rPr>
              <a:t>-like separation: measurements at 2 different beam energy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6169581"/>
            <a:ext cx="795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Results submitted for publication, and currently and referee review</a:t>
            </a:r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0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1015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Deeply Virtual Compton Scattering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717079"/>
            <a:ext cx="86409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46" y="947348"/>
            <a:ext cx="8630854" cy="557290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1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mic Sans MS" panose="030F0702030302020204" pitchFamily="66" charset="0"/>
              </a:rPr>
              <a:t>DVCS experimentally: interference with Bethe-</a:t>
            </a:r>
            <a:r>
              <a:rPr lang="en-US" sz="2400" b="1" dirty="0" err="1" smtClean="0">
                <a:latin typeface="Comic Sans MS" panose="030F0702030302020204" pitchFamily="66" charset="0"/>
              </a:rPr>
              <a:t>Heitler</a:t>
            </a:r>
            <a:endParaRPr lang="en-US" sz="2400" b="1" dirty="0" smtClean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717079"/>
            <a:ext cx="86409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58" y="791318"/>
            <a:ext cx="9011908" cy="564911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7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1015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Experimental setup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717079"/>
            <a:ext cx="86409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322" y="981241"/>
            <a:ext cx="8390134" cy="403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-36512" y="5003884"/>
            <a:ext cx="7092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1600" dirty="0" smtClean="0">
                <a:latin typeface="Times" pitchFamily="18" charset="0"/>
                <a:cs typeface="Times New Roman" pitchFamily="18" charset="0"/>
              </a:rPr>
              <a:t>The</a:t>
            </a:r>
            <a:r>
              <a:rPr lang="en-US" sz="1600" dirty="0" smtClean="0">
                <a:latin typeface="Times" pitchFamily="18" charset="0"/>
                <a:cs typeface="Times New Roman" pitchFamily="18" charset="0"/>
              </a:rPr>
              <a:t> data were taken at two kinematics </a:t>
            </a:r>
            <a:r>
              <a:rPr lang="fr-FR" sz="1600" dirty="0" smtClean="0">
                <a:latin typeface="Times" pitchFamily="18" charset="0"/>
                <a:cs typeface="Times New Roman" pitchFamily="18" charset="0"/>
              </a:rPr>
              <a:t>(</a:t>
            </a:r>
            <a:r>
              <a:rPr lang="fr-FR" sz="1600" dirty="0" smtClean="0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Kin2high</a:t>
            </a:r>
            <a:r>
              <a:rPr lang="fr-FR" sz="1600" dirty="0" smtClean="0">
                <a:latin typeface="Times" pitchFamily="18" charset="0"/>
                <a:cs typeface="Times New Roman" pitchFamily="18" charset="0"/>
              </a:rPr>
              <a:t> and </a:t>
            </a:r>
            <a:r>
              <a:rPr lang="fr-FR" sz="1600" dirty="0" smtClean="0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Kin2low</a:t>
            </a:r>
            <a:r>
              <a:rPr lang="fr-FR" sz="1600" dirty="0" smtClean="0">
                <a:latin typeface="Times" pitchFamily="18" charset="0"/>
                <a:cs typeface="Times New Roman" pitchFamily="18" charset="0"/>
              </a:rPr>
              <a:t>)</a:t>
            </a:r>
            <a:r>
              <a:rPr lang="fr-FR" sz="1600" dirty="0">
                <a:latin typeface="Times" pitchFamily="18" charset="0"/>
                <a:cs typeface="Times New Roman" pitchFamily="18" charset="0"/>
              </a:rPr>
              <a:t>:</a:t>
            </a:r>
            <a:endParaRPr lang="fr-FR" sz="1600" dirty="0" smtClean="0"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80528" y="5264040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fr-FR" b="1" dirty="0" smtClean="0">
                <a:latin typeface="Times" pitchFamily="18" charset="0"/>
                <a:cs typeface="Times New Roman" pitchFamily="18" charset="0"/>
              </a:rPr>
              <a:t>Q² = 1.75 GeV² </a:t>
            </a:r>
          </a:p>
          <a:p>
            <a:pPr lvl="1">
              <a:buFont typeface="Wingdings" pitchFamily="2" charset="2"/>
              <a:buChar char="ü"/>
            </a:pPr>
            <a:r>
              <a:rPr lang="fr-FR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latin typeface="Times" pitchFamily="18" charset="0"/>
                <a:cs typeface="Times New Roman" pitchFamily="18" charset="0"/>
              </a:rPr>
              <a:t>x</a:t>
            </a:r>
            <a:r>
              <a:rPr lang="fr-FR" b="1" baseline="-25000" dirty="0" err="1" smtClean="0">
                <a:latin typeface="Times" pitchFamily="18" charset="0"/>
                <a:cs typeface="Times New Roman" pitchFamily="18" charset="0"/>
              </a:rPr>
              <a:t>Bj</a:t>
            </a:r>
            <a:r>
              <a:rPr lang="fr-FR" b="1" dirty="0" smtClean="0">
                <a:latin typeface="Times" pitchFamily="18" charset="0"/>
                <a:cs typeface="Times New Roman" pitchFamily="18" charset="0"/>
              </a:rPr>
              <a:t> = 0.36 </a:t>
            </a:r>
          </a:p>
          <a:p>
            <a:pPr lvl="1">
              <a:buFont typeface="Wingdings" pitchFamily="2" charset="2"/>
              <a:buChar char="ü"/>
            </a:pPr>
            <a:r>
              <a:rPr lang="fr-FR" b="1" dirty="0" smtClean="0">
                <a:latin typeface="Times" pitchFamily="18" charset="0"/>
                <a:cs typeface="Times New Roman" pitchFamily="18" charset="0"/>
              </a:rPr>
              <a:t> t ~ [-0.5 , -0.1] GeV</a:t>
            </a:r>
            <a:r>
              <a:rPr lang="fr-FR" b="1" baseline="30000" dirty="0" smtClean="0">
                <a:latin typeface="Times" pitchFamily="18" charset="0"/>
                <a:cs typeface="Times New Roman" pitchFamily="18" charset="0"/>
              </a:rPr>
              <a:t>2</a:t>
            </a:r>
          </a:p>
          <a:p>
            <a:pPr lvl="1">
              <a:buFont typeface="Wingdings" pitchFamily="2" charset="2"/>
              <a:buChar char="ü"/>
            </a:pPr>
            <a:r>
              <a:rPr lang="pt-BR" b="1" dirty="0" smtClean="0">
                <a:latin typeface="Times" pitchFamily="18" charset="0"/>
                <a:cs typeface="Times New Roman" pitchFamily="18" charset="0"/>
              </a:rPr>
              <a:t> Maximal luminosity = </a:t>
            </a:r>
            <a:r>
              <a:rPr lang="fr-FR" b="1" dirty="0" smtClean="0">
                <a:latin typeface="Times" pitchFamily="18" charset="0"/>
              </a:rPr>
              <a:t>3. 10</a:t>
            </a:r>
            <a:r>
              <a:rPr lang="fr-FR" b="1" baseline="30000" dirty="0" smtClean="0">
                <a:latin typeface="Times" pitchFamily="18" charset="0"/>
              </a:rPr>
              <a:t>37</a:t>
            </a:r>
            <a:r>
              <a:rPr lang="fr-FR" b="1" dirty="0" smtClean="0">
                <a:latin typeface="Times" pitchFamily="18" charset="0"/>
              </a:rPr>
              <a:t>cm</a:t>
            </a:r>
            <a:r>
              <a:rPr lang="fr-FR" b="1" baseline="30000" dirty="0" smtClean="0">
                <a:latin typeface="Times" pitchFamily="18" charset="0"/>
              </a:rPr>
              <a:t>-2</a:t>
            </a:r>
            <a:r>
              <a:rPr lang="fr-FR" b="1" dirty="0" smtClean="0">
                <a:latin typeface="Times" pitchFamily="18" charset="0"/>
              </a:rPr>
              <a:t>s</a:t>
            </a:r>
            <a:r>
              <a:rPr lang="fr-FR" b="1" baseline="30000" dirty="0" smtClean="0">
                <a:latin typeface="Times" pitchFamily="18" charset="0"/>
              </a:rPr>
              <a:t>-1</a:t>
            </a:r>
            <a:endParaRPr lang="fr-FR" b="1" dirty="0"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496" y="5013176"/>
            <a:ext cx="5544616" cy="18002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Objet 17"/>
          <p:cNvGraphicFramePr>
            <a:graphicFrameLocks noChangeAspect="1"/>
          </p:cNvGraphicFramePr>
          <p:nvPr/>
        </p:nvGraphicFramePr>
        <p:xfrm>
          <a:off x="539552" y="3789040"/>
          <a:ext cx="2160240" cy="91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Équation" r:id="rId4" imgW="1193760" imgH="507960" progId="Equation.3">
                  <p:embed/>
                </p:oleObj>
              </mc:Choice>
              <mc:Fallback>
                <p:oleObj name="Équation" r:id="rId4" imgW="1193760" imgH="507960" progId="Equation.3">
                  <p:embed/>
                  <p:pic>
                    <p:nvPicPr>
                      <p:cNvPr id="18" name="Obje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789040"/>
                        <a:ext cx="2160240" cy="919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ZoneTexte 14"/>
          <p:cNvSpPr txBox="1"/>
          <p:nvPr/>
        </p:nvSpPr>
        <p:spPr>
          <a:xfrm>
            <a:off x="2987824" y="4274512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Recoil nucleon not detected</a:t>
            </a:r>
            <a:endParaRPr lang="en-US" sz="1400" dirty="0"/>
          </a:p>
        </p:txBody>
      </p:sp>
      <p:sp>
        <p:nvSpPr>
          <p:cNvPr id="14" name="ZoneTexte 16"/>
          <p:cNvSpPr txBox="1"/>
          <p:nvPr/>
        </p:nvSpPr>
        <p:spPr>
          <a:xfrm>
            <a:off x="2915816" y="3646765"/>
            <a:ext cx="72008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b="1" dirty="0" smtClean="0"/>
          </a:p>
          <a:p>
            <a:r>
              <a:rPr lang="fr-FR" b="1" dirty="0" smtClean="0"/>
              <a:t>P(p’)</a:t>
            </a:r>
          </a:p>
        </p:txBody>
      </p:sp>
      <p:sp>
        <p:nvSpPr>
          <p:cNvPr id="15" name="ZoneTexte 18"/>
          <p:cNvSpPr txBox="1"/>
          <p:nvPr/>
        </p:nvSpPr>
        <p:spPr>
          <a:xfrm>
            <a:off x="4860032" y="3779748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/>
                <a:cs typeface="Times New Roman"/>
              </a:rPr>
              <a:t> </a:t>
            </a:r>
            <a:r>
              <a:rPr lang="el-GR" b="1" dirty="0" smtClean="0">
                <a:latin typeface="Times New Roman"/>
                <a:cs typeface="Times New Roman"/>
              </a:rPr>
              <a:t>γ</a:t>
            </a:r>
            <a:r>
              <a:rPr lang="fr-FR" b="1" dirty="0" smtClean="0">
                <a:latin typeface="Times New Roman"/>
                <a:cs typeface="Times New Roman"/>
              </a:rPr>
              <a:t>(q’) </a:t>
            </a:r>
            <a:endParaRPr lang="fr-FR" b="1" dirty="0"/>
          </a:p>
        </p:txBody>
      </p:sp>
      <p:sp>
        <p:nvSpPr>
          <p:cNvPr id="16" name="ZoneTexte 19"/>
          <p:cNvSpPr txBox="1"/>
          <p:nvPr/>
        </p:nvSpPr>
        <p:spPr>
          <a:xfrm rot="19413768">
            <a:off x="4179248" y="2310598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/>
                <a:cs typeface="Times New Roman"/>
              </a:rPr>
              <a:t>e’(k’) </a:t>
            </a:r>
            <a:endParaRPr lang="fr-FR" b="1" dirty="0"/>
          </a:p>
        </p:txBody>
      </p:sp>
      <p:sp>
        <p:nvSpPr>
          <p:cNvPr id="17" name="ZoneTexte 15"/>
          <p:cNvSpPr txBox="1"/>
          <p:nvPr/>
        </p:nvSpPr>
        <p:spPr>
          <a:xfrm>
            <a:off x="5580112" y="5085184"/>
            <a:ext cx="3744416" cy="1363662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 X 16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PbF2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blocs (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density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7.77 g/cm</a:t>
            </a:r>
            <a:r>
              <a:rPr lang="fr-FR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/>
              <a:t>block size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3x3 cm² x 20 X</a:t>
            </a:r>
            <a:r>
              <a:rPr lang="fr-FR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blok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conected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(PM + base)</a:t>
            </a: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detection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Times New Roman" pitchFamily="18" charset="0"/>
                <a:ea typeface="AR PL UMing HK" charset="0"/>
                <a:cs typeface="Times New Roman" pitchFamily="18" charset="0"/>
              </a:rPr>
              <a:t>Based</a:t>
            </a:r>
            <a:r>
              <a:rPr lang="fr-FR" sz="1600" dirty="0" smtClean="0">
                <a:solidFill>
                  <a:srgbClr val="000000"/>
                </a:solidFill>
                <a:latin typeface="Times New Roman" pitchFamily="18" charset="0"/>
                <a:ea typeface="AR PL UMing HK" charset="0"/>
                <a:cs typeface="Times New Roman" pitchFamily="18" charset="0"/>
              </a:rPr>
              <a:t> on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fr-FR" sz="1600" dirty="0" err="1" smtClean="0">
                <a:solidFill>
                  <a:srgbClr val="000000"/>
                </a:solidFill>
                <a:latin typeface="Times New Roman" pitchFamily="18" charset="0"/>
                <a:ea typeface="AR PL UMing HK" charset="0"/>
                <a:cs typeface="Times New Roman" pitchFamily="18" charset="0"/>
              </a:rPr>
              <a:t>erenkov</a:t>
            </a:r>
            <a:r>
              <a:rPr lang="fr-FR" sz="1600" dirty="0" smtClean="0">
                <a:solidFill>
                  <a:srgbClr val="000000"/>
                </a:solidFill>
                <a:latin typeface="Times New Roman" pitchFamily="18" charset="0"/>
                <a:ea typeface="AR PL UMing HK" charset="0"/>
                <a:cs typeface="Times New Roman" pitchFamily="18" charset="0"/>
              </a:rPr>
              <a:t> light  </a:t>
            </a:r>
            <a:r>
              <a:rPr lang="fr-FR" sz="1600" dirty="0" err="1" smtClean="0">
                <a:solidFill>
                  <a:srgbClr val="000000"/>
                </a:solidFill>
                <a:latin typeface="Times New Roman" pitchFamily="18" charset="0"/>
                <a:ea typeface="AR PL UMing HK" charset="0"/>
                <a:cs typeface="Times New Roman" pitchFamily="18" charset="0"/>
              </a:rPr>
              <a:t>detection</a:t>
            </a:r>
            <a:endParaRPr lang="fr-FR" sz="1600" dirty="0">
              <a:solidFill>
                <a:srgbClr val="000000"/>
              </a:solidFill>
              <a:latin typeface="Times New Roman" pitchFamily="18" charset="0"/>
              <a:ea typeface="AR PL UMing HK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4293096"/>
            <a:ext cx="1854034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Electromagnetic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Calorimeter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179512" y="1124744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 Goal : </a:t>
            </a:r>
            <a:r>
              <a:rPr lang="fr-FR" b="1" dirty="0" err="1" smtClean="0">
                <a:latin typeface="Times" pitchFamily="18" charset="0"/>
                <a:cs typeface="Times New Roman" pitchFamily="18" charset="0"/>
              </a:rPr>
              <a:t>Measure</a:t>
            </a:r>
            <a:r>
              <a:rPr lang="fr-FR" b="1" dirty="0" smtClean="0">
                <a:latin typeface="Times" pitchFamily="18" charset="0"/>
                <a:cs typeface="Times New Roman" pitchFamily="18" charset="0"/>
              </a:rPr>
              <a:t> the </a:t>
            </a:r>
            <a:r>
              <a:rPr lang="fr-FR" b="1" dirty="0" smtClean="0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n-DVCS  total cross-section</a:t>
            </a:r>
            <a:endParaRPr lang="fr-FR" b="1" dirty="0">
              <a:solidFill>
                <a:srgbClr val="FF0000"/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23488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err="1" smtClean="0">
                <a:latin typeface="Times" pitchFamily="18" charset="0"/>
                <a:cs typeface="Times New Roman" pitchFamily="18" charset="0"/>
              </a:rPr>
              <a:t>Beam</a:t>
            </a:r>
            <a:r>
              <a:rPr lang="fr-FR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latin typeface="Times" pitchFamily="18" charset="0"/>
                <a:cs typeface="Times New Roman" pitchFamily="18" charset="0"/>
              </a:rPr>
              <a:t>Energy</a:t>
            </a:r>
            <a:r>
              <a:rPr lang="fr-FR" b="1" dirty="0" smtClean="0">
                <a:latin typeface="Times" pitchFamily="18" charset="0"/>
                <a:cs typeface="Times New Roman" pitchFamily="18" charset="0"/>
              </a:rPr>
              <a:t> = 4.45 GeV &amp; 5.54 GeV </a:t>
            </a:r>
          </a:p>
          <a:p>
            <a:r>
              <a:rPr lang="en-US" b="1" dirty="0" smtClean="0">
                <a:latin typeface="Times" pitchFamily="18" charset="0"/>
              </a:rPr>
              <a:t>I </a:t>
            </a:r>
            <a:r>
              <a:rPr lang="en-US" b="1" baseline="-25000" dirty="0" smtClean="0">
                <a:latin typeface="Times" pitchFamily="18" charset="0"/>
              </a:rPr>
              <a:t>beam</a:t>
            </a:r>
            <a:r>
              <a:rPr lang="en-US" b="1" dirty="0" smtClean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≈ 2-3 </a:t>
            </a:r>
            <a:r>
              <a:rPr lang="en-US" dirty="0" err="1" smtClean="0">
                <a:latin typeface="Times" pitchFamily="18" charset="0"/>
              </a:rPr>
              <a:t>μA</a:t>
            </a:r>
            <a:r>
              <a:rPr lang="en-US" dirty="0" smtClean="0">
                <a:latin typeface="Times" pitchFamily="18" charset="0"/>
              </a:rPr>
              <a:t> (80% polar.)</a:t>
            </a:r>
            <a:endParaRPr lang="fr-FR" dirty="0">
              <a:latin typeface="Times" pitchFamily="18" charset="0"/>
            </a:endParaRPr>
          </a:p>
        </p:txBody>
      </p:sp>
      <p:pic>
        <p:nvPicPr>
          <p:cNvPr id="21" name="Image 24" descr="HRS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83545" y="836712"/>
            <a:ext cx="2152951" cy="131463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5496" y="75541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E08-025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 (n-DVCS) experiment was performed at </a:t>
            </a:r>
            <a:r>
              <a:rPr lang="en-US" dirty="0" err="1" smtClean="0">
                <a:solidFill>
                  <a:srgbClr val="0070C0"/>
                </a:solidFill>
                <a:latin typeface="Times" pitchFamily="18" charset="0"/>
                <a:cs typeface="Times New Roman" pitchFamily="18" charset="0"/>
              </a:rPr>
              <a:t>JLab</a:t>
            </a:r>
            <a:r>
              <a:rPr lang="en-US" dirty="0" smtClean="0">
                <a:solidFill>
                  <a:srgbClr val="0070C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Times" pitchFamily="18" charset="0"/>
                <a:cs typeface="Times New Roman" pitchFamily="18" charset="0"/>
              </a:rPr>
              <a:t>Hall A </a:t>
            </a:r>
            <a:r>
              <a:rPr lang="en-US" dirty="0" smtClean="0">
                <a:solidFill>
                  <a:srgbClr val="0070C0"/>
                </a:solidFill>
                <a:latin typeface="Times" pitchFamily="18" charset="0"/>
                <a:cs typeface="Times New Roman" pitchFamily="18" charset="0"/>
              </a:rPr>
              <a:t>in 2010</a:t>
            </a:r>
            <a:endParaRPr lang="fr-FR" dirty="0">
              <a:latin typeface="Times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1015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First </a:t>
            </a:r>
            <a:r>
              <a:rPr lang="en-US" sz="2800" b="1" dirty="0" err="1" smtClean="0">
                <a:latin typeface="Comic Sans MS" panose="030F0702030302020204" pitchFamily="66" charset="0"/>
              </a:rPr>
              <a:t>nDVCS</a:t>
            </a:r>
            <a:r>
              <a:rPr lang="en-US" sz="2800" b="1" dirty="0" smtClean="0">
                <a:latin typeface="Comic Sans MS" panose="030F0702030302020204" pitchFamily="66" charset="0"/>
              </a:rPr>
              <a:t> experiment: E03-106 (2004)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717079"/>
            <a:ext cx="86409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1560" y="3061068"/>
            <a:ext cx="31445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7030A0"/>
                </a:solidFill>
              </a:rPr>
              <a:t>d</a:t>
            </a:r>
            <a:r>
              <a:rPr lang="en-US" dirty="0" smtClean="0">
                <a:solidFill>
                  <a:srgbClr val="7030A0"/>
                </a:solidFill>
                <a:latin typeface="Symbol" panose="05050102010706020507" pitchFamily="18" charset="2"/>
              </a:rPr>
              <a:t>s</a:t>
            </a:r>
            <a:r>
              <a:rPr lang="en-US" baseline="30000" dirty="0" smtClean="0">
                <a:solidFill>
                  <a:srgbClr val="7030A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dirty="0" smtClean="0">
                <a:solidFill>
                  <a:srgbClr val="7030A0"/>
                </a:solidFill>
              </a:rPr>
              <a:t> – d</a:t>
            </a:r>
            <a:r>
              <a:rPr lang="en-US" dirty="0" smtClean="0">
                <a:solidFill>
                  <a:srgbClr val="7030A0"/>
                </a:solidFill>
                <a:latin typeface="Symbol" panose="05050102010706020507" pitchFamily="18" charset="2"/>
              </a:rPr>
              <a:t>s</a:t>
            </a:r>
            <a:r>
              <a:rPr lang="en-US" baseline="30000" dirty="0" smtClean="0">
                <a:solidFill>
                  <a:srgbClr val="7030A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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found compatible with zero within uncertainties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Used to provide a model-dependent constraint in </a:t>
            </a:r>
            <a:r>
              <a:rPr lang="en-US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J</a:t>
            </a:r>
            <a:r>
              <a:rPr lang="en-US" baseline="-250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u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&amp; </a:t>
            </a:r>
            <a:r>
              <a:rPr lang="en-US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J</a:t>
            </a:r>
            <a:r>
              <a:rPr lang="en-US" baseline="-250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d</a:t>
            </a:r>
            <a:endParaRPr lang="en-US" baseline="-25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5448464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mic Sans MS" panose="030F0702030302020204" pitchFamily="66" charset="0"/>
              </a:rPr>
              <a:t>Unpolarized</a:t>
            </a:r>
            <a:r>
              <a:rPr lang="en-US" dirty="0" smtClean="0">
                <a:latin typeface="Comic Sans MS" panose="030F0702030302020204" pitchFamily="66" charset="0"/>
              </a:rPr>
              <a:t> cross section 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not measured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(experimental calibration issues 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 next experiment E08-025)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59" y="806762"/>
            <a:ext cx="3677163" cy="457264"/>
          </a:xfrm>
          <a:prstGeom prst="rect">
            <a:avLst/>
          </a:prstGeom>
        </p:spPr>
      </p:pic>
      <p:pic>
        <p:nvPicPr>
          <p:cNvPr id="13" name="Image 11" descr="articlemalekdvc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69611" y="2017098"/>
            <a:ext cx="5310027" cy="4641793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067502" y="6529956"/>
            <a:ext cx="4971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B0F0"/>
                </a:solidFill>
              </a:rPr>
              <a:t>M. </a:t>
            </a:r>
            <a:r>
              <a:rPr lang="fr-FR" sz="1600" b="1" dirty="0" err="1" smtClean="0">
                <a:solidFill>
                  <a:srgbClr val="00B0F0"/>
                </a:solidFill>
              </a:rPr>
              <a:t>Mazouz</a:t>
            </a:r>
            <a:r>
              <a:rPr lang="fr-FR" sz="1600" b="1" dirty="0" smtClean="0">
                <a:solidFill>
                  <a:srgbClr val="00B0F0"/>
                </a:solidFill>
              </a:rPr>
              <a:t> </a:t>
            </a:r>
            <a:r>
              <a:rPr lang="fr-FR" sz="1600" b="1" i="1" dirty="0" smtClean="0">
                <a:solidFill>
                  <a:srgbClr val="00B0F0"/>
                </a:solidFill>
              </a:rPr>
              <a:t>et al., </a:t>
            </a:r>
            <a:r>
              <a:rPr lang="fr-FR" sz="1600" b="1" dirty="0" smtClean="0">
                <a:solidFill>
                  <a:srgbClr val="00B0F0"/>
                </a:solidFill>
              </a:rPr>
              <a:t>Phys. </a:t>
            </a:r>
            <a:r>
              <a:rPr lang="fr-FR" sz="1600" b="1" dirty="0" err="1" smtClean="0">
                <a:solidFill>
                  <a:srgbClr val="00B0F0"/>
                </a:solidFill>
              </a:rPr>
              <a:t>Rev</a:t>
            </a:r>
            <a:r>
              <a:rPr lang="fr-FR" sz="1600" b="1" dirty="0" smtClean="0">
                <a:solidFill>
                  <a:srgbClr val="00B0F0"/>
                </a:solidFill>
              </a:rPr>
              <a:t>. </a:t>
            </a:r>
            <a:r>
              <a:rPr lang="fr-FR" sz="1600" b="1" dirty="0" err="1" smtClean="0">
                <a:solidFill>
                  <a:srgbClr val="00B0F0"/>
                </a:solidFill>
              </a:rPr>
              <a:t>Lett</a:t>
            </a:r>
            <a:r>
              <a:rPr lang="fr-FR" sz="1600" b="1" dirty="0" smtClean="0">
                <a:solidFill>
                  <a:srgbClr val="00B0F0"/>
                </a:solidFill>
              </a:rPr>
              <a:t>. 99:242501, 2007 </a:t>
            </a:r>
            <a:endParaRPr lang="fr-FR" sz="1600" b="1" dirty="0">
              <a:solidFill>
                <a:srgbClr val="00B0F0"/>
              </a:solidFill>
            </a:endParaRPr>
          </a:p>
        </p:txBody>
      </p:sp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98" y="1187940"/>
            <a:ext cx="7263148" cy="927545"/>
          </a:xfrm>
          <a:prstGeom prst="rect">
            <a:avLst/>
          </a:prstGeom>
        </p:spPr>
      </p:pic>
      <p:sp>
        <p:nvSpPr>
          <p:cNvPr id="17" name="ZoneTexte 20"/>
          <p:cNvSpPr txBox="1"/>
          <p:nvPr/>
        </p:nvSpPr>
        <p:spPr>
          <a:xfrm>
            <a:off x="-219233" y="2280500"/>
            <a:ext cx="43658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Polarized cross section difference </a:t>
            </a:r>
          </a:p>
          <a:p>
            <a:pPr algn="ctr"/>
            <a:r>
              <a:rPr lang="fr-FR" sz="1700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itchFamily="18" charset="0"/>
              </a:rPr>
              <a:t>Q²=1.91 GeV², </a:t>
            </a:r>
            <a:r>
              <a:rPr lang="fr-FR" sz="1700" dirty="0" err="1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itchFamily="18" charset="0"/>
              </a:rPr>
              <a:t>x</a:t>
            </a:r>
            <a:r>
              <a:rPr lang="fr-FR" sz="1700" baseline="-25000" dirty="0" err="1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itchFamily="18" charset="0"/>
              </a:rPr>
              <a:t>B</a:t>
            </a:r>
            <a:r>
              <a:rPr lang="fr-FR" sz="1700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itchFamily="18" charset="0"/>
              </a:rPr>
              <a:t>=0.36, </a:t>
            </a:r>
            <a:r>
              <a:rPr lang="fr-FR" sz="1700" dirty="0" err="1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itchFamily="18" charset="0"/>
              </a:rPr>
              <a:t>E</a:t>
            </a:r>
            <a:r>
              <a:rPr lang="fr-FR" sz="1700" baseline="-25000" dirty="0" err="1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itchFamily="18" charset="0"/>
              </a:rPr>
              <a:t>b</a:t>
            </a:r>
            <a:r>
              <a:rPr lang="fr-FR" sz="1700" dirty="0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itchFamily="18" charset="0"/>
              </a:rPr>
              <a:t>=5.75 </a:t>
            </a:r>
            <a:r>
              <a:rPr lang="fr-FR" sz="1700" dirty="0" err="1" smtClean="0">
                <a:solidFill>
                  <a:srgbClr val="7030A0"/>
                </a:solidFill>
                <a:latin typeface="Comic Sans MS" panose="030F0702030302020204" pitchFamily="66" charset="0"/>
                <a:cs typeface="Times New Roman" pitchFamily="18" charset="0"/>
              </a:rPr>
              <a:t>GeV</a:t>
            </a:r>
            <a:endParaRPr lang="fr-FR" sz="1700" dirty="0" smtClean="0">
              <a:solidFill>
                <a:srgbClr val="7030A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19800" y="813070"/>
            <a:ext cx="3066724" cy="375881"/>
            <a:chOff x="5972175" y="860695"/>
            <a:chExt cx="3066724" cy="375881"/>
          </a:xfrm>
        </p:grpSpPr>
        <p:pic>
          <p:nvPicPr>
            <p:cNvPr id="26" name="Picture 25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8375" y="860695"/>
              <a:ext cx="2920305" cy="375881"/>
            </a:xfrm>
            <a:prstGeom prst="rect">
              <a:avLst/>
            </a:prstGeom>
          </p:spPr>
        </p:pic>
        <p:sp>
          <p:nvSpPr>
            <p:cNvPr id="27" name="Rounded Rectangle 26"/>
            <p:cNvSpPr/>
            <p:nvPr/>
          </p:nvSpPr>
          <p:spPr>
            <a:xfrm>
              <a:off x="5972175" y="860695"/>
              <a:ext cx="3066724" cy="375881"/>
            </a:xfrm>
            <a:prstGeom prst="round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1015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Experimental upgrades and improvements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717079"/>
            <a:ext cx="86409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6" y="1404655"/>
            <a:ext cx="8468907" cy="404869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1015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Background subtraction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717079"/>
            <a:ext cx="86409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"/>
          <a:stretch/>
        </p:blipFill>
        <p:spPr>
          <a:xfrm>
            <a:off x="1631180" y="1267433"/>
            <a:ext cx="5503045" cy="3360143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7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6938" y="5103177"/>
            <a:ext cx="8391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Accidental events: </a:t>
            </a:r>
            <a:r>
              <a:rPr lang="en-US" dirty="0" smtClean="0">
                <a:latin typeface="Comic Sans MS" panose="030F0702030302020204" pitchFamily="66" charset="0"/>
              </a:rPr>
              <a:t>subtracted with e-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>
                <a:latin typeface="Comic Sans MS" panose="030F0702030302020204" pitchFamily="66" charset="0"/>
              </a:rPr>
              <a:t> coincidence window shifted in time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1-</a:t>
            </a:r>
            <a:r>
              <a:rPr lang="en-US" dirty="0" smtClean="0">
                <a:solidFill>
                  <a:srgbClr val="C00000"/>
                </a:solidFill>
                <a:latin typeface="Symbol" panose="05050102010706020507" pitchFamily="18" charset="2"/>
              </a:rPr>
              <a:t>g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events: </a:t>
            </a:r>
            <a:r>
              <a:rPr lang="en-US" dirty="0" smtClean="0">
                <a:latin typeface="Comic Sans MS" panose="030F0702030302020204" pitchFamily="66" charset="0"/>
              </a:rPr>
              <a:t>subtracted using fully reconstructing 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30000" dirty="0" smtClean="0">
                <a:latin typeface="Comic Sans MS" panose="030F0702030302020204" pitchFamily="66" charset="0"/>
              </a:rPr>
              <a:t>0</a:t>
            </a:r>
            <a:r>
              <a:rPr lang="en-US" dirty="0" smtClean="0">
                <a:latin typeface="Comic Sans MS" panose="030F0702030302020204" pitchFamily="66" charset="0"/>
              </a:rPr>
              <a:t> (2-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>
                <a:latin typeface="Comic Sans MS" panose="030F0702030302020204" pitchFamily="66" charset="0"/>
              </a:rPr>
              <a:t>) &amp; calculating the probability of an asymmetric decay yielding only 1-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>
                <a:latin typeface="Comic Sans MS" panose="030F0702030302020204" pitchFamily="66" charset="0"/>
              </a:rPr>
              <a:t> detected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0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1015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Exclusivity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717079"/>
            <a:ext cx="86409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073" y="2693201"/>
            <a:ext cx="6198577" cy="3724355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3312"/>
            <a:ext cx="8754697" cy="135273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2" y="863974"/>
            <a:ext cx="7544853" cy="44773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AC4-4191-499A-A3F2-685C6550BE21}" type="slidenum">
              <a:rPr lang="en-US" smtClean="0"/>
              <a:t>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485" y="6503281"/>
            <a:ext cx="4703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nDVCS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dDVCS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shifted by </a:t>
            </a:r>
            <a:r>
              <a:rPr lang="en-US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/2 in M</a:t>
            </a:r>
            <a:r>
              <a:rPr lang="en-US" baseline="30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en-US" baseline="-25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X</a:t>
            </a:r>
            <a:endParaRPr lang="en-US" baseline="-25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Connecteur droit 61"/>
          <p:cNvCxnSpPr/>
          <p:nvPr/>
        </p:nvCxnSpPr>
        <p:spPr>
          <a:xfrm flipH="1" flipV="1">
            <a:off x="4704792" y="3679131"/>
            <a:ext cx="25710" cy="26206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62"/>
          <p:cNvCxnSpPr/>
          <p:nvPr/>
        </p:nvCxnSpPr>
        <p:spPr>
          <a:xfrm flipH="1" flipV="1">
            <a:off x="4249569" y="3679131"/>
            <a:ext cx="5452" cy="26439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63"/>
          <p:cNvSpPr txBox="1"/>
          <p:nvPr/>
        </p:nvSpPr>
        <p:spPr>
          <a:xfrm>
            <a:off x="4086175" y="6236256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  <a:cs typeface="Arial"/>
              </a:rPr>
              <a:t>≈ </a:t>
            </a:r>
            <a:r>
              <a:rPr lang="fr-FR" i="1" dirty="0" smtClean="0">
                <a:latin typeface="Comic Sans MS" panose="030F0702030302020204" pitchFamily="66" charset="0"/>
                <a:cs typeface="Arial"/>
              </a:rPr>
              <a:t>t</a:t>
            </a:r>
            <a:r>
              <a:rPr lang="fr-FR" dirty="0" smtClean="0">
                <a:latin typeface="Comic Sans MS" panose="030F0702030302020204" pitchFamily="66" charset="0"/>
                <a:cs typeface="Arial"/>
              </a:rPr>
              <a:t>/2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49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41015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Cross sections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717079"/>
            <a:ext cx="86409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78456" y="-59040"/>
            <a:ext cx="171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  <a:r>
              <a:rPr lang="en-US" sz="2000" baseline="-25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b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=4.5 GeV</a:t>
            </a:r>
            <a:endParaRPr 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76839" y="-59040"/>
            <a:ext cx="171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  <a:r>
              <a:rPr lang="en-US" sz="2000" baseline="-25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b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=5.6 GeV</a:t>
            </a:r>
            <a:endParaRPr 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11082" y="1448949"/>
            <a:ext cx="1266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sz="1200" i="1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1200" i="1" baseline="-25000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= 0.40 GeV</a:t>
            </a:r>
            <a:r>
              <a:rPr lang="en-US" sz="12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US" sz="1200" baseline="30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11082" y="2352185"/>
            <a:ext cx="1301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1200" i="1" baseline="-25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= 0.26 GeV</a:t>
            </a:r>
            <a:r>
              <a:rPr lang="en-US" sz="12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US" sz="1200" baseline="30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11082" y="3913907"/>
            <a:ext cx="1301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1200" i="1" baseline="-25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= 0.20 GeV</a:t>
            </a:r>
            <a:r>
              <a:rPr lang="en-US" sz="12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US" sz="1200" baseline="30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11082" y="5257619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1200" i="1" baseline="-25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= 0.15 GeV</a:t>
            </a:r>
            <a:r>
              <a:rPr lang="en-US" sz="12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US" sz="1200" baseline="30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11082" y="5084616"/>
            <a:ext cx="1266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sz="1200" i="1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1200" i="1" baseline="-25000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= 0.18 GeV</a:t>
            </a:r>
            <a:r>
              <a:rPr lang="en-US" sz="12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US" sz="1200" baseline="30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13353" y="2169910"/>
            <a:ext cx="129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sz="1200" i="1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1200" i="1" baseline="-25000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= 0.32 GeV</a:t>
            </a:r>
            <a:r>
              <a:rPr lang="en-US" sz="12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US" sz="1200" baseline="30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11082" y="3696513"/>
            <a:ext cx="129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sz="1200" i="1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1200" i="1" baseline="-25000" dirty="0" err="1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= 0.25 GeV</a:t>
            </a:r>
            <a:r>
              <a:rPr lang="en-US" sz="12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US" sz="1200" baseline="30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11082" y="1609724"/>
            <a:ext cx="1273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1200" i="1" baseline="-25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en-US" sz="1200" i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= 0.33 GeV</a:t>
            </a:r>
            <a:r>
              <a:rPr lang="en-US" sz="12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US" sz="1200" baseline="30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6686550" y="6356351"/>
            <a:ext cx="2057400" cy="365125"/>
          </a:xfrm>
        </p:spPr>
        <p:txBody>
          <a:bodyPr/>
          <a:lstStyle/>
          <a:p>
            <a:fld id="{3FC0EAC4-4191-499A-A3F2-685C6550BE21}" type="slidenum">
              <a:rPr lang="en-US" smtClean="0"/>
              <a:t>9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7626" y="1796997"/>
            <a:ext cx="3112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mic Sans MS" panose="030F0702030302020204" pitchFamily="66" charset="0"/>
              </a:rPr>
              <a:t>nDVCS</a:t>
            </a:r>
            <a:r>
              <a:rPr lang="en-US" sz="1600" dirty="0" smtClean="0">
                <a:latin typeface="Comic Sans MS" panose="030F0702030302020204" pitchFamily="66" charset="0"/>
              </a:rPr>
              <a:t> and coherent </a:t>
            </a:r>
            <a:r>
              <a:rPr lang="en-US" sz="1600" dirty="0" err="1" smtClean="0">
                <a:latin typeface="Comic Sans MS" panose="030F0702030302020204" pitchFamily="66" charset="0"/>
              </a:rPr>
              <a:t>dDVCS</a:t>
            </a:r>
            <a:r>
              <a:rPr lang="en-US" sz="1600" dirty="0" smtClean="0">
                <a:latin typeface="Comic Sans MS" panose="030F0702030302020204" pitchFamily="66" charset="0"/>
              </a:rPr>
              <a:t> separated through M</a:t>
            </a:r>
            <a:r>
              <a:rPr lang="en-US" sz="1600" baseline="30000" dirty="0" smtClean="0">
                <a:latin typeface="Comic Sans MS" panose="030F0702030302020204" pitchFamily="66" charset="0"/>
              </a:rPr>
              <a:t>2</a:t>
            </a:r>
            <a:r>
              <a:rPr lang="en-US" sz="1600" baseline="-25000" dirty="0" smtClean="0">
                <a:latin typeface="Comic Sans MS" panose="030F0702030302020204" pitchFamily="66" charset="0"/>
              </a:rPr>
              <a:t>X</a:t>
            </a:r>
            <a:r>
              <a:rPr lang="en-US" sz="1600" dirty="0" smtClean="0">
                <a:latin typeface="Comic Sans MS" panose="030F0702030302020204" pitchFamily="66" charset="0"/>
              </a:rPr>
              <a:t> shift:</a:t>
            </a:r>
          </a:p>
          <a:p>
            <a:endParaRPr lang="en-US" sz="8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Comic Sans MS" panose="030F0702030302020204" pitchFamily="66" charset="0"/>
              </a:rPr>
              <a:t>l</a:t>
            </a:r>
            <a:r>
              <a:rPr lang="en-US" sz="1600" dirty="0" smtClean="0">
                <a:latin typeface="Comic Sans MS" panose="030F0702030302020204" pitchFamily="66" charset="0"/>
              </a:rPr>
              <a:t>arge correlations at low –</a:t>
            </a:r>
            <a:r>
              <a:rPr lang="en-US" sz="1600" i="1" dirty="0" smtClean="0">
                <a:latin typeface="Comic Sans MS" panose="030F0702030302020204" pitchFamily="66" charset="0"/>
              </a:rPr>
              <a:t>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Comic Sans MS" panose="030F0702030302020204" pitchFamily="66" charset="0"/>
              </a:rPr>
              <a:t>g</a:t>
            </a:r>
            <a:r>
              <a:rPr lang="en-US" sz="1600" dirty="0" smtClean="0">
                <a:latin typeface="Comic Sans MS" panose="030F0702030302020204" pitchFamily="66" charset="0"/>
              </a:rPr>
              <a:t>ood separation at larger -</a:t>
            </a:r>
            <a:r>
              <a:rPr lang="en-US" sz="1600" i="1" dirty="0" smtClean="0">
                <a:latin typeface="Comic Sans MS" panose="030F0702030302020204" pitchFamily="66" charset="0"/>
              </a:rPr>
              <a:t>t</a:t>
            </a:r>
            <a:endParaRPr 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" y="3913907"/>
            <a:ext cx="3124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Comic Sans MS" panose="030F0702030302020204" pitchFamily="66" charset="0"/>
              </a:rPr>
              <a:t>dDVCS</a:t>
            </a:r>
            <a:r>
              <a:rPr lang="en-US" dirty="0" smtClean="0">
                <a:latin typeface="Comic Sans MS" panose="030F0702030302020204" pitchFamily="66" charset="0"/>
              </a:rPr>
              <a:t> very small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(compatible with theory)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Comic Sans MS" panose="030F0702030302020204" pitchFamily="66" charset="0"/>
              </a:rPr>
              <a:t>nDVCS</a:t>
            </a:r>
            <a:r>
              <a:rPr lang="en-US" dirty="0" smtClean="0">
                <a:latin typeface="Comic Sans MS" panose="030F0702030302020204" pitchFamily="66" charset="0"/>
              </a:rPr>
              <a:t> significant signal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8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(first observation of DVCS off the neutron)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2917</TotalTime>
  <Words>648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 PL UMing HK</vt:lpstr>
      <vt:lpstr>Arial</vt:lpstr>
      <vt:lpstr>Calibri</vt:lpstr>
      <vt:lpstr>Calibri Light</vt:lpstr>
      <vt:lpstr>Comic Sans MS</vt:lpstr>
      <vt:lpstr>Courier New</vt:lpstr>
      <vt:lpstr>Symbol</vt:lpstr>
      <vt:lpstr>Times</vt:lpstr>
      <vt:lpstr>Times New Roman</vt:lpstr>
      <vt:lpstr>Wingdings</vt:lpstr>
      <vt:lpstr>Office Theme</vt:lpstr>
      <vt:lpstr>Équation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30</cp:revision>
  <dcterms:created xsi:type="dcterms:W3CDTF">2019-06-23T15:08:29Z</dcterms:created>
  <dcterms:modified xsi:type="dcterms:W3CDTF">2019-06-28T13:53:29Z</dcterms:modified>
</cp:coreProperties>
</file>