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70" r:id="rId4"/>
    <p:sldId id="272" r:id="rId5"/>
    <p:sldId id="269" r:id="rId6"/>
    <p:sldId id="265" r:id="rId7"/>
    <p:sldId id="275" r:id="rId8"/>
    <p:sldId id="267" r:id="rId9"/>
    <p:sldId id="273" r:id="rId10"/>
    <p:sldId id="274" r:id="rId11"/>
    <p:sldId id="261" r:id="rId12"/>
    <p:sldId id="263" r:id="rId13"/>
    <p:sldId id="262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-12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>
                <a:latin typeface="Times" pitchFamily="18" charset="0"/>
                <a:cs typeface="Times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imes" pitchFamily="18" charset="0"/>
                <a:cs typeface="Times" pitchFamily="18" charset="0"/>
              </a:defRPr>
            </a:lvl1pPr>
            <a:lvl2pPr>
              <a:defRPr sz="2000">
                <a:latin typeface="Times" pitchFamily="18" charset="0"/>
                <a:cs typeface="Times" pitchFamily="18" charset="0"/>
              </a:defRPr>
            </a:lvl2pPr>
            <a:lvl3pPr>
              <a:defRPr sz="2000">
                <a:latin typeface="Times" pitchFamily="18" charset="0"/>
                <a:cs typeface="Times" pitchFamily="18" charset="0"/>
              </a:defRPr>
            </a:lvl3pPr>
            <a:lvl4pPr>
              <a:defRPr sz="2000">
                <a:latin typeface="Times" pitchFamily="18" charset="0"/>
                <a:cs typeface="Times" pitchFamily="18" charset="0"/>
              </a:defRPr>
            </a:lvl4pPr>
            <a:lvl5pPr>
              <a:defRPr sz="2000">
                <a:latin typeface="Times" pitchFamily="18" charset="0"/>
                <a:cs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0" y="64761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UGBOD 2017-01-10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562600" y="64761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CEBAF</a:t>
            </a:r>
            <a:r>
              <a:rPr lang="en-US" sz="1800" b="1" baseline="0" dirty="0" smtClean="0">
                <a:solidFill>
                  <a:schemeClr val="bg1">
                    <a:lumMod val="75000"/>
                  </a:schemeClr>
                </a:solidFill>
              </a:rPr>
              <a:t> Operations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1000" y="645804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  <a:ea typeface="Tahoma" pitchFamily="34" charset="0"/>
          <a:cs typeface="Times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CEBAF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048000"/>
            <a:ext cx="4114800" cy="2286000"/>
          </a:xfrm>
        </p:spPr>
        <p:txBody>
          <a:bodyPr/>
          <a:lstStyle/>
          <a:p>
            <a:r>
              <a:rPr lang="en-US" dirty="0" smtClean="0"/>
              <a:t>Arne </a:t>
            </a:r>
            <a:r>
              <a:rPr lang="en-US" dirty="0" err="1" smtClean="0"/>
              <a:t>Freyberger</a:t>
            </a:r>
            <a:endParaRPr lang="en-US" dirty="0" smtClean="0"/>
          </a:p>
          <a:p>
            <a:r>
              <a:rPr lang="en-US" dirty="0" smtClean="0"/>
              <a:t>Operations Department</a:t>
            </a:r>
          </a:p>
          <a:p>
            <a:r>
              <a:rPr lang="en-US" dirty="0" smtClean="0"/>
              <a:t>Accelerator Division</a:t>
            </a:r>
          </a:p>
          <a:p>
            <a:r>
              <a:rPr lang="en-US" dirty="0" smtClean="0"/>
              <a:t>Jefferson Lab</a:t>
            </a:r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dirty="0" smtClean="0"/>
              <a:t>4-Lasers installed on the laser table, aligned and produced beam</a:t>
            </a:r>
          </a:p>
          <a:p>
            <a:r>
              <a:rPr lang="en-US" dirty="0" smtClean="0"/>
              <a:t>RF controls in progress, to be completed and tested this Spring/Summer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10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2716"/>
            <a:ext cx="6400800" cy="42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RF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3505200"/>
          </a:xfrm>
        </p:spPr>
        <p:txBody>
          <a:bodyPr/>
          <a:lstStyle/>
          <a:p>
            <a:r>
              <a:rPr lang="en-US" sz="2000" dirty="0" smtClean="0"/>
              <a:t>One pass energy gain set to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 </a:t>
            </a:r>
          </a:p>
          <a:p>
            <a:pPr lvl="1"/>
            <a:r>
              <a:rPr lang="en-US" sz="2000" dirty="0" smtClean="0"/>
              <a:t>100 MeV/pass lower than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dirty="0" smtClean="0"/>
              <a:t>design (-5%) </a:t>
            </a:r>
            <a:endParaRPr lang="en-US" sz="2000" dirty="0" smtClean="0"/>
          </a:p>
          <a:p>
            <a:pPr lvl="1"/>
            <a:r>
              <a:rPr lang="en-US" sz="2000" dirty="0" smtClean="0"/>
              <a:t>Availability during Spring 2016 Operations at 2.2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 suffered due to lack of gradient margin.</a:t>
            </a:r>
          </a:p>
          <a:p>
            <a:r>
              <a:rPr lang="en-US" sz="2000" dirty="0"/>
              <a:t>~</a:t>
            </a:r>
            <a:r>
              <a:rPr lang="en-US" sz="2000" dirty="0" smtClean="0"/>
              <a:t>50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 of gradient margin in Oct. 2016 (at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/pass)</a:t>
            </a:r>
          </a:p>
          <a:p>
            <a:pPr lvl="1"/>
            <a:r>
              <a:rPr lang="en-US" sz="2000" dirty="0" smtClean="0"/>
              <a:t>Program flexibility: by-passed troubled cavities in a few minutes and resume beam operations.</a:t>
            </a:r>
          </a:p>
          <a:p>
            <a:pPr lvl="1"/>
            <a:r>
              <a:rPr lang="en-US" sz="2000" dirty="0" smtClean="0"/>
              <a:t>By Dec. margin was reduced to 25 MeV/</a:t>
            </a:r>
            <a:r>
              <a:rPr lang="en-US" sz="2000" dirty="0" err="1" smtClean="0"/>
              <a:t>linac</a:t>
            </a:r>
            <a:r>
              <a:rPr lang="en-US" sz="2000" dirty="0" smtClean="0"/>
              <a:t> due to by-passed cavities and other gradient reductions.</a:t>
            </a:r>
          </a:p>
          <a:p>
            <a:pPr lvl="2"/>
            <a:r>
              <a:rPr lang="en-US" sz="2000" dirty="0" smtClean="0"/>
              <a:t>Most of this reduction will be recovered during Jan. 2017 SAD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11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and Fall 2016 RF Trip 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12</a:t>
            </a:fld>
            <a:r>
              <a:rPr lang="en-US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800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Initially a low trip rate but significant C100 downtime: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FE related vacuum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C100 Gradients lowered Mar. 6</a:t>
            </a:r>
            <a:r>
              <a:rPr lang="en-US" sz="1800" baseline="30000" dirty="0" smtClean="0"/>
              <a:t>th</a:t>
            </a: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Final weeks: robust, but high trip rate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800600"/>
            <a:ext cx="4385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More stable, low RF trip rate compared to Spring 2016.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Changes reasonably correlated with by-passed cavities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C100 trip rate factor 2 </a:t>
            </a:r>
            <a:r>
              <a:rPr lang="en-US" sz="1800" dirty="0" smtClean="0"/>
              <a:t>less than Spring 2016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92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RF By-passed Cavities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" y="914400"/>
            <a:ext cx="8915400" cy="4457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13</a:t>
            </a:fld>
            <a:r>
              <a:rPr lang="en-US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Sufficient margin to by-pass an entire C50 zone in late Nov. and recover opportunistically during a Hall-A access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Enough margin to coast from Thanksgiving to the end of the run in the North </a:t>
            </a:r>
            <a:r>
              <a:rPr lang="en-US" sz="2000" dirty="0" err="1" smtClean="0"/>
              <a:t>Linac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5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Energy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14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4046"/>
            <a:ext cx="8915400" cy="51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RF Performance in Fall 2016 was very good</a:t>
            </a:r>
          </a:p>
          <a:p>
            <a:pPr lvl="1"/>
            <a:r>
              <a:rPr lang="en-US" sz="2400" dirty="0" smtClean="0"/>
              <a:t>RF trips &lt; 5 trips/h</a:t>
            </a:r>
          </a:p>
          <a:p>
            <a:pPr lvl="1"/>
            <a:r>
              <a:rPr lang="en-US" sz="2400" dirty="0" smtClean="0"/>
              <a:t>C100 trips factor two less than Spring 2016</a:t>
            </a:r>
            <a:endParaRPr lang="en-US" sz="2400" dirty="0"/>
          </a:p>
          <a:p>
            <a:r>
              <a:rPr lang="en-US" sz="2400" dirty="0" smtClean="0"/>
              <a:t>Up 80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A, 700kW delivered to Hall-A on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pass.</a:t>
            </a:r>
          </a:p>
          <a:p>
            <a:r>
              <a:rPr lang="en-US" sz="2400" dirty="0" smtClean="0"/>
              <a:t>Support two-hall operations on the last week.</a:t>
            </a:r>
          </a:p>
          <a:p>
            <a:r>
              <a:rPr lang="en-US" sz="2400" dirty="0" smtClean="0"/>
              <a:t>Month of Dec. had 80% overall availability</a:t>
            </a:r>
          </a:p>
          <a:p>
            <a:r>
              <a:rPr lang="en-US" sz="2400" dirty="0" smtClean="0"/>
              <a:t>750 MHz separation improvement demonstrated (vacuum leak prevented further operation).</a:t>
            </a:r>
          </a:p>
          <a:p>
            <a:pPr lvl="1"/>
            <a:r>
              <a:rPr lang="en-US" sz="2400" dirty="0" smtClean="0"/>
              <a:t>Root cause not as yet known</a:t>
            </a:r>
          </a:p>
          <a:p>
            <a:pPr lvl="1"/>
            <a:r>
              <a:rPr lang="en-US" sz="2400" dirty="0" smtClean="0"/>
              <a:t>Repaired cavity to be installed today/tomorrow</a:t>
            </a:r>
          </a:p>
          <a:p>
            <a:r>
              <a:rPr lang="en-US" sz="2400" dirty="0" smtClean="0"/>
              <a:t>Litany of hardware issues in Oct. and Nov.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15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12 </a:t>
            </a:r>
            <a:r>
              <a:rPr lang="en-US" sz="2000" dirty="0" err="1" smtClean="0"/>
              <a:t>GeV</a:t>
            </a:r>
            <a:r>
              <a:rPr lang="en-US" sz="2000" dirty="0" smtClean="0"/>
              <a:t> Commissioning</a:t>
            </a:r>
          </a:p>
          <a:p>
            <a:pPr lvl="1"/>
            <a:r>
              <a:rPr lang="en-US" sz="2000" dirty="0" smtClean="0"/>
              <a:t>Accelerator Readiness Review – 4</a:t>
            </a:r>
          </a:p>
          <a:p>
            <a:pPr lvl="1"/>
            <a:r>
              <a:rPr lang="en-US" sz="2000" dirty="0" smtClean="0"/>
              <a:t>2017 Plans in support of completing 12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Project (CD-4B)</a:t>
            </a:r>
          </a:p>
          <a:p>
            <a:r>
              <a:rPr lang="en-US" sz="2000" dirty="0" smtClean="0"/>
              <a:t>CEBAF Reliability</a:t>
            </a:r>
          </a:p>
          <a:p>
            <a:pPr lvl="1"/>
            <a:r>
              <a:rPr lang="en-US" sz="2000" dirty="0" smtClean="0"/>
              <a:t>Fall 2016 CEBAF performance</a:t>
            </a:r>
          </a:p>
          <a:p>
            <a:r>
              <a:rPr lang="en-US" sz="2000" dirty="0" smtClean="0"/>
              <a:t>Multiple  Hall Operation</a:t>
            </a:r>
          </a:p>
          <a:p>
            <a:pPr lvl="1"/>
            <a:r>
              <a:rPr lang="en-US" sz="2000" dirty="0" smtClean="0"/>
              <a:t>RF separation woes</a:t>
            </a:r>
          </a:p>
          <a:p>
            <a:pPr lvl="1"/>
            <a:r>
              <a:rPr lang="en-US" sz="2000" dirty="0" smtClean="0"/>
              <a:t>4-laser upgrade</a:t>
            </a:r>
          </a:p>
          <a:p>
            <a:pPr lvl="1"/>
            <a:r>
              <a:rPr lang="en-US" sz="2000" dirty="0" smtClean="0"/>
              <a:t>Multi-hall operations constraints</a:t>
            </a:r>
          </a:p>
          <a:p>
            <a:r>
              <a:rPr lang="en-US" sz="2000" dirty="0" smtClean="0"/>
              <a:t>Energy Reach</a:t>
            </a:r>
            <a:endParaRPr lang="en-US" sz="2000" dirty="0"/>
          </a:p>
          <a:p>
            <a:pPr lvl="1"/>
            <a:r>
              <a:rPr lang="en-US" sz="2000" dirty="0" smtClean="0"/>
              <a:t>Fall 2016 performance</a:t>
            </a:r>
          </a:p>
          <a:p>
            <a:pPr lvl="1"/>
            <a:r>
              <a:rPr lang="en-US" sz="2000" dirty="0" smtClean="0"/>
              <a:t>Future</a:t>
            </a:r>
          </a:p>
          <a:p>
            <a:r>
              <a:rPr lang="en-US" sz="2000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GeV</a:t>
            </a:r>
            <a:r>
              <a:rPr lang="en-US" dirty="0" smtClean="0"/>
              <a:t>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2438400"/>
          </a:xfrm>
        </p:spPr>
        <p:txBody>
          <a:bodyPr/>
          <a:lstStyle/>
          <a:p>
            <a:r>
              <a:rPr lang="en-US" dirty="0" smtClean="0"/>
              <a:t>Formal project deliverable, CD-4A, achieved Dec. 2014</a:t>
            </a:r>
          </a:p>
          <a:p>
            <a:r>
              <a:rPr lang="en-US" dirty="0" smtClean="0"/>
              <a:t>Hall-D CD-4B Key Performance </a:t>
            </a:r>
            <a:r>
              <a:rPr lang="en-US" dirty="0" err="1" smtClean="0"/>
              <a:t>Paramenters</a:t>
            </a:r>
            <a:r>
              <a:rPr lang="en-US" dirty="0" smtClean="0"/>
              <a:t> (KPP) established Fall 2014.</a:t>
            </a:r>
          </a:p>
          <a:p>
            <a:r>
              <a:rPr lang="en-US" dirty="0"/>
              <a:t>O</a:t>
            </a:r>
            <a:r>
              <a:rPr lang="en-US" dirty="0" smtClean="0"/>
              <a:t>ut-year Physics beam parameters (</a:t>
            </a:r>
            <a:r>
              <a:rPr lang="en-US" dirty="0" err="1" smtClean="0"/>
              <a:t>emittance</a:t>
            </a:r>
            <a:r>
              <a:rPr lang="en-US" dirty="0" smtClean="0"/>
              <a:t>, energy spread) at  design energy (12 </a:t>
            </a:r>
            <a:r>
              <a:rPr lang="en-US" dirty="0" err="1" smtClean="0"/>
              <a:t>GeV</a:t>
            </a:r>
            <a:r>
              <a:rPr lang="en-US" dirty="0" smtClean="0"/>
              <a:t>) demonstrated Fall 2015.</a:t>
            </a:r>
          </a:p>
          <a:p>
            <a:r>
              <a:rPr lang="en-US" dirty="0" smtClean="0"/>
              <a:t>Final Accelerator Readiness Review, Phase 4, on-going.</a:t>
            </a:r>
          </a:p>
          <a:p>
            <a:pPr lvl="1"/>
            <a:r>
              <a:rPr lang="en-US" dirty="0" smtClean="0"/>
              <a:t>Emphasis on B &amp; C readiness for beam operations in support of KPP</a:t>
            </a:r>
          </a:p>
          <a:p>
            <a:r>
              <a:rPr lang="en-US" dirty="0" smtClean="0"/>
              <a:t>Hall-B &amp; Hall-C KPP operations planned for Spring 2017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3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11" y="3505200"/>
            <a:ext cx="61849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4</a:t>
            </a:fld>
            <a:r>
              <a:rPr lang="en-US" dirty="0" smtClean="0"/>
              <a:t>/17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Beam Operations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835967"/>
            <a:ext cx="9051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11 Weeks of Beam Operation,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/pass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Hall-A completed scheduled portion of DVCS and GMP experiments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Delivered  up to </a:t>
            </a:r>
            <a:r>
              <a:rPr lang="en-US" sz="2000" dirty="0" smtClean="0"/>
              <a:t>80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A, </a:t>
            </a:r>
            <a:r>
              <a:rPr lang="en-US" sz="2000" dirty="0" smtClean="0"/>
              <a:t>~700 kW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Hall-D </a:t>
            </a:r>
            <a:r>
              <a:rPr lang="en-US" sz="2000" dirty="0" err="1" smtClean="0"/>
              <a:t>GlueX</a:t>
            </a:r>
            <a:r>
              <a:rPr lang="en-US" sz="2000" dirty="0" smtClean="0"/>
              <a:t>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setup for Spring 2017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Litany of major issues (Arc7 PS, 5-pass RF Separator)  resulted in a single-user program for most of the period.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2-Hall operations successfully executed during the final week.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305800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Reliability of Complex </a:t>
            </a: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Tahoma"/>
              </a:rPr>
              <a:t>Systems</a:t>
            </a:r>
            <a:endParaRPr lang="en-US" sz="3600" dirty="0"/>
          </a:p>
        </p:txBody>
      </p:sp>
      <p:pic>
        <p:nvPicPr>
          <p:cNvPr id="8" name="Picture 1"/>
          <p:cNvPicPr/>
          <p:nvPr/>
        </p:nvPicPr>
        <p:blipFill>
          <a:blip r:embed="rId2"/>
          <a:stretch/>
        </p:blipFill>
        <p:spPr>
          <a:xfrm>
            <a:off x="127535" y="4293112"/>
            <a:ext cx="3586588" cy="2144461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21265" y="758100"/>
            <a:ext cx="3664440" cy="3463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GeV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CEBAF is a combination of new and old systems:  Both sides of the “bathtub curve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”.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All System downtimes &gt; 5 min are tracked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Downtimes &gt; 4 </a:t>
            </a:r>
            <a:r>
              <a:rPr lang="en-US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hrs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under go formal root cause analysis.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 statistics are presented, reviewed and discussed weekly.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/>
          <p:cNvPicPr/>
          <p:nvPr/>
        </p:nvPicPr>
        <p:blipFill>
          <a:blip r:embed="rId3"/>
          <a:stretch/>
        </p:blipFill>
        <p:spPr>
          <a:xfrm>
            <a:off x="3737160" y="912566"/>
            <a:ext cx="5301360" cy="3217713"/>
          </a:xfrm>
          <a:prstGeom prst="rect">
            <a:avLst/>
          </a:prstGeom>
          <a:ln>
            <a:noFill/>
          </a:ln>
        </p:spPr>
      </p:pic>
      <p:sp>
        <p:nvSpPr>
          <p:cNvPr id="11" name="CustomShape 4"/>
          <p:cNvSpPr/>
          <p:nvPr/>
        </p:nvSpPr>
        <p:spPr>
          <a:xfrm>
            <a:off x="3737160" y="4193280"/>
            <a:ext cx="530136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statistics are used to prioritize near term work and develop the annual work plan (AWP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Downtime a mixture of old systems (bellows,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cryo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-plants) and new systems (magnet power supplies, Magnets, C100 operations).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6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2016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6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37871"/>
            <a:ext cx="7531100" cy="166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971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Several major down (CEBAF down-hard &gt; 24h) incidents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Arc7 PS failure -&gt; change of program -&gt; single user mode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5011"/>
            <a:ext cx="3352800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47947"/>
            <a:ext cx="5059473" cy="241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Dec. System Availability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17" y="914400"/>
            <a:ext cx="5658165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7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sz="3200" dirty="0" smtClean="0"/>
              <a:t>Multi-hall Operations: RF Separator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dirty="0" smtClean="0"/>
              <a:t>Pass 1,2,3,4 RF separators presently powered by three RF sources</a:t>
            </a:r>
          </a:p>
          <a:p>
            <a:pPr lvl="1"/>
            <a:r>
              <a:rPr lang="en-US" dirty="0" smtClean="0"/>
              <a:t>Configuration time required to move power sources to appropriate cavity</a:t>
            </a:r>
          </a:p>
          <a:p>
            <a:pPr lvl="2"/>
            <a:r>
              <a:rPr lang="en-US" dirty="0" smtClean="0"/>
              <a:t>Miscues during configuration </a:t>
            </a:r>
            <a:r>
              <a:rPr lang="en-US" dirty="0" smtClean="0"/>
              <a:t>change lead </a:t>
            </a:r>
            <a:r>
              <a:rPr lang="en-US" dirty="0" smtClean="0"/>
              <a:t>to frustration (pass-3 separation this fall)</a:t>
            </a:r>
          </a:p>
          <a:p>
            <a:pPr lvl="1"/>
            <a:r>
              <a:rPr lang="en-US" dirty="0" smtClean="0"/>
              <a:t>New solid state amplifiers for pass-1 are part of the FY17 budget  (in place by Fall 2017?) will restore dedicated RF sources for passes 1-4.</a:t>
            </a:r>
          </a:p>
          <a:p>
            <a:r>
              <a:rPr lang="en-US" dirty="0" smtClean="0"/>
              <a:t>Pass-5 750 MHz separators</a:t>
            </a:r>
          </a:p>
          <a:p>
            <a:pPr lvl="1"/>
            <a:r>
              <a:rPr lang="en-US" dirty="0" smtClean="0"/>
              <a:t>RF power increased summer 2016, expected improvement about 10%</a:t>
            </a:r>
          </a:p>
          <a:p>
            <a:pPr lvl="1"/>
            <a:r>
              <a:rPr lang="en-US" dirty="0" smtClean="0"/>
              <a:t>Geometry change in summer 2016, expected improvement about 9%</a:t>
            </a:r>
          </a:p>
          <a:p>
            <a:pPr lvl="1"/>
            <a:r>
              <a:rPr lang="en-US" dirty="0" smtClean="0"/>
              <a:t>Test in Nov. 2016 confirmed that the improvements were realized</a:t>
            </a:r>
          </a:p>
          <a:p>
            <a:pPr lvl="1"/>
            <a:r>
              <a:rPr lang="en-US" dirty="0" smtClean="0"/>
              <a:t>Subsequent vacuum leak prevented beam operation using 5-pass separator</a:t>
            </a:r>
          </a:p>
          <a:p>
            <a:pPr lvl="1"/>
            <a:r>
              <a:rPr lang="en-US" dirty="0" smtClean="0"/>
              <a:t>Repaired cavity to be installed </a:t>
            </a:r>
            <a:r>
              <a:rPr lang="en-US" dirty="0" smtClean="0"/>
              <a:t>tomorrow</a:t>
            </a:r>
          </a:p>
          <a:p>
            <a:r>
              <a:rPr lang="en-US" dirty="0" smtClean="0"/>
              <a:t>Separators ready/configured for Spring 2017 program</a:t>
            </a:r>
            <a:endParaRPr lang="en-US" dirty="0" smtClean="0"/>
          </a:p>
          <a:p>
            <a:pPr lvl="1"/>
            <a:r>
              <a:rPr lang="en-US" sz="1800" b="1" dirty="0" smtClean="0"/>
              <a:t>3</a:t>
            </a:r>
            <a:r>
              <a:rPr lang="en-US" sz="1800" dirty="0" smtClean="0"/>
              <a:t> &amp; 4 </a:t>
            </a:r>
            <a:r>
              <a:rPr lang="en-US" sz="1800" dirty="0" smtClean="0"/>
              <a:t>pass RF separation used Fall 2016 (</a:t>
            </a:r>
            <a:r>
              <a:rPr lang="en-US" sz="1800" b="1" dirty="0" smtClean="0"/>
              <a:t>3-pass RF separation tested during the last 4h of beam operations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b="1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&amp; </a:t>
            </a:r>
            <a:r>
              <a:rPr lang="en-US" sz="1800" dirty="0" smtClean="0"/>
              <a:t>2 </a:t>
            </a:r>
            <a:r>
              <a:rPr lang="en-US" sz="1800" dirty="0" smtClean="0"/>
              <a:t>pass RF </a:t>
            </a:r>
            <a:r>
              <a:rPr lang="en-US" sz="1800" dirty="0" smtClean="0"/>
              <a:t>separation used  </a:t>
            </a:r>
            <a:r>
              <a:rPr lang="en-US" sz="1800" dirty="0" smtClean="0"/>
              <a:t>during previous </a:t>
            </a:r>
            <a:r>
              <a:rPr lang="en-US" sz="1800" dirty="0" smtClean="0"/>
              <a:t>runs</a:t>
            </a:r>
            <a:r>
              <a:rPr lang="en-US" sz="1800" dirty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8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750 MHz Separator Leak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9</a:t>
            </a:fld>
            <a:r>
              <a:rPr lang="en-US" smtClean="0"/>
              <a:t>/NN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62785"/>
            <a:ext cx="35052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62785"/>
            <a:ext cx="2767013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Leak in tuner bellows associated with some discoloration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Root cause of the leak still not identified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Bellows and near-by wall surface nominally at ground potential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No associated discoloration found on cavity </a:t>
            </a:r>
            <a:r>
              <a:rPr lang="en-US" dirty="0" smtClean="0"/>
              <a:t>wall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6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UGBO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Template_UGBOD</Template>
  <TotalTime>1730</TotalTime>
  <Words>846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Template_UGBOD</vt:lpstr>
      <vt:lpstr>CEBAF Operations</vt:lpstr>
      <vt:lpstr>Outline</vt:lpstr>
      <vt:lpstr>12 GeV Commissioning</vt:lpstr>
      <vt:lpstr>Fall 2016 Beam Operations</vt:lpstr>
      <vt:lpstr>Reliability of Complex Systems</vt:lpstr>
      <vt:lpstr>Fall 2016 Availability</vt:lpstr>
      <vt:lpstr>Dec. System Availability</vt:lpstr>
      <vt:lpstr>Multi-hall Operations: RF Separator Status</vt:lpstr>
      <vt:lpstr>750 MHz Separator Leak</vt:lpstr>
      <vt:lpstr>4-Lasers</vt:lpstr>
      <vt:lpstr>Fall 2016 RF Performance</vt:lpstr>
      <vt:lpstr>Spring and Fall 2016 RF Trip Rate</vt:lpstr>
      <vt:lpstr>Fall 2016 RF By-passed Cavities</vt:lpstr>
      <vt:lpstr>CEBAF Energy Reach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freyberg</cp:lastModifiedBy>
  <cp:revision>42</cp:revision>
  <dcterms:created xsi:type="dcterms:W3CDTF">2017-01-05T15:08:43Z</dcterms:created>
  <dcterms:modified xsi:type="dcterms:W3CDTF">2017-01-08T14:54:23Z</dcterms:modified>
</cp:coreProperties>
</file>