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22"/>
  </p:notesMasterIdLst>
  <p:handoutMasterIdLst>
    <p:handoutMasterId r:id="rId23"/>
  </p:handoutMasterIdLst>
  <p:sldIdLst>
    <p:sldId id="256" r:id="rId3"/>
    <p:sldId id="428" r:id="rId4"/>
    <p:sldId id="443" r:id="rId5"/>
    <p:sldId id="433" r:id="rId6"/>
    <p:sldId id="434" r:id="rId7"/>
    <p:sldId id="407" r:id="rId8"/>
    <p:sldId id="437" r:id="rId9"/>
    <p:sldId id="438" r:id="rId10"/>
    <p:sldId id="406" r:id="rId11"/>
    <p:sldId id="439" r:id="rId12"/>
    <p:sldId id="440" r:id="rId13"/>
    <p:sldId id="442" r:id="rId14"/>
    <p:sldId id="424" r:id="rId15"/>
    <p:sldId id="410" r:id="rId16"/>
    <p:sldId id="412" r:id="rId17"/>
    <p:sldId id="426" r:id="rId18"/>
    <p:sldId id="427" r:id="rId19"/>
    <p:sldId id="408" r:id="rId20"/>
    <p:sldId id="409" r:id="rId21"/>
  </p:sldIdLst>
  <p:sldSz cx="9144000" cy="6858000" type="screen4x3"/>
  <p:notesSz cx="6946900" cy="9220200"/>
  <p:defaultTextStyle>
    <a:defPPr>
      <a:defRPr lang="en-GB"/>
    </a:defPPr>
    <a:lvl1pPr algn="l" defTabSz="457200" rtl="0" eaLnBrk="0" fontAlgn="base" hangingPunct="0">
      <a:lnSpc>
        <a:spcPct val="12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+mn-ea"/>
        <a:cs typeface="+mn-cs"/>
      </a:defRPr>
    </a:lvl1pPr>
    <a:lvl2pPr marL="742950" indent="-285750" algn="l" defTabSz="457200" rtl="0" eaLnBrk="0" fontAlgn="base" hangingPunct="0">
      <a:lnSpc>
        <a:spcPct val="12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+mn-ea"/>
        <a:cs typeface="+mn-cs"/>
      </a:defRPr>
    </a:lvl2pPr>
    <a:lvl3pPr marL="1143000" indent="-228600" algn="l" defTabSz="457200" rtl="0" eaLnBrk="0" fontAlgn="base" hangingPunct="0">
      <a:lnSpc>
        <a:spcPct val="12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+mn-ea"/>
        <a:cs typeface="+mn-cs"/>
      </a:defRPr>
    </a:lvl3pPr>
    <a:lvl4pPr marL="1600200" indent="-228600" algn="l" defTabSz="457200" rtl="0" eaLnBrk="0" fontAlgn="base" hangingPunct="0">
      <a:lnSpc>
        <a:spcPct val="12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+mn-ea"/>
        <a:cs typeface="+mn-cs"/>
      </a:defRPr>
    </a:lvl4pPr>
    <a:lvl5pPr marL="2057400" indent="-228600" algn="l" defTabSz="457200" rtl="0" eaLnBrk="0" fontAlgn="base" hangingPunct="0">
      <a:lnSpc>
        <a:spcPct val="12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66">
          <p15:clr>
            <a:srgbClr val="A4A3A4"/>
          </p15:clr>
        </p15:guide>
        <p15:guide id="2" pos="205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51" autoAdjust="0"/>
    <p:restoredTop sz="94541" autoAdjust="0"/>
  </p:normalViewPr>
  <p:slideViewPr>
    <p:cSldViewPr>
      <p:cViewPr>
        <p:scale>
          <a:sx n="138" d="100"/>
          <a:sy n="138" d="100"/>
        </p:scale>
        <p:origin x="1104" y="5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766"/>
        <p:guide pos="205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0625" cy="460400"/>
          </a:xfrm>
          <a:prstGeom prst="rect">
            <a:avLst/>
          </a:prstGeom>
        </p:spPr>
        <p:txBody>
          <a:bodyPr vert="horz" lIns="87389" tIns="43695" rIns="87389" bIns="43695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4768" y="1"/>
            <a:ext cx="3010625" cy="460400"/>
          </a:xfrm>
          <a:prstGeom prst="rect">
            <a:avLst/>
          </a:prstGeom>
        </p:spPr>
        <p:txBody>
          <a:bodyPr vert="horz" lIns="87389" tIns="43695" rIns="87389" bIns="43695" rtlCol="0"/>
          <a:lstStyle>
            <a:lvl1pPr algn="r">
              <a:defRPr sz="1100"/>
            </a:lvl1pPr>
          </a:lstStyle>
          <a:p>
            <a:fld id="{495A7782-1425-480F-9D92-E435F9269F48}" type="datetimeFigureOut">
              <a:rPr lang="en-US" smtClean="0"/>
              <a:pPr/>
              <a:t>1/10/17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8276"/>
            <a:ext cx="3010625" cy="460400"/>
          </a:xfrm>
          <a:prstGeom prst="rect">
            <a:avLst/>
          </a:prstGeom>
        </p:spPr>
        <p:txBody>
          <a:bodyPr vert="horz" lIns="87389" tIns="43695" rIns="87389" bIns="43695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4768" y="8758276"/>
            <a:ext cx="3010625" cy="460400"/>
          </a:xfrm>
          <a:prstGeom prst="rect">
            <a:avLst/>
          </a:prstGeom>
        </p:spPr>
        <p:txBody>
          <a:bodyPr vert="horz" lIns="87389" tIns="43695" rIns="87389" bIns="43695" rtlCol="0" anchor="b"/>
          <a:lstStyle>
            <a:lvl1pPr algn="r">
              <a:defRPr sz="1100"/>
            </a:lvl1pPr>
          </a:lstStyle>
          <a:p>
            <a:fld id="{3690E470-E819-4CE7-8CC1-CEE9016A73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956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946900" cy="9220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87389" tIns="43695" rIns="87389" bIns="43695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946900" cy="9220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87389" tIns="43695" rIns="87389" bIns="43695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21508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595313" y="0"/>
            <a:ext cx="4832351" cy="3625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3076" name="Rectangle 4"/>
          <p:cNvSpPr>
            <a:spLocks noGrp="1" noChangeArrowheads="1"/>
          </p:cNvSpPr>
          <p:nvPr>
            <p:ph type="body"/>
          </p:nvPr>
        </p:nvSpPr>
        <p:spPr bwMode="auto">
          <a:xfrm>
            <a:off x="694992" y="4379901"/>
            <a:ext cx="5552394" cy="414360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2871568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-569862" y="0"/>
            <a:ext cx="4785039" cy="362831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7389" tIns="43695" rIns="87389" bIns="43695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body"/>
          </p:nvPr>
        </p:nvSpPr>
        <p:spPr>
          <a:xfrm>
            <a:off x="694992" y="4379900"/>
            <a:ext cx="5553902" cy="4145126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77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5313" y="0"/>
            <a:ext cx="4832351" cy="3625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</a:t>
            </a:r>
            <a:r>
              <a:rPr lang="en-US" baseline="0" dirty="0" smtClean="0"/>
              <a:t> many have been refurbished.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lIns="92379" tIns="46190" rIns="92379" bIns="46190"/>
          <a:lstStyle/>
          <a:p>
            <a:fld id="{01EB6919-5137-134B-8731-C57A2692463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06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Preparing</a:t>
            </a:r>
            <a:r>
              <a:rPr lang="en-US" baseline="0" dirty="0" smtClean="0"/>
              <a:t> to order physics division crystals.  NPS collaboration meeting Jan 19.  High Intensity Photon Workshop Feb 6-7 @ CUA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49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5313" y="0"/>
            <a:ext cx="4832351" cy="3625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Update for PAC34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894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5313" y="0"/>
            <a:ext cx="4832351" cy="3625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Update for PAC34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713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Polarimetry </a:t>
            </a:r>
            <a:r>
              <a:rPr lang="en-US" dirty="0" err="1" smtClean="0"/>
              <a:t>demostrate</a:t>
            </a:r>
            <a:r>
              <a:rPr lang="en-US" dirty="0" smtClean="0"/>
              <a:t> systematic</a:t>
            </a:r>
            <a:r>
              <a:rPr lang="en-US" baseline="0" dirty="0" smtClean="0"/>
              <a:t> error of 0.59%.  Best except for SLD @ 45 GeV.</a:t>
            </a:r>
          </a:p>
          <a:p>
            <a:r>
              <a:rPr lang="en-US" baseline="0" dirty="0" smtClean="0"/>
              <a:t>E00-0?? On </a:t>
            </a:r>
            <a:r>
              <a:rPr lang="en-US" baseline="0" dirty="0" err="1" smtClean="0"/>
              <a:t>arxiv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hypernuclear</a:t>
            </a:r>
            <a:r>
              <a:rPr lang="en-US" baseline="0" dirty="0" smtClean="0"/>
              <a:t> lifetime submitted.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477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5313" y="0"/>
            <a:ext cx="4832351" cy="3625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F2 and C12 scans good for acceptance studies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40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35413" y="8758238"/>
            <a:ext cx="3009900" cy="460375"/>
          </a:xfrm>
          <a:prstGeom prst="rect">
            <a:avLst/>
          </a:prstGeom>
        </p:spPr>
        <p:txBody>
          <a:bodyPr/>
          <a:lstStyle/>
          <a:p>
            <a:fld id="{6920C30D-BFC1-3149-91B3-74EF10DEADCF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197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600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Student involvement in summer detector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35413" y="8758238"/>
            <a:ext cx="3009900" cy="460375"/>
          </a:xfrm>
          <a:prstGeom prst="rect">
            <a:avLst/>
          </a:prstGeom>
        </p:spPr>
        <p:txBody>
          <a:bodyPr/>
          <a:lstStyle/>
          <a:p>
            <a:fld id="{6920C30D-BFC1-3149-91B3-74EF10DEADCF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908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35413" y="8758238"/>
            <a:ext cx="3009900" cy="460375"/>
          </a:xfrm>
          <a:prstGeom prst="rect">
            <a:avLst/>
          </a:prstGeom>
        </p:spPr>
        <p:txBody>
          <a:bodyPr/>
          <a:lstStyle/>
          <a:p>
            <a:fld id="{6920C30D-BFC1-3149-91B3-74EF10DEADCF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961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1C98C2B7-F1A7-4849-A69F-ED21E9C1D110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4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4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7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35413" y="8758238"/>
            <a:ext cx="3009900" cy="460375"/>
          </a:xfrm>
          <a:prstGeom prst="rect">
            <a:avLst/>
          </a:prstGeom>
        </p:spPr>
        <p:txBody>
          <a:bodyPr/>
          <a:lstStyle/>
          <a:p>
            <a:fld id="{6920C30D-BFC1-3149-91B3-74EF10DEADCF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571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1925" y="76200"/>
            <a:ext cx="1941513" cy="6169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3725" cy="6169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5F64D377-7A27-451F-9ECC-D350A1298F2B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07F726E1-8BBD-4023-9D7F-D16CB8188B8F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6373CBCF-1A97-4B73-866D-BD295B761CA0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682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8413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B5C88F30-B60D-4E4A-B485-B50E3161AFDB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6B4C9843-B714-4024-A48E-0AB277962A2C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F0163066-B555-4CC2-BDDF-20F2D4822485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65F12754-B7A8-4316-B4DC-95BD3B812C98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B1EA588D-9EED-4F10-8222-344B68C53131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5E4E3C47-DB73-488C-8062-DC9137E07EAD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12837703-65FB-4CDD-A333-1C9EA6CF8547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1925" y="609600"/>
            <a:ext cx="1941513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37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96140923-A009-4446-A6FF-BB6A59E72ADD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806825" cy="5178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066800"/>
            <a:ext cx="3808413" cy="5178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153400" y="6419850"/>
            <a:ext cx="99060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67638" cy="757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67638" cy="5178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400800" y="6492875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2pPr>
      <a:lvl3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3pPr>
      <a:lvl4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4pPr>
      <a:lvl5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5pPr>
      <a:lvl6pPr marL="2514600" indent="-228600"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6pPr>
      <a:lvl7pPr marL="2971800" indent="-228600"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7pPr>
      <a:lvl8pPr marL="3429000" indent="-228600"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8pPr>
      <a:lvl9pPr marL="3886200" indent="-228600"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9pPr>
    </p:titleStyle>
    <p:bodyStyle>
      <a:lvl1pPr marL="342900" indent="-3429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67638" cy="1138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7638" cy="4422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0238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86000"/>
              </a:lnSpc>
              <a:spcBef>
                <a:spcPts val="350"/>
              </a:spcBef>
              <a:buFont typeface="Wingdings" charset="2"/>
              <a:buChar char=""/>
              <a:tabLst>
                <a:tab pos="723900" algn="l"/>
                <a:tab pos="1447800" algn="l"/>
              </a:tabLst>
              <a:defRPr sz="10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H. Fenker</a:t>
            </a:r>
            <a:fld id="{67D7640F-C391-4E2B-9A4B-0CC7AF9952BD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2pPr>
      <a:lvl3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3pPr>
      <a:lvl4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4pPr>
      <a:lvl5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5pPr>
      <a:lvl6pPr marL="2514600" indent="-228600"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6pPr>
      <a:lvl7pPr marL="2971800" indent="-228600"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7pPr>
      <a:lvl8pPr marL="3429000" indent="-228600"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8pPr>
      <a:lvl9pPr marL="3886200" indent="-228600"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9pPr>
    </p:titleStyle>
    <p:bodyStyle>
      <a:lvl1pPr marL="342900" indent="-3429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3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JPG"/><Relationship Id="rId7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7.emf"/><Relationship Id="rId6" Type="http://schemas.openxmlformats.org/officeDocument/2006/relationships/image" Target="../media/image48.jpeg"/><Relationship Id="rId7" Type="http://schemas.openxmlformats.org/officeDocument/2006/relationships/image" Target="../media/image49.jpeg"/><Relationship Id="rId8" Type="http://schemas.openxmlformats.org/officeDocument/2006/relationships/image" Target="../media/image50.jpeg"/><Relationship Id="rId9" Type="http://schemas.openxmlformats.org/officeDocument/2006/relationships/image" Target="../media/image51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package" Target="../embeddings/Microsoft_Excel_Worksheet1.xlsx"/><Relationship Id="rId5" Type="http://schemas.openxmlformats.org/officeDocument/2006/relationships/image" Target="../media/image5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package" Target="../embeddings/Microsoft_Excel_Worksheet2.xlsx"/><Relationship Id="rId5" Type="http://schemas.openxmlformats.org/officeDocument/2006/relationships/image" Target="../media/image5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g"/><Relationship Id="rId5" Type="http://schemas.openxmlformats.org/officeDocument/2006/relationships/image" Target="../media/image17.jpe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png"/><Relationship Id="rId6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2819400" y="3200400"/>
            <a:ext cx="3200400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79416" rIns="90000" bIns="46800" anchor="ctr"/>
          <a:lstStyle/>
          <a:p>
            <a:pPr algn="ctr" eaLnBrk="1" hangingPunct="1">
              <a:lnSpc>
                <a:spcPct val="94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 sz="2600" dirty="0" smtClean="0">
                <a:solidFill>
                  <a:srgbClr val="FF0000"/>
                </a:solidFill>
                <a:latin typeface="Bitstream Vera Sans" pitchFamily="32" charset="0"/>
                <a:ea typeface="DejaVu LGC Sans" charset="0"/>
                <a:cs typeface="DejaVu LGC Sans" charset="0"/>
              </a:rPr>
              <a:t>Stephen Wood</a:t>
            </a:r>
            <a:endParaRPr lang="en-GB" sz="2600" dirty="0">
              <a:solidFill>
                <a:srgbClr val="FF0000"/>
              </a:solidFill>
              <a:latin typeface="Bitstream Vera Sans" pitchFamily="32" charset="0"/>
              <a:ea typeface="DejaVu LGC Sans" charset="0"/>
              <a:cs typeface="DejaVu LGC Sans" charset="0"/>
            </a:endParaRPr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81000"/>
            <a:ext cx="2595562" cy="1428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2667000" y="2286000"/>
            <a:ext cx="3352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119231" rIns="90000" bIns="45000"/>
          <a:lstStyle/>
          <a:p>
            <a:pPr algn="ctr" eaLnBrk="1">
              <a:lnSpc>
                <a:spcPct val="8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8" charset="0"/>
                <a:ea typeface="DejaVu LGC Sans" charset="0"/>
                <a:cs typeface="DejaVu LGC Sans" charset="0"/>
              </a:rPr>
              <a:t>UGBOD</a:t>
            </a:r>
          </a:p>
          <a:p>
            <a:pPr algn="ctr" eaLnBrk="1">
              <a:lnSpc>
                <a:spcPct val="8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8" charset="0"/>
                <a:ea typeface="DejaVu LGC Sans" charset="0"/>
                <a:cs typeface="DejaVu LGC Sans" charset="0"/>
              </a:rPr>
              <a:t>Meeting</a:t>
            </a:r>
          </a:p>
          <a:p>
            <a:pPr algn="ctr" eaLnBrk="1">
              <a:lnSpc>
                <a:spcPct val="8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8" charset="0"/>
                <a:ea typeface="DejaVu LGC Sans" charset="0"/>
                <a:cs typeface="DejaVu LGC Sans" charset="0"/>
              </a:rPr>
              <a:t>January 10, 2017</a:t>
            </a:r>
            <a:endParaRPr lang="en-GB" sz="2800" dirty="0">
              <a:solidFill>
                <a:srgbClr val="000000"/>
              </a:solidFill>
              <a:latin typeface="Times New Roman" pitchFamily="18" charset="0"/>
              <a:ea typeface="DejaVu LGC Sans" charset="0"/>
              <a:cs typeface="DejaVu LGC Sans" charset="0"/>
            </a:endParaRPr>
          </a:p>
        </p:txBody>
      </p:sp>
      <p:pic>
        <p:nvPicPr>
          <p:cNvPr id="11" name="Picture 10" descr="SHMS-HMS_3-mi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4123267"/>
            <a:ext cx="2974251" cy="2196787"/>
          </a:xfrm>
          <a:prstGeom prst="rect">
            <a:avLst/>
          </a:prstGeom>
        </p:spPr>
      </p:pic>
      <p:pic>
        <p:nvPicPr>
          <p:cNvPr id="9" name="Picture 8" descr="heavy_ga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674" y="472357"/>
            <a:ext cx="2514600" cy="3352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17" y="572141"/>
            <a:ext cx="3185980" cy="23645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" y="3964374"/>
            <a:ext cx="3157163" cy="236787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Shape 1"/>
          <p:cNvSpPr txBox="1"/>
          <p:nvPr/>
        </p:nvSpPr>
        <p:spPr>
          <a:xfrm>
            <a:off x="754626" y="0"/>
            <a:ext cx="7770960" cy="760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pc="-1" dirty="0" smtClean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Data Acquisition / Trigger</a:t>
            </a:r>
            <a:endParaRPr lang="en-US" sz="3600" b="1" strike="noStrike" spc="-1" dirty="0">
              <a:solidFill>
                <a:srgbClr val="8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520" y="3637653"/>
            <a:ext cx="3383016" cy="25112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519" y="903672"/>
            <a:ext cx="3383016" cy="25112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847425" y="3637653"/>
            <a:ext cx="3144472" cy="2544906"/>
          </a:xfrm>
          <a:prstGeom prst="rect">
            <a:avLst/>
          </a:prstGeom>
          <a:ln>
            <a:noFill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67148" y="1066800"/>
            <a:ext cx="5171768" cy="24334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kern="0" dirty="0"/>
              <a:t>A</a:t>
            </a:r>
            <a:r>
              <a:rPr lang="en-US" sz="1800" kern="0" dirty="0" smtClean="0"/>
              <a:t>ll new DAQ hardware and rebuilt trigger</a:t>
            </a:r>
          </a:p>
          <a:p>
            <a:r>
              <a:rPr lang="en-US" sz="1800" kern="0" dirty="0" smtClean="0"/>
              <a:t>Trigger copy of 6 GeV design.  Familiar to users</a:t>
            </a:r>
          </a:p>
          <a:p>
            <a:r>
              <a:rPr lang="en-US" sz="1800" kern="0" dirty="0" smtClean="0"/>
              <a:t>DAQ hardware used for single detector checkout for several years</a:t>
            </a:r>
          </a:p>
          <a:p>
            <a:r>
              <a:rPr lang="en-US" sz="1800" kern="0" dirty="0" smtClean="0"/>
              <a:t>Multi crate DAQ assembled for HMS and SHMS and undergoing testing</a:t>
            </a:r>
          </a:p>
          <a:p>
            <a:r>
              <a:rPr lang="en-US" sz="1800" kern="0" dirty="0" smtClean="0"/>
              <a:t>Computing and </a:t>
            </a:r>
            <a:r>
              <a:rPr lang="en-US" sz="1800" kern="0" dirty="0"/>
              <a:t>n</a:t>
            </a:r>
            <a:r>
              <a:rPr lang="en-US" sz="1800" kern="0" dirty="0" smtClean="0"/>
              <a:t>etworking upgraded</a:t>
            </a:r>
          </a:p>
        </p:txBody>
      </p:sp>
    </p:spTree>
    <p:extLst>
      <p:ext uri="{BB962C8B-B14F-4D97-AF65-F5344CB8AC3E}">
        <p14:creationId xmlns:p14="http://schemas.microsoft.com/office/powerpoint/2010/main" val="2655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7" r="24895"/>
          <a:stretch>
            <a:fillRect/>
          </a:stretch>
        </p:blipFill>
        <p:spPr bwMode="auto">
          <a:xfrm>
            <a:off x="3292480" y="2017925"/>
            <a:ext cx="5457600" cy="426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937" r="248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33396" y="1860919"/>
            <a:ext cx="3990628" cy="2366366"/>
          </a:xfrm>
          <a:ln/>
        </p:spPr>
        <p:txBody>
          <a:bodyPr>
            <a:normAutofit/>
          </a:bodyPr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b="1" dirty="0" smtClean="0"/>
              <a:t>Additional Yoke Material</a:t>
            </a:r>
          </a:p>
          <a:p>
            <a:pPr marL="97922" indent="0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dirty="0" smtClean="0"/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b="1" dirty="0" smtClean="0"/>
              <a:t>“Wedges”</a:t>
            </a:r>
          </a:p>
          <a:p>
            <a:pPr marL="97922" indent="0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dirty="0"/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b="1" dirty="0" smtClean="0"/>
              <a:t>Front Field Clamp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64592" y="127815"/>
            <a:ext cx="78310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800" b="1" dirty="0" smtClean="0">
                <a:solidFill>
                  <a:srgbClr val="0000FF"/>
                </a:solidFill>
                <a:latin typeface="Calibri"/>
              </a:rPr>
              <a:t>Modify HB 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</a:rPr>
              <a:t>(biggest contributor to beam deflection) </a:t>
            </a:r>
          </a:p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800" b="1" dirty="0" smtClean="0">
                <a:solidFill>
                  <a:srgbClr val="0000FF"/>
                </a:solidFill>
                <a:latin typeface="Calibri"/>
              </a:rPr>
              <a:t>by Addition of Fe Pieces for </a:t>
            </a:r>
          </a:p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800" b="1" dirty="0" smtClean="0">
                <a:solidFill>
                  <a:srgbClr val="0000FF"/>
                </a:solidFill>
                <a:latin typeface="Calibri"/>
              </a:rPr>
              <a:t>Contouring &amp; </a:t>
            </a:r>
            <a:r>
              <a:rPr lang="en-US" sz="2800" b="1" dirty="0">
                <a:solidFill>
                  <a:srgbClr val="0000FF"/>
                </a:solidFill>
                <a:latin typeface="Calibri"/>
              </a:rPr>
              <a:t>Suppression of “Fringe </a:t>
            </a:r>
            <a:r>
              <a:rPr lang="en-US" sz="2800" b="1" dirty="0" smtClean="0">
                <a:solidFill>
                  <a:srgbClr val="0000FF"/>
                </a:solidFill>
                <a:latin typeface="Calibri"/>
              </a:rPr>
              <a:t>Fields” </a:t>
            </a:r>
            <a:endParaRPr lang="en-US" sz="2800" b="1" dirty="0">
              <a:solidFill>
                <a:srgbClr val="0000FF"/>
              </a:solidFill>
              <a:latin typeface="Calibri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095187" y="2107322"/>
            <a:ext cx="2272956" cy="7501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144221" y="2861909"/>
            <a:ext cx="4704708" cy="11113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135019" y="2861909"/>
            <a:ext cx="4713910" cy="19278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119704" y="3717722"/>
            <a:ext cx="2695082" cy="11445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940331" y="6361496"/>
            <a:ext cx="2133600" cy="365125"/>
          </a:xfrm>
          <a:prstGeom prst="rect">
            <a:avLst/>
          </a:prstGeom>
        </p:spPr>
        <p:txBody>
          <a:bodyPr/>
          <a:lstStyle/>
          <a:p>
            <a:fld id="{0C63C5A2-D002-4F3A-BD44-9DE77D44B1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 descr="Screen Shot 2016-08-08 at 2.33.42 P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37" y="4619253"/>
            <a:ext cx="2117003" cy="166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976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940331" y="6361496"/>
            <a:ext cx="2133600" cy="365125"/>
          </a:xfrm>
          <a:prstGeom prst="rect">
            <a:avLst/>
          </a:prstGeom>
        </p:spPr>
        <p:txBody>
          <a:bodyPr/>
          <a:lstStyle/>
          <a:p>
            <a:fld id="{0C63C5A2-D002-4F3A-BD44-9DE77D44B1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286" y="4150719"/>
            <a:ext cx="86728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</a:pPr>
            <a:r>
              <a:rPr lang="en-US" sz="1600" b="1" dirty="0" smtClean="0">
                <a:solidFill>
                  <a:srgbClr val="FF0000"/>
                </a:solidFill>
                <a:latin typeface="Calibri"/>
              </a:rPr>
              <a:t>Additional real </a:t>
            </a:r>
            <a:r>
              <a:rPr lang="en-US" sz="1600" b="1" dirty="0">
                <a:solidFill>
                  <a:srgbClr val="FF0000"/>
                </a:solidFill>
                <a:latin typeface="Calibri"/>
              </a:rPr>
              <a:t>time knowledge 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(</a:t>
            </a: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x,y,x’,y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’) 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of 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full intensity primary beam after 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target desirable when SHMS 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configured for small 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forward 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angles.  </a:t>
            </a:r>
            <a:endParaRPr lang="en-US" sz="1600" b="1" dirty="0" smtClean="0">
              <a:solidFill>
                <a:prstClr val="black"/>
              </a:solidFill>
              <a:latin typeface="Calibri"/>
            </a:endParaRPr>
          </a:p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800" b="1" dirty="0" smtClean="0">
                <a:solidFill>
                  <a:prstClr val="black"/>
                </a:solidFill>
                <a:latin typeface="Calibri"/>
              </a:rPr>
              <a:t> </a:t>
            </a:r>
            <a:endParaRPr lang="en-US" sz="800" b="1" dirty="0">
              <a:solidFill>
                <a:prstClr val="black"/>
              </a:solidFill>
              <a:latin typeface="Calibri"/>
            </a:endParaRPr>
          </a:p>
          <a:p>
            <a:pPr marL="285750" indent="-28575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</a:pPr>
            <a:r>
              <a:rPr lang="en-US" sz="1600" b="1" dirty="0" smtClean="0">
                <a:solidFill>
                  <a:srgbClr val="FF0000"/>
                </a:solidFill>
                <a:latin typeface="Calibri"/>
              </a:rPr>
              <a:t>Two </a:t>
            </a:r>
            <a:r>
              <a:rPr lang="en-US" sz="1600" b="1" dirty="0">
                <a:solidFill>
                  <a:srgbClr val="FF0000"/>
                </a:solidFill>
                <a:latin typeface="Calibri"/>
              </a:rPr>
              <a:t>prototype large diameter </a:t>
            </a:r>
            <a:r>
              <a:rPr lang="en-US" sz="1600" b="1" dirty="0" smtClean="0">
                <a:solidFill>
                  <a:srgbClr val="FF0000"/>
                </a:solidFill>
                <a:latin typeface="Calibri"/>
              </a:rPr>
              <a:t>BPM’s 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installed in downstream beam line separated by drift space. </a:t>
            </a:r>
          </a:p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800" b="1" dirty="0">
              <a:solidFill>
                <a:prstClr val="black"/>
              </a:solidFill>
              <a:latin typeface="Calibri"/>
            </a:endParaRPr>
          </a:p>
          <a:p>
            <a:pPr marL="285750" indent="-28575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D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esigned 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to work with </a:t>
            </a:r>
            <a:r>
              <a:rPr lang="en-US" sz="1600" b="1" dirty="0">
                <a:solidFill>
                  <a:srgbClr val="FF0000"/>
                </a:solidFill>
                <a:latin typeface="Calibri"/>
              </a:rPr>
              <a:t>standard </a:t>
            </a:r>
            <a:r>
              <a:rPr lang="en-US" sz="1600" b="1" dirty="0" err="1">
                <a:solidFill>
                  <a:srgbClr val="FF0000"/>
                </a:solidFill>
                <a:latin typeface="Calibri"/>
              </a:rPr>
              <a:t>JLab</a:t>
            </a:r>
            <a:r>
              <a:rPr lang="en-US" sz="1600" b="1" dirty="0">
                <a:solidFill>
                  <a:srgbClr val="FF0000"/>
                </a:solidFill>
                <a:latin typeface="Calibri"/>
              </a:rPr>
              <a:t> BPM </a:t>
            </a:r>
            <a:r>
              <a:rPr lang="en-US" sz="1600" b="1" dirty="0" smtClean="0">
                <a:solidFill>
                  <a:srgbClr val="FF0000"/>
                </a:solidFill>
                <a:latin typeface="Calibri"/>
              </a:rPr>
              <a:t>electronics 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(newest generation). Outputs </a:t>
            </a:r>
            <a:r>
              <a:rPr lang="en-US" sz="1600" b="1" dirty="0">
                <a:solidFill>
                  <a:srgbClr val="FF0000"/>
                </a:solidFill>
                <a:latin typeface="Calibri"/>
              </a:rPr>
              <a:t>appear </a:t>
            </a:r>
            <a:r>
              <a:rPr lang="en-US" sz="1600" b="1" dirty="0" smtClean="0">
                <a:solidFill>
                  <a:srgbClr val="FF0000"/>
                </a:solidFill>
                <a:latin typeface="Calibri"/>
              </a:rPr>
              <a:t>like other BPM’s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 to MCC operators and facilitate 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straightforward tune up and augmented real time 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monitoring and provide separate verification of beam displacement at dump face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.</a:t>
            </a:r>
            <a:endParaRPr lang="en-US" sz="1600" b="1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0245" y="104474"/>
            <a:ext cx="77251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200" b="1" dirty="0" smtClean="0">
                <a:solidFill>
                  <a:srgbClr val="0000FF"/>
                </a:solidFill>
                <a:latin typeface="Calibri"/>
              </a:rPr>
              <a:t>Prototype: Big BPM’s Downstream of Target</a:t>
            </a:r>
            <a:endParaRPr lang="en-US" sz="3200" b="1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3" name="Picture 2" descr="Phot of Big BPM Hall Lab tes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766888"/>
            <a:ext cx="5954125" cy="3349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352" y="766888"/>
            <a:ext cx="2499773" cy="333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4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53" y="39855"/>
            <a:ext cx="8962349" cy="68118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Polarized </a:t>
            </a:r>
            <a:r>
              <a:rPr lang="en-US" baseline="30000" dirty="0" smtClean="0">
                <a:solidFill>
                  <a:schemeClr val="tx1"/>
                </a:solidFill>
              </a:rPr>
              <a:t>3</a:t>
            </a:r>
            <a:r>
              <a:rPr lang="en-US" dirty="0" smtClean="0">
                <a:solidFill>
                  <a:schemeClr val="tx1"/>
                </a:solidFill>
              </a:rPr>
              <a:t>He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91402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B1DBDE-9186-D44E-B30A-BC2C7A5002A2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5806" y="952749"/>
            <a:ext cx="4468594" cy="2229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A</a:t>
            </a:r>
            <a:r>
              <a:rPr lang="en-US" sz="1600" baseline="-25000" dirty="0" smtClean="0">
                <a:solidFill>
                  <a:schemeClr val="tx1"/>
                </a:solidFill>
              </a:rPr>
              <a:t>1</a:t>
            </a:r>
            <a:r>
              <a:rPr lang="en-US" sz="1600" baseline="30000" dirty="0" smtClean="0">
                <a:solidFill>
                  <a:schemeClr val="tx1"/>
                </a:solidFill>
              </a:rPr>
              <a:t>n</a:t>
            </a:r>
            <a:r>
              <a:rPr lang="en-US" sz="1600" dirty="0" smtClean="0">
                <a:solidFill>
                  <a:schemeClr val="tx1"/>
                </a:solidFill>
              </a:rPr>
              <a:t> (E12-06-110) and g</a:t>
            </a:r>
            <a:r>
              <a:rPr lang="en-US" sz="1600" baseline="-25000" dirty="0" smtClean="0">
                <a:solidFill>
                  <a:schemeClr val="tx1"/>
                </a:solidFill>
              </a:rPr>
              <a:t>2</a:t>
            </a:r>
            <a:r>
              <a:rPr lang="en-US" sz="1600" baseline="30000" dirty="0" smtClean="0">
                <a:solidFill>
                  <a:schemeClr val="tx1"/>
                </a:solidFill>
              </a:rPr>
              <a:t>n</a:t>
            </a:r>
            <a:r>
              <a:rPr lang="en-US" sz="1600" dirty="0" smtClean="0">
                <a:solidFill>
                  <a:schemeClr val="tx1"/>
                </a:solidFill>
              </a:rPr>
              <a:t>/d</a:t>
            </a:r>
            <a:r>
              <a:rPr lang="en-US" sz="1600" baseline="-25000" dirty="0" smtClean="0">
                <a:solidFill>
                  <a:schemeClr val="tx1"/>
                </a:solidFill>
              </a:rPr>
              <a:t>2</a:t>
            </a:r>
            <a:r>
              <a:rPr lang="en-US" sz="1600" baseline="30000" dirty="0" smtClean="0">
                <a:solidFill>
                  <a:schemeClr val="tx1"/>
                </a:solidFill>
              </a:rPr>
              <a:t>n</a:t>
            </a:r>
            <a:r>
              <a:rPr lang="en-US" sz="1600" dirty="0" smtClean="0">
                <a:solidFill>
                  <a:schemeClr val="tx1"/>
                </a:solidFill>
              </a:rPr>
              <a:t> (E12-06-121)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Preparations for polarized </a:t>
            </a:r>
            <a:r>
              <a:rPr lang="en-US" sz="1600" baseline="30000" dirty="0" smtClean="0">
                <a:solidFill>
                  <a:schemeClr val="tx1"/>
                </a:solidFill>
              </a:rPr>
              <a:t>3</a:t>
            </a:r>
            <a:r>
              <a:rPr lang="en-US" sz="1600" dirty="0" smtClean="0">
                <a:solidFill>
                  <a:schemeClr val="tx1"/>
                </a:solidFill>
              </a:rPr>
              <a:t>He target in Hall C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	Cut and reassemble pivot post</a:t>
            </a:r>
          </a:p>
          <a:p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Access platform in </a:t>
            </a:r>
            <a:r>
              <a:rPr lang="en-US" sz="1600" dirty="0" smtClean="0">
                <a:solidFill>
                  <a:schemeClr val="tx1"/>
                </a:solidFill>
              </a:rPr>
              <a:t>fabrication</a:t>
            </a:r>
          </a:p>
          <a:p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Ceramic oven designed</a:t>
            </a:r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First oven received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196596"/>
            <a:ext cx="3632200" cy="26444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2" y="3409233"/>
            <a:ext cx="3111500" cy="33122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393" y="781837"/>
            <a:ext cx="405130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122" y="4953000"/>
            <a:ext cx="2568811" cy="2020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698" y="3848310"/>
            <a:ext cx="1682302" cy="126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2362"/>
          </a:xfrm>
        </p:spPr>
        <p:txBody>
          <a:bodyPr>
            <a:normAutofit/>
          </a:bodyPr>
          <a:lstStyle/>
          <a:p>
            <a:r>
              <a:rPr lang="en-US" dirty="0" smtClean="0"/>
              <a:t>LAD – Large Acceptance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561" y="928803"/>
            <a:ext cx="5404558" cy="2806856"/>
          </a:xfrm>
        </p:spPr>
        <p:txBody>
          <a:bodyPr>
            <a:normAutofit/>
          </a:bodyPr>
          <a:lstStyle/>
          <a:p>
            <a:r>
              <a:rPr lang="en-US" sz="1800" dirty="0" smtClean="0"/>
              <a:t>E12-11-007: Deuteron EMC – d(</a:t>
            </a:r>
            <a:r>
              <a:rPr lang="en-US" sz="1800" dirty="0" err="1" smtClean="0"/>
              <a:t>e,e</a:t>
            </a:r>
            <a:r>
              <a:rPr lang="en-US" sz="1800" dirty="0" smtClean="0"/>
              <a:t>’ backward p)</a:t>
            </a:r>
            <a:endParaRPr lang="en-US" sz="1800" dirty="0"/>
          </a:p>
          <a:p>
            <a:r>
              <a:rPr lang="en-US" sz="1800" dirty="0" smtClean="0"/>
              <a:t>Very large solid angle for </a:t>
            </a:r>
            <a:r>
              <a:rPr lang="en-US" sz="1800" i="1" dirty="0" smtClean="0">
                <a:latin typeface="Times"/>
                <a:cs typeface="Times"/>
              </a:rPr>
              <a:t>L</a:t>
            </a:r>
            <a:r>
              <a:rPr lang="en-US" sz="1800" dirty="0" smtClean="0">
                <a:latin typeface="Times"/>
                <a:cs typeface="Times"/>
              </a:rPr>
              <a:t> = 10</a:t>
            </a:r>
            <a:r>
              <a:rPr lang="en-US" sz="1800" baseline="30000" dirty="0" smtClean="0">
                <a:latin typeface="Times"/>
                <a:cs typeface="Times"/>
              </a:rPr>
              <a:t>36</a:t>
            </a:r>
            <a:r>
              <a:rPr lang="en-US" sz="1800" dirty="0" smtClean="0">
                <a:latin typeface="Times"/>
                <a:cs typeface="Times"/>
              </a:rPr>
              <a:t> cm</a:t>
            </a:r>
            <a:r>
              <a:rPr lang="en-US" sz="1800" baseline="30000" dirty="0" smtClean="0">
                <a:latin typeface="Times"/>
                <a:cs typeface="Times"/>
              </a:rPr>
              <a:t>-2</a:t>
            </a:r>
            <a:r>
              <a:rPr lang="en-US" sz="1800" dirty="0" smtClean="0">
                <a:latin typeface="Times"/>
                <a:cs typeface="Times"/>
              </a:rPr>
              <a:t> s</a:t>
            </a:r>
            <a:r>
              <a:rPr lang="en-US" sz="1800" baseline="30000" dirty="0" smtClean="0">
                <a:latin typeface="Times"/>
                <a:cs typeface="Times"/>
              </a:rPr>
              <a:t>-1</a:t>
            </a:r>
            <a:r>
              <a:rPr lang="en-US" sz="1800" dirty="0" smtClean="0">
                <a:latin typeface="Times"/>
                <a:cs typeface="Times"/>
              </a:rPr>
              <a:t> </a:t>
            </a:r>
            <a:r>
              <a:rPr lang="en-US" sz="1800" dirty="0" smtClean="0"/>
              <a:t>and </a:t>
            </a:r>
            <a:r>
              <a:rPr lang="en-US" sz="1800" dirty="0" err="1" smtClean="0">
                <a:latin typeface="Times"/>
                <a:cs typeface="Times"/>
              </a:rPr>
              <a:t>θ</a:t>
            </a:r>
            <a:r>
              <a:rPr lang="en-US" sz="1800" dirty="0" smtClean="0">
                <a:latin typeface="Times"/>
                <a:cs typeface="Times"/>
              </a:rPr>
              <a:t> &gt; 90</a:t>
            </a:r>
            <a:r>
              <a:rPr lang="en-US" sz="1800" baseline="30000" dirty="0" smtClean="0">
                <a:latin typeface="Times"/>
                <a:cs typeface="Times"/>
              </a:rPr>
              <a:t>o</a:t>
            </a:r>
            <a:endParaRPr lang="en-US" sz="1800" dirty="0"/>
          </a:p>
          <a:p>
            <a:r>
              <a:rPr lang="en-US" sz="1800" dirty="0" smtClean="0"/>
              <a:t>Optimized for medium momentum nucleons  </a:t>
            </a:r>
          </a:p>
          <a:p>
            <a:endParaRPr lang="en-US" sz="1800" dirty="0" smtClean="0">
              <a:latin typeface="+mj-lt"/>
              <a:cs typeface="Times"/>
            </a:endParaRPr>
          </a:p>
          <a:p>
            <a:r>
              <a:rPr lang="en-US" sz="1800" dirty="0" smtClean="0">
                <a:latin typeface="+mj-lt"/>
                <a:cs typeface="Times"/>
              </a:rPr>
              <a:t>Built from old CLAS-6 TOF scintillators.  Three planes refurbished @ODU by ODU, KSU, TAU, MIT, GWU.  Fourth plane in progress.</a:t>
            </a:r>
          </a:p>
          <a:p>
            <a:r>
              <a:rPr lang="en-US" sz="1800" dirty="0" smtClean="0">
                <a:latin typeface="+mj-lt"/>
                <a:cs typeface="Times"/>
              </a:rPr>
              <a:t>Now only 5 planes needed   [ d(</a:t>
            </a:r>
            <a:r>
              <a:rPr lang="en-US" sz="1800" dirty="0" err="1" smtClean="0">
                <a:latin typeface="+mj-lt"/>
                <a:cs typeface="Times"/>
              </a:rPr>
              <a:t>e,e’n</a:t>
            </a:r>
            <a:r>
              <a:rPr lang="en-US" sz="1800" dirty="0" smtClean="0">
                <a:latin typeface="+mj-lt"/>
                <a:cs typeface="Times"/>
              </a:rPr>
              <a:t>) -&gt; Hall B ]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143000" y="1905000"/>
          <a:ext cx="2362200" cy="359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21" name="Equation" r:id="rId4" imgW="1325520" imgH="191880" progId="Equation.3">
                  <p:embed/>
                </p:oleObj>
              </mc:Choice>
              <mc:Fallback>
                <p:oleObj name="Equation" r:id="rId4" imgW="1325520" imgH="191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905000"/>
                        <a:ext cx="2362200" cy="35995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0" descr="ScreenShot202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914400"/>
            <a:ext cx="3505200" cy="254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733800"/>
            <a:ext cx="2895600" cy="2171700"/>
          </a:xfrm>
          <a:prstGeom prst="rect">
            <a:avLst/>
          </a:prstGeom>
        </p:spPr>
      </p:pic>
      <p:pic>
        <p:nvPicPr>
          <p:cNvPr id="7" name="Picture 6" descr="LADStudent2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733800"/>
            <a:ext cx="2844800" cy="2133600"/>
          </a:xfrm>
          <a:prstGeom prst="rect">
            <a:avLst/>
          </a:prstGeom>
        </p:spPr>
      </p:pic>
      <p:pic>
        <p:nvPicPr>
          <p:cNvPr id="8" name="Picture 7" descr="LADTestStand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733800"/>
            <a:ext cx="281940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56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248400"/>
            <a:ext cx="9144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241954" y="4210448"/>
            <a:ext cx="493865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28613" indent="-328613"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altLang="en-US" sz="1600" dirty="0" smtClean="0">
                <a:solidFill>
                  <a:srgbClr val="000000"/>
                </a:solidFill>
              </a:rPr>
              <a:t>Shared with Hall D</a:t>
            </a:r>
            <a:endParaRPr lang="en-US" altLang="en-US" sz="1600" dirty="0">
              <a:solidFill>
                <a:srgbClr val="000000"/>
              </a:solidFill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228600" y="2974568"/>
            <a:ext cx="5461938" cy="60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28613" indent="-328613"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altLang="en-US" sz="1600" dirty="0" smtClean="0">
                <a:solidFill>
                  <a:srgbClr val="000000"/>
                </a:solidFill>
              </a:rPr>
              <a:t>Application for UK grant with emphasis on additional equipment aimed at WACS requirements submitted</a:t>
            </a:r>
            <a:endParaRPr lang="en-US" altLang="en-US" sz="1600" dirty="0">
              <a:solidFill>
                <a:srgbClr val="000000"/>
              </a:solidFill>
            </a:endParaRPr>
          </a:p>
        </p:txBody>
      </p:sp>
      <p:sp>
        <p:nvSpPr>
          <p:cNvPr id="28" name="Rectangle 13"/>
          <p:cNvSpPr>
            <a:spLocks noChangeArrowheads="1"/>
          </p:cNvSpPr>
          <p:nvPr/>
        </p:nvSpPr>
        <p:spPr bwMode="auto">
          <a:xfrm>
            <a:off x="0" y="1752600"/>
            <a:ext cx="6887823" cy="37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28613" indent="-328613"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400"/>
              </a:spcBef>
              <a:buFont typeface="Wingdings" pitchFamily="2" charset="2"/>
              <a:buChar char="q"/>
            </a:pPr>
            <a:r>
              <a:rPr lang="en-US" altLang="en-US" sz="2000" dirty="0" smtClean="0">
                <a:solidFill>
                  <a:srgbClr val="000000"/>
                </a:solidFill>
              </a:rPr>
              <a:t>  </a:t>
            </a:r>
            <a:r>
              <a:rPr lang="en-US" altLang="en-US" sz="1800" dirty="0" smtClean="0">
                <a:solidFill>
                  <a:srgbClr val="0000A8"/>
                </a:solidFill>
              </a:rPr>
              <a:t>2015 NSF/MRI </a:t>
            </a:r>
            <a:r>
              <a:rPr lang="en-US" altLang="en-US" sz="1800" dirty="0" smtClean="0">
                <a:solidFill>
                  <a:schemeClr val="tx1"/>
                </a:solidFill>
              </a:rPr>
              <a:t>funding</a:t>
            </a:r>
            <a:r>
              <a:rPr lang="en-US" altLang="en-US" sz="1800" dirty="0" smtClean="0">
                <a:solidFill>
                  <a:srgbClr val="000000"/>
                </a:solidFill>
              </a:rPr>
              <a:t> proposal was </a:t>
            </a:r>
            <a:r>
              <a:rPr lang="en-US" altLang="en-US" sz="1800" dirty="0" smtClean="0">
                <a:solidFill>
                  <a:srgbClr val="0000A8"/>
                </a:solidFill>
              </a:rPr>
              <a:t>selected for an award</a:t>
            </a:r>
            <a:endParaRPr lang="en-US" altLang="en-US" sz="1800" dirty="0">
              <a:solidFill>
                <a:srgbClr val="0000A8"/>
              </a:solidFill>
            </a:endParaRP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228600" y="2555875"/>
            <a:ext cx="576674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28613" indent="-328613"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altLang="en-US" sz="1600" dirty="0" smtClean="0">
                <a:solidFill>
                  <a:srgbClr val="000000"/>
                </a:solidFill>
              </a:rPr>
              <a:t>In the ideal case the NPS would use new crystals</a:t>
            </a:r>
            <a:endParaRPr lang="en-US" altLang="en-US" sz="1600" dirty="0">
              <a:solidFill>
                <a:srgbClr val="000000"/>
              </a:solidFill>
            </a:endParaRPr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241954" y="4925409"/>
            <a:ext cx="5042845" cy="55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28613" indent="-328613"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altLang="en-US" sz="1600" dirty="0" smtClean="0">
                <a:solidFill>
                  <a:srgbClr val="000000"/>
                </a:solidFill>
              </a:rPr>
              <a:t>January 19: NPS Collaboration Meeting</a:t>
            </a:r>
            <a:endParaRPr lang="en-US" altLang="en-US" sz="1600" dirty="0">
              <a:solidFill>
                <a:srgbClr val="000000"/>
              </a:solidFill>
            </a:endParaRPr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241953" y="5282507"/>
            <a:ext cx="4938657" cy="62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28613" indent="-328613"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altLang="en-US" sz="1600" dirty="0" smtClean="0">
                <a:solidFill>
                  <a:srgbClr val="000000"/>
                </a:solidFill>
              </a:rPr>
              <a:t>February 6-7: High Intensity Photon Source workshop @ The Catholic University</a:t>
            </a:r>
            <a:endParaRPr lang="en-US" altLang="en-US" sz="1600" dirty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804298" y="0"/>
            <a:ext cx="1415902" cy="987056"/>
            <a:chOff x="4800600" y="3733800"/>
            <a:chExt cx="3429000" cy="248297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3733800"/>
              <a:ext cx="3310636" cy="2482977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461455" y="3759501"/>
              <a:ext cx="1768145" cy="658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PbWO</a:t>
              </a:r>
              <a:r>
                <a:rPr lang="en-US" sz="1100" b="1" baseline="-25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11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324600" y="0"/>
            <a:ext cx="1371600" cy="990600"/>
            <a:chOff x="990600" y="3733800"/>
            <a:chExt cx="3340213" cy="2505162"/>
          </a:xfrm>
        </p:grpSpPr>
        <p:pic>
          <p:nvPicPr>
            <p:cNvPr id="36" name="Picture 4" descr="Calorimeter2.bm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3733800"/>
              <a:ext cx="3340213" cy="2505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990600" y="3757610"/>
              <a:ext cx="1371599" cy="783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NPS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03294" y="6553199"/>
            <a:ext cx="5523206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60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info in the NPS Wiki: https</a:t>
            </a:r>
            <a:r>
              <a:rPr lang="en-US" sz="1200" b="1" dirty="0">
                <a:solidFill>
                  <a:srgbClr val="0060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sz="1200" b="1" dirty="0" err="1" smtClean="0">
                <a:solidFill>
                  <a:srgbClr val="0060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wiki.jlab.org</a:t>
            </a:r>
            <a:r>
              <a:rPr lang="en-US" sz="1200" b="1" dirty="0" smtClean="0">
                <a:solidFill>
                  <a:srgbClr val="0060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200" b="1" dirty="0" err="1" smtClean="0">
                <a:solidFill>
                  <a:srgbClr val="0060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cuawiki</a:t>
            </a:r>
            <a:r>
              <a:rPr lang="en-US" sz="1200" b="1" dirty="0" smtClean="0">
                <a:solidFill>
                  <a:srgbClr val="0060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1200" b="1" dirty="0">
              <a:solidFill>
                <a:srgbClr val="0060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6"/>
          <p:cNvSpPr txBox="1">
            <a:spLocks noChangeArrowheads="1"/>
          </p:cNvSpPr>
          <p:nvPr/>
        </p:nvSpPr>
        <p:spPr bwMode="auto">
          <a:xfrm>
            <a:off x="0" y="1045511"/>
            <a:ext cx="891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q"/>
              <a:defRPr/>
            </a:pPr>
            <a:r>
              <a:rPr lang="en-US" altLang="en-US" dirty="0"/>
              <a:t>Global design </a:t>
            </a:r>
            <a:r>
              <a:rPr lang="en-US" altLang="en-US" dirty="0" smtClean="0"/>
              <a:t>of a neutral-particle spectrometer between 5.5 and 60 degrees consists </a:t>
            </a:r>
            <a:r>
              <a:rPr lang="en-US" altLang="en-US" dirty="0"/>
              <a:t>of a highly segmented EM calorimeter preceded by a sweeping </a:t>
            </a:r>
            <a:r>
              <a:rPr lang="en-US" altLang="en-US" dirty="0" smtClean="0"/>
              <a:t>magnet</a:t>
            </a:r>
          </a:p>
        </p:txBody>
      </p:sp>
      <p:sp>
        <p:nvSpPr>
          <p:cNvPr id="41" name="TextBox 6"/>
          <p:cNvSpPr txBox="1">
            <a:spLocks noChangeArrowheads="1"/>
          </p:cNvSpPr>
          <p:nvPr/>
        </p:nvSpPr>
        <p:spPr bwMode="auto">
          <a:xfrm>
            <a:off x="0" y="3773269"/>
            <a:ext cx="5690538" cy="43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indent="-285750" eaLnBrk="1" hangingPunct="1">
              <a:buClr>
                <a:schemeClr val="tx1"/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dirty="0" smtClean="0">
                <a:solidFill>
                  <a:srgbClr val="0000A8"/>
                </a:solidFill>
              </a:rPr>
              <a:t>Phys. Div. o</a:t>
            </a:r>
            <a:r>
              <a:rPr lang="en-US" altLang="en-US" dirty="0" smtClean="0">
                <a:solidFill>
                  <a:srgbClr val="0000A8"/>
                </a:solidFill>
              </a:rPr>
              <a:t>rdering ~300 PbWO4 crystals</a:t>
            </a:r>
          </a:p>
        </p:txBody>
      </p:sp>
      <p:sp>
        <p:nvSpPr>
          <p:cNvPr id="42" name="Rectangle 13"/>
          <p:cNvSpPr>
            <a:spLocks noChangeArrowheads="1"/>
          </p:cNvSpPr>
          <p:nvPr/>
        </p:nvSpPr>
        <p:spPr bwMode="auto">
          <a:xfrm>
            <a:off x="228600" y="2133600"/>
            <a:ext cx="863505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28613" indent="-328613"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120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altLang="en-US" sz="1600" dirty="0" smtClean="0">
                <a:solidFill>
                  <a:srgbClr val="000000"/>
                </a:solidFill>
              </a:rPr>
              <a:t>Award will provide for NPS infrastructure, including the magnet, assuming existing crystals </a:t>
            </a:r>
            <a:endParaRPr lang="en-US" altLang="en-US" sz="1600" dirty="0">
              <a:solidFill>
                <a:srgbClr val="000000"/>
              </a:solidFill>
            </a:endParaRPr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2286000" y="141022"/>
            <a:ext cx="20393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750"/>
              </a:spcBef>
              <a:defRPr/>
            </a:pPr>
            <a:r>
              <a:rPr lang="en-US" sz="2800" dirty="0" smtClean="0">
                <a:solidFill>
                  <a:srgbClr val="3333CC"/>
                </a:solidFill>
              </a:rPr>
              <a:t>NPS Status</a:t>
            </a:r>
            <a:endParaRPr lang="en-US" sz="2800" dirty="0">
              <a:solidFill>
                <a:srgbClr val="33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780310" y="2460655"/>
                <a:ext cx="3168268" cy="235994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5 Experiments approved</a:t>
                </a:r>
              </a:p>
              <a:p>
                <a:endParaRPr lang="en-US" sz="1200" dirty="0" smtClean="0">
                  <a:solidFill>
                    <a:schemeClr val="tx1"/>
                  </a:solidFill>
                </a:endParaRPr>
              </a:p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E12-13-007: </a:t>
                </a:r>
                <a14:m>
                  <m:oMath xmlns:m="http://schemas.openxmlformats.org/officeDocument/2006/math">
                    <m:r>
                      <a:rPr lang="en-US" sz="1200" i="1" smtClean="0">
                        <a:solidFill>
                          <a:schemeClr val="tx1"/>
                        </a:solidFill>
                        <a:latin typeface="Cambria Math"/>
                        <a:sym typeface="Symbol"/>
                      </a:rPr>
                      <m:t></m:t>
                    </m:r>
                  </m:oMath>
                </a14:m>
                <a:r>
                  <a:rPr lang="en-US" sz="1200" baseline="30000" dirty="0" smtClean="0">
                    <a:solidFill>
                      <a:schemeClr val="tx1"/>
                    </a:solidFill>
                  </a:rPr>
                  <a:t>0</a:t>
                </a:r>
                <a:r>
                  <a:rPr lang="en-US" sz="1200" dirty="0" smtClean="0">
                    <a:solidFill>
                      <a:schemeClr val="tx1"/>
                    </a:solidFill>
                  </a:rPr>
                  <a:t> SIDIS</a:t>
                </a:r>
              </a:p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E12-13-010: DVCS and pi0 cross sections</a:t>
                </a:r>
              </a:p>
              <a:p>
                <a:endParaRPr lang="en-US" sz="1200" dirty="0" smtClean="0">
                  <a:solidFill>
                    <a:schemeClr val="tx1"/>
                  </a:solidFill>
                </a:endParaRPr>
              </a:p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E12-14-003: WACS at 8 and 10GeV</a:t>
                </a:r>
              </a:p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E12-14-005: Wide angle exclusive </a:t>
                </a:r>
                <a:r>
                  <a:rPr lang="en-US" sz="1200" dirty="0" smtClean="0">
                    <a:solidFill>
                      <a:schemeClr val="tx1"/>
                    </a:solidFill>
                    <a:sym typeface="Symbol"/>
                  </a:rPr>
                  <a:t></a:t>
                </a:r>
                <a:r>
                  <a:rPr lang="en-US" sz="1200" baseline="30000" dirty="0" smtClean="0">
                    <a:solidFill>
                      <a:schemeClr val="tx1"/>
                    </a:solidFill>
                  </a:rPr>
                  <a:t>0</a:t>
                </a:r>
              </a:p>
              <a:p>
                <a:endParaRPr lang="en-US" sz="1200" dirty="0" smtClean="0">
                  <a:solidFill>
                    <a:schemeClr val="tx1"/>
                  </a:solidFill>
                </a:endParaRPr>
              </a:p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E12-14-006: Initial state helicity correlation 		in WACS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0310" y="2460655"/>
                <a:ext cx="3168268" cy="2359941"/>
              </a:xfrm>
              <a:prstGeom prst="rect">
                <a:avLst/>
              </a:prstGeom>
              <a:blipFill rotWithShape="0">
                <a:blip r:embed="rId5"/>
                <a:stretch>
                  <a:fillRect b="-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 bwMode="auto">
          <a:xfrm>
            <a:off x="5780310" y="2965353"/>
            <a:ext cx="3133913" cy="420469"/>
          </a:xfrm>
          <a:prstGeom prst="rect">
            <a:avLst/>
          </a:prstGeom>
          <a:solidFill>
            <a:srgbClr val="00B8FF">
              <a:alpha val="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5797487" y="3602827"/>
            <a:ext cx="3133913" cy="533400"/>
          </a:xfrm>
          <a:prstGeom prst="rect">
            <a:avLst/>
          </a:prstGeom>
          <a:solidFill>
            <a:srgbClr val="00B8FF">
              <a:alpha val="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84799" y="4977679"/>
            <a:ext cx="3976743" cy="1466299"/>
          </a:xfrm>
          <a:prstGeom prst="rect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Hall/Collaboration developing cabling (HV/Signal, 1200@) scheme for NPS and other detectors (</a:t>
            </a:r>
            <a:r>
              <a:rPr lang="en-US" dirty="0" err="1" smtClean="0">
                <a:solidFill>
                  <a:srgbClr val="FF0000"/>
                </a:solidFill>
              </a:rPr>
              <a:t>GeN</a:t>
            </a:r>
            <a:r>
              <a:rPr lang="en-US" dirty="0" smtClean="0">
                <a:solidFill>
                  <a:srgbClr val="FF0000"/>
                </a:solidFill>
              </a:rPr>
              <a:t>, LAD)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Sweep magnet steel delivered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4" name="TextBox 6"/>
          <p:cNvSpPr txBox="1">
            <a:spLocks noChangeArrowheads="1"/>
          </p:cNvSpPr>
          <p:nvPr/>
        </p:nvSpPr>
        <p:spPr bwMode="auto">
          <a:xfrm>
            <a:off x="0" y="4501427"/>
            <a:ext cx="5690538" cy="402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indent="-285750" eaLnBrk="1" hangingPunct="1">
              <a:buClr>
                <a:schemeClr val="tx1"/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dirty="0" smtClean="0">
                <a:solidFill>
                  <a:srgbClr val="0000A8"/>
                </a:solidFill>
              </a:rPr>
              <a:t>Upcoming Meetings</a:t>
            </a:r>
          </a:p>
        </p:txBody>
      </p:sp>
    </p:spTree>
    <p:extLst>
      <p:ext uri="{BB962C8B-B14F-4D97-AF65-F5344CB8AC3E}">
        <p14:creationId xmlns:p14="http://schemas.microsoft.com/office/powerpoint/2010/main" val="196619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Division Reviews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51726"/>
            <a:ext cx="8823960" cy="5641149"/>
          </a:xfrm>
        </p:spPr>
        <p:txBody>
          <a:bodyPr/>
          <a:lstStyle/>
          <a:p>
            <a:r>
              <a:rPr lang="en-US" dirty="0" smtClean="0"/>
              <a:t>SHMS Magnet Experiment Readiness Reviews</a:t>
            </a:r>
          </a:p>
          <a:p>
            <a:r>
              <a:rPr lang="en-US" dirty="0"/>
              <a:t>	</a:t>
            </a:r>
            <a:r>
              <a:rPr lang="en-US" sz="2000" dirty="0" smtClean="0"/>
              <a:t>Jan 2015 </a:t>
            </a:r>
            <a:r>
              <a:rPr lang="mr-IN" sz="2000" dirty="0" smtClean="0"/>
              <a:t>–</a:t>
            </a:r>
            <a:r>
              <a:rPr lang="en-US" sz="2000" dirty="0" smtClean="0"/>
              <a:t> Q1 magnet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Mar 2015 </a:t>
            </a:r>
            <a:r>
              <a:rPr lang="mr-IN" sz="2000" dirty="0" smtClean="0"/>
              <a:t>–</a:t>
            </a:r>
            <a:r>
              <a:rPr lang="en-US" sz="2000" dirty="0" smtClean="0"/>
              <a:t> Horizontal Bender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October 2016 </a:t>
            </a:r>
            <a:r>
              <a:rPr lang="mr-IN" sz="2000" dirty="0" smtClean="0"/>
              <a:t>–</a:t>
            </a:r>
            <a:r>
              <a:rPr lang="en-US" sz="2000" dirty="0" smtClean="0"/>
              <a:t> Q2, Q3 and Dipole</a:t>
            </a:r>
          </a:p>
          <a:p>
            <a:endParaRPr lang="en-US" dirty="0" smtClean="0"/>
          </a:p>
          <a:p>
            <a:r>
              <a:rPr lang="en-US" dirty="0" smtClean="0"/>
              <a:t>Hall C Experiment Readiness Review for first 7 experiments</a:t>
            </a:r>
          </a:p>
          <a:p>
            <a:r>
              <a:rPr lang="en-US" dirty="0"/>
              <a:t>	</a:t>
            </a:r>
            <a:r>
              <a:rPr lang="en-US" sz="1800" dirty="0" smtClean="0"/>
              <a:t>August 24, 25, 2016</a:t>
            </a:r>
            <a:endParaRPr lang="en-US" sz="1800" dirty="0" smtClean="0"/>
          </a:p>
          <a:p>
            <a:r>
              <a:rPr lang="en-US" dirty="0"/>
              <a:t>	</a:t>
            </a:r>
            <a:r>
              <a:rPr lang="en-US" sz="2000" dirty="0" smtClean="0"/>
              <a:t>“Passed” with some recommendations that are being addressed</a:t>
            </a:r>
            <a:r>
              <a:rPr lang="en-US" sz="2000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Accelerator Readiness Review </a:t>
            </a:r>
            <a:r>
              <a:rPr lang="mr-IN" dirty="0" smtClean="0"/>
              <a:t>–</a:t>
            </a:r>
            <a:r>
              <a:rPr lang="en-US" dirty="0" smtClean="0"/>
              <a:t> Hall B &amp; C</a:t>
            </a:r>
          </a:p>
          <a:p>
            <a:r>
              <a:rPr lang="en-US" sz="1800" dirty="0"/>
              <a:t>	</a:t>
            </a:r>
            <a:r>
              <a:rPr lang="en-US" sz="2000" dirty="0" smtClean="0"/>
              <a:t>January 9, 10, 2017 - in progress </a:t>
            </a:r>
            <a:endParaRPr lang="en-US" sz="2000" dirty="0" smtClean="0"/>
          </a:p>
          <a:p>
            <a:r>
              <a:rPr lang="en-US" sz="2000" dirty="0"/>
              <a:t>		</a:t>
            </a:r>
            <a:r>
              <a:rPr lang="en-US" sz="2000" dirty="0" smtClean="0"/>
              <a:t>	</a:t>
            </a:r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896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250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960176627"/>
              </p:ext>
            </p:extLst>
          </p:nvPr>
        </p:nvGraphicFramePr>
        <p:xfrm>
          <a:off x="-476250" y="666750"/>
          <a:ext cx="9994900" cy="746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" name="Worksheet" r:id="rId4" imgW="6527800" imgH="4851400" progId="Excel.Sheet.12">
                  <p:embed/>
                </p:oleObj>
              </mc:Choice>
              <mc:Fallback>
                <p:oleObj name="Worksheet" r:id="rId4" imgW="6527800" imgH="4851400" progId="Excel.Sheet.1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76250" y="666750"/>
                        <a:ext cx="9994900" cy="7464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172200" y="2667000"/>
            <a:ext cx="2659511" cy="299184"/>
          </a:xfrm>
          <a:prstGeom prst="rect">
            <a:avLst/>
          </a:prstGeom>
          <a:solidFill>
            <a:srgbClr val="FFCC99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High Impact Experiments (PAC41)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5800" y="0"/>
            <a:ext cx="77724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2pPr>
            <a:lvl3pPr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3pPr>
            <a:lvl4pPr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4pPr>
            <a:lvl5pPr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5pPr>
            <a:lvl6pPr marL="2514600" indent="-228600"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6pPr>
            <a:lvl7pPr marL="2971800" indent="-228600"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7pPr>
            <a:lvl8pPr marL="3429000" indent="-228600"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8pPr>
            <a:lvl9pPr marL="3886200" indent="-228600"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9pPr>
          </a:lstStyle>
          <a:p>
            <a:r>
              <a:rPr lang="en-US" kern="0" dirty="0" smtClean="0"/>
              <a:t>Hall C Approved Experiments - 1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99663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659837231"/>
              </p:ext>
            </p:extLst>
          </p:nvPr>
        </p:nvGraphicFramePr>
        <p:xfrm>
          <a:off x="0" y="1123950"/>
          <a:ext cx="9144000" cy="752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99" name="Worksheet" r:id="rId4" imgW="6527800" imgH="4914900" progId="Excel.Sheet.12">
                  <p:embed/>
                </p:oleObj>
              </mc:Choice>
              <mc:Fallback>
                <p:oleObj name="Worksheet" r:id="rId4" imgW="6527800" imgH="4914900" progId="Excel.Sheet.1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23950"/>
                        <a:ext cx="9144000" cy="7526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685800" y="76200"/>
            <a:ext cx="77724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2pPr>
            <a:lvl3pPr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3pPr>
            <a:lvl4pPr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4pPr>
            <a:lvl5pPr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5pPr>
            <a:lvl6pPr marL="2514600" indent="-228600"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6pPr>
            <a:lvl7pPr marL="2971800" indent="-228600"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7pPr>
            <a:lvl8pPr marL="3429000" indent="-228600"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8pPr>
            <a:lvl9pPr marL="3886200" indent="-228600"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9pPr>
          </a:lstStyle>
          <a:p>
            <a:r>
              <a:rPr lang="en-US" kern="0" dirty="0" smtClean="0"/>
              <a:t>Hall C Approved Experiments - 2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02955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2653" y="39855"/>
            <a:ext cx="9005147" cy="6811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2pPr>
            <a:lvl3pPr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3pPr>
            <a:lvl4pPr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4pPr>
            <a:lvl5pPr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5pPr>
            <a:lvl6pPr marL="2514600" indent="-228600"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6pPr>
            <a:lvl7pPr marL="2971800" indent="-228600"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7pPr>
            <a:lvl8pPr marL="3429000" indent="-228600"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8pPr>
            <a:lvl9pPr marL="3886200" indent="-228600"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9pPr>
          </a:lstStyle>
          <a:p>
            <a:r>
              <a:rPr lang="en-US" kern="0" dirty="0" smtClean="0">
                <a:solidFill>
                  <a:schemeClr val="tx1"/>
                </a:solidFill>
              </a:rPr>
              <a:t>Publications, Students, Postdocs</a:t>
            </a:r>
            <a:endParaRPr lang="en-US" sz="3200" kern="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126" y="609600"/>
            <a:ext cx="8867674" cy="5129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Precision Electron-Beam Polarimetry using Compton Scattering at 1 GeV </a:t>
            </a:r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1400" dirty="0" smtClean="0">
                <a:solidFill>
                  <a:schemeClr val="accent2"/>
                </a:solidFill>
              </a:rPr>
              <a:t>	Phys. Rev X 5, 011013 (2016)</a:t>
            </a:r>
          </a:p>
          <a:p>
            <a:endParaRPr lang="en-US" sz="800" dirty="0">
              <a:solidFill>
                <a:schemeClr val="accent2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High Resolution Spectroscopy of </a:t>
            </a:r>
            <a:r>
              <a:rPr lang="en-US" sz="1400" baseline="30000" dirty="0" smtClean="0">
                <a:solidFill>
                  <a:schemeClr val="tx1"/>
                </a:solidFill>
              </a:rPr>
              <a:t>10</a:t>
            </a:r>
            <a:r>
              <a:rPr lang="en-US" sz="1400" baseline="-25000" dirty="0" smtClean="0">
                <a:solidFill>
                  <a:schemeClr val="tx1"/>
                </a:solidFill>
              </a:rPr>
              <a:t>Λ</a:t>
            </a:r>
            <a:r>
              <a:rPr lang="en-US" sz="1400" dirty="0" smtClean="0">
                <a:solidFill>
                  <a:schemeClr val="tx1"/>
                </a:solidFill>
              </a:rPr>
              <a:t>Be</a:t>
            </a:r>
          </a:p>
          <a:p>
            <a:r>
              <a:rPr lang="en-US" sz="1400" dirty="0">
                <a:solidFill>
                  <a:schemeClr val="tx1"/>
                </a:solidFill>
              </a:rPr>
              <a:t>	</a:t>
            </a:r>
            <a:r>
              <a:rPr lang="en-US" sz="1400" dirty="0" smtClean="0">
                <a:solidFill>
                  <a:schemeClr val="accent2"/>
                </a:solidFill>
              </a:rPr>
              <a:t>Phys. Rev. C 93, 034314 (2016)                 (E05-115) </a:t>
            </a:r>
            <a:endParaRPr lang="en-US" sz="1400" dirty="0" smtClean="0">
              <a:solidFill>
                <a:srgbClr val="00B0F0"/>
              </a:solidFill>
            </a:endParaRPr>
          </a:p>
          <a:p>
            <a:endParaRPr lang="en-US" sz="800" dirty="0" smtClean="0">
              <a:solidFill>
                <a:schemeClr val="accent2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Spectroscopy of neutron-rich </a:t>
            </a:r>
            <a:r>
              <a:rPr lang="en-US" sz="1400" dirty="0" err="1" smtClean="0">
                <a:solidFill>
                  <a:schemeClr val="tx1"/>
                </a:solidFill>
              </a:rPr>
              <a:t>hypernucleus</a:t>
            </a:r>
            <a:r>
              <a:rPr lang="en-US" sz="1400" dirty="0" smtClean="0">
                <a:solidFill>
                  <a:schemeClr val="tx1"/>
                </a:solidFill>
              </a:rPr>
              <a:t>, </a:t>
            </a:r>
            <a:r>
              <a:rPr lang="en-US" sz="1400" baseline="30000" dirty="0" smtClean="0">
                <a:solidFill>
                  <a:schemeClr val="tx1"/>
                </a:solidFill>
              </a:rPr>
              <a:t>7</a:t>
            </a:r>
            <a:r>
              <a:rPr lang="en-US" sz="1400" baseline="-25000" dirty="0" smtClean="0">
                <a:solidFill>
                  <a:schemeClr val="tx1"/>
                </a:solidFill>
              </a:rPr>
              <a:t>Λ</a:t>
            </a:r>
            <a:r>
              <a:rPr lang="en-US" sz="1400" dirty="0" smtClean="0">
                <a:solidFill>
                  <a:schemeClr val="tx1"/>
                </a:solidFill>
              </a:rPr>
              <a:t>He by electron beam</a:t>
            </a:r>
          </a:p>
          <a:p>
            <a:r>
              <a:rPr lang="en-US" sz="1400" dirty="0">
                <a:solidFill>
                  <a:schemeClr val="tx2"/>
                </a:solidFill>
              </a:rPr>
              <a:t>	</a:t>
            </a:r>
            <a:r>
              <a:rPr lang="en-US" sz="1400" dirty="0" smtClean="0">
                <a:solidFill>
                  <a:schemeClr val="accent2"/>
                </a:solidFill>
              </a:rPr>
              <a:t>Phys. Rev. C 94, 021302 (2016)		(E05-115)</a:t>
            </a:r>
          </a:p>
          <a:p>
            <a:endParaRPr lang="en-US" sz="800" dirty="0">
              <a:solidFill>
                <a:schemeClr val="accent2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The Aerogel Cherenkov Detector for the SHMS magnetic spectrometer in Hall C at Jefferson Lab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	</a:t>
            </a:r>
            <a:r>
              <a:rPr lang="en-US" sz="1400" dirty="0" err="1" smtClean="0">
                <a:solidFill>
                  <a:schemeClr val="accent2"/>
                </a:solidFill>
              </a:rPr>
              <a:t>Nucl</a:t>
            </a:r>
            <a:r>
              <a:rPr lang="en-US" sz="1400" dirty="0" smtClean="0">
                <a:solidFill>
                  <a:schemeClr val="accent2"/>
                </a:solidFill>
              </a:rPr>
              <a:t>. </a:t>
            </a:r>
            <a:r>
              <a:rPr lang="en-US" sz="1400" dirty="0" err="1" smtClean="0">
                <a:solidFill>
                  <a:schemeClr val="accent2"/>
                </a:solidFill>
              </a:rPr>
              <a:t>Instum</a:t>
            </a:r>
            <a:r>
              <a:rPr lang="en-US" sz="1400" dirty="0" smtClean="0">
                <a:solidFill>
                  <a:schemeClr val="accent2"/>
                </a:solidFill>
              </a:rPr>
              <a:t>. Meth. A426, 405 (2017)</a:t>
            </a:r>
          </a:p>
          <a:p>
            <a:endParaRPr lang="en-US" sz="8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A </a:t>
            </a:r>
            <a:r>
              <a:rPr lang="en-US" sz="1400" dirty="0">
                <a:solidFill>
                  <a:schemeClr val="tx1"/>
                </a:solidFill>
              </a:rPr>
              <a:t>test of local Lorentz invariance with Compton scattering asymmetry</a:t>
            </a:r>
          </a:p>
          <a:p>
            <a:r>
              <a:rPr lang="en-US" sz="1400" dirty="0">
                <a:solidFill>
                  <a:schemeClr val="tx1"/>
                </a:solidFill>
              </a:rPr>
              <a:t>	</a:t>
            </a:r>
            <a:r>
              <a:rPr lang="en-US" sz="1400" dirty="0">
                <a:solidFill>
                  <a:schemeClr val="accent2"/>
                </a:solidFill>
              </a:rPr>
              <a:t>Mod. Phys. Lett. A 31, 1650220 (2016) 		(Compton Polarimeter)</a:t>
            </a:r>
          </a:p>
          <a:p>
            <a:endParaRPr lang="en-US" sz="800" dirty="0" smtClean="0">
              <a:solidFill>
                <a:schemeClr val="accent2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Measurements of the Separated </a:t>
            </a:r>
            <a:r>
              <a:rPr lang="en-US" sz="1400" dirty="0" err="1" smtClean="0">
                <a:solidFill>
                  <a:schemeClr val="tx1"/>
                </a:solidFill>
              </a:rPr>
              <a:t>Longi.l</a:t>
            </a:r>
            <a:r>
              <a:rPr lang="en-US" sz="1400" dirty="0" smtClean="0">
                <a:solidFill>
                  <a:schemeClr val="tx1"/>
                </a:solidFill>
              </a:rPr>
              <a:t> Structure Function F</a:t>
            </a:r>
            <a:r>
              <a:rPr lang="en-US" sz="1400" baseline="-25000" dirty="0" smtClean="0">
                <a:solidFill>
                  <a:schemeClr val="tx1"/>
                </a:solidFill>
              </a:rPr>
              <a:t>L</a:t>
            </a:r>
            <a:r>
              <a:rPr lang="en-US" sz="1400" dirty="0" smtClean="0">
                <a:solidFill>
                  <a:schemeClr val="tx1"/>
                </a:solidFill>
              </a:rPr>
              <a:t> from Hydrogen and Deuterium Targets at low Q</a:t>
            </a:r>
            <a:r>
              <a:rPr lang="en-US" sz="1400" baseline="30000" dirty="0" smtClean="0">
                <a:solidFill>
                  <a:schemeClr val="tx1"/>
                </a:solidFill>
              </a:rPr>
              <a:t>2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	</a:t>
            </a:r>
            <a:r>
              <a:rPr lang="en-US" sz="1400" dirty="0" smtClean="0">
                <a:solidFill>
                  <a:schemeClr val="accent2"/>
                </a:solidFill>
              </a:rPr>
              <a:t>ArXiv:1606.02614                                        (E00-002)</a:t>
            </a:r>
          </a:p>
          <a:p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PhD’s in 2016:</a:t>
            </a:r>
          </a:p>
          <a:p>
            <a:r>
              <a:rPr lang="en-US" sz="1400" dirty="0" smtClean="0">
                <a:solidFill>
                  <a:schemeClr val="accent2"/>
                </a:solidFill>
              </a:rPr>
              <a:t>Qweak: </a:t>
            </a:r>
            <a:r>
              <a:rPr lang="en-US" sz="1400" dirty="0" smtClean="0">
                <a:solidFill>
                  <a:schemeClr val="tx1"/>
                </a:solidFill>
              </a:rPr>
              <a:t>Fang </a:t>
            </a:r>
            <a:r>
              <a:rPr lang="en-US" sz="1400" dirty="0" err="1" smtClean="0">
                <a:solidFill>
                  <a:schemeClr val="tx1"/>
                </a:solidFill>
              </a:rPr>
              <a:t>Guo</a:t>
            </a:r>
            <a:r>
              <a:rPr lang="en-US" sz="1400" dirty="0" smtClean="0">
                <a:solidFill>
                  <a:schemeClr val="tx1"/>
                </a:solidFill>
              </a:rPr>
              <a:t> (MIT), Joshua Magee (W&amp;M), </a:t>
            </a:r>
            <a:r>
              <a:rPr lang="en-US" sz="1400" dirty="0" err="1" smtClean="0">
                <a:solidFill>
                  <a:schemeClr val="tx1"/>
                </a:solidFill>
              </a:rPr>
              <a:t>Siyuan</a:t>
            </a:r>
            <a:r>
              <a:rPr lang="en-US" sz="1400" dirty="0" smtClean="0">
                <a:solidFill>
                  <a:schemeClr val="tx1"/>
                </a:solidFill>
              </a:rPr>
              <a:t> Yang (W&amp;M)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186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0"/>
          <p:cNvSpPr txBox="1">
            <a:spLocks noChangeArrowheads="1"/>
          </p:cNvSpPr>
          <p:nvPr/>
        </p:nvSpPr>
        <p:spPr bwMode="auto">
          <a:xfrm>
            <a:off x="635000" y="0"/>
            <a:ext cx="818673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4934" rIns="81639" bIns="40820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8000"/>
              </a:lnSpc>
              <a:buClrTx/>
              <a:buSzTx/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charset="0"/>
              </a:rPr>
              <a:t>Qweak – Expect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Arial" charset="0"/>
              </a:rPr>
              <a:t>Unblinding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charset="0"/>
              </a:rPr>
              <a:t> ~ March 2017</a:t>
            </a:r>
            <a:endParaRPr lang="en-US" altLang="en-US" sz="2800" b="1" dirty="0" smtClean="0">
              <a:solidFill>
                <a:prstClr val="black"/>
              </a:solidFill>
              <a:latin typeface="Arial" charset="0"/>
            </a:endParaRP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CA" altLang="en-US" sz="1400" b="1" dirty="0" smtClean="0">
                <a:solidFill>
                  <a:srgbClr val="000000"/>
                </a:solidFill>
                <a:latin typeface="Helvetica" charset="0"/>
              </a:rPr>
              <a:t>International Collaboration:  23 institutions, 95 Collaborators </a:t>
            </a:r>
            <a:r>
              <a:rPr lang="en-CA" altLang="en-US" sz="1400" b="1" dirty="0" smtClean="0">
                <a:solidFill>
                  <a:srgbClr val="FF0000"/>
                </a:solidFill>
                <a:latin typeface="Helvetica" charset="0"/>
              </a:rPr>
              <a:t>(23 grad students,10 postdocs) </a:t>
            </a:r>
          </a:p>
          <a:p>
            <a:pPr eaLnBrk="1" hangingPunct="1">
              <a:lnSpc>
                <a:spcPct val="98000"/>
              </a:lnSpc>
              <a:buClrTx/>
              <a:buSzTx/>
              <a:buFontTx/>
              <a:buNone/>
            </a:pPr>
            <a:endParaRPr lang="en-US" altLang="en-US" sz="2000" b="1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813" y="876300"/>
            <a:ext cx="3938587" cy="21859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1400" b="1" smtClean="0">
                <a:solidFill>
                  <a:srgbClr val="000090"/>
                </a:solidFill>
                <a:latin typeface="Helvetica" charset="0"/>
                <a:ea typeface="Comic Sans MS" charset="0"/>
                <a:sym typeface="Comic Sans MS" charset="0"/>
              </a:rPr>
              <a:t>Parity-violating e-p analyzing power with high precision at Q</a:t>
            </a:r>
            <a:r>
              <a:rPr lang="en-US" altLang="en-US" sz="1400" b="1" baseline="32000" smtClean="0">
                <a:solidFill>
                  <a:srgbClr val="000090"/>
                </a:solidFill>
                <a:latin typeface="Helvetica" charset="0"/>
                <a:ea typeface="Comic Sans MS" charset="0"/>
                <a:sym typeface="Comic Sans MS" charset="0"/>
              </a:rPr>
              <a:t>2</a:t>
            </a:r>
            <a:r>
              <a:rPr lang="en-US" altLang="en-US" sz="1400" b="1" smtClean="0">
                <a:solidFill>
                  <a:srgbClr val="000090"/>
                </a:solidFill>
                <a:latin typeface="Helvetica" charset="0"/>
                <a:ea typeface="Comic Sans MS" charset="0"/>
                <a:sym typeface="Comic Sans MS" charset="0"/>
              </a:rPr>
              <a:t> ~ 0.025 (GeV/c)</a:t>
            </a:r>
            <a:r>
              <a:rPr lang="en-US" altLang="en-US" sz="1400" b="1" baseline="32000" smtClean="0">
                <a:solidFill>
                  <a:srgbClr val="000090"/>
                </a:solidFill>
                <a:latin typeface="Helvetica" charset="0"/>
                <a:ea typeface="Comic Sans MS" charset="0"/>
                <a:sym typeface="Comic Sans MS" charset="0"/>
              </a:rPr>
              <a:t>2</a:t>
            </a:r>
            <a:r>
              <a:rPr lang="en-US" altLang="en-US" sz="1400" b="1" smtClean="0">
                <a:solidFill>
                  <a:srgbClr val="000090"/>
                </a:solidFill>
                <a:latin typeface="Helvetica" charset="0"/>
                <a:ea typeface="Comic Sans MS" charset="0"/>
                <a:sym typeface="Comic Sans MS" charset="0"/>
              </a:rPr>
              <a:t>.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endParaRPr lang="en-US" altLang="en-US" sz="800" b="1" smtClean="0">
              <a:solidFill>
                <a:srgbClr val="000090"/>
              </a:solidFill>
              <a:latin typeface="Helvetica" charset="0"/>
              <a:ea typeface="Comic Sans MS" charset="0"/>
              <a:sym typeface="Comic Sans MS" charset="0"/>
            </a:endParaRP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1400" b="1" smtClean="0">
                <a:solidFill>
                  <a:srgbClr val="000090"/>
                </a:solidFill>
                <a:latin typeface="Helvetica" charset="0"/>
                <a:ea typeface="Comic Sans MS" charset="0"/>
                <a:sym typeface="Comic Sans MS" charset="0"/>
              </a:rPr>
              <a:t>Determine:  </a:t>
            </a:r>
            <a:r>
              <a:rPr lang="en-US" altLang="en-US" sz="1400" b="1" smtClean="0">
                <a:solidFill>
                  <a:srgbClr val="000000"/>
                </a:solidFill>
                <a:latin typeface="Helvetica" charset="0"/>
              </a:rPr>
              <a:t>Q</a:t>
            </a:r>
            <a:r>
              <a:rPr lang="en-US" altLang="en-US" sz="1400" b="1" baseline="30000" smtClean="0">
                <a:solidFill>
                  <a:srgbClr val="000000"/>
                </a:solidFill>
                <a:latin typeface="Helvetica" charset="0"/>
              </a:rPr>
              <a:t>p</a:t>
            </a:r>
            <a:r>
              <a:rPr lang="en-US" altLang="en-US" sz="1400" b="1" baseline="-25000" smtClean="0">
                <a:solidFill>
                  <a:srgbClr val="000000"/>
                </a:solidFill>
                <a:latin typeface="Helvetica" charset="0"/>
              </a:rPr>
              <a:t>W </a:t>
            </a:r>
            <a:r>
              <a:rPr lang="en-US" altLang="en-US" sz="1400" b="1" smtClean="0">
                <a:solidFill>
                  <a:srgbClr val="000000"/>
                </a:solidFill>
                <a:latin typeface="Helvetica" charset="0"/>
              </a:rPr>
              <a:t> - proton’s weak charge</a:t>
            </a:r>
            <a:endParaRPr lang="en-US" altLang="en-US" sz="1400" b="1" baseline="-25000" smtClean="0">
              <a:solidFill>
                <a:srgbClr val="000000"/>
              </a:solidFill>
              <a:latin typeface="Helvetica" charset="0"/>
            </a:endParaRP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1400" b="1" smtClean="0">
                <a:solidFill>
                  <a:srgbClr val="000090"/>
                </a:solidFill>
                <a:latin typeface="Helvetica" charset="0"/>
                <a:sym typeface="Comic Sans MS" charset="0"/>
              </a:rPr>
              <a:t>Extract: </a:t>
            </a:r>
            <a:r>
              <a:rPr lang="en-US" altLang="en-US" sz="1400" b="1" smtClean="0">
                <a:solidFill>
                  <a:srgbClr val="000000"/>
                </a:solidFill>
                <a:latin typeface="Helvetica" charset="0"/>
              </a:rPr>
              <a:t> C</a:t>
            </a:r>
            <a:r>
              <a:rPr lang="en-US" altLang="en-US" sz="1400" b="1" baseline="-25000" smtClean="0">
                <a:solidFill>
                  <a:srgbClr val="000000"/>
                </a:solidFill>
                <a:latin typeface="Helvetica" charset="0"/>
              </a:rPr>
              <a:t>1u</a:t>
            </a:r>
            <a:r>
              <a:rPr lang="en-US" altLang="en-US" sz="1400" b="1" smtClean="0">
                <a:solidFill>
                  <a:srgbClr val="000000"/>
                </a:solidFill>
                <a:latin typeface="Helvetica" charset="0"/>
              </a:rPr>
              <a:t>, C</a:t>
            </a:r>
            <a:r>
              <a:rPr lang="en-US" altLang="en-US" sz="1400" b="1" baseline="-25000" smtClean="0">
                <a:solidFill>
                  <a:srgbClr val="000000"/>
                </a:solidFill>
                <a:latin typeface="Helvetica" charset="0"/>
              </a:rPr>
              <a:t>1d</a:t>
            </a:r>
            <a:r>
              <a:rPr lang="en-US" altLang="en-US" sz="1400" b="1" smtClean="0">
                <a:solidFill>
                  <a:srgbClr val="000000"/>
                </a:solidFill>
                <a:latin typeface="Helvetica" charset="0"/>
              </a:rPr>
              <a:t>, sin</a:t>
            </a:r>
            <a:r>
              <a:rPr lang="en-US" altLang="en-US" sz="1400" b="1" baseline="30000" smtClean="0">
                <a:solidFill>
                  <a:srgbClr val="000000"/>
                </a:solidFill>
                <a:latin typeface="Helvetica" charset="0"/>
              </a:rPr>
              <a:t>2 </a:t>
            </a:r>
            <a:r>
              <a:rPr lang="en-US" altLang="en-US" sz="1400" b="1" smtClean="0">
                <a:solidFill>
                  <a:srgbClr val="000000"/>
                </a:solidFill>
                <a:latin typeface="Symbol" charset="2"/>
              </a:rPr>
              <a:t>q</a:t>
            </a:r>
            <a:r>
              <a:rPr lang="en-US" altLang="en-US" sz="1400" b="1" baseline="-25000" smtClean="0">
                <a:solidFill>
                  <a:srgbClr val="000000"/>
                </a:solidFill>
                <a:latin typeface="Helvetica" charset="0"/>
              </a:rPr>
              <a:t>W</a:t>
            </a:r>
            <a:r>
              <a:rPr lang="en-US" altLang="en-US" sz="1400" b="1" smtClean="0">
                <a:solidFill>
                  <a:srgbClr val="000000"/>
                </a:solidFill>
                <a:latin typeface="Helvetica" charset="0"/>
              </a:rPr>
              <a:t>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endParaRPr lang="en-US" altLang="en-US" sz="800" b="1" smtClean="0">
              <a:solidFill>
                <a:srgbClr val="000000"/>
              </a:solidFill>
              <a:latin typeface="Helvetica" charset="0"/>
            </a:endParaRP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1400" b="1" smtClean="0">
                <a:solidFill>
                  <a:srgbClr val="FF0000"/>
                </a:solidFill>
                <a:latin typeface="Helvetica" charset="0"/>
              </a:rPr>
              <a:t>Any deviation from SM prediction would be indication of new physics.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endParaRPr lang="en-US" altLang="en-US" sz="800" b="1" smtClean="0">
              <a:solidFill>
                <a:srgbClr val="FF0000"/>
              </a:solidFill>
              <a:latin typeface="Helvetica" charset="0"/>
            </a:endParaRP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1400" b="1" smtClean="0">
                <a:solidFill>
                  <a:srgbClr val="000000"/>
                </a:solidFill>
                <a:latin typeface="Helvetica" charset="0"/>
                <a:sym typeface="Comic Sans MS" charset="0"/>
              </a:rPr>
              <a:t>+ Numerous ancillary measurements to be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1400" b="1" smtClean="0">
                <a:solidFill>
                  <a:srgbClr val="000000"/>
                </a:solidFill>
                <a:latin typeface="Helvetica" charset="0"/>
                <a:sym typeface="Comic Sans MS" charset="0"/>
              </a:rPr>
              <a:t>   published separately.</a:t>
            </a:r>
          </a:p>
        </p:txBody>
      </p:sp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188913" y="2057400"/>
            <a:ext cx="8448675" cy="4729163"/>
            <a:chOff x="365125" y="1746250"/>
            <a:chExt cx="8448675" cy="4729163"/>
          </a:xfrm>
        </p:grpSpPr>
        <p:grpSp>
          <p:nvGrpSpPr>
            <p:cNvPr id="13318" name="Group 2"/>
            <p:cNvGrpSpPr>
              <a:grpSpLocks/>
            </p:cNvGrpSpPr>
            <p:nvPr/>
          </p:nvGrpSpPr>
          <p:grpSpPr bwMode="auto">
            <a:xfrm>
              <a:off x="365125" y="1746250"/>
              <a:ext cx="8448675" cy="4729163"/>
              <a:chOff x="365125" y="1746250"/>
              <a:chExt cx="8448675" cy="4729163"/>
            </a:xfrm>
          </p:grpSpPr>
          <p:grpSp>
            <p:nvGrpSpPr>
              <p:cNvPr id="13320" name="Group 20"/>
              <p:cNvGrpSpPr>
                <a:grpSpLocks/>
              </p:cNvGrpSpPr>
              <p:nvPr/>
            </p:nvGrpSpPr>
            <p:grpSpPr bwMode="auto">
              <a:xfrm>
                <a:off x="4767263" y="1746250"/>
                <a:ext cx="4046537" cy="4645025"/>
                <a:chOff x="240141" y="1702259"/>
                <a:chExt cx="6361273" cy="6560890"/>
              </a:xfrm>
            </p:grpSpPr>
            <p:pic>
              <p:nvPicPr>
                <p:cNvPr id="13342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0141" y="3734179"/>
                  <a:ext cx="6347012" cy="452897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4" name="Rectangle 23"/>
                <p:cNvSpPr/>
                <p:nvPr/>
              </p:nvSpPr>
              <p:spPr>
                <a:xfrm>
                  <a:off x="6396775" y="1702259"/>
                  <a:ext cx="204639" cy="59173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3321" name="TextBox 18"/>
              <p:cNvSpPr txBox="1">
                <a:spLocks noChangeArrowheads="1"/>
              </p:cNvSpPr>
              <p:nvPr/>
            </p:nvSpPr>
            <p:spPr bwMode="auto">
              <a:xfrm>
                <a:off x="5154613" y="2822575"/>
                <a:ext cx="3570287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altLang="en-US" sz="1800" b="1" smtClean="0">
                    <a:solidFill>
                      <a:srgbClr val="000090"/>
                    </a:solidFill>
                  </a:rPr>
                  <a:t>Running Plot of Weak Mixing Angle</a:t>
                </a:r>
              </a:p>
            </p:txBody>
          </p:sp>
          <p:grpSp>
            <p:nvGrpSpPr>
              <p:cNvPr id="13322" name="Group 1"/>
              <p:cNvGrpSpPr>
                <a:grpSpLocks/>
              </p:cNvGrpSpPr>
              <p:nvPr/>
            </p:nvGrpSpPr>
            <p:grpSpPr bwMode="auto">
              <a:xfrm>
                <a:off x="365125" y="3098800"/>
                <a:ext cx="3816350" cy="3376613"/>
                <a:chOff x="365125" y="3098800"/>
                <a:chExt cx="3816350" cy="3376613"/>
              </a:xfrm>
            </p:grpSpPr>
            <p:grpSp>
              <p:nvGrpSpPr>
                <p:cNvPr id="13323" name="Group 9"/>
                <p:cNvGrpSpPr>
                  <a:grpSpLocks/>
                </p:cNvGrpSpPr>
                <p:nvPr/>
              </p:nvGrpSpPr>
              <p:grpSpPr bwMode="auto">
                <a:xfrm>
                  <a:off x="660400" y="3181350"/>
                  <a:ext cx="3521075" cy="3146425"/>
                  <a:chOff x="493815" y="3243489"/>
                  <a:chExt cx="3521093" cy="3147093"/>
                </a:xfrm>
              </p:grpSpPr>
              <p:grpSp>
                <p:nvGrpSpPr>
                  <p:cNvPr id="13327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493815" y="3243489"/>
                    <a:ext cx="3521093" cy="3147093"/>
                    <a:chOff x="1104900" y="0"/>
                    <a:chExt cx="6918537" cy="6858000"/>
                  </a:xfrm>
                </p:grpSpPr>
                <p:pic>
                  <p:nvPicPr>
                    <p:cNvPr id="13332" name="Picture 19" descr="C1couplings_withQweakFirstResults.png"/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4900" y="0"/>
                      <a:ext cx="6918537" cy="68580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cxnSp>
                  <p:nvCxnSpPr>
                    <p:cNvPr id="22" name="Straight Connector 21"/>
                    <p:cNvCxnSpPr/>
                    <p:nvPr/>
                  </p:nvCxnSpPr>
                  <p:spPr>
                    <a:xfrm>
                      <a:off x="1981413" y="5536226"/>
                      <a:ext cx="6007711" cy="0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65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Straight Connector 24"/>
                    <p:cNvCxnSpPr/>
                    <p:nvPr/>
                  </p:nvCxnSpPr>
                  <p:spPr>
                    <a:xfrm>
                      <a:off x="1981413" y="723171"/>
                      <a:ext cx="6007711" cy="0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65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Straight Connector 26"/>
                    <p:cNvCxnSpPr/>
                    <p:nvPr/>
                  </p:nvCxnSpPr>
                  <p:spPr>
                    <a:xfrm flipH="1" flipV="1">
                      <a:off x="2820498" y="166087"/>
                      <a:ext cx="330642" cy="6006805"/>
                    </a:xfrm>
                    <a:prstGeom prst="line">
                      <a:avLst/>
                    </a:prstGeom>
                    <a:ln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Straight Connector 27"/>
                    <p:cNvCxnSpPr/>
                    <p:nvPr/>
                  </p:nvCxnSpPr>
                  <p:spPr>
                    <a:xfrm flipH="1" flipV="1">
                      <a:off x="5599765" y="128026"/>
                      <a:ext cx="396148" cy="6006805"/>
                    </a:xfrm>
                    <a:prstGeom prst="line">
                      <a:avLst/>
                    </a:prstGeom>
                    <a:ln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" name="Straight Connector 28"/>
                    <p:cNvCxnSpPr/>
                    <p:nvPr/>
                  </p:nvCxnSpPr>
                  <p:spPr>
                    <a:xfrm flipH="1" flipV="1">
                      <a:off x="2920314" y="138406"/>
                      <a:ext cx="673762" cy="6020646"/>
                    </a:xfrm>
                    <a:prstGeom prst="line">
                      <a:avLst/>
                    </a:prstGeom>
                    <a:ln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" name="Straight Connector 29"/>
                    <p:cNvCxnSpPr/>
                    <p:nvPr/>
                  </p:nvCxnSpPr>
                  <p:spPr>
                    <a:xfrm flipH="1" flipV="1">
                      <a:off x="6363986" y="166087"/>
                      <a:ext cx="645688" cy="5979124"/>
                    </a:xfrm>
                    <a:prstGeom prst="line">
                      <a:avLst/>
                    </a:prstGeom>
                    <a:ln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1" name="TextBox 30"/>
                    <p:cNvSpPr txBox="1"/>
                    <p:nvPr/>
                  </p:nvSpPr>
                  <p:spPr>
                    <a:xfrm>
                      <a:off x="2209121" y="4733473"/>
                      <a:ext cx="942019" cy="366775"/>
                    </a:xfrm>
                    <a:prstGeom prst="rect">
                      <a:avLst/>
                    </a:prstGeom>
                    <a:noFill/>
                  </p:spPr>
                  <p:txBody>
                    <a:bodyPr wrap="none">
                      <a:spAutoFit/>
                    </a:bodyPr>
                    <a:lstStyle/>
                    <a:p>
                      <a:pPr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dirty="0">
                          <a:solidFill>
                            <a:prstClr val="white">
                              <a:lumMod val="50000"/>
                            </a:prstClr>
                          </a:solidFill>
                          <a:latin typeface="Calibri"/>
                        </a:rPr>
                        <a:t>Bates: C</a:t>
                      </a:r>
                    </a:p>
                  </p:txBody>
                </p:sp>
                <p:sp>
                  <p:nvSpPr>
                    <p:cNvPr id="32" name="TextBox 31"/>
                    <p:cNvSpPr txBox="1"/>
                    <p:nvPr/>
                  </p:nvSpPr>
                  <p:spPr>
                    <a:xfrm>
                      <a:off x="3375727" y="3287134"/>
                      <a:ext cx="1113578" cy="366775"/>
                    </a:xfrm>
                    <a:prstGeom prst="rect">
                      <a:avLst/>
                    </a:prstGeom>
                    <a:noFill/>
                  </p:spPr>
                  <p:txBody>
                    <a:bodyPr wrap="none">
                      <a:spAutoFit/>
                    </a:bodyPr>
                    <a:lstStyle/>
                    <a:p>
                      <a:pPr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dirty="0">
                          <a:solidFill>
                            <a:srgbClr val="F79646">
                              <a:lumMod val="60000"/>
                              <a:lumOff val="40000"/>
                            </a:srgbClr>
                          </a:solidFill>
                          <a:latin typeface="Calibri"/>
                        </a:rPr>
                        <a:t>Mainz: Be</a:t>
                      </a:r>
                    </a:p>
                  </p:txBody>
                </p:sp>
                <p:sp>
                  <p:nvSpPr>
                    <p:cNvPr id="33" name="TextBox 32"/>
                    <p:cNvSpPr txBox="1"/>
                    <p:nvPr/>
                  </p:nvSpPr>
                  <p:spPr>
                    <a:xfrm>
                      <a:off x="2963984" y="723171"/>
                      <a:ext cx="1260184" cy="370234"/>
                    </a:xfrm>
                    <a:prstGeom prst="rect">
                      <a:avLst/>
                    </a:prstGeom>
                    <a:noFill/>
                  </p:spPr>
                  <p:txBody>
                    <a:bodyPr wrap="none">
                      <a:spAutoFit/>
                    </a:bodyPr>
                    <a:lstStyle/>
                    <a:p>
                      <a:pPr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dirty="0">
                          <a:solidFill>
                            <a:srgbClr val="1F497D">
                              <a:lumMod val="60000"/>
                              <a:lumOff val="40000"/>
                            </a:srgbClr>
                          </a:solidFill>
                          <a:latin typeface="Calibri"/>
                        </a:rPr>
                        <a:t>SLAC: D DIS</a:t>
                      </a:r>
                    </a:p>
                  </p:txBody>
                </p:sp>
              </p:grpSp>
              <p:grpSp>
                <p:nvGrpSpPr>
                  <p:cNvPr id="13328" name="Group 8"/>
                  <p:cNvGrpSpPr>
                    <a:grpSpLocks/>
                  </p:cNvGrpSpPr>
                  <p:nvPr/>
                </p:nvGrpSpPr>
                <p:grpSpPr bwMode="auto">
                  <a:xfrm>
                    <a:off x="1398953" y="4268801"/>
                    <a:ext cx="2403796" cy="1515674"/>
                    <a:chOff x="1398953" y="4268801"/>
                    <a:chExt cx="2403796" cy="1515674"/>
                  </a:xfrm>
                </p:grpSpPr>
                <p:sp>
                  <p:nvSpPr>
                    <p:cNvPr id="13329" name="Rectangle 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56144" y="5261255"/>
                      <a:ext cx="1646605" cy="52322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eaLnBrk="1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en-US" sz="1400" b="1" smtClean="0">
                          <a:solidFill>
                            <a:srgbClr val="FF0000"/>
                          </a:solidFill>
                        </a:rPr>
                        <a:t>(anticipated Qweak </a:t>
                      </a:r>
                    </a:p>
                    <a:p>
                      <a:pPr eaLnBrk="1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en-US" sz="1400" b="1" smtClean="0">
                          <a:solidFill>
                            <a:srgbClr val="FF0000"/>
                          </a:solidFill>
                        </a:rPr>
                        <a:t>CL assuming SM)</a:t>
                      </a:r>
                    </a:p>
                  </p:txBody>
                </p:sp>
                <p:cxnSp>
                  <p:nvCxnSpPr>
                    <p:cNvPr id="5" name="Straight Arrow Connector 4"/>
                    <p:cNvCxnSpPr/>
                    <p:nvPr/>
                  </p:nvCxnSpPr>
                  <p:spPr>
                    <a:xfrm flipV="1">
                      <a:off x="2646476" y="4269232"/>
                      <a:ext cx="269876" cy="992399"/>
                    </a:xfrm>
                    <a:prstGeom prst="straightConnector1">
                      <a:avLst/>
                    </a:prstGeom>
                    <a:ln w="12700" cmpd="sng">
                      <a:solidFill>
                        <a:schemeClr val="tx1"/>
                      </a:solidFill>
                      <a:tailEnd type="arrow"/>
                    </a:ln>
                    <a:effectLst>
                      <a:outerShdw blurRad="40000" dist="20000" dir="5400000" rotWithShape="0">
                        <a:srgbClr val="000000">
                          <a:alpha val="38000"/>
                        </a:srgbClr>
                      </a:outerShdw>
                    </a:effectLst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3331" name="TextBox 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398953" y="4268801"/>
                      <a:ext cx="1250124" cy="36933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eaLnBrk="1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en-US" sz="1800" smtClean="0">
                          <a:solidFill>
                            <a:prstClr val="black"/>
                          </a:solidFill>
                        </a:rPr>
                        <a:t>Boulder: Cs</a:t>
                      </a:r>
                    </a:p>
                  </p:txBody>
                </p:sp>
              </p:grpSp>
            </p:grpSp>
            <p:grpSp>
              <p:nvGrpSpPr>
                <p:cNvPr id="13324" name="Group 15"/>
                <p:cNvGrpSpPr>
                  <a:grpSpLocks/>
                </p:cNvGrpSpPr>
                <p:nvPr/>
              </p:nvGrpSpPr>
              <p:grpSpPr bwMode="auto">
                <a:xfrm>
                  <a:off x="365125" y="3098800"/>
                  <a:ext cx="3741738" cy="3376613"/>
                  <a:chOff x="364748" y="3098046"/>
                  <a:chExt cx="3742255" cy="3376732"/>
                </a:xfrm>
              </p:grpSpPr>
              <p:grpSp>
                <p:nvGrpSpPr>
                  <p:cNvPr id="13" name="Group 12"/>
                  <p:cNvGrpSpPr/>
                  <p:nvPr/>
                </p:nvGrpSpPr>
                <p:grpSpPr>
                  <a:xfrm>
                    <a:off x="364748" y="3098046"/>
                    <a:ext cx="719902" cy="2954655"/>
                    <a:chOff x="87506" y="3097423"/>
                    <a:chExt cx="719902" cy="2954655"/>
                  </a:xfrm>
                  <a:solidFill>
                    <a:schemeClr val="bg1"/>
                  </a:solidFill>
                </p:grpSpPr>
                <p:sp>
                  <p:nvSpPr>
                    <p:cNvPr id="11" name="TextBox 10"/>
                    <p:cNvSpPr txBox="1"/>
                    <p:nvPr/>
                  </p:nvSpPr>
                  <p:spPr>
                    <a:xfrm>
                      <a:off x="349906" y="3097423"/>
                      <a:ext cx="457502" cy="2954655"/>
                    </a:xfrm>
                    <a:prstGeom prst="rect">
                      <a:avLst/>
                    </a:prstGeom>
                    <a:grpFill/>
                  </p:spPr>
                  <p:txBody>
                    <a:bodyPr wrap="none">
                      <a:spAutoFit/>
                    </a:bodyPr>
                    <a:lstStyle/>
                    <a:p>
                      <a:pPr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>
                          <a:solidFill>
                            <a:prstClr val="black"/>
                          </a:solidFill>
                          <a:latin typeface="Calibri"/>
                        </a:rPr>
                        <a:t>0.18</a:t>
                      </a:r>
                    </a:p>
                    <a:p>
                      <a:pPr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0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  <a:p>
                      <a:pPr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0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  <a:p>
                      <a:pPr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1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  <a:p>
                      <a:pPr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>
                          <a:solidFill>
                            <a:prstClr val="black"/>
                          </a:solidFill>
                          <a:latin typeface="Calibri"/>
                        </a:rPr>
                        <a:t>0.16</a:t>
                      </a:r>
                    </a:p>
                    <a:p>
                      <a:pPr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0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  <a:p>
                      <a:pPr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1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  <a:p>
                      <a:pPr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0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  <a:p>
                      <a:pPr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>
                          <a:solidFill>
                            <a:prstClr val="black"/>
                          </a:solidFill>
                          <a:latin typeface="Calibri"/>
                        </a:rPr>
                        <a:t>0.14</a:t>
                      </a:r>
                    </a:p>
                    <a:p>
                      <a:pPr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0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  <a:p>
                      <a:pPr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0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  <a:p>
                      <a:pPr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0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  <a:p>
                      <a:pPr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>
                          <a:solidFill>
                            <a:prstClr val="black"/>
                          </a:solidFill>
                          <a:latin typeface="Calibri"/>
                        </a:rPr>
                        <a:t>0.12</a:t>
                      </a:r>
                    </a:p>
                    <a:p>
                      <a:pPr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0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  <a:p>
                      <a:pPr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0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  <a:p>
                      <a:pPr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0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  <a:p>
                      <a:pPr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>
                          <a:solidFill>
                            <a:prstClr val="black"/>
                          </a:solidFill>
                          <a:latin typeface="Calibri"/>
                        </a:rPr>
                        <a:t>0.10</a:t>
                      </a:r>
                    </a:p>
                  </p:txBody>
                </p:sp>
                <p:sp>
                  <p:nvSpPr>
                    <p:cNvPr id="12" name="TextBox 11"/>
                    <p:cNvSpPr txBox="1"/>
                    <p:nvPr/>
                  </p:nvSpPr>
                  <p:spPr>
                    <a:xfrm rot="16200000">
                      <a:off x="-155513" y="4449061"/>
                      <a:ext cx="793815" cy="307777"/>
                    </a:xfrm>
                    <a:prstGeom prst="rect">
                      <a:avLst/>
                    </a:prstGeom>
                    <a:grpFill/>
                  </p:spPr>
                  <p:txBody>
                    <a:bodyPr wrap="none">
                      <a:spAutoFit/>
                    </a:bodyPr>
                    <a:lstStyle/>
                    <a:p>
                      <a:pPr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dirty="0">
                          <a:solidFill>
                            <a:prstClr val="black"/>
                          </a:solidFill>
                          <a:latin typeface="Calibri"/>
                        </a:rPr>
                        <a:t>C</a:t>
                      </a:r>
                      <a:r>
                        <a:rPr lang="en-US" sz="1400" baseline="-25000" dirty="0">
                          <a:solidFill>
                            <a:prstClr val="black"/>
                          </a:solidFill>
                          <a:latin typeface="Calibri"/>
                        </a:rPr>
                        <a:t>1u</a:t>
                      </a:r>
                      <a:r>
                        <a:rPr lang="en-US" sz="1400" dirty="0">
                          <a:solidFill>
                            <a:prstClr val="black"/>
                          </a:solidFill>
                          <a:latin typeface="Calibri"/>
                        </a:rPr>
                        <a:t> + C</a:t>
                      </a:r>
                      <a:r>
                        <a:rPr lang="en-US" sz="1400" baseline="-25000" dirty="0">
                          <a:solidFill>
                            <a:prstClr val="black"/>
                          </a:solidFill>
                          <a:latin typeface="Calibri"/>
                        </a:rPr>
                        <a:t>1d</a:t>
                      </a:r>
                    </a:p>
                  </p:txBody>
                </p:sp>
              </p:grpSp>
              <p:sp>
                <p:nvSpPr>
                  <p:cNvPr id="13326" name="Text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77996" y="6013113"/>
                    <a:ext cx="2929007" cy="46166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-128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r>
                      <a:rPr lang="en-US" altLang="en-US" sz="1200" smtClean="0">
                        <a:solidFill>
                          <a:prstClr val="black"/>
                        </a:solidFill>
                      </a:rPr>
                      <a:t>-0.8           -0.7           -0.6           -0.5           -0.4</a:t>
                    </a:r>
                  </a:p>
                  <a:p>
                    <a:pPr eaLnBrk="1" hangingPunct="1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r>
                      <a:rPr lang="en-US" altLang="en-US" sz="1200" smtClean="0">
                        <a:solidFill>
                          <a:prstClr val="black"/>
                        </a:solidFill>
                      </a:rPr>
                      <a:t>                                 C</a:t>
                    </a:r>
                    <a:r>
                      <a:rPr lang="en-US" altLang="en-US" sz="1200" baseline="-25000" smtClean="0">
                        <a:solidFill>
                          <a:prstClr val="black"/>
                        </a:solidFill>
                      </a:rPr>
                      <a:t>1u</a:t>
                    </a:r>
                    <a:r>
                      <a:rPr lang="en-US" altLang="en-US" sz="1200" smtClean="0">
                        <a:solidFill>
                          <a:prstClr val="black"/>
                        </a:solidFill>
                      </a:rPr>
                      <a:t> – C</a:t>
                    </a:r>
                    <a:r>
                      <a:rPr lang="en-US" altLang="en-US" sz="1200" baseline="-25000" smtClean="0">
                        <a:solidFill>
                          <a:prstClr val="black"/>
                        </a:solidFill>
                      </a:rPr>
                      <a:t>1d</a:t>
                    </a:r>
                  </a:p>
                </p:txBody>
              </p:sp>
            </p:grpSp>
          </p:grpSp>
        </p:grpSp>
        <p:sp>
          <p:nvSpPr>
            <p:cNvPr id="13319" name="TextBox 5"/>
            <p:cNvSpPr txBox="1">
              <a:spLocks noChangeArrowheads="1"/>
            </p:cNvSpPr>
            <p:nvPr/>
          </p:nvSpPr>
          <p:spPr bwMode="auto">
            <a:xfrm>
              <a:off x="863600" y="2873375"/>
              <a:ext cx="3592513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altLang="en-US" sz="1600" b="1" smtClean="0">
                  <a:solidFill>
                    <a:srgbClr val="000090"/>
                  </a:solidFill>
                </a:rPr>
                <a:t>Sensitive to Vector Couplings C</a:t>
              </a:r>
              <a:r>
                <a:rPr lang="en-US" altLang="en-US" sz="1600" b="1" baseline="-25000" smtClean="0">
                  <a:solidFill>
                    <a:srgbClr val="000090"/>
                  </a:solidFill>
                </a:rPr>
                <a:t>1u</a:t>
              </a:r>
              <a:r>
                <a:rPr lang="en-US" altLang="en-US" sz="1600" b="1" smtClean="0">
                  <a:solidFill>
                    <a:srgbClr val="000090"/>
                  </a:solidFill>
                </a:rPr>
                <a:t> &amp; C</a:t>
              </a:r>
              <a:r>
                <a:rPr lang="en-US" altLang="en-US" sz="1600" b="1" baseline="-25000" smtClean="0">
                  <a:solidFill>
                    <a:srgbClr val="000090"/>
                  </a:solidFill>
                </a:rPr>
                <a:t>1d</a:t>
              </a:r>
            </a:p>
          </p:txBody>
        </p:sp>
      </p:grpSp>
      <p:pic>
        <p:nvPicPr>
          <p:cNvPr id="13316" name="Picture 14" descr="Qweak Status Slide-Alt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3738"/>
            <a:ext cx="91440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4314825" y="904875"/>
            <a:ext cx="4759325" cy="19685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400" b="1" dirty="0" smtClean="0">
                <a:solidFill>
                  <a:srgbClr val="000000"/>
                </a:solidFill>
                <a:latin typeface="Helvetica" charset="0"/>
              </a:rPr>
              <a:t>“Statistical analysis” of all data done. </a:t>
            </a:r>
          </a:p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altLang="en-US" sz="800" b="1" dirty="0" smtClean="0">
              <a:solidFill>
                <a:srgbClr val="000000"/>
              </a:solidFill>
              <a:latin typeface="Helvetica" charset="0"/>
            </a:endParaRPr>
          </a:p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400" b="1" dirty="0" smtClean="0">
                <a:solidFill>
                  <a:srgbClr val="0606BA"/>
                </a:solidFill>
                <a:latin typeface="Helvetica" charset="0"/>
              </a:rPr>
              <a:t>The measurement has 25 systematic corrections with their associated uncertainties.</a:t>
            </a:r>
          </a:p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800" b="1" dirty="0" smtClean="0">
                <a:solidFill>
                  <a:srgbClr val="0606BA"/>
                </a:solidFill>
                <a:latin typeface="Helvetica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400" b="1" dirty="0" smtClean="0">
                <a:solidFill>
                  <a:srgbClr val="000090"/>
                </a:solidFill>
                <a:latin typeface="Helvetica" charset="0"/>
              </a:rPr>
              <a:t>Finalizing the last significant correction.</a:t>
            </a:r>
          </a:p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altLang="en-US" sz="800" b="1" dirty="0" smtClean="0">
              <a:solidFill>
                <a:srgbClr val="008000"/>
              </a:solidFill>
              <a:latin typeface="Helvetica" charset="0"/>
            </a:endParaRP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400" b="1" dirty="0" smtClean="0">
                <a:solidFill>
                  <a:srgbClr val="008000"/>
                </a:solidFill>
                <a:latin typeface="Helvetica" charset="0"/>
              </a:rPr>
              <a:t>Final result expected to yield most precise low energy weak mixing angle and significantly improved quark couplings.</a:t>
            </a:r>
            <a:endParaRPr lang="en-US" altLang="en-US" sz="1400" b="1" dirty="0" smtClean="0">
              <a:solidFill>
                <a:srgbClr val="FF000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48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-304800" y="3606655"/>
            <a:ext cx="964805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ＭＳ Ｐゴシック" pitchFamily="84" charset="-128"/>
                <a:cs typeface="ＭＳ Ｐゴシック" pitchFamily="8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endParaRPr lang="en-US" sz="1800" b="0" dirty="0"/>
          </a:p>
          <a:p>
            <a:pPr eaLnBrk="1" hangingPunct="1">
              <a:lnSpc>
                <a:spcPct val="100000"/>
              </a:lnSpc>
            </a:pPr>
            <a:r>
              <a:rPr lang="en-US" sz="1800" b="0" dirty="0" smtClean="0"/>
              <a:t>https://</a:t>
            </a:r>
            <a:r>
              <a:rPr lang="en-US" sz="1800" b="0" dirty="0" err="1"/>
              <a:t>www.jlab.org</a:t>
            </a:r>
            <a:r>
              <a:rPr lang="en-US" sz="1800" b="0" dirty="0"/>
              <a:t>/</a:t>
            </a:r>
            <a:r>
              <a:rPr lang="en-US" sz="1800" b="0" dirty="0" err="1"/>
              <a:t>exp_prog</a:t>
            </a:r>
            <a:r>
              <a:rPr lang="en-US" sz="1800" b="0" dirty="0"/>
              <a:t>/</a:t>
            </a:r>
            <a:r>
              <a:rPr lang="en-US" sz="1800" b="0" dirty="0" err="1"/>
              <a:t>experiment_schedule</a:t>
            </a:r>
            <a:r>
              <a:rPr lang="en-US" sz="1800" b="0" dirty="0"/>
              <a:t>/2016/12-16/BeamSchedule_20161216.pdf</a:t>
            </a:r>
          </a:p>
          <a:p>
            <a:pPr eaLnBrk="1" hangingPunct="1">
              <a:lnSpc>
                <a:spcPct val="50000"/>
              </a:lnSpc>
            </a:pPr>
            <a:r>
              <a:rPr lang="en-US" sz="2400" b="0" dirty="0"/>
              <a:t/>
            </a:r>
            <a:br>
              <a:rPr lang="en-US" sz="2400" b="0" dirty="0"/>
            </a:br>
            <a:endParaRPr lang="en-US" sz="1800" b="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191000" y="6430936"/>
            <a:ext cx="457200" cy="350865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1400" dirty="0"/>
              <a:t>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4648200"/>
            <a:ext cx="6153652" cy="38849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648200"/>
            <a:ext cx="5906124" cy="37562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879305">
            <a:off x="581896" y="4318190"/>
            <a:ext cx="1295400" cy="40253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2/17/2017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 flipV="1">
            <a:off x="18928" y="4648200"/>
            <a:ext cx="683701" cy="202910"/>
          </a:xfrm>
          <a:prstGeom prst="ellips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4" rIns="91429" bIns="45714" numCol="1" rtlCol="0" anchor="t" anchorCtr="0" compatLnSpc="1">
            <a:prstTxWarp prst="textNoShape">
              <a:avLst/>
            </a:prstTxWarp>
          </a:bodyPr>
          <a:lstStyle/>
          <a:p>
            <a:pPr defTabSz="914293">
              <a:lnSpc>
                <a:spcPct val="100000"/>
              </a:lnSpc>
              <a:buClrTx/>
              <a:buSzTx/>
            </a:pPr>
            <a:endParaRPr lang="en-US" sz="240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6482" y="124734"/>
            <a:ext cx="77724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2pPr>
            <a:lvl3pPr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3pPr>
            <a:lvl4pPr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4pPr>
            <a:lvl5pPr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5pPr>
            <a:lvl6pPr marL="2514600" indent="-228600"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6pPr>
            <a:lvl7pPr marL="2971800" indent="-228600"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7pPr>
            <a:lvl8pPr marL="3429000" indent="-228600"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8pPr>
            <a:lvl9pPr marL="3886200" indent="-228600" algn="ctr" defTabSz="4572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9pPr>
          </a:lstStyle>
          <a:p>
            <a:r>
              <a:rPr lang="en-US" sz="2800" b="0" kern="0" dirty="0" smtClean="0"/>
              <a:t>Published Schedule</a:t>
            </a:r>
            <a:endParaRPr lang="en-US" sz="2800" b="0" kern="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60778" y="993418"/>
            <a:ext cx="7095944" cy="278731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0" fontAlgn="base" hangingPunct="0">
              <a:lnSpc>
                <a:spcPct val="10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kern="0" dirty="0" smtClean="0"/>
              <a:t>2/17/2017 </a:t>
            </a:r>
            <a:r>
              <a:rPr lang="mr-IN" sz="2000" kern="0" dirty="0" smtClean="0"/>
              <a:t>–</a:t>
            </a:r>
            <a:r>
              <a:rPr lang="en-US" sz="2000" kern="0" dirty="0" smtClean="0"/>
              <a:t> 3/22/2017:  </a:t>
            </a:r>
            <a:r>
              <a:rPr lang="en-US" sz="1600" kern="0" dirty="0" smtClean="0">
                <a:solidFill>
                  <a:schemeClr val="accent2"/>
                </a:solidFill>
              </a:rPr>
              <a:t>(if compatible with 12 GeV project schedule)</a:t>
            </a:r>
            <a:endParaRPr lang="en-US" sz="1600" kern="0" dirty="0" smtClean="0"/>
          </a:p>
          <a:p>
            <a:r>
              <a:rPr lang="en-US" sz="1600" kern="0" dirty="0"/>
              <a:t>		</a:t>
            </a:r>
            <a:r>
              <a:rPr lang="en-US" sz="1600" kern="0" dirty="0" smtClean="0"/>
              <a:t>Satisfy Key Performance Parameters (12 GeV)</a:t>
            </a:r>
          </a:p>
          <a:p>
            <a:r>
              <a:rPr lang="en-US" sz="1600" kern="0" dirty="0"/>
              <a:t>	</a:t>
            </a:r>
            <a:r>
              <a:rPr lang="en-US" sz="1600" kern="0" dirty="0" smtClean="0"/>
              <a:t>	Opportunistic commissioning and physics</a:t>
            </a:r>
          </a:p>
          <a:p>
            <a:r>
              <a:rPr lang="en-US" sz="2000" kern="0" dirty="0" smtClean="0"/>
              <a:t>10/2/2017 </a:t>
            </a:r>
            <a:r>
              <a:rPr lang="mr-IN" sz="2000" kern="0" dirty="0" smtClean="0"/>
              <a:t>–</a:t>
            </a:r>
            <a:r>
              <a:rPr lang="en-US" sz="2000" kern="0" dirty="0" smtClean="0"/>
              <a:t> 12/5/2017:</a:t>
            </a:r>
          </a:p>
          <a:p>
            <a:r>
              <a:rPr lang="en-US" sz="2000" kern="0" dirty="0"/>
              <a:t>	</a:t>
            </a:r>
            <a:r>
              <a:rPr lang="en-US" sz="1600" kern="0" dirty="0" smtClean="0"/>
              <a:t>	Early running </a:t>
            </a:r>
            <a:r>
              <a:rPr lang="mr-IN" sz="1600" kern="0" dirty="0" smtClean="0"/>
              <a:t>–</a:t>
            </a:r>
            <a:r>
              <a:rPr lang="en-US" sz="1600" kern="0" dirty="0" smtClean="0"/>
              <a:t> Phase 1</a:t>
            </a:r>
          </a:p>
          <a:p>
            <a:r>
              <a:rPr lang="en-US" sz="2000" kern="0" dirty="0" smtClean="0">
                <a:solidFill>
                  <a:schemeClr val="accent2"/>
                </a:solidFill>
              </a:rPr>
              <a:t>2018:</a:t>
            </a:r>
          </a:p>
          <a:p>
            <a:r>
              <a:rPr lang="en-US" sz="1600" kern="0" dirty="0">
                <a:solidFill>
                  <a:schemeClr val="accent2"/>
                </a:solidFill>
              </a:rPr>
              <a:t>	</a:t>
            </a:r>
            <a:r>
              <a:rPr lang="en-US" sz="1600" kern="0" dirty="0" smtClean="0">
                <a:solidFill>
                  <a:schemeClr val="accent2"/>
                </a:solidFill>
              </a:rPr>
              <a:t>	Early running </a:t>
            </a:r>
            <a:r>
              <a:rPr lang="mr-IN" sz="1600" kern="0" dirty="0" smtClean="0">
                <a:solidFill>
                  <a:schemeClr val="accent2"/>
                </a:solidFill>
              </a:rPr>
              <a:t>–</a:t>
            </a:r>
            <a:r>
              <a:rPr lang="en-US" sz="1600" kern="0" dirty="0" smtClean="0">
                <a:solidFill>
                  <a:schemeClr val="accent2"/>
                </a:solidFill>
              </a:rPr>
              <a:t> Phase 2</a:t>
            </a:r>
            <a:endParaRPr lang="en-US" sz="1600" kern="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Commissioning/Early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3438"/>
            <a:ext cx="4800600" cy="3124200"/>
          </a:xfrm>
        </p:spPr>
        <p:txBody>
          <a:bodyPr/>
          <a:lstStyle/>
          <a:p>
            <a:pPr marL="457200" indent="-457200"/>
            <a:r>
              <a:rPr lang="en-US" sz="1400" dirty="0" smtClean="0">
                <a:solidFill>
                  <a:srgbClr val="FF0000"/>
                </a:solidFill>
              </a:rPr>
              <a:t>Oct </a:t>
            </a:r>
            <a:r>
              <a:rPr lang="en-US" sz="1400" dirty="0">
                <a:solidFill>
                  <a:srgbClr val="FF0000"/>
                </a:solidFill>
              </a:rPr>
              <a:t>2</a:t>
            </a:r>
            <a:r>
              <a:rPr lang="en-US" sz="1400" dirty="0" smtClean="0">
                <a:solidFill>
                  <a:srgbClr val="FF0000"/>
                </a:solidFill>
              </a:rPr>
              <a:t>, </a:t>
            </a:r>
            <a:r>
              <a:rPr lang="en-US" sz="1400" dirty="0" smtClean="0">
                <a:solidFill>
                  <a:srgbClr val="FF0000"/>
                </a:solidFill>
              </a:rPr>
              <a:t>2017 </a:t>
            </a:r>
            <a:r>
              <a:rPr lang="mr-IN" sz="1400" dirty="0" smtClean="0">
                <a:solidFill>
                  <a:srgbClr val="FF0000"/>
                </a:solidFill>
              </a:rPr>
              <a:t>–</a:t>
            </a:r>
            <a:r>
              <a:rPr lang="en-US" sz="1400" dirty="0" smtClean="0">
                <a:solidFill>
                  <a:srgbClr val="FF0000"/>
                </a:solidFill>
              </a:rPr>
              <a:t> Dec </a:t>
            </a:r>
            <a:r>
              <a:rPr lang="en-US" sz="1400" dirty="0" smtClean="0">
                <a:solidFill>
                  <a:srgbClr val="FF0000"/>
                </a:solidFill>
              </a:rPr>
              <a:t>5, 2017 </a:t>
            </a:r>
            <a:r>
              <a:rPr lang="mr-IN" sz="1400" dirty="0" smtClean="0">
                <a:solidFill>
                  <a:srgbClr val="FF0000"/>
                </a:solidFill>
              </a:rPr>
              <a:t>–</a:t>
            </a:r>
            <a:r>
              <a:rPr lang="en-US" sz="1400" dirty="0" smtClean="0">
                <a:solidFill>
                  <a:srgbClr val="FF0000"/>
                </a:solidFill>
              </a:rPr>
              <a:t> Phase I</a:t>
            </a:r>
            <a:endParaRPr lang="en-US" sz="1400" dirty="0" smtClean="0">
              <a:solidFill>
                <a:srgbClr val="FF0000"/>
              </a:solidFill>
            </a:endParaRPr>
          </a:p>
          <a:p>
            <a:pPr marL="457200" indent="-457200"/>
            <a:r>
              <a:rPr lang="en-US" sz="1400" dirty="0" smtClean="0"/>
              <a:t>~25 PAC days – Commissioning “Experiment”</a:t>
            </a:r>
          </a:p>
          <a:p>
            <a:pPr marL="857250" lvl="1" indent="-457200"/>
            <a:r>
              <a:rPr lang="en-US" sz="1400" dirty="0" smtClean="0"/>
              <a:t>E12-06-107 </a:t>
            </a:r>
            <a:r>
              <a:rPr lang="en-US" sz="1400" dirty="0" smtClean="0">
                <a:solidFill>
                  <a:schemeClr val="accent2"/>
                </a:solidFill>
              </a:rPr>
              <a:t>search for color transparency</a:t>
            </a:r>
          </a:p>
          <a:p>
            <a:pPr marL="857250" lvl="1" indent="-457200"/>
            <a:r>
              <a:rPr lang="en-US" sz="1400" dirty="0" smtClean="0"/>
              <a:t>		A(</a:t>
            </a:r>
            <a:r>
              <a:rPr lang="en-US" sz="1400" dirty="0" err="1" smtClean="0"/>
              <a:t>e,e’p</a:t>
            </a:r>
            <a:r>
              <a:rPr lang="en-US" sz="1400" dirty="0" smtClean="0"/>
              <a:t>) only – </a:t>
            </a:r>
            <a:r>
              <a:rPr lang="en-US" sz="1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“easy” coincidence measurement</a:t>
            </a:r>
          </a:p>
          <a:p>
            <a:pPr marL="857250" lvl="1" indent="-457200"/>
            <a:r>
              <a:rPr lang="en-US" sz="1400" dirty="0" smtClean="0"/>
              <a:t>E12-10-002 </a:t>
            </a:r>
            <a:r>
              <a:rPr lang="en-US" sz="14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1400" baseline="-25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baseline="30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p,d</a:t>
            </a:r>
            <a:r>
              <a:rPr lang="en-US" sz="14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structure functions at large x</a:t>
            </a:r>
            <a:endParaRPr lang="en-US" sz="1400" dirty="0" smtClean="0">
              <a:solidFill>
                <a:schemeClr val="accent2"/>
              </a:solidFill>
            </a:endParaRPr>
          </a:p>
          <a:p>
            <a:pPr marL="857250" lvl="1" indent="-457200"/>
            <a:r>
              <a:rPr lang="en-US" sz="1400" dirty="0" smtClean="0">
                <a:solidFill>
                  <a:schemeClr val="accent2"/>
                </a:solidFill>
              </a:rPr>
              <a:t>	</a:t>
            </a:r>
            <a:r>
              <a:rPr lang="en-US" sz="1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Momentum scans help understand acceptance</a:t>
            </a: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2 days </a:t>
            </a:r>
            <a:r>
              <a:rPr lang="en-US" sz="1400" dirty="0" smtClean="0">
                <a:solidFill>
                  <a:schemeClr val="tx1"/>
                </a:solidFill>
              </a:rPr>
              <a:t>E12-10-108</a:t>
            </a:r>
            <a:r>
              <a:rPr lang="en-US" sz="1400" dirty="0" smtClean="0"/>
              <a:t>	</a:t>
            </a:r>
            <a:r>
              <a:rPr lang="en-US" sz="1400" dirty="0" smtClean="0">
                <a:solidFill>
                  <a:schemeClr val="accent2"/>
                </a:solidFill>
              </a:rPr>
              <a:t>EMC </a:t>
            </a:r>
            <a:r>
              <a:rPr lang="en-US" sz="1400" dirty="0" smtClean="0">
                <a:solidFill>
                  <a:schemeClr val="accent2"/>
                </a:solidFill>
              </a:rPr>
              <a:t>Effect</a:t>
            </a:r>
            <a:endParaRPr lang="en-US" sz="1400" dirty="0" smtClean="0">
              <a:solidFill>
                <a:schemeClr val="accent2"/>
              </a:solidFill>
            </a:endParaRPr>
          </a:p>
          <a:p>
            <a:pPr lvl="1"/>
            <a:r>
              <a:rPr lang="en-US" sz="1400" dirty="0" smtClean="0"/>
              <a:t>	  Integrate light nuclei with F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run,</a:t>
            </a:r>
          </a:p>
          <a:p>
            <a:pPr lvl="1"/>
            <a:r>
              <a:rPr lang="en-US" sz="1400" dirty="0" smtClean="0"/>
              <a:t>	  </a:t>
            </a:r>
            <a:r>
              <a:rPr lang="en-US" sz="1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Point target helps acceptance studies.</a:t>
            </a:r>
          </a:p>
          <a:p>
            <a:pPr lvl="1"/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 days of E12-10-003  </a:t>
            </a:r>
            <a:r>
              <a:rPr lang="en-US" sz="1400" dirty="0" smtClean="0">
                <a:solidFill>
                  <a:schemeClr val="accent2"/>
                </a:solidFill>
              </a:rPr>
              <a:t>d(</a:t>
            </a:r>
            <a:r>
              <a:rPr lang="en-US" sz="1400" dirty="0" err="1" smtClean="0">
                <a:solidFill>
                  <a:schemeClr val="accent2"/>
                </a:solidFill>
              </a:rPr>
              <a:t>e,e’p</a:t>
            </a:r>
            <a:r>
              <a:rPr lang="en-US" sz="1400" dirty="0" smtClean="0">
                <a:solidFill>
                  <a:schemeClr val="accent2"/>
                </a:solidFill>
              </a:rPr>
              <a:t>)</a:t>
            </a:r>
            <a:endParaRPr lang="en-US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  </a:t>
            </a:r>
            <a:r>
              <a:rPr lang="en-US" sz="1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Push to lower cross sections</a:t>
            </a:r>
            <a:endParaRPr lang="en-US" sz="1400" dirty="0">
              <a:solidFill>
                <a:schemeClr val="tx1"/>
              </a:solidFill>
            </a:endParaRPr>
          </a:p>
          <a:p>
            <a:pPr lvl="1"/>
            <a:endParaRPr lang="en-US" sz="800" dirty="0" smtClean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</a:pPr>
            <a:r>
              <a:rPr lang="en-US" sz="1400" dirty="0" smtClean="0">
                <a:solidFill>
                  <a:srgbClr val="FF0000"/>
                </a:solidFill>
              </a:rPr>
              <a:t>2018 </a:t>
            </a:r>
            <a:r>
              <a:rPr lang="mr-IN" sz="1400" dirty="0" smtClean="0">
                <a:solidFill>
                  <a:srgbClr val="FF0000"/>
                </a:solidFill>
              </a:rPr>
              <a:t>–</a:t>
            </a:r>
            <a:r>
              <a:rPr lang="en-US" sz="1400" dirty="0" smtClean="0">
                <a:solidFill>
                  <a:srgbClr val="FF0000"/>
                </a:solidFill>
              </a:rPr>
              <a:t> Phase II</a:t>
            </a:r>
            <a:endParaRPr lang="en-US" sz="1400" dirty="0" smtClean="0">
              <a:solidFill>
                <a:srgbClr val="FF0000"/>
              </a:solidFill>
            </a:endParaRPr>
          </a:p>
          <a:p>
            <a:pPr marL="457200" indent="-457200">
              <a:lnSpc>
                <a:spcPct val="100000"/>
              </a:lnSpc>
            </a:pPr>
            <a:r>
              <a:rPr lang="en-US" sz="1400" dirty="0" smtClean="0"/>
              <a:t>E12-09-017   </a:t>
            </a:r>
            <a:r>
              <a:rPr lang="en-US" sz="1400" dirty="0">
                <a:solidFill>
                  <a:schemeClr val="accent2"/>
                </a:solidFill>
              </a:rPr>
              <a:t>P</a:t>
            </a:r>
            <a:r>
              <a:rPr lang="en-US" sz="1400" baseline="-25000" dirty="0">
                <a:solidFill>
                  <a:schemeClr val="accent2"/>
                </a:solidFill>
              </a:rPr>
              <a:t>t</a:t>
            </a:r>
            <a:r>
              <a:rPr lang="en-US" sz="1400" dirty="0">
                <a:solidFill>
                  <a:schemeClr val="accent2"/>
                </a:solidFill>
              </a:rPr>
              <a:t> dependence of basic SIDIS cross sections</a:t>
            </a:r>
          </a:p>
          <a:p>
            <a:pPr marL="457200" indent="-457200">
              <a:lnSpc>
                <a:spcPct val="100000"/>
              </a:lnSpc>
            </a:pPr>
            <a:r>
              <a:rPr lang="en-US" sz="1400" dirty="0"/>
              <a:t>		</a:t>
            </a:r>
            <a:r>
              <a: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Push particle ID capabilities of SHMS</a:t>
            </a:r>
          </a:p>
          <a:p>
            <a:pPr marL="457200" indent="-457200">
              <a:lnSpc>
                <a:spcPct val="100000"/>
              </a:lnSpc>
            </a:pPr>
            <a:r>
              <a:rPr lang="en-US" sz="1400" dirty="0" smtClean="0"/>
              <a:t>E12-09-002   </a:t>
            </a:r>
            <a:r>
              <a:rPr lang="en-US" sz="1400" dirty="0">
                <a:solidFill>
                  <a:schemeClr val="accent2"/>
                </a:solidFill>
              </a:rPr>
              <a:t>Precise </a:t>
            </a:r>
            <a:r>
              <a:rPr lang="en-US" sz="1400" dirty="0">
                <a:solidFill>
                  <a:schemeClr val="accent2"/>
                </a:solidFill>
                <a:sym typeface="Symbol"/>
              </a:rPr>
              <a:t></a:t>
            </a:r>
            <a:r>
              <a:rPr lang="en-US" sz="1400" baseline="30000" dirty="0">
                <a:solidFill>
                  <a:schemeClr val="accent2"/>
                </a:solidFill>
                <a:sym typeface="Symbol"/>
              </a:rPr>
              <a:t>+</a:t>
            </a:r>
            <a:r>
              <a:rPr lang="en-US" sz="1400" dirty="0">
                <a:solidFill>
                  <a:schemeClr val="accent2"/>
                </a:solidFill>
                <a:sym typeface="Symbol"/>
              </a:rPr>
              <a:t></a:t>
            </a:r>
            <a:r>
              <a:rPr lang="en-US" sz="1400" baseline="30000" dirty="0">
                <a:solidFill>
                  <a:schemeClr val="accent2"/>
                </a:solidFill>
                <a:sym typeface="Symbol"/>
              </a:rPr>
              <a:t>-</a:t>
            </a:r>
            <a:r>
              <a:rPr lang="en-US" sz="1400" dirty="0">
                <a:solidFill>
                  <a:schemeClr val="accent2"/>
                </a:solidFill>
              </a:rPr>
              <a:t> ratios in SIDIS – Charge Symmetry</a:t>
            </a:r>
            <a:r>
              <a:rPr lang="en-US" sz="1400" dirty="0"/>
              <a:t>	</a:t>
            </a:r>
            <a:r>
              <a: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Detector efficiencies</a:t>
            </a:r>
          </a:p>
          <a:p>
            <a:pPr marL="457200" indent="-457200">
              <a:lnSpc>
                <a:spcPct val="100000"/>
              </a:lnSpc>
            </a:pPr>
            <a:r>
              <a:rPr lang="en-US" sz="1400" dirty="0" smtClean="0"/>
              <a:t>E12-09-011  </a:t>
            </a:r>
            <a:r>
              <a:rPr lang="en-US" sz="1400" dirty="0">
                <a:solidFill>
                  <a:schemeClr val="accent2"/>
                </a:solidFill>
              </a:rPr>
              <a:t>L/T separated p(</a:t>
            </a:r>
            <a:r>
              <a:rPr lang="en-US" sz="1400" dirty="0" err="1">
                <a:solidFill>
                  <a:schemeClr val="accent2"/>
                </a:solidFill>
              </a:rPr>
              <a:t>e,e</a:t>
            </a:r>
            <a:r>
              <a:rPr lang="en-US" sz="1400" dirty="0" err="1">
                <a:solidFill>
                  <a:schemeClr val="accent2"/>
                </a:solidFill>
                <a:sym typeface="Symbol"/>
              </a:rPr>
              <a:t></a:t>
            </a:r>
            <a:r>
              <a:rPr lang="en-US" sz="1400" dirty="0" err="1">
                <a:solidFill>
                  <a:schemeClr val="accent2"/>
                </a:solidFill>
              </a:rPr>
              <a:t>K</a:t>
            </a:r>
            <a:r>
              <a:rPr lang="en-US" sz="1400" baseline="30000" dirty="0">
                <a:solidFill>
                  <a:schemeClr val="accent2"/>
                </a:solidFill>
              </a:rPr>
              <a:t>+</a:t>
            </a:r>
            <a:r>
              <a:rPr lang="en-US" sz="1400" dirty="0">
                <a:solidFill>
                  <a:schemeClr val="accent2"/>
                </a:solidFill>
              </a:rPr>
              <a:t>) factorization test</a:t>
            </a:r>
          </a:p>
          <a:p>
            <a:pPr marL="457200" indent="-457200">
              <a:lnSpc>
                <a:spcPct val="100000"/>
              </a:lnSpc>
            </a:pPr>
            <a:r>
              <a:rPr lang="en-US" sz="1400" dirty="0">
                <a:solidFill>
                  <a:schemeClr val="accent2"/>
                </a:solidFill>
              </a:rPr>
              <a:t>		</a:t>
            </a:r>
            <a:r>
              <a: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Easiest L/T separation</a:t>
            </a:r>
            <a:endParaRPr lang="en-US" sz="1400" dirty="0" smtClean="0">
              <a:solidFill>
                <a:schemeClr val="tx1"/>
              </a:solidFill>
            </a:endParaRPr>
          </a:p>
          <a:p>
            <a:pPr lvl="1"/>
            <a:endParaRPr lang="en-US" sz="1400" dirty="0">
              <a:solidFill>
                <a:schemeClr val="tx1"/>
              </a:solidFill>
            </a:endParaRPr>
          </a:p>
          <a:p>
            <a:pPr lvl="1"/>
            <a:endParaRPr lang="en-US" sz="1400" dirty="0" smtClean="0">
              <a:solidFill>
                <a:schemeClr val="tx1"/>
              </a:solidFill>
            </a:endParaRPr>
          </a:p>
          <a:p>
            <a:pPr lvl="1"/>
            <a:endParaRPr lang="en-US" sz="14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lvl="1"/>
            <a:endParaRPr lang="en-US" sz="1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132" y="3576077"/>
            <a:ext cx="4051300" cy="323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564" y="903542"/>
            <a:ext cx="3446462" cy="26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3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53" y="39855"/>
            <a:ext cx="4585547" cy="68118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SHMS Magnets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91402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B1DBDE-9186-D44E-B30A-BC2C7A5002A2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689" y="900038"/>
            <a:ext cx="5204711" cy="2382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5 SC Magnets: HB, Q1, Q2, Q3, </a:t>
            </a:r>
            <a:r>
              <a:rPr lang="en-US" sz="1600" dirty="0" smtClean="0">
                <a:solidFill>
                  <a:schemeClr val="tx1"/>
                </a:solidFill>
              </a:rPr>
              <a:t>D </a:t>
            </a:r>
            <a:r>
              <a:rPr lang="mr-IN" sz="1600" dirty="0" smtClean="0">
                <a:solidFill>
                  <a:schemeClr val="tx1"/>
                </a:solidFill>
              </a:rPr>
              <a:t>–</a:t>
            </a:r>
            <a:r>
              <a:rPr lang="en-US" sz="1600" dirty="0" smtClean="0">
                <a:solidFill>
                  <a:schemeClr val="tx1"/>
                </a:solidFill>
              </a:rPr>
              <a:t> All delivered and installed on SHMS</a:t>
            </a:r>
            <a:endParaRPr lang="en-US" sz="1600" dirty="0" smtClean="0">
              <a:solidFill>
                <a:schemeClr val="tx1"/>
              </a:solidFill>
            </a:endParaRPr>
          </a:p>
          <a:p>
            <a:endParaRPr lang="en-US" sz="800" dirty="0" smtClean="0">
              <a:solidFill>
                <a:schemeClr val="tx1"/>
              </a:solidFill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HB, Q1, Q2 testing </a:t>
            </a:r>
            <a:r>
              <a:rPr lang="en-US" sz="1600" dirty="0" smtClean="0">
                <a:solidFill>
                  <a:schemeClr val="tx1"/>
                </a:solidFill>
              </a:rPr>
              <a:t>complete, collimator box </a:t>
            </a:r>
            <a:r>
              <a:rPr lang="en-US" sz="1600" dirty="0" smtClean="0">
                <a:solidFill>
                  <a:schemeClr val="tx1"/>
                </a:solidFill>
              </a:rPr>
              <a:t>installed</a:t>
            </a:r>
            <a:endParaRPr lang="en-US" sz="1600" dirty="0" smtClean="0">
              <a:solidFill>
                <a:schemeClr val="tx1"/>
              </a:solidFill>
            </a:endParaRP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Q3 leak check and instrumentation hook up in progress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Dipole service can being connected to coil</a:t>
            </a: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Q3, Dipole cooldowns in February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692" y="3544995"/>
            <a:ext cx="3341335" cy="25195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2000" y="3543545"/>
            <a:ext cx="505267" cy="4025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tx1"/>
                </a:solidFill>
              </a:rPr>
              <a:t>HB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16200" y="3996733"/>
            <a:ext cx="492443" cy="4025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133600" y="3810000"/>
            <a:ext cx="386111" cy="1524000"/>
          </a:xfrm>
          <a:prstGeom prst="ellipse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559" y="3326292"/>
            <a:ext cx="2205278" cy="2970841"/>
          </a:xfrm>
          <a:prstGeom prst="rect">
            <a:avLst/>
          </a:prstGeom>
        </p:spPr>
      </p:pic>
      <p:pic>
        <p:nvPicPr>
          <p:cNvPr id="15" name="Picture 14" descr="Screen Shot 2016-08-08 at 2.32.03 P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932" y="900038"/>
            <a:ext cx="2893718" cy="23670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849" y="3326292"/>
            <a:ext cx="2217663" cy="297084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4993957" y="4198006"/>
            <a:ext cx="492443" cy="4025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53094" y="3337427"/>
            <a:ext cx="1462836" cy="1122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Dipole Valve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Can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Connection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2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45"/>
          <p:cNvSpPr>
            <a:spLocks noChangeArrowheads="1"/>
          </p:cNvSpPr>
          <p:nvPr/>
        </p:nvSpPr>
        <p:spPr bwMode="auto">
          <a:xfrm>
            <a:off x="0" y="762000"/>
            <a:ext cx="3733800" cy="2857500"/>
          </a:xfrm>
          <a:prstGeom prst="rect">
            <a:avLst/>
          </a:prstGeom>
          <a:solidFill>
            <a:srgbClr val="FBFF66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" name="Picture 39" descr="SHMS Detectors.jpg"/>
          <p:cNvPicPr>
            <a:picLocks noChangeAspect="1"/>
          </p:cNvPicPr>
          <p:nvPr/>
        </p:nvPicPr>
        <p:blipFill rotWithShape="1">
          <a:blip r:embed="rId3"/>
          <a:srcRect r="13376"/>
          <a:stretch/>
        </p:blipFill>
        <p:spPr>
          <a:xfrm>
            <a:off x="3150557" y="2229359"/>
            <a:ext cx="5993444" cy="4108519"/>
          </a:xfrm>
          <a:prstGeom prst="rect">
            <a:avLst/>
          </a:prstGeom>
        </p:spPr>
      </p:pic>
      <p:pic>
        <p:nvPicPr>
          <p:cNvPr id="47106" name="Picture 4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4267200"/>
            <a:ext cx="2755900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05726"/>
            <a:ext cx="8229600" cy="487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SHMS Detectors</a:t>
            </a:r>
          </a:p>
        </p:txBody>
      </p:sp>
      <p:sp>
        <p:nvSpPr>
          <p:cNvPr id="47110" name="TextBox 23"/>
          <p:cNvSpPr txBox="1">
            <a:spLocks noChangeArrowheads="1"/>
          </p:cNvSpPr>
          <p:nvPr/>
        </p:nvSpPr>
        <p:spPr bwMode="auto">
          <a:xfrm>
            <a:off x="2051050" y="3962400"/>
            <a:ext cx="1066800" cy="1603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Shower Counter </a:t>
            </a:r>
          </a:p>
        </p:txBody>
      </p:sp>
      <p:sp>
        <p:nvSpPr>
          <p:cNvPr id="47111" name="TextBox 24"/>
          <p:cNvSpPr txBox="1">
            <a:spLocks noChangeArrowheads="1"/>
          </p:cNvSpPr>
          <p:nvPr/>
        </p:nvSpPr>
        <p:spPr bwMode="auto">
          <a:xfrm>
            <a:off x="2895600" y="4572000"/>
            <a:ext cx="1011238" cy="182563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900">
                <a:solidFill>
                  <a:srgbClr val="008000"/>
                </a:solidFill>
                <a:latin typeface="Arial" charset="0"/>
              </a:rPr>
              <a:t>S2 Hodoscope</a:t>
            </a:r>
          </a:p>
        </p:txBody>
      </p:sp>
      <p:sp>
        <p:nvSpPr>
          <p:cNvPr id="47112" name="TextBox 25"/>
          <p:cNvSpPr txBox="1">
            <a:spLocks noChangeArrowheads="1"/>
          </p:cNvSpPr>
          <p:nvPr/>
        </p:nvSpPr>
        <p:spPr bwMode="auto">
          <a:xfrm>
            <a:off x="5969000" y="2420938"/>
            <a:ext cx="1252538" cy="26352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C</a:t>
            </a:r>
            <a:r>
              <a:rPr lang="en-US" sz="900" baseline="-25000" dirty="0">
                <a:solidFill>
                  <a:srgbClr val="FF0000"/>
                </a:solidFill>
                <a:latin typeface="Arial" charset="0"/>
              </a:rPr>
              <a:t>4</a:t>
            </a:r>
            <a:r>
              <a:rPr lang="en-US" sz="900" dirty="0">
                <a:solidFill>
                  <a:srgbClr val="FF0000"/>
                </a:solidFill>
                <a:latin typeface="Arial" charset="0"/>
              </a:rPr>
              <a:t>F</a:t>
            </a:r>
            <a:r>
              <a:rPr lang="en-US" sz="900" baseline="-25000" dirty="0">
                <a:solidFill>
                  <a:srgbClr val="FF0000"/>
                </a:solidFill>
                <a:latin typeface="Arial" charset="0"/>
              </a:rPr>
              <a:t>8</a:t>
            </a:r>
            <a:r>
              <a:rPr lang="en-US" sz="900" dirty="0">
                <a:solidFill>
                  <a:srgbClr val="FF0000"/>
                </a:solidFill>
                <a:latin typeface="Arial" charset="0"/>
              </a:rPr>
              <a:t>O </a:t>
            </a:r>
            <a:r>
              <a:rPr lang="en-US" sz="900" i="1" dirty="0">
                <a:solidFill>
                  <a:srgbClr val="FF0000"/>
                </a:solidFill>
                <a:latin typeface="Arial" charset="0"/>
              </a:rPr>
              <a:t>Heavy Gas </a:t>
            </a:r>
            <a:r>
              <a:rPr lang="en-US" sz="900" dirty="0">
                <a:solidFill>
                  <a:srgbClr val="FF0000"/>
                </a:solidFill>
                <a:latin typeface="Arial" charset="0"/>
              </a:rPr>
              <a:t>Cerenkov</a:t>
            </a:r>
          </a:p>
        </p:txBody>
      </p:sp>
      <p:sp>
        <p:nvSpPr>
          <p:cNvPr id="47113" name="TextBox 26"/>
          <p:cNvSpPr txBox="1">
            <a:spLocks noChangeArrowheads="1"/>
          </p:cNvSpPr>
          <p:nvPr/>
        </p:nvSpPr>
        <p:spPr bwMode="auto">
          <a:xfrm>
            <a:off x="4605338" y="6180138"/>
            <a:ext cx="990600" cy="1428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900">
                <a:solidFill>
                  <a:srgbClr val="008000"/>
                </a:solidFill>
                <a:latin typeface="Arial" charset="0"/>
              </a:rPr>
              <a:t>S1 Hodoscope</a:t>
            </a:r>
          </a:p>
        </p:txBody>
      </p:sp>
      <p:sp>
        <p:nvSpPr>
          <p:cNvPr id="47114" name="TextBox 27"/>
          <p:cNvSpPr txBox="1">
            <a:spLocks noChangeArrowheads="1"/>
          </p:cNvSpPr>
          <p:nvPr/>
        </p:nvSpPr>
        <p:spPr bwMode="auto">
          <a:xfrm>
            <a:off x="6705600" y="2819400"/>
            <a:ext cx="1066800" cy="1524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900">
                <a:solidFill>
                  <a:srgbClr val="008000"/>
                </a:solidFill>
                <a:latin typeface="Arial" charset="0"/>
              </a:rPr>
              <a:t>Drift Chambers</a:t>
            </a:r>
          </a:p>
        </p:txBody>
      </p:sp>
      <p:sp>
        <p:nvSpPr>
          <p:cNvPr id="47115" name="TextBox 28"/>
          <p:cNvSpPr txBox="1">
            <a:spLocks noChangeArrowheads="1"/>
          </p:cNvSpPr>
          <p:nvPr/>
        </p:nvSpPr>
        <p:spPr bwMode="auto">
          <a:xfrm>
            <a:off x="7620000" y="3238500"/>
            <a:ext cx="965200" cy="2952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900">
                <a:solidFill>
                  <a:prstClr val="black"/>
                </a:solidFill>
                <a:latin typeface="Arial" charset="0"/>
              </a:rPr>
              <a:t>Ar/Ne </a:t>
            </a:r>
            <a:r>
              <a:rPr lang="en-US" sz="900" i="1">
                <a:solidFill>
                  <a:prstClr val="black"/>
                </a:solidFill>
                <a:latin typeface="Arial" charset="0"/>
              </a:rPr>
              <a:t>Noble-Gas</a:t>
            </a:r>
            <a:r>
              <a:rPr lang="en-US" sz="900">
                <a:solidFill>
                  <a:prstClr val="black"/>
                </a:solidFill>
                <a:latin typeface="Arial" charset="0"/>
              </a:rPr>
              <a:t> Cerenkov</a:t>
            </a:r>
          </a:p>
        </p:txBody>
      </p:sp>
      <p:cxnSp>
        <p:nvCxnSpPr>
          <p:cNvPr id="30" name="Straight Arrow Connector 29"/>
          <p:cNvCxnSpPr>
            <a:cxnSpLocks noChangeShapeType="1"/>
          </p:cNvCxnSpPr>
          <p:nvPr/>
        </p:nvCxnSpPr>
        <p:spPr bwMode="auto">
          <a:xfrm rot="5400000" flipH="1" flipV="1">
            <a:off x="3400789" y="3916449"/>
            <a:ext cx="988565" cy="322542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arrow" w="sm" len="lg"/>
          </a:ln>
          <a:effectLst>
            <a:outerShdw dist="38100" dir="20760014" algn="br" rotWithShape="0">
              <a:schemeClr val="bg1">
                <a:alpha val="96999"/>
              </a:schemeClr>
            </a:outerShdw>
          </a:effectLst>
        </p:spPr>
      </p:cxnSp>
      <p:cxnSp>
        <p:nvCxnSpPr>
          <p:cNvPr id="31" name="Straight Arrow Connector 30"/>
          <p:cNvCxnSpPr>
            <a:cxnSpLocks noChangeShapeType="1"/>
            <a:stCxn id="47112" idx="1"/>
          </p:cNvCxnSpPr>
          <p:nvPr/>
        </p:nvCxnSpPr>
        <p:spPr bwMode="auto">
          <a:xfrm rot="10800000" flipV="1">
            <a:off x="5629275" y="2552700"/>
            <a:ext cx="339725" cy="41910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arrow" w="sm" len="lg"/>
          </a:ln>
          <a:effectLst>
            <a:outerShdw dist="38100" dir="20760014" algn="br" rotWithShape="0">
              <a:schemeClr val="bg1">
                <a:alpha val="96999"/>
              </a:schemeClr>
            </a:outerShdw>
          </a:effectLst>
        </p:spPr>
      </p:cxnSp>
      <p:cxnSp>
        <p:nvCxnSpPr>
          <p:cNvPr id="32" name="Straight Arrow Connector 31"/>
          <p:cNvCxnSpPr>
            <a:cxnSpLocks noChangeShapeType="1"/>
            <a:stCxn id="47113" idx="0"/>
          </p:cNvCxnSpPr>
          <p:nvPr/>
        </p:nvCxnSpPr>
        <p:spPr bwMode="auto">
          <a:xfrm rot="5400000" flipH="1" flipV="1">
            <a:off x="4456631" y="5261129"/>
            <a:ext cx="1563017" cy="275003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arrow" w="sm" len="lg"/>
          </a:ln>
          <a:effectLst>
            <a:outerShdw dist="38100" dir="20760014" algn="br" rotWithShape="0">
              <a:schemeClr val="bg1">
                <a:alpha val="96999"/>
              </a:schemeClr>
            </a:outerShdw>
          </a:effectLst>
        </p:spPr>
      </p:cxnSp>
      <p:cxnSp>
        <p:nvCxnSpPr>
          <p:cNvPr id="33" name="Straight Arrow Connector 32"/>
          <p:cNvCxnSpPr>
            <a:cxnSpLocks noChangeShapeType="1"/>
            <a:stCxn id="47114" idx="2"/>
          </p:cNvCxnSpPr>
          <p:nvPr/>
        </p:nvCxnSpPr>
        <p:spPr bwMode="auto">
          <a:xfrm rot="5400000">
            <a:off x="6667500" y="2857500"/>
            <a:ext cx="457200" cy="68580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arrow" w="sm" len="lg"/>
          </a:ln>
          <a:effectLst>
            <a:outerShdw dist="38100" dir="20760014" algn="br" rotWithShape="0">
              <a:schemeClr val="bg1">
                <a:alpha val="96999"/>
              </a:schemeClr>
            </a:outerShdw>
          </a:effectLst>
        </p:spPr>
      </p:cxnSp>
      <p:cxnSp>
        <p:nvCxnSpPr>
          <p:cNvPr id="34" name="Straight Arrow Connector 33"/>
          <p:cNvCxnSpPr>
            <a:cxnSpLocks noChangeShapeType="1"/>
            <a:stCxn id="47114" idx="2"/>
          </p:cNvCxnSpPr>
          <p:nvPr/>
        </p:nvCxnSpPr>
        <p:spPr bwMode="auto">
          <a:xfrm rot="5400000">
            <a:off x="6739731" y="3166269"/>
            <a:ext cx="693738" cy="30480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arrow" w="sm" len="lg"/>
          </a:ln>
          <a:effectLst>
            <a:outerShdw dist="38100" dir="20760014" algn="br" rotWithShape="0">
              <a:schemeClr val="bg1">
                <a:alpha val="96999"/>
              </a:schemeClr>
            </a:outerShdw>
          </a:effectLst>
        </p:spPr>
      </p:cxnSp>
      <p:cxnSp>
        <p:nvCxnSpPr>
          <p:cNvPr id="35" name="Straight Arrow Connector 34"/>
          <p:cNvCxnSpPr>
            <a:cxnSpLocks noChangeShapeType="1"/>
            <a:stCxn id="47115" idx="2"/>
          </p:cNvCxnSpPr>
          <p:nvPr/>
        </p:nvCxnSpPr>
        <p:spPr bwMode="auto">
          <a:xfrm rot="5400000">
            <a:off x="7738268" y="3618707"/>
            <a:ext cx="449263" cy="27940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arrow" w="sm" len="lg"/>
          </a:ln>
          <a:effectLst>
            <a:outerShdw dist="38100" dir="20760014" algn="br" rotWithShape="0">
              <a:schemeClr val="bg1">
                <a:alpha val="96999"/>
              </a:schemeClr>
            </a:outerShdw>
          </a:effectLst>
        </p:spPr>
      </p:cxnSp>
      <p:sp>
        <p:nvSpPr>
          <p:cNvPr id="47122" name="TextBox 35"/>
          <p:cNvSpPr txBox="1">
            <a:spLocks noChangeArrowheads="1"/>
          </p:cNvSpPr>
          <p:nvPr/>
        </p:nvSpPr>
        <p:spPr bwMode="auto">
          <a:xfrm>
            <a:off x="3048000" y="5740400"/>
            <a:ext cx="1203325" cy="23297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900" i="1" dirty="0" smtClean="0">
                <a:solidFill>
                  <a:prstClr val="black"/>
                </a:solidFill>
                <a:latin typeface="Arial" charset="0"/>
              </a:rPr>
              <a:t>Aerogel </a:t>
            </a:r>
            <a:r>
              <a:rPr lang="en-US" sz="900" i="1" dirty="0">
                <a:solidFill>
                  <a:prstClr val="black"/>
                </a:solidFill>
                <a:latin typeface="Arial" charset="0"/>
              </a:rPr>
              <a:t>Cerenkov</a:t>
            </a:r>
          </a:p>
        </p:txBody>
      </p:sp>
      <p:cxnSp>
        <p:nvCxnSpPr>
          <p:cNvPr id="38" name="Straight Arrow Connector 37"/>
          <p:cNvCxnSpPr>
            <a:cxnSpLocks noChangeShapeType="1"/>
            <a:stCxn id="47122" idx="0"/>
          </p:cNvCxnSpPr>
          <p:nvPr/>
        </p:nvCxnSpPr>
        <p:spPr bwMode="auto">
          <a:xfrm rot="5400000" flipH="1" flipV="1">
            <a:off x="2971429" y="4340428"/>
            <a:ext cx="2078206" cy="721738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arrow" w="sm" len="lg"/>
          </a:ln>
          <a:effectLst>
            <a:outerShdw dist="38100" dir="20760014" algn="br" rotWithShape="0">
              <a:schemeClr val="bg1">
                <a:alpha val="96999"/>
              </a:schemeClr>
            </a:outerShdw>
          </a:effectLst>
        </p:spPr>
      </p:cxnSp>
      <p:sp>
        <p:nvSpPr>
          <p:cNvPr id="47124" name="TextBox 4"/>
          <p:cNvSpPr txBox="1">
            <a:spLocks noChangeArrowheads="1"/>
          </p:cNvSpPr>
          <p:nvPr/>
        </p:nvSpPr>
        <p:spPr bwMode="auto">
          <a:xfrm>
            <a:off x="152400" y="685800"/>
            <a:ext cx="4038600" cy="3344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600" dirty="0">
                <a:solidFill>
                  <a:srgbClr val="FF0000"/>
                </a:solidFill>
                <a:latin typeface="Arial" charset="0"/>
              </a:rPr>
              <a:t>Noble Gas Cerenkov</a:t>
            </a:r>
          </a:p>
          <a:p>
            <a:pPr defTabSz="91440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600" dirty="0">
                <a:solidFill>
                  <a:srgbClr val="008000"/>
                </a:solidFill>
                <a:latin typeface="Arial" charset="0"/>
              </a:rPr>
              <a:t>Drift Chambers</a:t>
            </a:r>
          </a:p>
          <a:p>
            <a:pPr defTabSz="91440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600" dirty="0">
                <a:solidFill>
                  <a:srgbClr val="008000"/>
                </a:solidFill>
                <a:latin typeface="Arial" charset="0"/>
              </a:rPr>
              <a:t>Trigger Hodoscopes</a:t>
            </a:r>
          </a:p>
          <a:p>
            <a:pPr marL="457200" lvl="1" indent="0" defTabSz="91440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sz="1600" dirty="0">
                <a:solidFill>
                  <a:srgbClr val="008000"/>
                </a:solidFill>
                <a:latin typeface="Arial" charset="0"/>
              </a:rPr>
              <a:t>3 Planes Scintillator</a:t>
            </a:r>
          </a:p>
          <a:p>
            <a:pPr marL="457200" lvl="1" indent="0" defTabSz="91440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sz="1600" dirty="0">
                <a:solidFill>
                  <a:srgbClr val="008000"/>
                </a:solidFill>
                <a:latin typeface="Arial" charset="0"/>
              </a:rPr>
              <a:t>1 Plane Quartz</a:t>
            </a:r>
          </a:p>
          <a:p>
            <a:pPr defTabSz="91440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600" dirty="0">
                <a:solidFill>
                  <a:srgbClr val="FF0000"/>
                </a:solidFill>
                <a:latin typeface="Arial" charset="0"/>
              </a:rPr>
              <a:t>Heavy Gas Cerenkov*</a:t>
            </a:r>
          </a:p>
          <a:p>
            <a:pPr defTabSz="91440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600" dirty="0">
                <a:solidFill>
                  <a:srgbClr val="0000FF"/>
                </a:solidFill>
                <a:latin typeface="Arial" charset="0"/>
              </a:rPr>
              <a:t>Calorimeter</a:t>
            </a:r>
          </a:p>
          <a:p>
            <a:pPr defTabSz="91440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600" dirty="0">
                <a:solidFill>
                  <a:srgbClr val="008000"/>
                </a:solidFill>
                <a:latin typeface="Arial" charset="0"/>
              </a:rPr>
              <a:t>Detector </a:t>
            </a:r>
            <a:r>
              <a:rPr lang="en-US" sz="1600" dirty="0" smtClean="0">
                <a:solidFill>
                  <a:srgbClr val="008000"/>
                </a:solidFill>
                <a:latin typeface="Arial" charset="0"/>
              </a:rPr>
              <a:t>Frames</a:t>
            </a:r>
          </a:p>
          <a:p>
            <a:pPr defTabSz="91440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600" dirty="0">
                <a:solidFill>
                  <a:srgbClr val="008000"/>
                </a:solidFill>
                <a:latin typeface="Arial" charset="0"/>
              </a:rPr>
              <a:t>Aerogel 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defTabSz="91440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600" dirty="0" smtClean="0">
                <a:solidFill>
                  <a:srgbClr val="008000"/>
                </a:solidFill>
                <a:latin typeface="Arial" charset="0"/>
              </a:rPr>
              <a:t> </a:t>
            </a:r>
            <a:endParaRPr lang="en-US" sz="1600" dirty="0">
              <a:solidFill>
                <a:srgbClr val="008000"/>
              </a:solidFill>
              <a:latin typeface="Arial" charset="0"/>
            </a:endParaRPr>
          </a:p>
          <a:p>
            <a:pPr defTabSz="91440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7125" name="TextBox 4"/>
          <p:cNvSpPr txBox="1">
            <a:spLocks noChangeArrowheads="1"/>
          </p:cNvSpPr>
          <p:nvPr/>
        </p:nvSpPr>
        <p:spPr bwMode="auto">
          <a:xfrm>
            <a:off x="4876800" y="762000"/>
            <a:ext cx="2057400" cy="792163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000" dirty="0">
                <a:solidFill>
                  <a:prstClr val="black"/>
                </a:solidFill>
                <a:latin typeface="Arial" charset="0"/>
              </a:rPr>
              <a:t>(Funding Color Codes)</a:t>
            </a:r>
          </a:p>
          <a:p>
            <a:pPr defTabSz="914400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100" dirty="0">
                <a:solidFill>
                  <a:srgbClr val="FF0000"/>
                </a:solidFill>
                <a:latin typeface="Arial" charset="0"/>
              </a:rPr>
              <a:t>12 GeV Project Funded</a:t>
            </a:r>
          </a:p>
          <a:p>
            <a:pPr defTabSz="914400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100" dirty="0">
                <a:solidFill>
                  <a:srgbClr val="008000"/>
                </a:solidFill>
                <a:latin typeface="Arial" charset="0"/>
              </a:rPr>
              <a:t>NSF MRI Funding</a:t>
            </a:r>
          </a:p>
          <a:p>
            <a:pPr defTabSz="914400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100" dirty="0">
                <a:solidFill>
                  <a:srgbClr val="0000FF"/>
                </a:solidFill>
                <a:latin typeface="Arial" charset="0"/>
              </a:rPr>
              <a:t>Gift from NIKHEF and</a:t>
            </a:r>
            <a:r>
              <a:rPr lang="en-US" sz="1100" dirty="0" smtClean="0">
                <a:solidFill>
                  <a:srgbClr val="0000FF"/>
                </a:solidFill>
                <a:latin typeface="Arial" charset="0"/>
              </a:rPr>
              <a:t> ANSL </a:t>
            </a:r>
            <a:endParaRPr lang="en-US" sz="1100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47126" name="Picture 21" descr="UVALOGO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93938" y="806450"/>
            <a:ext cx="1346200" cy="14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7" name="Picture 24" descr="HULogo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5938" y="1074738"/>
            <a:ext cx="889000" cy="19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8" name="Picture 25" descr="UReginaLOGO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30463" y="2201863"/>
            <a:ext cx="84613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9" name="Picture 42" descr="JMULogo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60663" y="1549400"/>
            <a:ext cx="72707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30" name="TextBox 23"/>
          <p:cNvSpPr txBox="1">
            <a:spLocks noChangeArrowheads="1"/>
          </p:cNvSpPr>
          <p:nvPr/>
        </p:nvSpPr>
        <p:spPr bwMode="auto">
          <a:xfrm>
            <a:off x="2051050" y="4140200"/>
            <a:ext cx="1295400" cy="177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PreShower Counter </a:t>
            </a:r>
          </a:p>
        </p:txBody>
      </p:sp>
      <p:cxnSp>
        <p:nvCxnSpPr>
          <p:cNvPr id="55" name="Straight Arrow Connector 54"/>
          <p:cNvCxnSpPr>
            <a:cxnSpLocks noChangeShapeType="1"/>
            <a:stCxn id="47130" idx="3"/>
          </p:cNvCxnSpPr>
          <p:nvPr/>
        </p:nvCxnSpPr>
        <p:spPr bwMode="auto">
          <a:xfrm flipV="1">
            <a:off x="3346450" y="3517900"/>
            <a:ext cx="495300" cy="71120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arrow" w="sm" len="lg"/>
          </a:ln>
          <a:effectLst>
            <a:outerShdw dist="38100" dir="20760014" algn="br" rotWithShape="0">
              <a:schemeClr val="bg1">
                <a:alpha val="96999"/>
              </a:schemeClr>
            </a:outerShdw>
          </a:effectLst>
        </p:spPr>
      </p:cxnSp>
      <p:cxnSp>
        <p:nvCxnSpPr>
          <p:cNvPr id="37" name="Straight Arrow Connector 36"/>
          <p:cNvCxnSpPr>
            <a:cxnSpLocks noChangeShapeType="1"/>
            <a:stCxn id="47110" idx="3"/>
          </p:cNvCxnSpPr>
          <p:nvPr/>
        </p:nvCxnSpPr>
        <p:spPr bwMode="auto">
          <a:xfrm flipV="1">
            <a:off x="3117850" y="3357011"/>
            <a:ext cx="682510" cy="685558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arrow" w="sm" len="lg"/>
          </a:ln>
          <a:effectLst>
            <a:outerShdw dist="38100" dir="20760014" algn="br" rotWithShape="0">
              <a:schemeClr val="bg1">
                <a:alpha val="96999"/>
              </a:schemeClr>
            </a:outerShdw>
          </a:effectLst>
        </p:spPr>
      </p:cxnSp>
      <p:pic>
        <p:nvPicPr>
          <p:cNvPr id="47133" name="Picture 58" descr="CWMLogo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62138" y="2846388"/>
            <a:ext cx="11461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34" name="Picture 35" descr="NCATLogoName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78063" y="1909763"/>
            <a:ext cx="9302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35" name="Picture 38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47800" y="2514600"/>
            <a:ext cx="18986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37" name="TextBox 38"/>
          <p:cNvSpPr txBox="1">
            <a:spLocks noChangeArrowheads="1"/>
          </p:cNvSpPr>
          <p:nvPr/>
        </p:nvSpPr>
        <p:spPr bwMode="auto">
          <a:xfrm>
            <a:off x="139700" y="3353915"/>
            <a:ext cx="308959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9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*HGC</a:t>
            </a:r>
            <a:r>
              <a:rPr lang="en-US" sz="9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is </a:t>
            </a:r>
            <a:r>
              <a:rPr lang="en-US" sz="9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largely funded by NSERC grant to U. Regina</a:t>
            </a:r>
          </a:p>
        </p:txBody>
      </p:sp>
      <p:pic>
        <p:nvPicPr>
          <p:cNvPr id="41" name="Picture 40" descr="CUA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9192" y="3116219"/>
            <a:ext cx="1714119" cy="17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4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71" y="39854"/>
            <a:ext cx="4585547" cy="68118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Detectors Installed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91402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B1DBDE-9186-D44E-B30A-BC2C7A5002A2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7252" y="953223"/>
            <a:ext cx="5354821" cy="3870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SHMS detectors and infrastructure installed: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Drift Chambers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Hodoscope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mr-IN" dirty="0" smtClean="0">
                <a:solidFill>
                  <a:schemeClr val="tx1"/>
                </a:solidFill>
              </a:rPr>
              <a:t>–</a:t>
            </a:r>
            <a:r>
              <a:rPr lang="en-US" dirty="0" smtClean="0">
                <a:solidFill>
                  <a:schemeClr val="tx1"/>
                </a:solidFill>
              </a:rPr>
              <a:t> scintillator (3 planes) &amp; quartz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Heavy Gas Cerenkov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Aerogel Cerenkov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Calorimeter pre-shower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	Calorimeter shower array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Test fits done: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Noble Gas Cerenkov (not used for all </a:t>
            </a:r>
            <a:r>
              <a:rPr lang="en-US" dirty="0" err="1" smtClean="0">
                <a:solidFill>
                  <a:schemeClr val="tx1"/>
                </a:solidFill>
              </a:rPr>
              <a:t>expts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Vacuum extension (when Noble not used)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49" y="4414136"/>
            <a:ext cx="3096511" cy="23223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239" y="39854"/>
            <a:ext cx="1832133" cy="2442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75" y="4479056"/>
            <a:ext cx="2924683" cy="26023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24" y="2604453"/>
            <a:ext cx="3645715" cy="361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9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53" y="39855"/>
            <a:ext cx="9081347" cy="68118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HMS </a:t>
            </a:r>
            <a:r>
              <a:rPr lang="en-US" smtClean="0">
                <a:solidFill>
                  <a:schemeClr val="tx1"/>
                </a:solidFill>
              </a:rPr>
              <a:t>Drift Chambers – repair and replacement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91402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B1DBDE-9186-D44E-B30A-BC2C7A5002A2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1090" y="838200"/>
            <a:ext cx="4938295" cy="3145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HMS Drift Chamber Chambers</a:t>
            </a:r>
          </a:p>
          <a:p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One of two existing chambers had &gt; 100 </a:t>
            </a:r>
            <a:r>
              <a:rPr lang="en-US" sz="1600" dirty="0" smtClean="0">
                <a:solidFill>
                  <a:schemeClr val="tx1"/>
                </a:solidFill>
              </a:rPr>
              <a:t>			broken </a:t>
            </a:r>
            <a:r>
              <a:rPr lang="en-US" sz="1600" dirty="0" smtClean="0">
                <a:solidFill>
                  <a:schemeClr val="tx1"/>
                </a:solidFill>
              </a:rPr>
              <a:t>wires</a:t>
            </a:r>
          </a:p>
          <a:p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Repaired in TEDF, reinstalled and tested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Replacement Chambers Built</a:t>
            </a:r>
          </a:p>
          <a:p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Similar to SHMS design (XUV style)</a:t>
            </a:r>
          </a:p>
          <a:p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Constructed at Hampton University</a:t>
            </a:r>
          </a:p>
          <a:p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Undergoing testing in ESB (install in summer)</a:t>
            </a:r>
          </a:p>
          <a:p>
            <a:r>
              <a:rPr lang="en-US" sz="1600" dirty="0">
                <a:solidFill>
                  <a:schemeClr val="tx1"/>
                </a:solidFill>
              </a:rPr>
              <a:t>		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7100" y="4143375"/>
            <a:ext cx="2946400" cy="2209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074" y="3577154"/>
            <a:ext cx="3705593" cy="27791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074" y="612775"/>
            <a:ext cx="37338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8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sgothic"/>
        <a:cs typeface="msgothic"/>
      </a:majorFont>
      <a:minorFont>
        <a:latin typeface="Arial"/>
        <a:ea typeface="msgothic"/>
        <a:cs typeface="ms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2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2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sgothic"/>
        <a:cs typeface="msgothic"/>
      </a:majorFont>
      <a:minorFont>
        <a:latin typeface="Arial"/>
        <a:ea typeface="msgothic"/>
        <a:cs typeface="ms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2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2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19493</TotalTime>
  <Words>943</Words>
  <Application>Microsoft Macintosh PowerPoint</Application>
  <PresentationFormat>On-screen Show (4:3)</PresentationFormat>
  <Paragraphs>263</Paragraphs>
  <Slides>19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Bitstream Vera Sans</vt:lpstr>
      <vt:lpstr>Cambria Math</vt:lpstr>
      <vt:lpstr>Comic Sans MS</vt:lpstr>
      <vt:lpstr>DejaVu LGC Sans</vt:lpstr>
      <vt:lpstr>Helvetica</vt:lpstr>
      <vt:lpstr>Lucida Sans Unicode</vt:lpstr>
      <vt:lpstr>ＭＳ Ｐゴシック</vt:lpstr>
      <vt:lpstr>msgothic</vt:lpstr>
      <vt:lpstr>Symbol</vt:lpstr>
      <vt:lpstr>Times New Roman</vt:lpstr>
      <vt:lpstr>Wingdings</vt:lpstr>
      <vt:lpstr>Arial</vt:lpstr>
      <vt:lpstr>Calibri</vt:lpstr>
      <vt:lpstr>Times</vt:lpstr>
      <vt:lpstr>Office Theme</vt:lpstr>
      <vt:lpstr>1_Office Theme</vt:lpstr>
      <vt:lpstr>Equation</vt:lpstr>
      <vt:lpstr>Microsoft Excel Worksheet</vt:lpstr>
      <vt:lpstr>PowerPoint Presentation</vt:lpstr>
      <vt:lpstr>PowerPoint Presentation</vt:lpstr>
      <vt:lpstr>PowerPoint Presentation</vt:lpstr>
      <vt:lpstr>PowerPoint Presentation</vt:lpstr>
      <vt:lpstr>Commissioning/Early Experiments</vt:lpstr>
      <vt:lpstr>SHMS Magnets</vt:lpstr>
      <vt:lpstr>SHMS Detectors</vt:lpstr>
      <vt:lpstr>Detectors Installed</vt:lpstr>
      <vt:lpstr>HMS Drift Chambers – repair and replacement</vt:lpstr>
      <vt:lpstr>PowerPoint Presentation</vt:lpstr>
      <vt:lpstr>PowerPoint Presentation</vt:lpstr>
      <vt:lpstr>PowerPoint Presentation</vt:lpstr>
      <vt:lpstr>Polarized 3He</vt:lpstr>
      <vt:lpstr>LAD – Large Acceptance Detector</vt:lpstr>
      <vt:lpstr>PowerPoint Presentation</vt:lpstr>
      <vt:lpstr>Physics Division Reviews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Hall C Status</dc:title>
  <dc:creator>Stephen Wood</dc:creator>
  <cp:lastModifiedBy>Microsoft Office User</cp:lastModifiedBy>
  <cp:revision>777</cp:revision>
  <cp:lastPrinted>2016-06-21T21:03:14Z</cp:lastPrinted>
  <dcterms:created xsi:type="dcterms:W3CDTF">1601-01-01T00:00:00Z</dcterms:created>
  <dcterms:modified xsi:type="dcterms:W3CDTF">2017-01-10T19:39:14Z</dcterms:modified>
</cp:coreProperties>
</file>