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1" r:id="rId2"/>
    <p:sldId id="328" r:id="rId3"/>
    <p:sldId id="333" r:id="rId4"/>
    <p:sldId id="323" r:id="rId5"/>
    <p:sldId id="332" r:id="rId6"/>
    <p:sldId id="33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3" autoAdjust="0"/>
    <p:restoredTop sz="96166" autoAdjust="0"/>
  </p:normalViewPr>
  <p:slideViewPr>
    <p:cSldViewPr>
      <p:cViewPr varScale="1">
        <p:scale>
          <a:sx n="103" d="100"/>
          <a:sy n="103" d="100"/>
        </p:scale>
        <p:origin x="-1720" y="-112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11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F7DDD0-A54B-42D0-9C89-378B2B3DDD96}" type="datetime1">
              <a:rPr lang="en-US"/>
              <a:pPr>
                <a:defRPr/>
              </a:pPr>
              <a:t>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4602BB-28CC-4FD7-8B7F-2532843D6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9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3" charset="-128"/>
        <a:cs typeface="ＭＳ Ｐゴシック" pitchFamily="6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>
              <a:defRPr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410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6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6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6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2667000"/>
          </a:xfrm>
        </p:spPr>
        <p:txBody>
          <a:bodyPr/>
          <a:lstStyle/>
          <a:p>
            <a:pPr lvl="1" eaLnBrk="1" hangingPunct="1">
              <a:spcAft>
                <a:spcPts val="2400"/>
              </a:spcAft>
            </a:pP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Computing </a:t>
            </a:r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Update</a:t>
            </a:r>
            <a:br>
              <a:rPr lang="en-US" dirty="0" smtClean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n-US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1000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n-US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2800" b="0" dirty="0">
                <a:ea typeface="ＭＳ Ｐゴシック" pitchFamily="-1" charset="-128"/>
                <a:cs typeface="ＭＳ Ｐゴシック" pitchFamily="-1" charset="-128"/>
              </a:rPr>
              <a:t>User Group Board of Directors Meeting</a:t>
            </a:r>
            <a:br>
              <a:rPr lang="en-US" sz="2800" b="0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1000" b="0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2800" b="0" dirty="0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n-US" sz="2800" b="0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1800" b="0" i="1" dirty="0" smtClean="0">
                <a:ea typeface="ＭＳ Ｐゴシック" pitchFamily="-1" charset="-128"/>
                <a:cs typeface="ＭＳ Ｐゴシック" pitchFamily="-1" charset="-128"/>
              </a:rPr>
              <a:t>Amber Boehnlein</a:t>
            </a:r>
            <a:r>
              <a:rPr lang="en-US" sz="1800" b="0" i="1" dirty="0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n-US" sz="1800" b="0" i="1" dirty="0">
                <a:ea typeface="ＭＳ Ｐゴシック" pitchFamily="-1" charset="-128"/>
                <a:cs typeface="ＭＳ Ｐゴシック" pitchFamily="-1" charset="-128"/>
              </a:rPr>
            </a:br>
            <a:r>
              <a:rPr lang="en-US" sz="1800" b="0" i="1" dirty="0" smtClean="0">
                <a:ea typeface="ＭＳ Ｐゴシック" pitchFamily="-1" charset="-128"/>
                <a:cs typeface="ＭＳ Ｐゴシック" pitchFamily="-1" charset="-128"/>
              </a:rPr>
              <a:t>IT Division Director</a:t>
            </a:r>
            <a:endParaRPr lang="en-US" b="0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5410200" cy="1447800"/>
          </a:xfrm>
        </p:spPr>
        <p:txBody>
          <a:bodyPr/>
          <a:lstStyle/>
          <a:p>
            <a:pPr algn="l" eaLnBrk="1" hangingPunct="1"/>
            <a:r>
              <a:rPr lang="en-US" sz="1800" i="1" dirty="0">
                <a:ea typeface="ＭＳ Ｐゴシック" pitchFamily="-1" charset="-128"/>
                <a:cs typeface="ＭＳ Ｐゴシック" pitchFamily="-1" charset="-128"/>
              </a:rPr>
              <a:t>Outline</a:t>
            </a:r>
          </a:p>
          <a:p>
            <a:pPr lvl="1" algn="l" eaLnBrk="1" hangingPunct="1"/>
            <a:r>
              <a:rPr lang="en-US" sz="1800" dirty="0" smtClean="0"/>
              <a:t>IT Division News</a:t>
            </a:r>
            <a:endParaRPr lang="en-US" sz="1800" dirty="0"/>
          </a:p>
          <a:p>
            <a:pPr lvl="1" algn="l" eaLnBrk="1" hangingPunct="1"/>
            <a:r>
              <a:rPr lang="en-US" sz="1800" dirty="0" smtClean="0"/>
              <a:t>Other News</a:t>
            </a:r>
            <a:endParaRPr lang="en-US" sz="1800" dirty="0"/>
          </a:p>
          <a:p>
            <a:pPr algn="l" eaLnBrk="1" hangingPunct="1"/>
            <a:endParaRPr lang="en-US" sz="1800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51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305800" cy="5410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Multi Factor Authentication will complete by Feb 28, 2017</a:t>
            </a:r>
          </a:p>
          <a:p>
            <a:pPr lvl="1"/>
            <a:r>
              <a:rPr lang="en-US" dirty="0" smtClean="0"/>
              <a:t>No impact on the user community.</a:t>
            </a:r>
          </a:p>
          <a:p>
            <a:r>
              <a:rPr lang="en-US" dirty="0" smtClean="0"/>
              <a:t>PAC proposal submission will be streamlined</a:t>
            </a:r>
          </a:p>
          <a:p>
            <a:r>
              <a:rPr lang="en-US" dirty="0"/>
              <a:t>Public Access of Publications </a:t>
            </a:r>
            <a:endParaRPr lang="en-US" dirty="0" smtClean="0"/>
          </a:p>
          <a:p>
            <a:pPr lvl="1"/>
            <a:r>
              <a:rPr lang="en-US" dirty="0" smtClean="0"/>
              <a:t>JLAB met the DOE requirements to submit 85% of manuscripts</a:t>
            </a:r>
          </a:p>
          <a:p>
            <a:pPr lvl="1"/>
            <a:r>
              <a:rPr lang="en-US" dirty="0" smtClean="0"/>
              <a:t>Publication process training continues</a:t>
            </a:r>
          </a:p>
          <a:p>
            <a:r>
              <a:rPr lang="en-US" dirty="0" smtClean="0"/>
              <a:t>Computer </a:t>
            </a:r>
            <a:r>
              <a:rPr lang="en-US" dirty="0"/>
              <a:t>Center Efficiency </a:t>
            </a:r>
            <a:r>
              <a:rPr lang="en-US" dirty="0" smtClean="0"/>
              <a:t>Upgrade Nearly complete</a:t>
            </a:r>
            <a:endParaRPr lang="en-US" dirty="0"/>
          </a:p>
          <a:p>
            <a:pPr lvl="1"/>
            <a:r>
              <a:rPr lang="en-US" dirty="0" smtClean="0"/>
              <a:t>Computing Installed in </a:t>
            </a:r>
            <a:br>
              <a:rPr lang="en-US" dirty="0" smtClean="0"/>
            </a:br>
            <a:r>
              <a:rPr lang="en-US" dirty="0" smtClean="0"/>
              <a:t>Hot </a:t>
            </a:r>
            <a:r>
              <a:rPr lang="en-US" dirty="0"/>
              <a:t>Aisle/Cold </a:t>
            </a:r>
            <a:r>
              <a:rPr lang="en-US" dirty="0" smtClean="0"/>
              <a:t>Aisle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HACS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62400"/>
            <a:ext cx="31242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SciComp</a:t>
            </a:r>
            <a:r>
              <a:rPr lang="en-US" dirty="0" smtClean="0"/>
              <a:t>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SciPhi</a:t>
            </a:r>
            <a:r>
              <a:rPr lang="en-US" dirty="0"/>
              <a:t>-XVI high performance computing cluster. The Intel Xeon Phi-based machine, </a:t>
            </a:r>
            <a:endParaRPr lang="en-US" dirty="0" smtClean="0"/>
          </a:p>
          <a:p>
            <a:pPr lvl="1"/>
            <a:r>
              <a:rPr lang="en-US" dirty="0" smtClean="0"/>
              <a:t>clocked </a:t>
            </a:r>
            <a:r>
              <a:rPr lang="en-US" dirty="0"/>
              <a:t>in at #397 in the list of the world’s Top 500 fastest </a:t>
            </a:r>
            <a:r>
              <a:rPr lang="en-US" dirty="0" smtClean="0"/>
              <a:t>supercomputers</a:t>
            </a:r>
          </a:p>
          <a:p>
            <a:pPr lvl="1"/>
            <a:r>
              <a:rPr lang="en-US" smtClean="0"/>
              <a:t>at </a:t>
            </a:r>
            <a:r>
              <a:rPr lang="en-US" dirty="0"/>
              <a:t>#10 in the Green500, a compilation of the most energy efficient computers in the </a:t>
            </a:r>
            <a:r>
              <a:rPr lang="en-US"/>
              <a:t>world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dirty="0" smtClean="0"/>
              <a:t>Grid computing: have ordered a gateway node to facilitate Open Science Grid job submissions</a:t>
            </a:r>
          </a:p>
          <a:p>
            <a:r>
              <a:rPr lang="en-US" dirty="0" err="1" smtClean="0"/>
              <a:t>Lustre</a:t>
            </a:r>
            <a:endParaRPr lang="en-US" dirty="0"/>
          </a:p>
          <a:p>
            <a:pPr lvl="1"/>
            <a:r>
              <a:rPr lang="en-US" dirty="0"/>
              <a:t>In 2016, purchased Intel supported </a:t>
            </a:r>
            <a:r>
              <a:rPr lang="en-US" dirty="0" smtClean="0"/>
              <a:t>version</a:t>
            </a:r>
          </a:p>
          <a:p>
            <a:pPr lvl="1"/>
            <a:r>
              <a:rPr lang="en-US" dirty="0" smtClean="0"/>
              <a:t>Continue to see operational issues that impact users</a:t>
            </a:r>
          </a:p>
          <a:p>
            <a:pPr lvl="2"/>
            <a:r>
              <a:rPr lang="en-US" dirty="0" smtClean="0"/>
              <a:t>Get reasonable support from Intel</a:t>
            </a:r>
          </a:p>
          <a:p>
            <a:pPr lvl="1"/>
            <a:r>
              <a:rPr lang="en-US" dirty="0" smtClean="0"/>
              <a:t>Other sites also reporting</a:t>
            </a:r>
          </a:p>
        </p:txBody>
      </p:sp>
    </p:spTree>
    <p:extLst>
      <p:ext uri="{BB962C8B-B14F-4D97-AF65-F5344CB8AC3E}">
        <p14:creationId xmlns:p14="http://schemas.microsoft.com/office/powerpoint/2010/main" val="268014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305800" cy="5410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Working with User Group: Software Carpentry Workshop May 17-May 19.  Topics in development</a:t>
            </a:r>
          </a:p>
          <a:p>
            <a:r>
              <a:rPr lang="en-US" dirty="0" smtClean="0"/>
              <a:t>JLAB will host a second workshop Future </a:t>
            </a:r>
            <a:r>
              <a:rPr lang="en-US" dirty="0"/>
              <a:t>Trends In Nuclear Physics Computing in </a:t>
            </a:r>
            <a:r>
              <a:rPr lang="en-US" dirty="0" smtClean="0"/>
              <a:t>May</a:t>
            </a:r>
            <a:endParaRPr lang="en-US" dirty="0"/>
          </a:p>
          <a:p>
            <a:r>
              <a:rPr lang="en-US" dirty="0" smtClean="0"/>
              <a:t>IT and Physics continue hosting a computing round table to discuss common topics</a:t>
            </a:r>
          </a:p>
          <a:p>
            <a:pPr lvl="1"/>
            <a:r>
              <a:rPr lang="en-US" dirty="0" smtClean="0"/>
              <a:t>Could use help and suggestions to arrange speakers and topics</a:t>
            </a:r>
          </a:p>
          <a:p>
            <a:r>
              <a:rPr lang="en-US" dirty="0"/>
              <a:t>SC Fourth ‘Software Review’ November 10-</a:t>
            </a:r>
            <a:r>
              <a:rPr lang="en-US" dirty="0" smtClean="0"/>
              <a:t>11, 2016</a:t>
            </a:r>
          </a:p>
          <a:p>
            <a:pPr lvl="1"/>
            <a:r>
              <a:rPr lang="en-US" dirty="0" smtClean="0"/>
              <a:t>Useful for internal resource planning</a:t>
            </a:r>
          </a:p>
          <a:p>
            <a:pPr lvl="1"/>
            <a:r>
              <a:rPr lang="en-US" dirty="0" smtClean="0"/>
              <a:t>Draft report is being ‘fact-checked’</a:t>
            </a:r>
            <a:endParaRPr lang="en-US" dirty="0"/>
          </a:p>
          <a:p>
            <a:pPr lvl="1"/>
            <a:r>
              <a:rPr lang="en-US" dirty="0" smtClean="0"/>
              <a:t>Overall complimentary, with some helpful recommendations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4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Planning--</a:t>
            </a:r>
            <a:r>
              <a:rPr lang="en-US" dirty="0"/>
              <a:t>Strategic Plan for a Scientific Software Innovation Institute (http://s2i2-</a:t>
            </a:r>
            <a:r>
              <a:rPr lang="en-US" dirty="0" smtClean="0"/>
              <a:t>hep.org)</a:t>
            </a:r>
            <a:endParaRPr lang="en-US" dirty="0"/>
          </a:p>
          <a:p>
            <a:r>
              <a:rPr lang="en-US" dirty="0" smtClean="0"/>
              <a:t>HEP </a:t>
            </a:r>
            <a:r>
              <a:rPr lang="en-US" dirty="0"/>
              <a:t>Software Foundation has initiated a project to produce a bigger picture Community White Paper  with a roadmap for computing and software required for the HL-LHC era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Workshop at UCSD Jan 23-26</a:t>
            </a:r>
          </a:p>
          <a:p>
            <a:pPr lvl="1"/>
            <a:r>
              <a:rPr lang="en-US" dirty="0" smtClean="0"/>
              <a:t>Engagement is important since HEP tools are in wide use.</a:t>
            </a:r>
          </a:p>
          <a:p>
            <a:r>
              <a:rPr lang="en-US" dirty="0" err="1" smtClean="0"/>
              <a:t>Exascale</a:t>
            </a:r>
            <a:r>
              <a:rPr lang="en-US" dirty="0" smtClean="0"/>
              <a:t> Computing Project-LQCD application funded (includes JLAB)</a:t>
            </a:r>
          </a:p>
          <a:p>
            <a:pPr lvl="1"/>
            <a:r>
              <a:rPr lang="en-US" dirty="0" smtClean="0"/>
              <a:t>ASCR managed $1B/7 years</a:t>
            </a:r>
          </a:p>
          <a:p>
            <a:pPr lvl="2"/>
            <a:r>
              <a:rPr lang="en-US" dirty="0" smtClean="0"/>
              <a:t>Timeline accelerated from 10 to 7 years 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  <a:p>
            <a:r>
              <a:rPr lang="is-IS" dirty="0"/>
              <a:t>   </a:t>
            </a:r>
            <a:r>
              <a:rPr lang="is-IS" sz="1600" dirty="0"/>
              <a:t>     </a:t>
            </a:r>
            <a:r>
              <a:rPr lang="is-IS" sz="1600" dirty="0" smtClean="0"/>
              <a:t>830 </a:t>
            </a:r>
            <a:r>
              <a:rPr lang="is-IS" sz="1600" dirty="0"/>
              <a:t>servers</a:t>
            </a:r>
          </a:p>
          <a:p>
            <a:r>
              <a:rPr lang="en-US" sz="1600" dirty="0" smtClean="0"/>
              <a:t>10,000 </a:t>
            </a:r>
            <a:r>
              <a:rPr lang="en-US" sz="1600" dirty="0"/>
              <a:t>conventional Intel cores (6,000 LQCD, 5,000 Physics)</a:t>
            </a:r>
          </a:p>
          <a:p>
            <a:r>
              <a:rPr lang="en-US" sz="1600" dirty="0" smtClean="0"/>
              <a:t>17,152 </a:t>
            </a:r>
            <a:r>
              <a:rPr lang="en-US" sz="1600" dirty="0"/>
              <a:t>Xeon Phi KNL cores (LQCD; i.e. 200 KNL nodes)</a:t>
            </a:r>
          </a:p>
          <a:p>
            <a:r>
              <a:rPr lang="pl-PL" sz="1600" dirty="0"/>
              <a:t>     </a:t>
            </a:r>
            <a:r>
              <a:rPr lang="pl-PL" sz="1600" dirty="0" smtClean="0"/>
              <a:t>328 </a:t>
            </a:r>
            <a:r>
              <a:rPr lang="pl-PL" sz="1600" dirty="0" err="1"/>
              <a:t>Nvidia</a:t>
            </a:r>
            <a:r>
              <a:rPr lang="pl-PL" sz="1600" dirty="0"/>
              <a:t> </a:t>
            </a:r>
            <a:r>
              <a:rPr lang="pl-PL" sz="1600" dirty="0" err="1"/>
              <a:t>GPUs</a:t>
            </a:r>
            <a:endParaRPr lang="pl-PL" sz="1600" dirty="0"/>
          </a:p>
          <a:p>
            <a:r>
              <a:rPr lang="pl-PL" sz="1600" dirty="0"/>
              <a:t>       12 </a:t>
            </a:r>
            <a:r>
              <a:rPr lang="pl-PL" sz="1600" dirty="0" err="1"/>
              <a:t>Petabyte</a:t>
            </a:r>
            <a:r>
              <a:rPr lang="pl-PL" sz="1600" dirty="0"/>
              <a:t> </a:t>
            </a:r>
            <a:r>
              <a:rPr lang="pl-PL" sz="1600" dirty="0" err="1"/>
              <a:t>tape</a:t>
            </a:r>
            <a:r>
              <a:rPr lang="pl-PL" sz="1600" dirty="0"/>
              <a:t> </a:t>
            </a:r>
            <a:r>
              <a:rPr lang="pl-PL" sz="1600" dirty="0" err="1"/>
              <a:t>library</a:t>
            </a:r>
            <a:r>
              <a:rPr lang="pl-PL" sz="1600" dirty="0"/>
              <a:t> (4 LQCD, 8 </a:t>
            </a:r>
            <a:r>
              <a:rPr lang="pl-PL" sz="1600" dirty="0" err="1"/>
              <a:t>Physics</a:t>
            </a:r>
            <a:r>
              <a:rPr lang="pl-PL" sz="1600" dirty="0"/>
              <a:t>)</a:t>
            </a:r>
          </a:p>
          <a:p>
            <a:r>
              <a:rPr lang="de-DE" sz="1600" dirty="0"/>
              <a:t>      2.2 </a:t>
            </a:r>
            <a:r>
              <a:rPr lang="de-DE" sz="1600" dirty="0" err="1"/>
              <a:t>Petabyte</a:t>
            </a:r>
            <a:r>
              <a:rPr lang="de-DE" sz="1600" dirty="0"/>
              <a:t> </a:t>
            </a:r>
            <a:r>
              <a:rPr lang="de-DE" sz="1600" dirty="0" err="1"/>
              <a:t>disk</a:t>
            </a:r>
            <a:r>
              <a:rPr lang="de-DE" sz="1600" dirty="0"/>
              <a:t> (1.2 LQCD, 1.0 </a:t>
            </a:r>
            <a:r>
              <a:rPr lang="de-DE" sz="1600" dirty="0" err="1"/>
              <a:t>Physics</a:t>
            </a:r>
            <a:r>
              <a:rPr lang="de-DE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1166843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17481</TotalTime>
  <Words>284</Words>
  <Application>Microsoft Macintosh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JLab_PowerPoint1</vt:lpstr>
      <vt:lpstr>Computing Update    User Group Board of Directors Meeting   Amber Boehnlein IT Division Director</vt:lpstr>
      <vt:lpstr>IT News</vt:lpstr>
      <vt:lpstr>SciComp News</vt:lpstr>
      <vt:lpstr> News</vt:lpstr>
      <vt:lpstr>Other News</vt:lpstr>
      <vt:lpstr>Hardware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Division</dc:title>
  <dc:creator>Roy Whitney</dc:creator>
  <cp:lastModifiedBy>Andy Kowalski</cp:lastModifiedBy>
  <cp:revision>244</cp:revision>
  <cp:lastPrinted>2017-01-05T14:57:44Z</cp:lastPrinted>
  <dcterms:created xsi:type="dcterms:W3CDTF">2010-08-09T13:46:45Z</dcterms:created>
  <dcterms:modified xsi:type="dcterms:W3CDTF">2017-01-10T20:49:39Z</dcterms:modified>
</cp:coreProperties>
</file>