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955" r:id="rId1"/>
  </p:sldMasterIdLst>
  <p:notesMasterIdLst>
    <p:notesMasterId r:id="rId10"/>
  </p:notesMasterIdLst>
  <p:handoutMasterIdLst>
    <p:handoutMasterId r:id="rId11"/>
  </p:handoutMasterIdLst>
  <p:sldIdLst>
    <p:sldId id="554" r:id="rId2"/>
    <p:sldId id="651" r:id="rId3"/>
    <p:sldId id="652" r:id="rId4"/>
    <p:sldId id="679" r:id="rId5"/>
    <p:sldId id="663" r:id="rId6"/>
    <p:sldId id="658" r:id="rId7"/>
    <p:sldId id="681" r:id="rId8"/>
    <p:sldId id="680" r:id="rId9"/>
  </p:sldIdLst>
  <p:sldSz cx="9144000" cy="6858000" type="screen4x3"/>
  <p:notesSz cx="7315200" cy="9601200"/>
  <p:custShowLst>
    <p:custShow name="Custom Show 1" id="0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6610"/>
    <a:srgbClr val="9BD0FF"/>
    <a:srgbClr val="9CC2FF"/>
    <a:srgbClr val="81CED8"/>
    <a:srgbClr val="7D1D2E"/>
    <a:srgbClr val="FFBE19"/>
    <a:srgbClr val="B0FFD3"/>
    <a:srgbClr val="9EFFD7"/>
    <a:srgbClr val="00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/>
    <p:restoredTop sz="95018"/>
  </p:normalViewPr>
  <p:slideViewPr>
    <p:cSldViewPr snapToGrid="0">
      <p:cViewPr>
        <p:scale>
          <a:sx n="95" d="100"/>
          <a:sy n="95" d="100"/>
        </p:scale>
        <p:origin x="920" y="-784"/>
      </p:cViewPr>
      <p:guideLst>
        <p:guide orient="horz" pos="2360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1928" y="423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6435950-2A88-5549-9AE4-E30999677249}" type="datetimeFigureOut">
              <a:rPr lang="en-US" altLang="en-US"/>
              <a:pPr>
                <a:defRPr/>
              </a:pPr>
              <a:t>1/10/17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A20FD50-592D-B944-907D-063CE91AF0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6639" tIns="48320" rIns="96639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6639" tIns="48320" rIns="96639" bIns="48320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fld id="{9C0A02FB-0492-F045-A3CB-7D28E9FCAD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en-US" altLang="en-US">
              <a:latin typeface="Times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en-US" altLang="en-US">
              <a:latin typeface="Times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en-US" altLang="en-US">
              <a:latin typeface="Times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en-US" alt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4982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en-US" altLang="en-US">
              <a:latin typeface="Times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5C3F2-74FF-104D-BB96-55887CB4C944}" type="datetimeFigureOut">
              <a:rPr lang="en-US"/>
              <a:pPr>
                <a:defRPr/>
              </a:pPr>
              <a:t>1/10/17</a:t>
            </a:fld>
            <a:endParaRPr lang="en-US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EC8AD-FAB8-3740-9388-B736ACC57F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435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Users Group Board Meeting January 13, 2015 Elizabeth Lawson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4797B-02B7-034C-A1C5-A883B7EF2F5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990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Users Group Board Meeting January 13, 2015 Elizabeth Lawson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CB4EB-29BC-9C42-8A3F-8FFF1BCFED3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9104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133600" y="6450013"/>
            <a:ext cx="2514600" cy="365125"/>
          </a:xfr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3352800" cy="365125"/>
          </a:xfr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Users Group Board Meeting January 13, 2015 Elizabeth Lawson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10263" y="6467475"/>
            <a:ext cx="1828800" cy="365125"/>
          </a:xfrm>
          <a:prstGeom prst="rect">
            <a:avLst/>
          </a:prstGeom>
        </p:spPr>
        <p:txBody>
          <a:bodyPr wrap="square" lIns="91440" rIns="9144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337E9A6-608E-C842-A877-8FDE5D49AF3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183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Users Group Board Meeting January 13, 2015 Elizabeth Lawson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F2E6-7E4C-6140-9687-EA1B0F32FD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590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Users Group Board Meeting January 13, 2015 Elizabeth Lawson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A3141-A79B-244E-9D97-CAD1F6F3BB4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845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9B952-4D12-8C49-87B3-57975DFF590B}" type="datetimeFigureOut">
              <a:rPr lang="en-US"/>
              <a:pPr>
                <a:defRPr/>
              </a:pPr>
              <a:t>1/10/17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Users Group Board Meeting January 13, 2015 Elizabeth Lawson</a:t>
            </a: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7F77A-99D5-0A42-B628-5592AB790A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3023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Users Group Board Meeting January 13, 2015 Elizabeth Lawson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92E6E-6ADC-BA42-BC9C-2CF192BC22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3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Users Group Board Meeting January 13, 2015 Elizabeth Lawson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E4D3F-6A32-1848-9B43-9BB8CC03FE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188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Users Group Board Meeting January 13, 2015 Elizabeth Lawson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2A03B-4B61-C64B-A8BE-7A4BE86EA5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7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Ctr="1"/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1350" y="6235700"/>
            <a:ext cx="3805238" cy="320675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Users Group Board Meeting January 13, 2015 Elizabeth Lawson</a:t>
            </a:r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CD91-7539-E648-A969-B5EEE3D299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7097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39763" y="6235700"/>
            <a:ext cx="3803650" cy="320675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F618B-88B3-2B4A-AACB-85662E21C4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29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550" y="965200"/>
            <a:ext cx="5937250" cy="11874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06550" y="2638425"/>
            <a:ext cx="593725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525" y="6238875"/>
            <a:ext cx="2065338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E719CA5A-9174-EB46-9634-9D53CD5DBE72}" type="datetimeFigureOut">
              <a:rPr lang="en-US"/>
              <a:pPr>
                <a:defRPr/>
              </a:pPr>
              <a:t>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1725" y="6235700"/>
            <a:ext cx="4557713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713" y="6218238"/>
            <a:ext cx="365125" cy="365125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658143-2A8C-EB41-9F66-006DD610FD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454775"/>
            <a:ext cx="9144001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99" r:id="rId1"/>
    <p:sldLayoutId id="2147485100" r:id="rId2"/>
    <p:sldLayoutId id="2147485101" r:id="rId3"/>
    <p:sldLayoutId id="2147485102" r:id="rId4"/>
    <p:sldLayoutId id="2147485103" r:id="rId5"/>
    <p:sldLayoutId id="2147485104" r:id="rId6"/>
    <p:sldLayoutId id="2147485105" r:id="rId7"/>
    <p:sldLayoutId id="2147485106" r:id="rId8"/>
    <p:sldLayoutId id="2147485107" r:id="rId9"/>
    <p:sldLayoutId id="2147485108" r:id="rId10"/>
    <p:sldLayoutId id="2147485109" r:id="rId11"/>
    <p:sldLayoutId id="2147485110" r:id="rId12"/>
  </p:sldLayoutIdLst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kern="1200" cap="all" spc="200">
          <a:solidFill>
            <a:srgbClr val="26262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262626"/>
          </a:solidFill>
          <a:latin typeface="Gill Sans MT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4572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6858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9144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11430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tiff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0" y="2347913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190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9494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25209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30924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35496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40068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44640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9212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200" dirty="0">
                <a:ln w="0"/>
                <a:solidFill>
                  <a:srgbClr val="0666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 to the JLab Users Group Board of Directors</a:t>
            </a:r>
          </a:p>
        </p:txBody>
      </p:sp>
      <p:sp>
        <p:nvSpPr>
          <p:cNvPr id="16386" name="Text Box 8"/>
          <p:cNvSpPr txBox="1">
            <a:spLocks noChangeArrowheads="1"/>
          </p:cNvSpPr>
          <p:nvPr/>
        </p:nvSpPr>
        <p:spPr bwMode="auto">
          <a:xfrm>
            <a:off x="0" y="334803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231775" indent="-231775" algn="ctr">
              <a:defRPr sz="1600">
                <a:ln w="0"/>
                <a:solidFill>
                  <a:srgbClr val="0666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 marL="682625" indent="-219075"/>
            <a:lvl3pPr marL="1949450" indent="-457200"/>
            <a:lvl4pPr marL="2520950" indent="-457200"/>
            <a:lvl5pPr marL="3092450" indent="-457200"/>
            <a:lvl6pPr marL="3549650" indent="-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4006850" indent="-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4464050" indent="-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4921250" indent="-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en-US" sz="1200" dirty="0"/>
              <a:t>Elizabeth L. Lawson</a:t>
            </a:r>
          </a:p>
          <a:p>
            <a:r>
              <a:rPr lang="en-US" altLang="en-US" sz="1200" dirty="0"/>
              <a:t>Chief Governance Officer / Principal JSA/JLab Liaison</a:t>
            </a:r>
          </a:p>
          <a:p>
            <a:r>
              <a:rPr lang="en-US" altLang="en-US" sz="1200" dirty="0"/>
              <a:t>SURA Corporate Secretary</a:t>
            </a:r>
          </a:p>
          <a:p>
            <a:r>
              <a:rPr lang="en-US" altLang="en-US" sz="1200" dirty="0"/>
              <a:t>JSA Board Liaison and Secretary</a:t>
            </a:r>
          </a:p>
        </p:txBody>
      </p:sp>
      <p:sp>
        <p:nvSpPr>
          <p:cNvPr id="16387" name="Text Box 29"/>
          <p:cNvSpPr txBox="1">
            <a:spLocks noChangeArrowheads="1"/>
          </p:cNvSpPr>
          <p:nvPr/>
        </p:nvSpPr>
        <p:spPr bwMode="auto">
          <a:xfrm>
            <a:off x="57150" y="2860675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231775" indent="-231775" algn="ctr">
              <a:defRPr sz="2200">
                <a:ln w="0"/>
                <a:solidFill>
                  <a:srgbClr val="0666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 marL="682625" indent="-219075"/>
            <a:lvl3pPr marL="1949450" indent="-457200"/>
            <a:lvl4pPr marL="2520950" indent="-457200"/>
            <a:lvl5pPr marL="3092450" indent="-457200"/>
            <a:lvl6pPr marL="3549650" indent="-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4006850" indent="-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4464050" indent="-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4921250" indent="-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en-US" sz="1600" dirty="0" smtClean="0"/>
              <a:t>January 10, 2017</a:t>
            </a:r>
            <a:endParaRPr lang="en-US" altLang="en-US" sz="1600" dirty="0"/>
          </a:p>
        </p:txBody>
      </p:sp>
      <p:sp>
        <p:nvSpPr>
          <p:cNvPr id="16388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354263" y="6459538"/>
            <a:ext cx="2962275" cy="40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</a:rPr>
              <a:t>Users Group Board Meeting </a:t>
            </a:r>
            <a:r>
              <a:rPr lang="en-US" altLang="en-US" sz="800" dirty="0" smtClean="0">
                <a:solidFill>
                  <a:schemeClr val="bg1"/>
                </a:solidFill>
              </a:rPr>
              <a:t>January 10, 2017</a:t>
            </a:r>
            <a:endParaRPr lang="en-US" altLang="en-US" sz="800" dirty="0">
              <a:solidFill>
                <a:schemeClr val="bg1"/>
              </a:solidFill>
            </a:endParaRPr>
          </a:p>
          <a:p>
            <a:r>
              <a:rPr lang="en-US" altLang="en-US" sz="800" dirty="0">
                <a:solidFill>
                  <a:schemeClr val="bg1"/>
                </a:solidFill>
              </a:rPr>
              <a:t>Elizabeth L. Lawson</a:t>
            </a:r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07263" y="6475413"/>
            <a:ext cx="533400" cy="30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- </a:t>
            </a:r>
            <a:fld id="{7E559DFA-32A2-E147-A64F-6C1398AFA094}" type="slidenum">
              <a:rPr lang="en-US" altLang="en-US" sz="800">
                <a:solidFill>
                  <a:srgbClr val="FFFFFF"/>
                </a:solidFill>
              </a:rPr>
              <a:pPr/>
              <a:t>1</a:t>
            </a:fld>
            <a:r>
              <a:rPr lang="en-US" altLang="en-US" sz="800">
                <a:solidFill>
                  <a:srgbClr val="FFFFFF"/>
                </a:solidFill>
              </a:rPr>
              <a:t> -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07263" y="6459538"/>
            <a:ext cx="533400" cy="30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- </a:t>
            </a:r>
            <a:fld id="{D0E20F16-B042-CD48-B400-34F132F5878C}" type="slidenum">
              <a:rPr lang="en-US" altLang="en-US" sz="800">
                <a:solidFill>
                  <a:srgbClr val="FFFFFF"/>
                </a:solidFill>
              </a:rPr>
              <a:pPr/>
              <a:t>2</a:t>
            </a:fld>
            <a:r>
              <a:rPr lang="en-US" altLang="en-US" sz="800">
                <a:solidFill>
                  <a:srgbClr val="FFFFFF"/>
                </a:solidFill>
              </a:rPr>
              <a:t> -</a:t>
            </a:r>
          </a:p>
        </p:txBody>
      </p:sp>
      <p:sp>
        <p:nvSpPr>
          <p:cNvPr id="18435" name="Rounded Rectangle 30"/>
          <p:cNvSpPr>
            <a:spLocks noChangeArrowheads="1"/>
          </p:cNvSpPr>
          <p:nvPr/>
        </p:nvSpPr>
        <p:spPr bwMode="auto">
          <a:xfrm>
            <a:off x="2247900" y="3937000"/>
            <a:ext cx="1739900" cy="901700"/>
          </a:xfrm>
          <a:prstGeom prst="roundRect">
            <a:avLst>
              <a:gd name="adj" fmla="val 8097"/>
            </a:avLst>
          </a:prstGeom>
          <a:solidFill>
            <a:srgbClr val="BBE0E3"/>
          </a:solidFill>
          <a:ln w="9525">
            <a:round/>
            <a:headEnd/>
            <a:tailEnd/>
          </a:ln>
          <a:scene3d>
            <a:camera prst="legacyPerspectiveFront">
              <a:rot lat="21599947" lon="0" rev="0"/>
            </a:camera>
            <a:lightRig rig="legacyFlat2" dir="t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008080"/>
            </a:extrusionClr>
            <a:contourClr>
              <a:srgbClr val="BBE0E3"/>
            </a:contourClr>
          </a:sp3d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1600" b="1" dirty="0">
                <a:solidFill>
                  <a:srgbClr val="066610"/>
                </a:solidFill>
                <a:latin typeface="Arial Narrow" charset="0"/>
              </a:rPr>
              <a:t>Relations &amp; Outreach</a:t>
            </a:r>
          </a:p>
          <a:p>
            <a:pPr algn="ctr">
              <a:lnSpc>
                <a:spcPct val="150000"/>
              </a:lnSpc>
            </a:pPr>
            <a:r>
              <a:rPr lang="en-US" altLang="en-US" sz="1200" b="1" dirty="0">
                <a:solidFill>
                  <a:srgbClr val="066610"/>
                </a:solidFill>
                <a:latin typeface="Arial Narrow" charset="0"/>
              </a:rPr>
              <a:t>W. Harvey, Chair</a:t>
            </a:r>
          </a:p>
        </p:txBody>
      </p:sp>
      <p:sp>
        <p:nvSpPr>
          <p:cNvPr id="18436" name="Rounded Rectangle 30"/>
          <p:cNvSpPr>
            <a:spLocks noChangeArrowheads="1"/>
          </p:cNvSpPr>
          <p:nvPr/>
        </p:nvSpPr>
        <p:spPr bwMode="auto">
          <a:xfrm>
            <a:off x="280988" y="1828800"/>
            <a:ext cx="1776412" cy="863600"/>
          </a:xfrm>
          <a:prstGeom prst="roundRect">
            <a:avLst>
              <a:gd name="adj" fmla="val 8097"/>
            </a:avLst>
          </a:prstGeom>
          <a:solidFill>
            <a:srgbClr val="BBE0E3"/>
          </a:solidFill>
          <a:ln w="9525">
            <a:round/>
            <a:headEnd/>
            <a:tailEnd/>
          </a:ln>
          <a:scene3d>
            <a:camera prst="legacyPerspectiveFront">
              <a:rot lat="21599947" lon="0" rev="0"/>
            </a:camera>
            <a:lightRig rig="legacyFlat2" dir="t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008080"/>
            </a:extrusionClr>
            <a:contourClr>
              <a:srgbClr val="BBE0E3"/>
            </a:contourClr>
          </a:sp3d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1600" b="1" dirty="0">
                <a:solidFill>
                  <a:srgbClr val="066610"/>
                </a:solidFill>
                <a:latin typeface="Arial Narrow" charset="0"/>
              </a:rPr>
              <a:t>Compensation</a:t>
            </a:r>
          </a:p>
          <a:p>
            <a:pPr algn="ctr">
              <a:lnSpc>
                <a:spcPct val="150000"/>
              </a:lnSpc>
            </a:pPr>
            <a:r>
              <a:rPr lang="en-US" altLang="en-US" sz="1200" b="1" dirty="0">
                <a:solidFill>
                  <a:srgbClr val="066610"/>
                </a:solidFill>
                <a:latin typeface="Arial Narrow" charset="0"/>
              </a:rPr>
              <a:t>J. Draayer, Chair</a:t>
            </a:r>
          </a:p>
        </p:txBody>
      </p:sp>
      <p:sp>
        <p:nvSpPr>
          <p:cNvPr id="18437" name="Rounded Rectangle 30"/>
          <p:cNvSpPr>
            <a:spLocks noChangeArrowheads="1"/>
          </p:cNvSpPr>
          <p:nvPr/>
        </p:nvSpPr>
        <p:spPr bwMode="auto">
          <a:xfrm>
            <a:off x="293688" y="3924300"/>
            <a:ext cx="1725612" cy="889000"/>
          </a:xfrm>
          <a:prstGeom prst="roundRect">
            <a:avLst>
              <a:gd name="adj" fmla="val 8097"/>
            </a:avLst>
          </a:prstGeom>
          <a:blipFill dpi="0" rotWithShape="1">
            <a:blip r:embed="rId3">
              <a:alphaModFix amt="26000"/>
            </a:blip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1599947" lon="0" rev="0"/>
            </a:camera>
            <a:lightRig rig="legacyFlat2" dir="t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008080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1600" b="1" dirty="0">
                <a:solidFill>
                  <a:srgbClr val="066610"/>
                </a:solidFill>
                <a:latin typeface="Arial Narrow" charset="0"/>
              </a:rPr>
              <a:t>Finance &amp; Audit</a:t>
            </a:r>
          </a:p>
          <a:p>
            <a:pPr algn="ctr">
              <a:lnSpc>
                <a:spcPct val="150000"/>
              </a:lnSpc>
            </a:pPr>
            <a:r>
              <a:rPr lang="en-US" altLang="en-US" sz="1200" b="1" dirty="0">
                <a:solidFill>
                  <a:srgbClr val="066610"/>
                </a:solidFill>
                <a:latin typeface="Arial Narrow" charset="0"/>
              </a:rPr>
              <a:t>C. </a:t>
            </a:r>
            <a:r>
              <a:rPr lang="en-US" altLang="en-US" sz="1200" b="1" dirty="0" err="1">
                <a:solidFill>
                  <a:srgbClr val="066610"/>
                </a:solidFill>
                <a:latin typeface="Arial Narrow" charset="0"/>
              </a:rPr>
              <a:t>Bickett</a:t>
            </a:r>
            <a:r>
              <a:rPr lang="en-US" altLang="en-US" sz="1200" b="1" dirty="0">
                <a:solidFill>
                  <a:srgbClr val="066610"/>
                </a:solidFill>
                <a:latin typeface="Arial Narrow" charset="0"/>
              </a:rPr>
              <a:t>, Chair</a:t>
            </a:r>
          </a:p>
        </p:txBody>
      </p:sp>
      <p:sp>
        <p:nvSpPr>
          <p:cNvPr id="18438" name="Rounded Rectangle 30"/>
          <p:cNvSpPr>
            <a:spLocks noChangeArrowheads="1"/>
          </p:cNvSpPr>
          <p:nvPr/>
        </p:nvSpPr>
        <p:spPr bwMode="auto">
          <a:xfrm>
            <a:off x="2274888" y="2895600"/>
            <a:ext cx="1751012" cy="889000"/>
          </a:xfrm>
          <a:prstGeom prst="roundRect">
            <a:avLst>
              <a:gd name="adj" fmla="val 8097"/>
            </a:avLst>
          </a:prstGeom>
          <a:solidFill>
            <a:srgbClr val="BBE0E3"/>
          </a:solidFill>
          <a:ln w="9525">
            <a:round/>
            <a:headEnd/>
            <a:tailEnd/>
          </a:ln>
          <a:scene3d>
            <a:camera prst="legacyPerspectiveFront">
              <a:rot lat="21599947" lon="0" rev="0"/>
            </a:camera>
            <a:lightRig rig="legacyFlat2" dir="t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008080"/>
            </a:extrusionClr>
            <a:contourClr>
              <a:srgbClr val="BBE0E3"/>
            </a:contourClr>
          </a:sp3d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1600" b="1" dirty="0">
                <a:solidFill>
                  <a:srgbClr val="066610"/>
                </a:solidFill>
                <a:latin typeface="Arial Narrow" charset="0"/>
              </a:rPr>
              <a:t>JSA Programs</a:t>
            </a:r>
          </a:p>
          <a:p>
            <a:pPr algn="ctr">
              <a:lnSpc>
                <a:spcPct val="150000"/>
              </a:lnSpc>
            </a:pPr>
            <a:r>
              <a:rPr lang="en-US" altLang="en-US" sz="1200" b="1" dirty="0">
                <a:solidFill>
                  <a:srgbClr val="066610"/>
                </a:solidFill>
                <a:latin typeface="Arial Narrow" charset="0"/>
              </a:rPr>
              <a:t>E. Beise, Chair</a:t>
            </a:r>
          </a:p>
        </p:txBody>
      </p:sp>
      <p:sp>
        <p:nvSpPr>
          <p:cNvPr id="18439" name="Rounded Rectangle 30"/>
          <p:cNvSpPr>
            <a:spLocks noChangeArrowheads="1"/>
          </p:cNvSpPr>
          <p:nvPr/>
        </p:nvSpPr>
        <p:spPr bwMode="auto">
          <a:xfrm>
            <a:off x="280988" y="2908300"/>
            <a:ext cx="1763712" cy="863600"/>
          </a:xfrm>
          <a:prstGeom prst="roundRect">
            <a:avLst>
              <a:gd name="adj" fmla="val 8097"/>
            </a:avLst>
          </a:prstGeom>
          <a:blipFill dpi="0" rotWithShape="1">
            <a:blip r:embed="rId3">
              <a:alphaModFix amt="26000"/>
            </a:blip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21599947" lon="0" rev="0"/>
            </a:camera>
            <a:lightRig rig="legacyFlat2" dir="t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008080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1600" b="1" dirty="0">
                <a:solidFill>
                  <a:srgbClr val="066610"/>
                </a:solidFill>
                <a:latin typeface="Arial Narrow" charset="0"/>
              </a:rPr>
              <a:t>Operations &amp; Safety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1200" b="1" dirty="0">
                <a:solidFill>
                  <a:srgbClr val="066610"/>
                </a:solidFill>
                <a:latin typeface="Arial Narrow" charset="0"/>
              </a:rPr>
              <a:t>M. Matteson, Chair</a:t>
            </a:r>
          </a:p>
        </p:txBody>
      </p:sp>
      <p:sp>
        <p:nvSpPr>
          <p:cNvPr id="18440" name="Rounded Rectangle 30"/>
          <p:cNvSpPr>
            <a:spLocks noChangeArrowheads="1"/>
          </p:cNvSpPr>
          <p:nvPr/>
        </p:nvSpPr>
        <p:spPr bwMode="auto">
          <a:xfrm>
            <a:off x="2287588" y="1841500"/>
            <a:ext cx="1751012" cy="863600"/>
          </a:xfrm>
          <a:prstGeom prst="roundRect">
            <a:avLst>
              <a:gd name="adj" fmla="val 8097"/>
            </a:avLst>
          </a:prstGeom>
          <a:solidFill>
            <a:srgbClr val="BBE0E3"/>
          </a:solidFill>
          <a:ln w="9525">
            <a:round/>
            <a:headEnd/>
            <a:tailEnd/>
          </a:ln>
          <a:scene3d>
            <a:camera prst="legacyPerspectiveFront">
              <a:rot lat="21599947" lon="0" rev="0"/>
            </a:camera>
            <a:lightRig rig="legacyFlat2" dir="t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008080"/>
            </a:extrusionClr>
            <a:contourClr>
              <a:srgbClr val="BBE0E3"/>
            </a:contourClr>
          </a:sp3d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1600" b="1" dirty="0">
                <a:solidFill>
                  <a:srgbClr val="066610"/>
                </a:solidFill>
                <a:latin typeface="Arial Narrow" charset="0"/>
              </a:rPr>
              <a:t>Science Council</a:t>
            </a:r>
          </a:p>
          <a:p>
            <a:pPr algn="ctr">
              <a:lnSpc>
                <a:spcPct val="150000"/>
              </a:lnSpc>
            </a:pPr>
            <a:r>
              <a:rPr lang="en-US" altLang="en-US" sz="1200" b="1" dirty="0">
                <a:solidFill>
                  <a:srgbClr val="066610"/>
                </a:solidFill>
                <a:latin typeface="Arial Narrow" charset="0"/>
              </a:rPr>
              <a:t>T. </a:t>
            </a:r>
            <a:r>
              <a:rPr lang="en-US" altLang="en-US" sz="1200" b="1" dirty="0" err="1">
                <a:solidFill>
                  <a:srgbClr val="066610"/>
                </a:solidFill>
                <a:latin typeface="Arial Narrow" charset="0"/>
              </a:rPr>
              <a:t>Appelquist</a:t>
            </a:r>
            <a:r>
              <a:rPr lang="en-US" altLang="en-US" sz="1200" b="1" dirty="0">
                <a:solidFill>
                  <a:srgbClr val="066610"/>
                </a:solidFill>
                <a:latin typeface="Arial Narrow" charset="0"/>
              </a:rPr>
              <a:t>, Chair</a:t>
            </a:r>
          </a:p>
        </p:txBody>
      </p:sp>
      <p:sp>
        <p:nvSpPr>
          <p:cNvPr id="18441" name="Oval 30"/>
          <p:cNvSpPr>
            <a:spLocks noChangeArrowheads="1"/>
          </p:cNvSpPr>
          <p:nvPr/>
        </p:nvSpPr>
        <p:spPr bwMode="auto">
          <a:xfrm>
            <a:off x="2425700" y="3086100"/>
            <a:ext cx="1460500" cy="381000"/>
          </a:xfrm>
          <a:prstGeom prst="ellipse">
            <a:avLst/>
          </a:prstGeom>
          <a:noFill/>
          <a:ln w="19050">
            <a:solidFill>
              <a:srgbClr val="06661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endParaRPr lang="en-US" altLang="en-US"/>
          </a:p>
        </p:txBody>
      </p:sp>
      <p:cxnSp>
        <p:nvCxnSpPr>
          <p:cNvPr id="18442" name="Straight Arrow Connector 31"/>
          <p:cNvCxnSpPr>
            <a:cxnSpLocks noChangeShapeType="1"/>
            <a:stCxn id="18441" idx="6"/>
          </p:cNvCxnSpPr>
          <p:nvPr/>
        </p:nvCxnSpPr>
        <p:spPr bwMode="auto">
          <a:xfrm flipV="1">
            <a:off x="3886200" y="2667000"/>
            <a:ext cx="660400" cy="609600"/>
          </a:xfrm>
          <a:prstGeom prst="straightConnector1">
            <a:avLst/>
          </a:prstGeom>
          <a:noFill/>
          <a:ln w="19050">
            <a:solidFill>
              <a:srgbClr val="06661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3" name="Rounded Rectangle 30"/>
          <p:cNvSpPr>
            <a:spLocks noChangeArrowheads="1"/>
          </p:cNvSpPr>
          <p:nvPr/>
        </p:nvSpPr>
        <p:spPr bwMode="auto">
          <a:xfrm>
            <a:off x="280988" y="5549900"/>
            <a:ext cx="392112" cy="304800"/>
          </a:xfrm>
          <a:prstGeom prst="roundRect">
            <a:avLst>
              <a:gd name="adj" fmla="val 8097"/>
            </a:avLst>
          </a:prstGeom>
          <a:solidFill>
            <a:srgbClr val="73B8BF"/>
          </a:solidFill>
          <a:ln w="9525">
            <a:round/>
            <a:headEnd/>
            <a:tailEnd/>
          </a:ln>
          <a:scene3d>
            <a:camera prst="legacyPerspectiveFront">
              <a:rot lat="21599947" lon="0" rev="0"/>
            </a:camera>
            <a:lightRig rig="legacyFlat2" dir="t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008080"/>
            </a:extrusionClr>
            <a:contourClr>
              <a:srgbClr val="73B8BF"/>
            </a:contourClr>
          </a:sp3d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200" b="1">
              <a:latin typeface="Arial Narrow" charset="0"/>
            </a:endParaRPr>
          </a:p>
        </p:txBody>
      </p:sp>
      <p:sp>
        <p:nvSpPr>
          <p:cNvPr id="18444" name="Rectangle 24"/>
          <p:cNvSpPr>
            <a:spLocks noChangeArrowheads="1"/>
          </p:cNvSpPr>
          <p:nvPr/>
        </p:nvSpPr>
        <p:spPr bwMode="auto">
          <a:xfrm>
            <a:off x="700088" y="5576888"/>
            <a:ext cx="1497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  <a:latin typeface="Arial Narrow" charset="0"/>
              </a:rPr>
              <a:t>SURA Director Chair</a:t>
            </a:r>
            <a:endParaRPr lang="en-US" altLang="en-US"/>
          </a:p>
        </p:txBody>
      </p:sp>
      <p:sp>
        <p:nvSpPr>
          <p:cNvPr id="41" name="Rounded Rectangle 30"/>
          <p:cNvSpPr>
            <a:spLocks noChangeArrowheads="1"/>
          </p:cNvSpPr>
          <p:nvPr/>
        </p:nvSpPr>
        <p:spPr bwMode="auto">
          <a:xfrm>
            <a:off x="263525" y="5981700"/>
            <a:ext cx="392113" cy="304800"/>
          </a:xfrm>
          <a:prstGeom prst="roundRect">
            <a:avLst>
              <a:gd name="adj" fmla="val 809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round/>
            <a:headEnd/>
            <a:tailEnd/>
          </a:ln>
          <a:scene3d>
            <a:camera prst="legacyPerspectiveFront">
              <a:rot lat="21599986" lon="0" rev="0"/>
            </a:camera>
            <a:lightRig rig="legacyFlat2" dir="t"/>
          </a:scene3d>
          <a:sp3d extrusionH="887400" prstMaterial="legacyMatte">
            <a:bevelT w="13500" h="13500" prst="angle"/>
            <a:bevelB w="13500" h="13500" prst="angle"/>
            <a:extrusionClr>
              <a:srgbClr val="008080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endParaRPr lang="en-US" sz="1200" b="1" dirty="0">
              <a:latin typeface="Arial Narrow" charset="0"/>
              <a:ea typeface="ＭＳ Ｐゴシック" charset="0"/>
              <a:cs typeface="Arial Narrow" charset="0"/>
            </a:endParaRPr>
          </a:p>
        </p:txBody>
      </p:sp>
      <p:sp>
        <p:nvSpPr>
          <p:cNvPr id="18446" name="Rectangle 26"/>
          <p:cNvSpPr>
            <a:spLocks noChangeArrowheads="1"/>
          </p:cNvSpPr>
          <p:nvPr/>
        </p:nvSpPr>
        <p:spPr bwMode="auto">
          <a:xfrm>
            <a:off x="674688" y="6008688"/>
            <a:ext cx="1382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  <a:latin typeface="Arial Narrow" charset="0"/>
              </a:rPr>
              <a:t>PAE Director Chair</a:t>
            </a:r>
            <a:endParaRPr lang="en-US" altLang="en-US"/>
          </a:p>
        </p:txBody>
      </p:sp>
      <p:sp>
        <p:nvSpPr>
          <p:cNvPr id="43" name="Text Box 171"/>
          <p:cNvSpPr txBox="1">
            <a:spLocks noChangeArrowheads="1"/>
          </p:cNvSpPr>
          <p:nvPr/>
        </p:nvSpPr>
        <p:spPr bwMode="auto">
          <a:xfrm>
            <a:off x="4579938" y="1778000"/>
            <a:ext cx="4495800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tabLst>
                <a:tab pos="914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indent="-171450" eaLnBrk="0" hangingPunct="0">
              <a:tabLst>
                <a:tab pos="914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949450" indent="-457200" eaLnBrk="0" hangingPunct="0">
              <a:tabLst>
                <a:tab pos="914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2520950" indent="-457200" eaLnBrk="0" hangingPunct="0">
              <a:tabLst>
                <a:tab pos="914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3092450" indent="-457200" eaLnBrk="0" hangingPunct="0">
              <a:tabLst>
                <a:tab pos="914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35496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40068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44640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9212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sz="1400" b="1" dirty="0" smtClean="0">
                <a:solidFill>
                  <a:srgbClr val="066610"/>
                </a:solidFill>
                <a:latin typeface="Arial" charset="0"/>
                <a:sym typeface="Wingdings" charset="0"/>
              </a:rPr>
              <a:t>Committee currently reports to both the SURA Board of Trustees and the JSA Board of Directors</a:t>
            </a:r>
          </a:p>
          <a:p>
            <a:pPr marL="119063" indent="-119063">
              <a:lnSpc>
                <a:spcPct val="110000"/>
              </a:lnSpc>
              <a:buFontTx/>
              <a:buChar char="•"/>
              <a:defRPr/>
            </a:pPr>
            <a:r>
              <a:rPr lang="en-US" sz="1400" b="1" dirty="0" smtClean="0">
                <a:solidFill>
                  <a:srgbClr val="066610"/>
                </a:solidFill>
                <a:latin typeface="Arial" charset="0"/>
                <a:sym typeface="Wingdings" charset="0"/>
              </a:rPr>
              <a:t>Committee chair is both a member of the SURA Executive Committee and the JSA Board of Directors</a:t>
            </a:r>
          </a:p>
          <a:p>
            <a:pPr marL="119063" indent="-119063">
              <a:lnSpc>
                <a:spcPct val="110000"/>
              </a:lnSpc>
              <a:buFontTx/>
              <a:buChar char="•"/>
              <a:defRPr/>
            </a:pPr>
            <a:r>
              <a:rPr lang="en-US" sz="1400" b="1" dirty="0" smtClean="0">
                <a:solidFill>
                  <a:srgbClr val="066610"/>
                </a:solidFill>
                <a:latin typeface="Arial" charset="0"/>
                <a:sym typeface="Wingdings" charset="0"/>
              </a:rPr>
              <a:t>SURA Board appoints a Steering Group, comprised of JSA Directors, SURA Trustees, Users Group past chair, to act for the Committee between meetings</a:t>
            </a:r>
          </a:p>
          <a:p>
            <a:pPr marL="119063" indent="-119063">
              <a:lnSpc>
                <a:spcPct val="110000"/>
              </a:lnSpc>
              <a:buFontTx/>
              <a:buChar char="•"/>
              <a:defRPr/>
            </a:pPr>
            <a:r>
              <a:rPr lang="en-US" sz="1400" b="1" dirty="0" smtClean="0">
                <a:solidFill>
                  <a:srgbClr val="066610"/>
                </a:solidFill>
                <a:latin typeface="Arial" charset="0"/>
                <a:sym typeface="Wingdings" charset="0"/>
              </a:rPr>
              <a:t>Ad hoc groups of Committee members, both SURA trustees and non-trustees and user representatives, form to support the work of the Committee</a:t>
            </a:r>
          </a:p>
          <a:p>
            <a:pPr marL="119063" indent="-119063">
              <a:lnSpc>
                <a:spcPct val="110000"/>
              </a:lnSpc>
              <a:buFontTx/>
              <a:buChar char="•"/>
              <a:defRPr/>
            </a:pPr>
            <a:r>
              <a:rPr lang="en-US" sz="1400" b="1" dirty="0" smtClean="0">
                <a:solidFill>
                  <a:srgbClr val="066610"/>
                </a:solidFill>
                <a:latin typeface="Arial" charset="0"/>
                <a:sym typeface="Wingdings" charset="0"/>
              </a:rPr>
              <a:t>Committee staff liaison is the chief governance officer of SURA and the Board Liaison to JSA</a:t>
            </a:r>
          </a:p>
        </p:txBody>
      </p:sp>
      <p:grpSp>
        <p:nvGrpSpPr>
          <p:cNvPr id="18448" name="Group 1"/>
          <p:cNvGrpSpPr>
            <a:grpSpLocks/>
          </p:cNvGrpSpPr>
          <p:nvPr/>
        </p:nvGrpSpPr>
        <p:grpSpPr bwMode="auto">
          <a:xfrm>
            <a:off x="19050" y="160338"/>
            <a:ext cx="9147175" cy="1317228"/>
            <a:chOff x="19050" y="160338"/>
            <a:chExt cx="9147175" cy="1317228"/>
          </a:xfrm>
        </p:grpSpPr>
        <p:sp>
          <p:nvSpPr>
            <p:cNvPr id="18459" name="AutoShape 3"/>
            <p:cNvSpPr>
              <a:spLocks noChangeArrowheads="1"/>
            </p:cNvSpPr>
            <p:nvPr/>
          </p:nvSpPr>
          <p:spPr bwMode="auto">
            <a:xfrm>
              <a:off x="19050" y="160338"/>
              <a:ext cx="9085264" cy="1295573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round/>
              <a:headEnd/>
              <a:tailEnd/>
            </a:ln>
            <a:scene3d>
              <a:camera prst="legacyPerspectiveFront">
                <a:rot lat="21599947" lon="0" rev="0"/>
              </a:camera>
              <a:lightRig rig="legacyFlat2" dir="t"/>
            </a:scene3d>
            <a:sp3d extrusionH="887400" contourW="12700" prstMaterial="legacyMatte">
              <a:bevelT w="13500" h="13500" prst="angle"/>
              <a:bevelB w="13500" h="13500" prst="angle"/>
              <a:extrusionClr>
                <a:srgbClr val="008080"/>
              </a:extrusionClr>
              <a:contourClr>
                <a:srgbClr val="FFFFFF"/>
              </a:contourClr>
            </a:sp3d>
          </p:spPr>
          <p:txBody>
            <a:bodyPr wrap="none" anchor="ctr">
              <a:flatTx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66610"/>
                </a:solidFill>
              </a:endParaRPr>
            </a:p>
          </p:txBody>
        </p:sp>
        <p:sp>
          <p:nvSpPr>
            <p:cNvPr id="18460" name="Text Box 105"/>
            <p:cNvSpPr txBox="1">
              <a:spLocks noChangeArrowheads="1"/>
            </p:cNvSpPr>
            <p:nvPr/>
          </p:nvSpPr>
          <p:spPr bwMode="auto">
            <a:xfrm>
              <a:off x="2479675" y="184150"/>
              <a:ext cx="1879600" cy="49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000" b="1" i="1">
                  <a:solidFill>
                    <a:srgbClr val="066610"/>
                  </a:solidFill>
                </a:rPr>
                <a:t>Taylor Reveley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President, College of William &amp; Mary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Board Chair</a:t>
              </a:r>
            </a:p>
          </p:txBody>
        </p:sp>
        <p:sp>
          <p:nvSpPr>
            <p:cNvPr id="18461" name="Text Box 106"/>
            <p:cNvSpPr txBox="1">
              <a:spLocks noChangeArrowheads="1"/>
            </p:cNvSpPr>
            <p:nvPr/>
          </p:nvSpPr>
          <p:spPr bwMode="auto">
            <a:xfrm>
              <a:off x="800100" y="168275"/>
              <a:ext cx="188118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000" b="1" i="1">
                  <a:solidFill>
                    <a:srgbClr val="066610"/>
                  </a:solidFill>
                </a:rPr>
                <a:t>Jerry Draayer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President &amp; CEO, SURA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Owner Representative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Board Vice Chair</a:t>
              </a:r>
            </a:p>
          </p:txBody>
        </p:sp>
        <p:sp>
          <p:nvSpPr>
            <p:cNvPr id="18462" name="Text Box 107"/>
            <p:cNvSpPr txBox="1">
              <a:spLocks noChangeArrowheads="1"/>
            </p:cNvSpPr>
            <p:nvPr/>
          </p:nvSpPr>
          <p:spPr bwMode="auto">
            <a:xfrm>
              <a:off x="7286625" y="174625"/>
              <a:ext cx="1666875" cy="49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000" b="1" i="1">
                  <a:solidFill>
                    <a:srgbClr val="066610"/>
                  </a:solidFill>
                </a:rPr>
                <a:t>Thomas Appelquist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Professor of Physics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Yale University</a:t>
              </a:r>
            </a:p>
          </p:txBody>
        </p:sp>
        <p:sp>
          <p:nvSpPr>
            <p:cNvPr id="18463" name="Text Box 108"/>
            <p:cNvSpPr txBox="1">
              <a:spLocks noChangeArrowheads="1"/>
            </p:cNvSpPr>
            <p:nvPr/>
          </p:nvSpPr>
          <p:spPr bwMode="auto">
            <a:xfrm>
              <a:off x="4143375" y="160338"/>
              <a:ext cx="1881188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000" b="1" i="1" dirty="0">
                  <a:solidFill>
                    <a:srgbClr val="066610"/>
                  </a:solidFill>
                </a:rPr>
                <a:t>Karl Williams</a:t>
              </a:r>
            </a:p>
            <a:p>
              <a:pPr algn="ctr"/>
              <a:r>
                <a:rPr lang="en-US" altLang="en-US" sz="800" i="1" dirty="0" smtClean="0">
                  <a:solidFill>
                    <a:srgbClr val="066610"/>
                  </a:solidFill>
                </a:rPr>
                <a:t>President, </a:t>
              </a:r>
              <a:r>
                <a:rPr lang="en-US" altLang="en-US" sz="800" i="1" dirty="0">
                  <a:solidFill>
                    <a:srgbClr val="066610"/>
                  </a:solidFill>
                </a:rPr>
                <a:t>PAE AT</a:t>
              </a:r>
            </a:p>
            <a:p>
              <a:pPr algn="ctr"/>
              <a:r>
                <a:rPr lang="en-US" altLang="en-US" sz="800" i="1" dirty="0">
                  <a:solidFill>
                    <a:srgbClr val="066610"/>
                  </a:solidFill>
                </a:rPr>
                <a:t>Owner Representative</a:t>
              </a:r>
            </a:p>
            <a:p>
              <a:pPr algn="ctr"/>
              <a:r>
                <a:rPr lang="en-US" altLang="en-US" sz="800" i="1" dirty="0">
                  <a:solidFill>
                    <a:srgbClr val="066610"/>
                  </a:solidFill>
                </a:rPr>
                <a:t>Board Vice Chair</a:t>
              </a:r>
            </a:p>
          </p:txBody>
        </p:sp>
        <p:sp>
          <p:nvSpPr>
            <p:cNvPr id="18464" name="Text Box 109"/>
            <p:cNvSpPr txBox="1">
              <a:spLocks noChangeArrowheads="1"/>
            </p:cNvSpPr>
            <p:nvPr/>
          </p:nvSpPr>
          <p:spPr bwMode="auto">
            <a:xfrm>
              <a:off x="1714500" y="862013"/>
              <a:ext cx="172107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000" b="1" i="1" dirty="0">
                  <a:solidFill>
                    <a:srgbClr val="066610"/>
                  </a:solidFill>
                </a:rPr>
                <a:t>Elizabeth Beise</a:t>
              </a:r>
            </a:p>
            <a:p>
              <a:pPr algn="ctr"/>
              <a:r>
                <a:rPr lang="en-US" altLang="en-US" sz="800" i="1" dirty="0">
                  <a:solidFill>
                    <a:srgbClr val="066610"/>
                  </a:solidFill>
                </a:rPr>
                <a:t>Professor &amp; Associate Provost /  Academic Planning &amp; Programs, University of Maryland</a:t>
              </a:r>
            </a:p>
          </p:txBody>
        </p:sp>
        <p:sp>
          <p:nvSpPr>
            <p:cNvPr id="18465" name="Text Box 110"/>
            <p:cNvSpPr txBox="1">
              <a:spLocks noChangeArrowheads="1"/>
            </p:cNvSpPr>
            <p:nvPr/>
          </p:nvSpPr>
          <p:spPr bwMode="auto">
            <a:xfrm>
              <a:off x="5981700" y="171450"/>
              <a:ext cx="1585913" cy="49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000" b="1" i="1">
                  <a:solidFill>
                    <a:srgbClr val="066610"/>
                  </a:solidFill>
                </a:rPr>
                <a:t>William Harvey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President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Hampton University</a:t>
              </a:r>
            </a:p>
          </p:txBody>
        </p:sp>
        <p:sp>
          <p:nvSpPr>
            <p:cNvPr id="18466" name="Text Box 111"/>
            <p:cNvSpPr txBox="1">
              <a:spLocks noChangeArrowheads="1"/>
            </p:cNvSpPr>
            <p:nvPr/>
          </p:nvSpPr>
          <p:spPr bwMode="auto">
            <a:xfrm>
              <a:off x="3314700" y="858838"/>
              <a:ext cx="1538288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000" b="1" i="1">
                  <a:solidFill>
                    <a:srgbClr val="066610"/>
                  </a:solidFill>
                </a:rPr>
                <a:t>Michael Matteson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President, Syncom Space Services LLC</a:t>
              </a:r>
            </a:p>
          </p:txBody>
        </p:sp>
        <p:sp>
          <p:nvSpPr>
            <p:cNvPr id="18467" name="Text Box 112"/>
            <p:cNvSpPr txBox="1">
              <a:spLocks noChangeArrowheads="1"/>
            </p:cNvSpPr>
            <p:nvPr/>
          </p:nvSpPr>
          <p:spPr bwMode="auto">
            <a:xfrm>
              <a:off x="4687888" y="865188"/>
              <a:ext cx="185261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000" b="1" i="1">
                  <a:solidFill>
                    <a:srgbClr val="066610"/>
                  </a:solidFill>
                </a:rPr>
                <a:t>James Holt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Deputy General Manager, </a:t>
              </a:r>
            </a:p>
            <a:p>
              <a:pPr algn="ctr"/>
              <a:r>
                <a:rPr lang="en-US" altLang="en-US" sz="800" i="1">
                  <a:solidFill>
                    <a:srgbClr val="066610"/>
                  </a:solidFill>
                </a:rPr>
                <a:t>Syncom Space Services LLC</a:t>
              </a:r>
            </a:p>
          </p:txBody>
        </p:sp>
        <p:sp>
          <p:nvSpPr>
            <p:cNvPr id="18468" name="Text Box 114"/>
            <p:cNvSpPr txBox="1">
              <a:spLocks noChangeArrowheads="1"/>
            </p:cNvSpPr>
            <p:nvPr/>
          </p:nvSpPr>
          <p:spPr bwMode="auto">
            <a:xfrm>
              <a:off x="7370763" y="865188"/>
              <a:ext cx="1795462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000" b="1" i="1" dirty="0">
                  <a:solidFill>
                    <a:srgbClr val="066610"/>
                  </a:solidFill>
                </a:rPr>
                <a:t>Hugh Montgomery</a:t>
              </a:r>
            </a:p>
            <a:p>
              <a:pPr algn="ctr" eaLnBrk="1" hangingPunct="1"/>
              <a:r>
                <a:rPr lang="en-US" altLang="en-US" sz="800" i="1" dirty="0">
                  <a:solidFill>
                    <a:srgbClr val="066610"/>
                  </a:solidFill>
                </a:rPr>
                <a:t>JSA President / </a:t>
              </a:r>
            </a:p>
            <a:p>
              <a:pPr algn="ctr" eaLnBrk="1" hangingPunct="1"/>
              <a:r>
                <a:rPr lang="en-US" altLang="en-US" sz="800" i="1" dirty="0">
                  <a:solidFill>
                    <a:srgbClr val="066610"/>
                  </a:solidFill>
                </a:rPr>
                <a:t>Jefferson Lab Director</a:t>
              </a:r>
            </a:p>
          </p:txBody>
        </p:sp>
      </p:grpSp>
      <p:grpSp>
        <p:nvGrpSpPr>
          <p:cNvPr id="18449" name="Group 2"/>
          <p:cNvGrpSpPr>
            <a:grpSpLocks/>
          </p:cNvGrpSpPr>
          <p:nvPr/>
        </p:nvGrpSpPr>
        <p:grpSpPr bwMode="auto">
          <a:xfrm>
            <a:off x="-319782" y="211303"/>
            <a:ext cx="2283367" cy="1141565"/>
            <a:chOff x="-319785" y="210579"/>
            <a:chExt cx="2283492" cy="1142289"/>
          </a:xfrm>
        </p:grpSpPr>
        <p:grpSp>
          <p:nvGrpSpPr>
            <p:cNvPr id="18455" name="Group 115"/>
            <p:cNvGrpSpPr>
              <a:grpSpLocks/>
            </p:cNvGrpSpPr>
            <p:nvPr/>
          </p:nvGrpSpPr>
          <p:grpSpPr bwMode="auto">
            <a:xfrm rot="-1620313">
              <a:off x="-319785" y="210579"/>
              <a:ext cx="2283492" cy="678786"/>
              <a:chOff x="602" y="1917"/>
              <a:chExt cx="1722" cy="427"/>
            </a:xfrm>
          </p:grpSpPr>
          <p:sp>
            <p:nvSpPr>
              <p:cNvPr id="18457" name="AutoShape 3"/>
              <p:cNvSpPr>
                <a:spLocks noChangeArrowheads="1"/>
              </p:cNvSpPr>
              <p:nvPr/>
            </p:nvSpPr>
            <p:spPr bwMode="auto">
              <a:xfrm>
                <a:off x="771" y="2173"/>
                <a:ext cx="1553" cy="171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/>
                <a:endParaRPr lang="en-US" altLang="en-US" sz="1000" b="1" i="1">
                  <a:solidFill>
                    <a:srgbClr val="066610"/>
                  </a:solidFill>
                </a:endParaRPr>
              </a:p>
            </p:txBody>
          </p:sp>
          <p:sp>
            <p:nvSpPr>
              <p:cNvPr id="18458" name="Text Box 117"/>
              <p:cNvSpPr txBox="1">
                <a:spLocks noChangeArrowheads="1"/>
              </p:cNvSpPr>
              <p:nvPr/>
            </p:nvSpPr>
            <p:spPr bwMode="auto">
              <a:xfrm>
                <a:off x="602" y="1917"/>
                <a:ext cx="139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ctr" eaLnBrk="1" hangingPunct="1">
                  <a:defRPr sz="1000" b="1" i="1">
                    <a:solidFill>
                      <a:srgbClr val="066610"/>
                    </a:solidFill>
                  </a:defRPr>
                </a:lvl1pPr>
                <a:lvl2pPr marL="742950" indent="-285750"/>
                <a:lvl3pPr marL="1143000" indent="-228600"/>
                <a:lvl4pPr marL="1600200" indent="-228600"/>
                <a:lvl5pPr marL="2057400" indent="-228600"/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r>
                  <a:rPr lang="en-US" altLang="en-US" sz="1200" dirty="0"/>
                  <a:t>JSA Board of Directors</a:t>
                </a:r>
              </a:p>
            </p:txBody>
          </p:sp>
        </p:grpSp>
        <p:sp>
          <p:nvSpPr>
            <p:cNvPr id="18456" name="Text Box 114"/>
            <p:cNvSpPr txBox="1">
              <a:spLocks noChangeArrowheads="1"/>
            </p:cNvSpPr>
            <p:nvPr/>
          </p:nvSpPr>
          <p:spPr bwMode="auto">
            <a:xfrm>
              <a:off x="249266" y="860113"/>
              <a:ext cx="1447879" cy="492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ctr" eaLnBrk="1" hangingPunct="1">
                <a:defRPr sz="1000" b="1" i="1">
                  <a:solidFill>
                    <a:srgbClr val="066610"/>
                  </a:solidFill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altLang="en-US" dirty="0"/>
                <a:t>James Decker</a:t>
              </a:r>
            </a:p>
            <a:p>
              <a:r>
                <a:rPr lang="en-US" altLang="en-US" sz="800" b="0" dirty="0"/>
                <a:t>Decker, Garman, Sullivan &amp; Associates, LLC</a:t>
              </a:r>
            </a:p>
          </p:txBody>
        </p:sp>
      </p:grpSp>
      <p:sp>
        <p:nvSpPr>
          <p:cNvPr id="18450" name="Footer Placeholder 5"/>
          <p:cNvSpPr txBox="1">
            <a:spLocks/>
          </p:cNvSpPr>
          <p:nvPr/>
        </p:nvSpPr>
        <p:spPr bwMode="auto">
          <a:xfrm>
            <a:off x="2354263" y="6459538"/>
            <a:ext cx="29622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</a:rPr>
              <a:t>Users Group Board Meeting </a:t>
            </a:r>
            <a:r>
              <a:rPr lang="en-US" altLang="en-US" sz="800" dirty="0" smtClean="0">
                <a:solidFill>
                  <a:schemeClr val="bg1"/>
                </a:solidFill>
              </a:rPr>
              <a:t>January 10, 2017</a:t>
            </a:r>
            <a:endParaRPr lang="en-US" altLang="en-US" sz="800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800" dirty="0">
                <a:solidFill>
                  <a:schemeClr val="bg1"/>
                </a:solidFill>
              </a:rPr>
              <a:t>Elizabeth L. Lawson</a:t>
            </a:r>
          </a:p>
        </p:txBody>
      </p:sp>
      <p:sp>
        <p:nvSpPr>
          <p:cNvPr id="18451" name="Text Box 113"/>
          <p:cNvSpPr txBox="1">
            <a:spLocks noChangeArrowheads="1"/>
          </p:cNvSpPr>
          <p:nvPr/>
        </p:nvSpPr>
        <p:spPr bwMode="auto">
          <a:xfrm>
            <a:off x="6300788" y="881063"/>
            <a:ext cx="1397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000" b="1" i="1">
                <a:solidFill>
                  <a:srgbClr val="06661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en-US" dirty="0"/>
              <a:t>Clinton </a:t>
            </a:r>
            <a:r>
              <a:rPr lang="en-US" altLang="en-US" dirty="0" err="1"/>
              <a:t>Bickett</a:t>
            </a:r>
            <a:endParaRPr lang="en-US" altLang="en-US" dirty="0"/>
          </a:p>
          <a:p>
            <a:r>
              <a:rPr lang="en-US" altLang="en-US" sz="800" b="0" dirty="0"/>
              <a:t>CFO, Technical Services Business Unit, PAE</a:t>
            </a:r>
          </a:p>
        </p:txBody>
      </p:sp>
      <p:sp>
        <p:nvSpPr>
          <p:cNvPr id="18452" name="Rectangle 24"/>
          <p:cNvSpPr>
            <a:spLocks noChangeArrowheads="1"/>
          </p:cNvSpPr>
          <p:nvPr/>
        </p:nvSpPr>
        <p:spPr bwMode="auto">
          <a:xfrm>
            <a:off x="693738" y="5172075"/>
            <a:ext cx="17938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  <a:latin typeface="Arial Narrow" charset="0"/>
              </a:rPr>
              <a:t>Current SURA Board Chair</a:t>
            </a:r>
            <a:endParaRPr lang="en-US" altLang="en-US"/>
          </a:p>
        </p:txBody>
      </p:sp>
      <p:sp>
        <p:nvSpPr>
          <p:cNvPr id="3" name="5-Point Star 2"/>
          <p:cNvSpPr/>
          <p:nvPr/>
        </p:nvSpPr>
        <p:spPr>
          <a:xfrm>
            <a:off x="417513" y="5227638"/>
            <a:ext cx="117475" cy="138112"/>
          </a:xfrm>
          <a:prstGeom prst="star5">
            <a:avLst/>
          </a:prstGeom>
          <a:solidFill>
            <a:srgbClr val="066610"/>
          </a:solidFill>
          <a:ln>
            <a:solidFill>
              <a:srgbClr val="0666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5-Point Star 36"/>
          <p:cNvSpPr/>
          <p:nvPr/>
        </p:nvSpPr>
        <p:spPr>
          <a:xfrm>
            <a:off x="2449740" y="3474244"/>
            <a:ext cx="117475" cy="138112"/>
          </a:xfrm>
          <a:prstGeom prst="star5">
            <a:avLst/>
          </a:prstGeom>
          <a:solidFill>
            <a:srgbClr val="066610"/>
          </a:solidFill>
          <a:ln>
            <a:solidFill>
              <a:srgbClr val="0666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354263" y="6459538"/>
            <a:ext cx="2962275" cy="40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</a:rPr>
              <a:t>Users Group Board Meeting </a:t>
            </a:r>
            <a:r>
              <a:rPr lang="en-US" altLang="en-US" sz="800" dirty="0" smtClean="0">
                <a:solidFill>
                  <a:schemeClr val="bg1"/>
                </a:solidFill>
              </a:rPr>
              <a:t>January 10, 2017</a:t>
            </a:r>
            <a:endParaRPr lang="en-US" altLang="en-US" sz="800" dirty="0">
              <a:solidFill>
                <a:schemeClr val="bg1"/>
              </a:solidFill>
            </a:endParaRPr>
          </a:p>
          <a:p>
            <a:r>
              <a:rPr lang="en-US" altLang="en-US" sz="800" dirty="0">
                <a:solidFill>
                  <a:schemeClr val="bg1"/>
                </a:solidFill>
              </a:rPr>
              <a:t>Elizabeth L. Lawson</a:t>
            </a:r>
          </a:p>
        </p:txBody>
      </p:sp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07263" y="6475413"/>
            <a:ext cx="533400" cy="30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- </a:t>
            </a:r>
            <a:fld id="{E392F1A8-2694-2D40-A802-9FF03D6D9675}" type="slidenum">
              <a:rPr lang="en-US" altLang="en-US" sz="800">
                <a:solidFill>
                  <a:srgbClr val="FFFFFF"/>
                </a:solidFill>
              </a:rPr>
              <a:pPr/>
              <a:t>3</a:t>
            </a:fld>
            <a:r>
              <a:rPr lang="en-US" altLang="en-US" sz="800">
                <a:solidFill>
                  <a:srgbClr val="FFFFFF"/>
                </a:solidFill>
              </a:rPr>
              <a:t> -</a:t>
            </a:r>
          </a:p>
        </p:txBody>
      </p:sp>
      <p:sp>
        <p:nvSpPr>
          <p:cNvPr id="20483" name="Text Box 133"/>
          <p:cNvSpPr txBox="1">
            <a:spLocks noChangeArrowheads="1"/>
          </p:cNvSpPr>
          <p:nvPr/>
        </p:nvSpPr>
        <p:spPr bwMode="auto">
          <a:xfrm>
            <a:off x="0" y="22225"/>
            <a:ext cx="9144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190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9494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25209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30924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35496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40068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44640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9212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200" b="1">
                <a:solidFill>
                  <a:srgbClr val="066610"/>
                </a:solidFill>
              </a:rPr>
              <a:t>JSA Programs Committee</a:t>
            </a:r>
          </a:p>
        </p:txBody>
      </p:sp>
      <p:sp>
        <p:nvSpPr>
          <p:cNvPr id="20484" name="AutoShape 3"/>
          <p:cNvSpPr>
            <a:spLocks noChangeArrowheads="1"/>
          </p:cNvSpPr>
          <p:nvPr/>
        </p:nvSpPr>
        <p:spPr bwMode="auto">
          <a:xfrm>
            <a:off x="276225" y="496888"/>
            <a:ext cx="2441575" cy="3368675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>
            <a:round/>
            <a:headEnd/>
            <a:tailEnd/>
          </a:ln>
          <a:scene3d>
            <a:camera prst="legacyPerspectiveFront">
              <a:rot lat="21599947" lon="0" rev="0"/>
            </a:camera>
            <a:lightRig rig="legacyFlat2" dir="t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008080"/>
            </a:extrusionClr>
            <a:contourClr>
              <a:srgbClr val="BBE0E3"/>
            </a:contourClr>
          </a:sp3d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en-US" sz="1600" b="1">
              <a:latin typeface="Arial Narro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4864" y="740916"/>
            <a:ext cx="2305638" cy="2923877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000" b="1" dirty="0" smtClean="0">
                <a:solidFill>
                  <a:srgbClr val="066610"/>
                </a:solidFill>
              </a:rPr>
              <a:t>Over half of SURA member schools are represented</a:t>
            </a:r>
          </a:p>
          <a:p>
            <a:pPr algn="ctr" eaLnBrk="1" hangingPunct="1">
              <a:defRPr/>
            </a:pPr>
            <a:endParaRPr lang="en-US" altLang="en-US" sz="1000" b="1" dirty="0" smtClean="0">
              <a:solidFill>
                <a:srgbClr val="066610"/>
              </a:solidFill>
            </a:endParaRPr>
          </a:p>
          <a:p>
            <a:pPr eaLnBrk="1" hangingPunct="1">
              <a:defRPr/>
            </a:pPr>
            <a:r>
              <a:rPr lang="en-US" altLang="en-US" sz="1100" b="1" dirty="0" smtClean="0">
                <a:solidFill>
                  <a:srgbClr val="066610"/>
                </a:solidFill>
              </a:rPr>
              <a:t>Arkansas – Catholic – CNU –  Duke – Florida – Florida Atlantic – Florida Tech – Florida International – Florida State – GWU – Hampton –  Houston – Idaho State – JMU – Louisiana Tech – UMD – MIT – Mississippi – NSU – UNC-CH – NC State – Ohio U – ODU – Regina – Richmond – South Florida – Southern Miss – Texas A&amp;M – Tulane – UVa –  Virginia State – Virginia Tech – W&amp;M – UG Chair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400" y="4456113"/>
            <a:ext cx="8374063" cy="158115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/>
          </a:extLst>
        </p:spPr>
        <p:txBody>
          <a:bodyPr>
            <a:spAutoFit/>
          </a:bodyPr>
          <a:lstStyle>
            <a:defPPr>
              <a:defRPr lang="en-US"/>
            </a:defPPr>
            <a:lvl1pPr eaLnBrk="0" hangingPunct="0">
              <a:lnSpc>
                <a:spcPct val="110000"/>
              </a:lnSpc>
              <a:tabLst>
                <a:tab pos="914400" algn="l"/>
              </a:tabLst>
              <a:defRPr sz="1400" b="1">
                <a:solidFill>
                  <a:schemeClr val="tx2"/>
                </a:solidFill>
              </a:defRPr>
            </a:lvl1pPr>
            <a:lvl2pPr lvl="1" indent="-171450" eaLnBrk="0" hangingPunct="0">
              <a:lnSpc>
                <a:spcPct val="110000"/>
              </a:lnSpc>
              <a:buFontTx/>
              <a:buChar char="•"/>
              <a:tabLst>
                <a:tab pos="914400" algn="l"/>
              </a:tabLst>
              <a:defRPr sz="1400" b="1">
                <a:solidFill>
                  <a:schemeClr val="tx2"/>
                </a:solidFill>
              </a:defRPr>
            </a:lvl2pPr>
            <a:lvl3pPr marL="1949450" indent="-457200" eaLnBrk="0" hangingPunct="0">
              <a:tabLst>
                <a:tab pos="914400" algn="l"/>
              </a:tabLst>
              <a:defRPr sz="2400">
                <a:latin typeface="Times" charset="0"/>
              </a:defRPr>
            </a:lvl3pPr>
            <a:lvl4pPr marL="2520950" indent="-457200" eaLnBrk="0" hangingPunct="0">
              <a:tabLst>
                <a:tab pos="914400" algn="l"/>
              </a:tabLst>
              <a:defRPr sz="2400">
                <a:latin typeface="Times" charset="0"/>
              </a:defRPr>
            </a:lvl4pPr>
            <a:lvl5pPr marL="3092450" indent="-457200" eaLnBrk="0" hangingPunct="0">
              <a:tabLst>
                <a:tab pos="914400" algn="l"/>
              </a:tabLst>
              <a:defRPr sz="2400">
                <a:latin typeface="Times" charset="0"/>
              </a:defRPr>
            </a:lvl5pPr>
            <a:lvl6pPr marL="35496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latin typeface="Times" charset="0"/>
              </a:defRPr>
            </a:lvl6pPr>
            <a:lvl7pPr marL="40068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latin typeface="Times" charset="0"/>
              </a:defRPr>
            </a:lvl7pPr>
            <a:lvl8pPr marL="44640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latin typeface="Times" charset="0"/>
              </a:defRPr>
            </a:lvl8pPr>
            <a:lvl9pPr marL="492125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latin typeface="Times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dirty="0" smtClean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Responsibilities </a:t>
            </a:r>
            <a:r>
              <a:rPr lang="en-US" dirty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of the JSA Programs </a:t>
            </a:r>
            <a:r>
              <a:rPr lang="en-US" dirty="0" smtClean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Committee:</a:t>
            </a:r>
          </a:p>
          <a:p>
            <a:pPr marL="177800" indent="-177800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Manage and administer the JSA Initiatives Fund</a:t>
            </a:r>
          </a:p>
          <a:p>
            <a:pPr marL="177800" indent="-177800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Foster </a:t>
            </a:r>
            <a:r>
              <a:rPr lang="en-US" dirty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relations and communications with users and community </a:t>
            </a:r>
            <a:r>
              <a:rPr lang="en-US" dirty="0" smtClean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stakeholders</a:t>
            </a:r>
          </a:p>
          <a:p>
            <a:pPr marL="177800" indent="-177800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Advise </a:t>
            </a:r>
            <a:r>
              <a:rPr lang="en-US" dirty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SURA on the management and operation of the Residence </a:t>
            </a:r>
            <a:r>
              <a:rPr lang="en-US" dirty="0" smtClean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Facility</a:t>
            </a:r>
            <a:endParaRPr lang="en-US" dirty="0">
              <a:solidFill>
                <a:srgbClr val="066610"/>
              </a:solidFill>
              <a:ea typeface="ＭＳ Ｐゴシック" charset="0"/>
              <a:cs typeface="ＭＳ Ｐゴシック" charset="0"/>
            </a:endParaRPr>
          </a:p>
          <a:p>
            <a:pPr marL="177800" indent="-177800">
              <a:spcAft>
                <a:spcPts val="600"/>
              </a:spcAft>
              <a:buFont typeface="Arial"/>
              <a:buChar char="•"/>
              <a:defRPr/>
            </a:pPr>
            <a:r>
              <a:rPr lang="en-US" dirty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Monitor </a:t>
            </a:r>
            <a:r>
              <a:rPr lang="en-US" dirty="0" smtClean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performance </a:t>
            </a:r>
            <a:r>
              <a:rPr lang="en-US" dirty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of SURA as administrative and tax member and owner of </a:t>
            </a:r>
            <a:r>
              <a:rPr lang="en-US" dirty="0" smtClean="0">
                <a:solidFill>
                  <a:srgbClr val="066610"/>
                </a:solidFill>
                <a:ea typeface="ＭＳ Ｐゴシック" charset="0"/>
                <a:cs typeface="ＭＳ Ｐゴシック" charset="0"/>
              </a:rPr>
              <a:t>JSA</a:t>
            </a:r>
            <a:endParaRPr lang="en-US" dirty="0">
              <a:solidFill>
                <a:srgbClr val="06661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Screen Shot 2015-06-02 at 7.25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6097">
            <a:off x="5965910" y="970721"/>
            <a:ext cx="2376165" cy="3073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97" name="AutoShape 3"/>
          <p:cNvSpPr>
            <a:spLocks noChangeArrowheads="1"/>
          </p:cNvSpPr>
          <p:nvPr/>
        </p:nvSpPr>
        <p:spPr bwMode="auto">
          <a:xfrm>
            <a:off x="6081713" y="2435225"/>
            <a:ext cx="2489200" cy="2325034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>
            <a:round/>
            <a:headEnd/>
            <a:tailEnd/>
          </a:ln>
          <a:scene3d>
            <a:camera prst="legacyPerspectiveFront">
              <a:rot lat="21599947" lon="0" rev="0"/>
            </a:camera>
            <a:lightRig rig="legacyFlat2" dir="t"/>
          </a:scene3d>
          <a:sp3d extrusionH="887400" contourW="12700" prstMaterial="legacyMatte">
            <a:bevelT w="13500" h="13500" prst="angle"/>
            <a:bevelB w="13500" h="13500" prst="angle"/>
            <a:extrusionClr>
              <a:srgbClr val="008080"/>
            </a:extrusionClr>
            <a:contourClr>
              <a:srgbClr val="BBE0E3"/>
            </a:contourClr>
          </a:sp3d>
        </p:spPr>
        <p:txBody>
          <a:bodyPr wrap="none" anchor="ctr">
            <a:flatTx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en-US" sz="1600" b="1">
              <a:latin typeface="Arial Narrow" charset="0"/>
            </a:endParaRPr>
          </a:p>
        </p:txBody>
      </p:sp>
      <p:sp>
        <p:nvSpPr>
          <p:cNvPr id="20498" name="Text Box 171"/>
          <p:cNvSpPr txBox="1">
            <a:spLocks noChangeArrowheads="1"/>
          </p:cNvSpPr>
          <p:nvPr/>
        </p:nvSpPr>
        <p:spPr bwMode="auto">
          <a:xfrm>
            <a:off x="6167967" y="2526240"/>
            <a:ext cx="23241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66610"/>
                </a:solidFill>
                <a:sym typeface="Wingdings" charset="2"/>
              </a:rPr>
              <a:t>Full committee meets twice a year in conjunction with SURA Board of Trustees biennial meetings and SURA awards of Distinguished Friend of Science and Distinguished Scientist </a:t>
            </a:r>
            <a:r>
              <a:rPr lang="en-US" altLang="en-US" sz="1200" b="1" dirty="0" smtClean="0">
                <a:solidFill>
                  <a:srgbClr val="066610"/>
                </a:solidFill>
                <a:sym typeface="Wingdings" charset="2"/>
              </a:rPr>
              <a:t>honors</a:t>
            </a:r>
          </a:p>
          <a:p>
            <a:pPr algn="ctr"/>
            <a:endParaRPr lang="en-US" altLang="en-US" sz="1200" b="1" dirty="0">
              <a:solidFill>
                <a:srgbClr val="066610"/>
              </a:solidFill>
              <a:sym typeface="Wingdings" charset="2"/>
            </a:endParaRPr>
          </a:p>
          <a:p>
            <a:pPr algn="ctr"/>
            <a:r>
              <a:rPr lang="en-US" altLang="en-US" sz="1200" b="1" dirty="0">
                <a:solidFill>
                  <a:srgbClr val="066610"/>
                </a:solidFill>
                <a:sym typeface="Wingdings" charset="2"/>
              </a:rPr>
              <a:t>Next meeting: </a:t>
            </a:r>
            <a:r>
              <a:rPr lang="en-US" altLang="en-US" sz="1200" b="1" dirty="0" smtClean="0">
                <a:solidFill>
                  <a:srgbClr val="066610"/>
                </a:solidFill>
                <a:sym typeface="Wingdings" charset="2"/>
              </a:rPr>
              <a:t>April 18 </a:t>
            </a:r>
            <a:r>
              <a:rPr lang="en-US" altLang="en-US" sz="1200" b="1" dirty="0">
                <a:solidFill>
                  <a:srgbClr val="066610"/>
                </a:solidFill>
                <a:sym typeface="Wingdings" charset="2"/>
              </a:rPr>
              <a:t>at </a:t>
            </a:r>
            <a:r>
              <a:rPr lang="en-US" altLang="en-US" sz="1200" b="1" dirty="0" smtClean="0">
                <a:solidFill>
                  <a:srgbClr val="066610"/>
                </a:solidFill>
                <a:sym typeface="Wingdings" charset="2"/>
              </a:rPr>
              <a:t>LSU (tour of LIGO facility)</a:t>
            </a:r>
            <a:endParaRPr lang="en-US" altLang="en-US" sz="1200" b="1" dirty="0">
              <a:solidFill>
                <a:srgbClr val="066610"/>
              </a:solidFill>
              <a:sym typeface="Wingdings" charset="2"/>
            </a:endParaRPr>
          </a:p>
        </p:txBody>
      </p:sp>
      <p:grpSp>
        <p:nvGrpSpPr>
          <p:cNvPr id="20491" name="Group 1"/>
          <p:cNvGrpSpPr>
            <a:grpSpLocks/>
          </p:cNvGrpSpPr>
          <p:nvPr/>
        </p:nvGrpSpPr>
        <p:grpSpPr bwMode="auto">
          <a:xfrm>
            <a:off x="3186113" y="877888"/>
            <a:ext cx="2532062" cy="2041525"/>
            <a:chOff x="3109913" y="877888"/>
            <a:chExt cx="2532062" cy="2041525"/>
          </a:xfrm>
        </p:grpSpPr>
        <p:sp>
          <p:nvSpPr>
            <p:cNvPr id="20495" name="AutoShape 3"/>
            <p:cNvSpPr>
              <a:spLocks noChangeArrowheads="1"/>
            </p:cNvSpPr>
            <p:nvPr/>
          </p:nvSpPr>
          <p:spPr bwMode="auto">
            <a:xfrm>
              <a:off x="3123142" y="877888"/>
              <a:ext cx="2489199" cy="2041525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9525">
              <a:round/>
              <a:headEnd/>
              <a:tailEnd/>
            </a:ln>
            <a:scene3d>
              <a:camera prst="legacyPerspectiveFront">
                <a:rot lat="21599947" lon="0" rev="0"/>
              </a:camera>
              <a:lightRig rig="legacyFlat2" dir="t"/>
            </a:scene3d>
            <a:sp3d extrusionH="887400" contourW="12700" prstMaterial="legacyMatte">
              <a:bevelT w="13500" h="13500" prst="angle"/>
              <a:bevelB w="13500" h="13500" prst="angle"/>
              <a:extrusionClr>
                <a:srgbClr val="008080"/>
              </a:extrusionClr>
              <a:contourClr>
                <a:srgbClr val="BBE0E3"/>
              </a:contourClr>
            </a:sp3d>
          </p:spPr>
          <p:txBody>
            <a:bodyPr wrap="none" anchor="ctr">
              <a:flatTx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en-US" altLang="en-US" sz="1600" b="1">
                <a:latin typeface="Arial Narrow" charset="0"/>
              </a:endParaRPr>
            </a:p>
          </p:txBody>
        </p:sp>
        <p:sp>
          <p:nvSpPr>
            <p:cNvPr id="20496" name="Text Box 9"/>
            <p:cNvSpPr txBox="1">
              <a:spLocks noChangeArrowheads="1"/>
            </p:cNvSpPr>
            <p:nvPr/>
          </p:nvSpPr>
          <p:spPr bwMode="auto">
            <a:xfrm>
              <a:off x="3109913" y="889002"/>
              <a:ext cx="2532062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66610"/>
                  </a:solidFill>
                </a:rPr>
                <a:t>Steering Group</a:t>
              </a:r>
            </a:p>
            <a:p>
              <a:pPr algn="ctr"/>
              <a:endParaRPr lang="en-US" altLang="en-US" sz="1200" b="1" dirty="0">
                <a:solidFill>
                  <a:srgbClr val="066610"/>
                </a:solidFill>
              </a:endParaRPr>
            </a:p>
            <a:p>
              <a:r>
                <a:rPr lang="en-US" altLang="en-US" sz="1200" b="1" dirty="0">
                  <a:solidFill>
                    <a:srgbClr val="066610"/>
                  </a:solidFill>
                </a:rPr>
                <a:t>Elizabeth Beise, UMD, Chair</a:t>
              </a:r>
            </a:p>
            <a:p>
              <a:r>
                <a:rPr lang="en-US" altLang="en-US" sz="1200" b="1" dirty="0">
                  <a:solidFill>
                    <a:srgbClr val="066610"/>
                  </a:solidFill>
                </a:rPr>
                <a:t>Jerry Draayer, SURA/JSA</a:t>
              </a:r>
            </a:p>
            <a:p>
              <a:r>
                <a:rPr lang="en-US" altLang="en-US" sz="1200" b="1" dirty="0" smtClean="0">
                  <a:solidFill>
                    <a:srgbClr val="066610"/>
                  </a:solidFill>
                  <a:sym typeface="Wingdings" charset="2"/>
                </a:rPr>
                <a:t>Paul </a:t>
              </a:r>
              <a:r>
                <a:rPr lang="en-US" altLang="en-US" sz="1200" b="1" dirty="0">
                  <a:solidFill>
                    <a:srgbClr val="066610"/>
                  </a:solidFill>
                  <a:sym typeface="Wingdings" charset="2"/>
                </a:rPr>
                <a:t>Eugenio, </a:t>
              </a:r>
              <a:r>
                <a:rPr lang="en-US" altLang="en-US" sz="1200" b="1" dirty="0" smtClean="0">
                  <a:solidFill>
                    <a:srgbClr val="066610"/>
                  </a:solidFill>
                  <a:sym typeface="Wingdings" charset="2"/>
                </a:rPr>
                <a:t>FSU</a:t>
              </a:r>
            </a:p>
            <a:p>
              <a:r>
                <a:rPr lang="en-US" altLang="en-US" sz="1200" b="1" dirty="0" smtClean="0">
                  <a:solidFill>
                    <a:srgbClr val="066610"/>
                  </a:solidFill>
                  <a:sym typeface="Wingdings" charset="2"/>
                </a:rPr>
                <a:t>Haiyan Gao, Duke</a:t>
              </a:r>
              <a:endParaRPr lang="en-US" altLang="en-US" sz="1200" b="1" dirty="0">
                <a:solidFill>
                  <a:srgbClr val="066610"/>
                </a:solidFill>
              </a:endParaRPr>
            </a:p>
            <a:p>
              <a:r>
                <a:rPr lang="en-US" altLang="en-US" sz="1200" b="1" dirty="0" smtClean="0">
                  <a:solidFill>
                    <a:srgbClr val="066610"/>
                  </a:solidFill>
                </a:rPr>
                <a:t>Tanja Horn, Catholic</a:t>
              </a:r>
              <a:endParaRPr lang="en-US" altLang="en-US" sz="1200" b="1" dirty="0">
                <a:solidFill>
                  <a:srgbClr val="066610"/>
                </a:solidFill>
              </a:endParaRPr>
            </a:p>
            <a:p>
              <a:r>
                <a:rPr lang="en-US" altLang="en-US" sz="1200" b="1" dirty="0">
                  <a:solidFill>
                    <a:srgbClr val="066610"/>
                  </a:solidFill>
                </a:rPr>
                <a:t>Hugh Montgomery, JSA/JLab</a:t>
              </a:r>
            </a:p>
            <a:p>
              <a:r>
                <a:rPr lang="en-US" altLang="en-US" sz="1200" b="1" dirty="0">
                  <a:solidFill>
                    <a:srgbClr val="066610"/>
                  </a:solidFill>
                </a:rPr>
                <a:t>Zisis Papandreou, Regina</a:t>
              </a:r>
            </a:p>
            <a:p>
              <a:r>
                <a:rPr lang="en-US" altLang="en-US" sz="1200" b="1" dirty="0">
                  <a:solidFill>
                    <a:srgbClr val="066610"/>
                  </a:solidFill>
                </a:rPr>
                <a:t>Elizabeth Lawson, SURA/JSA</a:t>
              </a:r>
            </a:p>
          </p:txBody>
        </p:sp>
      </p:grpSp>
      <p:cxnSp>
        <p:nvCxnSpPr>
          <p:cNvPr id="20493" name="Straight Arrow Connector 31"/>
          <p:cNvCxnSpPr>
            <a:cxnSpLocks noChangeShapeType="1"/>
          </p:cNvCxnSpPr>
          <p:nvPr/>
        </p:nvCxnSpPr>
        <p:spPr bwMode="auto">
          <a:xfrm flipH="1">
            <a:off x="2786199" y="2234370"/>
            <a:ext cx="339063" cy="1680915"/>
          </a:xfrm>
          <a:prstGeom prst="straightConnector1">
            <a:avLst/>
          </a:prstGeom>
          <a:noFill/>
          <a:ln w="19050">
            <a:solidFill>
              <a:srgbClr val="06661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4" name="Rectangle 6"/>
          <p:cNvSpPr>
            <a:spLocks noChangeArrowheads="1"/>
          </p:cNvSpPr>
          <p:nvPr/>
        </p:nvSpPr>
        <p:spPr bwMode="auto">
          <a:xfrm>
            <a:off x="2479675" y="3867150"/>
            <a:ext cx="3527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1200" dirty="0" smtClean="0">
                <a:solidFill>
                  <a:srgbClr val="066610"/>
                </a:solidFill>
              </a:rPr>
              <a:t>Tanja voted by SURA Board to serve on Steering </a:t>
            </a:r>
            <a:r>
              <a:rPr lang="en-US" altLang="en-US" sz="1200" dirty="0">
                <a:solidFill>
                  <a:srgbClr val="066610"/>
                </a:solidFill>
              </a:rPr>
              <a:t>Group </a:t>
            </a:r>
            <a:r>
              <a:rPr lang="en-US" altLang="en-US" sz="1200" dirty="0" smtClean="0">
                <a:solidFill>
                  <a:srgbClr val="066610"/>
                </a:solidFill>
              </a:rPr>
              <a:t>for 3-year term, starting Jan. 1, 2017</a:t>
            </a:r>
            <a:endParaRPr lang="en-US" altLang="en-US" sz="1200" dirty="0">
              <a:solidFill>
                <a:srgbClr val="066610"/>
              </a:solidFill>
            </a:endParaRPr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>
            <a:off x="2992065" y="2023232"/>
            <a:ext cx="2133600" cy="211138"/>
          </a:xfrm>
          <a:prstGeom prst="ellipse">
            <a:avLst/>
          </a:prstGeom>
          <a:noFill/>
          <a:ln w="19050">
            <a:solidFill>
              <a:srgbClr val="06661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18" name="Oval 30"/>
          <p:cNvSpPr>
            <a:spLocks noChangeArrowheads="1"/>
          </p:cNvSpPr>
          <p:nvPr/>
        </p:nvSpPr>
        <p:spPr bwMode="auto">
          <a:xfrm>
            <a:off x="6124840" y="4069044"/>
            <a:ext cx="2402946" cy="587434"/>
          </a:xfrm>
          <a:prstGeom prst="ellipse">
            <a:avLst/>
          </a:prstGeom>
          <a:noFill/>
          <a:ln w="25400">
            <a:solidFill>
              <a:schemeClr val="accent3">
                <a:lumMod val="75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endParaRPr lang="en-US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354263" y="6459538"/>
            <a:ext cx="2962275" cy="40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</a:rPr>
              <a:t>Users Group Board Meeting </a:t>
            </a:r>
            <a:r>
              <a:rPr lang="en-US" altLang="en-US" sz="800" dirty="0" smtClean="0">
                <a:solidFill>
                  <a:schemeClr val="bg1"/>
                </a:solidFill>
              </a:rPr>
              <a:t>January 10, </a:t>
            </a:r>
            <a:r>
              <a:rPr lang="en-US" altLang="en-US" sz="800" dirty="0" smtClean="0">
                <a:solidFill>
                  <a:schemeClr val="bg1"/>
                </a:solidFill>
              </a:rPr>
              <a:t>2017</a:t>
            </a:r>
            <a:endParaRPr lang="en-US" altLang="en-US" sz="800" dirty="0" smtClean="0">
              <a:solidFill>
                <a:schemeClr val="bg1"/>
              </a:solidFill>
            </a:endParaRPr>
          </a:p>
          <a:p>
            <a:r>
              <a:rPr lang="en-US" altLang="en-US" sz="800" dirty="0" smtClean="0">
                <a:solidFill>
                  <a:schemeClr val="bg1"/>
                </a:solidFill>
              </a:rPr>
              <a:t>Elizabeth </a:t>
            </a:r>
            <a:r>
              <a:rPr lang="en-US" altLang="en-US" sz="800" dirty="0">
                <a:solidFill>
                  <a:schemeClr val="bg1"/>
                </a:solidFill>
              </a:rPr>
              <a:t>L. Lawson</a:t>
            </a:r>
          </a:p>
        </p:txBody>
      </p:sp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35838" y="6473825"/>
            <a:ext cx="533400" cy="30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- </a:t>
            </a:r>
            <a:fld id="{CCD72E9C-62A5-8541-865D-464BED6E0BE5}" type="slidenum">
              <a:rPr lang="en-US" altLang="en-US" sz="800">
                <a:solidFill>
                  <a:srgbClr val="FFFFFF"/>
                </a:solidFill>
              </a:rPr>
              <a:pPr/>
              <a:t>4</a:t>
            </a:fld>
            <a:r>
              <a:rPr lang="en-US" altLang="en-US" sz="800">
                <a:solidFill>
                  <a:srgbClr val="FFFFFF"/>
                </a:solidFill>
              </a:rPr>
              <a:t> -</a:t>
            </a:r>
          </a:p>
        </p:txBody>
      </p:sp>
      <p:sp>
        <p:nvSpPr>
          <p:cNvPr id="22531" name="Rectangle 51"/>
          <p:cNvSpPr>
            <a:spLocks noChangeArrowheads="1"/>
          </p:cNvSpPr>
          <p:nvPr/>
        </p:nvSpPr>
        <p:spPr bwMode="auto">
          <a:xfrm>
            <a:off x="0" y="123980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rgbClr val="066610"/>
                </a:solidFill>
              </a:rPr>
              <a:t>JSA Initiatives Fund Program – Community Building Initiative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62137" y="4013200"/>
            <a:ext cx="46769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eaLnBrk="1" hangingPunct="1">
              <a:tabLst>
                <a:tab pos="4110038" algn="r"/>
              </a:tabLst>
              <a:defRPr/>
            </a:pPr>
            <a:r>
              <a:rPr lang="en-US" sz="1400" dirty="0" smtClean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Group projects (not meetings)</a:t>
            </a:r>
            <a:r>
              <a:rPr lang="en-US" sz="1400" dirty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$</a:t>
            </a:r>
            <a:r>
              <a:rPr lang="en-US" sz="1400" dirty="0" smtClean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179.5K</a:t>
            </a:r>
            <a:endParaRPr lang="en-US" sz="1400" dirty="0">
              <a:solidFill>
                <a:srgbClr val="0666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0700" eaLnBrk="1" hangingPunct="1">
              <a:tabLst>
                <a:tab pos="4110038" algn="r"/>
              </a:tabLst>
              <a:defRPr/>
            </a:pPr>
            <a:r>
              <a:rPr lang="en-US" sz="1400" dirty="0" smtClean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 projects (not meetings)</a:t>
            </a:r>
            <a:r>
              <a:rPr lang="en-US" sz="1400" dirty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$160.7K</a:t>
            </a:r>
            <a:endParaRPr lang="en-US" sz="1400" dirty="0">
              <a:solidFill>
                <a:srgbClr val="0666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0700" eaLnBrk="1" hangingPunct="1">
              <a:tabLst>
                <a:tab pos="4110038" algn="r"/>
              </a:tabLst>
              <a:defRPr/>
            </a:pPr>
            <a:r>
              <a:rPr lang="en-US" sz="1400" dirty="0" smtClean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</a:t>
            </a:r>
            <a:r>
              <a:rPr lang="en-US" sz="1400" dirty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u="sng" dirty="0" smtClean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 49.8K</a:t>
            </a:r>
            <a:endParaRPr lang="en-US" sz="1400" u="sng" dirty="0">
              <a:solidFill>
                <a:srgbClr val="0666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eaLnBrk="1" hangingPunct="1">
              <a:tabLst>
                <a:tab pos="4110038" algn="r"/>
              </a:tabLst>
              <a:defRPr/>
            </a:pPr>
            <a:r>
              <a:rPr lang="en-US" sz="1400" dirty="0" smtClean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u="dbl" dirty="0" smtClean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$390.0K</a:t>
            </a:r>
            <a:endParaRPr lang="en-US" sz="1400" u="dbl" dirty="0">
              <a:solidFill>
                <a:srgbClr val="0666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eaLnBrk="1" hangingPunct="1">
              <a:tabLst>
                <a:tab pos="4110038" algn="r"/>
              </a:tabLst>
              <a:defRPr/>
            </a:pPr>
            <a:endParaRPr lang="en-US" sz="1400" dirty="0" smtClean="0">
              <a:solidFill>
                <a:srgbClr val="0666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5938" eaLnBrk="1" hangingPunct="1">
              <a:tabLst>
                <a:tab pos="4110038" algn="r"/>
              </a:tabLst>
              <a:defRPr/>
            </a:pPr>
            <a:r>
              <a:rPr lang="en-US" sz="1400" dirty="0" smtClean="0">
                <a:solidFill>
                  <a:srgbClr val="0666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$450K in contributing funds of which 70% is from outside of JLab</a:t>
            </a:r>
            <a:endParaRPr lang="en-US" sz="1400" u="dbl" dirty="0" smtClean="0">
              <a:solidFill>
                <a:srgbClr val="0666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4754563" y="1009650"/>
            <a:ext cx="44275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1600" dirty="0">
                <a:solidFill>
                  <a:srgbClr val="066610"/>
                </a:solidFill>
              </a:rPr>
              <a:t>http://</a:t>
            </a:r>
            <a:r>
              <a:rPr lang="en-US" altLang="en-US" sz="1600" dirty="0" err="1">
                <a:solidFill>
                  <a:srgbClr val="066610"/>
                </a:solidFill>
              </a:rPr>
              <a:t>www.jsallc.org</a:t>
            </a:r>
            <a:r>
              <a:rPr lang="en-US" altLang="en-US" sz="1600" dirty="0">
                <a:solidFill>
                  <a:srgbClr val="066610"/>
                </a:solidFill>
              </a:rPr>
              <a:t>/IF/</a:t>
            </a:r>
            <a:r>
              <a:rPr lang="en-US" altLang="en-US" sz="1600" dirty="0" err="1">
                <a:solidFill>
                  <a:srgbClr val="066610"/>
                </a:solidFill>
              </a:rPr>
              <a:t>IFProjects.html</a:t>
            </a:r>
            <a:endParaRPr lang="en-US" altLang="en-US" sz="1600" dirty="0">
              <a:solidFill>
                <a:srgbClr val="06661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362137" y="1177927"/>
            <a:ext cx="406714" cy="194467"/>
          </a:xfrm>
          <a:prstGeom prst="straightConnector1">
            <a:avLst/>
          </a:prstGeom>
          <a:ln w="15875">
            <a:solidFill>
              <a:srgbClr val="0666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25" y="1372394"/>
            <a:ext cx="4318000" cy="261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037" t="3271" r="7160" b="2815"/>
          <a:stretch/>
        </p:blipFill>
        <p:spPr>
          <a:xfrm>
            <a:off x="164892" y="974881"/>
            <a:ext cx="4197245" cy="4496529"/>
          </a:xfrm>
          <a:prstGeom prst="rect">
            <a:avLst/>
          </a:prstGeom>
        </p:spPr>
      </p:pic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0" y="5757590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1200" dirty="0" smtClean="0">
                <a:solidFill>
                  <a:srgbClr val="066610"/>
                </a:solidFill>
              </a:rPr>
              <a:t>Press release </a:t>
            </a:r>
            <a:r>
              <a:rPr lang="en-US" altLang="en-US" sz="1200" dirty="0">
                <a:solidFill>
                  <a:srgbClr val="066610"/>
                </a:solidFill>
              </a:rPr>
              <a:t>at http://</a:t>
            </a:r>
            <a:r>
              <a:rPr lang="en-US" altLang="en-US" sz="1200" dirty="0" err="1">
                <a:solidFill>
                  <a:srgbClr val="066610"/>
                </a:solidFill>
              </a:rPr>
              <a:t>www.jsallc.org</a:t>
            </a:r>
            <a:r>
              <a:rPr lang="en-US" altLang="en-US" sz="1200" dirty="0">
                <a:solidFill>
                  <a:srgbClr val="066610"/>
                </a:solidFill>
              </a:rPr>
              <a:t>/news/JSAIF20161208.pdf</a:t>
            </a:r>
          </a:p>
        </p:txBody>
      </p:sp>
    </p:spTree>
    <p:extLst>
      <p:ext uri="{BB962C8B-B14F-4D97-AF65-F5344CB8AC3E}">
        <p14:creationId xmlns:p14="http://schemas.microsoft.com/office/powerpoint/2010/main" val="55444496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9"/>
          <p:cNvSpPr txBox="1">
            <a:spLocks noChangeArrowheads="1"/>
          </p:cNvSpPr>
          <p:nvPr/>
        </p:nvSpPr>
        <p:spPr bwMode="auto">
          <a:xfrm>
            <a:off x="363071" y="702407"/>
            <a:ext cx="8471646" cy="547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292100" indent="-1778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2" eaLnBrk="1" hangingPunct="1">
              <a:spcBef>
                <a:spcPts val="600"/>
              </a:spcBef>
              <a:buFont typeface="Lucida Grande" charset="0"/>
              <a:buChar char="~"/>
            </a:pPr>
            <a:r>
              <a:rPr lang="en-US" altLang="en-US" sz="1400" dirty="0">
                <a:solidFill>
                  <a:srgbClr val="066610"/>
                </a:solidFill>
              </a:rPr>
              <a:t>JSA Outstanding Nuclear </a:t>
            </a:r>
            <a:r>
              <a:rPr lang="en-US" altLang="en-US" sz="1400" dirty="0" smtClean="0">
                <a:solidFill>
                  <a:srgbClr val="066610"/>
                </a:solidFill>
              </a:rPr>
              <a:t>Physicist: Nominations due January 31. </a:t>
            </a:r>
            <a:r>
              <a:rPr lang="en-US" altLang="en-US" sz="1400" dirty="0">
                <a:solidFill>
                  <a:srgbClr val="066610"/>
                </a:solidFill>
              </a:rPr>
              <a:t>See </a:t>
            </a:r>
            <a:r>
              <a:rPr lang="en-US" altLang="en-US" sz="1200" dirty="0">
                <a:solidFill>
                  <a:srgbClr val="066610"/>
                </a:solidFill>
              </a:rPr>
              <a:t>http://</a:t>
            </a:r>
            <a:r>
              <a:rPr lang="en-US" altLang="en-US" sz="1200" dirty="0" err="1">
                <a:solidFill>
                  <a:srgbClr val="066610"/>
                </a:solidFill>
              </a:rPr>
              <a:t>www.jsallc.org</a:t>
            </a:r>
            <a:r>
              <a:rPr lang="en-US" altLang="en-US" sz="1200" dirty="0">
                <a:solidFill>
                  <a:srgbClr val="066610"/>
                </a:solidFill>
              </a:rPr>
              <a:t>/IF/17ONPAward.html</a:t>
            </a:r>
          </a:p>
          <a:p>
            <a:pPr lvl="2" eaLnBrk="1" hangingPunct="1">
              <a:spcBef>
                <a:spcPts val="600"/>
              </a:spcBef>
              <a:buFont typeface="Lucida Grande" charset="0"/>
              <a:buChar char="~"/>
            </a:pPr>
            <a:r>
              <a:rPr lang="en-US" altLang="en-US" sz="1400" dirty="0" smtClean="0">
                <a:solidFill>
                  <a:srgbClr val="066610"/>
                </a:solidFill>
              </a:rPr>
              <a:t>JSA/JLab </a:t>
            </a:r>
            <a:r>
              <a:rPr lang="en-US" altLang="en-US" sz="1400" dirty="0">
                <a:solidFill>
                  <a:srgbClr val="066610"/>
                </a:solidFill>
              </a:rPr>
              <a:t>Graduate Fellowship </a:t>
            </a:r>
            <a:r>
              <a:rPr lang="en-US" altLang="en-US" sz="1400" dirty="0" smtClean="0">
                <a:solidFill>
                  <a:srgbClr val="066610"/>
                </a:solidFill>
              </a:rPr>
              <a:t>Program: Solicitation for AY2017-18 fellowships applications o/a mid-January</a:t>
            </a:r>
          </a:p>
          <a:p>
            <a:pPr lvl="2" eaLnBrk="1" hangingPunct="1">
              <a:spcBef>
                <a:spcPts val="600"/>
              </a:spcBef>
              <a:buFont typeface="Lucida Grande" charset="0"/>
              <a:buChar char="~"/>
            </a:pPr>
            <a:r>
              <a:rPr lang="en-US" altLang="en-US" sz="1400" dirty="0">
                <a:solidFill>
                  <a:srgbClr val="066610"/>
                </a:solidFill>
              </a:rPr>
              <a:t>JSA/JLab Sabbatical/Research Leave Support: Solicitation for AY2017-18 </a:t>
            </a:r>
            <a:r>
              <a:rPr lang="en-US" altLang="en-US" sz="1400" dirty="0" smtClean="0">
                <a:solidFill>
                  <a:srgbClr val="066610"/>
                </a:solidFill>
              </a:rPr>
              <a:t>applications </a:t>
            </a:r>
            <a:r>
              <a:rPr lang="en-US" altLang="en-US" sz="1400" dirty="0">
                <a:solidFill>
                  <a:srgbClr val="066610"/>
                </a:solidFill>
              </a:rPr>
              <a:t>o/a mid-January</a:t>
            </a:r>
          </a:p>
          <a:p>
            <a:pPr lvl="2" eaLnBrk="1" hangingPunct="1">
              <a:spcBef>
                <a:spcPts val="600"/>
              </a:spcBef>
              <a:buFont typeface="Lucida Grande" charset="0"/>
              <a:buChar char="~"/>
            </a:pPr>
            <a:r>
              <a:rPr lang="en-US" altLang="en-US" sz="1400" dirty="0" smtClean="0">
                <a:solidFill>
                  <a:srgbClr val="066610"/>
                </a:solidFill>
              </a:rPr>
              <a:t>Junior Scientist Travel Support: on-going</a:t>
            </a:r>
            <a:r>
              <a:rPr lang="en-US" altLang="en-US" sz="1400" dirty="0">
                <a:solidFill>
                  <a:srgbClr val="066610"/>
                </a:solidFill>
              </a:rPr>
              <a:t>. See </a:t>
            </a:r>
            <a:r>
              <a:rPr lang="en-US" altLang="en-US" sz="1200" dirty="0">
                <a:solidFill>
                  <a:srgbClr val="066610"/>
                </a:solidFill>
              </a:rPr>
              <a:t>http://</a:t>
            </a:r>
            <a:r>
              <a:rPr lang="en-US" altLang="en-US" sz="1200" dirty="0" err="1">
                <a:solidFill>
                  <a:srgbClr val="066610"/>
                </a:solidFill>
              </a:rPr>
              <a:t>www.jsallc.org</a:t>
            </a:r>
            <a:r>
              <a:rPr lang="en-US" altLang="en-US" sz="1200" dirty="0">
                <a:solidFill>
                  <a:srgbClr val="066610"/>
                </a:solidFill>
              </a:rPr>
              <a:t>/IF/</a:t>
            </a:r>
            <a:r>
              <a:rPr lang="en-US" altLang="en-US" sz="1200" dirty="0" err="1">
                <a:solidFill>
                  <a:srgbClr val="066610"/>
                </a:solidFill>
              </a:rPr>
              <a:t>IndexJSTF.html</a:t>
            </a:r>
            <a:endParaRPr lang="en-US" altLang="en-US" sz="1200" dirty="0">
              <a:solidFill>
                <a:srgbClr val="066610"/>
              </a:solidFill>
            </a:endParaRPr>
          </a:p>
          <a:p>
            <a:pPr lvl="2" eaLnBrk="1" hangingPunct="1">
              <a:spcBef>
                <a:spcPts val="600"/>
              </a:spcBef>
              <a:buFont typeface="Lucida Grande" charset="0"/>
              <a:buChar char="~"/>
            </a:pPr>
            <a:r>
              <a:rPr lang="en-US" sz="1400" dirty="0" smtClean="0">
                <a:solidFill>
                  <a:srgbClr val="066610"/>
                </a:solidFill>
              </a:rPr>
              <a:t>JSA </a:t>
            </a:r>
            <a:r>
              <a:rPr lang="en-US" sz="1400" dirty="0">
                <a:solidFill>
                  <a:srgbClr val="066610"/>
                </a:solidFill>
              </a:rPr>
              <a:t>Post Doc Research </a:t>
            </a:r>
            <a:r>
              <a:rPr lang="en-US" sz="1400" dirty="0" smtClean="0">
                <a:solidFill>
                  <a:srgbClr val="066610"/>
                </a:solidFill>
              </a:rPr>
              <a:t>Grant. Applications due January 27. See </a:t>
            </a:r>
            <a:r>
              <a:rPr lang="en-US" sz="1200" dirty="0">
                <a:solidFill>
                  <a:srgbClr val="066610"/>
                </a:solidFill>
              </a:rPr>
              <a:t>https://</a:t>
            </a:r>
            <a:r>
              <a:rPr lang="en-US" sz="1200" dirty="0" err="1">
                <a:solidFill>
                  <a:srgbClr val="066610"/>
                </a:solidFill>
              </a:rPr>
              <a:t>wiki.jlab.org</a:t>
            </a:r>
            <a:r>
              <a:rPr lang="en-US" sz="1200" dirty="0">
                <a:solidFill>
                  <a:srgbClr val="066610"/>
                </a:solidFill>
              </a:rPr>
              <a:t>/</a:t>
            </a:r>
            <a:r>
              <a:rPr lang="en-US" sz="1200" dirty="0" err="1">
                <a:solidFill>
                  <a:srgbClr val="066610"/>
                </a:solidFill>
              </a:rPr>
              <a:t>cugwiki</a:t>
            </a:r>
            <a:r>
              <a:rPr lang="en-US" sz="1200" dirty="0">
                <a:solidFill>
                  <a:srgbClr val="066610"/>
                </a:solidFill>
              </a:rPr>
              <a:t>/</a:t>
            </a:r>
            <a:r>
              <a:rPr lang="en-US" sz="1200" dirty="0" err="1">
                <a:solidFill>
                  <a:srgbClr val="066610"/>
                </a:solidFill>
              </a:rPr>
              <a:t>index.php</a:t>
            </a:r>
            <a:r>
              <a:rPr lang="en-US" sz="1200" dirty="0">
                <a:solidFill>
                  <a:srgbClr val="066610"/>
                </a:solidFill>
              </a:rPr>
              <a:t>/</a:t>
            </a:r>
            <a:r>
              <a:rPr lang="en-US" sz="1200" dirty="0" err="1">
                <a:solidFill>
                  <a:srgbClr val="066610"/>
                </a:solidFill>
              </a:rPr>
              <a:t>Annual_Postdoctoral_Prize</a:t>
            </a:r>
            <a:endParaRPr lang="en-US" altLang="en-US" sz="1200" dirty="0">
              <a:solidFill>
                <a:srgbClr val="066610"/>
              </a:solidFill>
            </a:endParaRP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Lucida Grande" charset="0"/>
              <a:buChar char="~"/>
            </a:pPr>
            <a:r>
              <a:rPr lang="en-US" altLang="en-US" sz="1400" dirty="0">
                <a:solidFill>
                  <a:srgbClr val="066610"/>
                </a:solidFill>
              </a:rPr>
              <a:t>JSA/JLab Minority/Female Undergraduate Research </a:t>
            </a:r>
            <a:r>
              <a:rPr lang="en-US" altLang="en-US" sz="1400" dirty="0" smtClean="0">
                <a:solidFill>
                  <a:srgbClr val="066610"/>
                </a:solidFill>
              </a:rPr>
              <a:t>Assistantship. Solicitation o/a mid-March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Lucida Grande" charset="0"/>
              <a:buChar char="~"/>
            </a:pPr>
            <a:r>
              <a:rPr lang="en-US" altLang="en-US" sz="1400" dirty="0">
                <a:solidFill>
                  <a:srgbClr val="066610"/>
                </a:solidFill>
              </a:rPr>
              <a:t>Users Group </a:t>
            </a:r>
            <a:r>
              <a:rPr lang="en-US" altLang="en-US" sz="1400" dirty="0" smtClean="0">
                <a:solidFill>
                  <a:srgbClr val="066610"/>
                </a:solidFill>
              </a:rPr>
              <a:t>Thesis Prize: Applications due February 24. </a:t>
            </a:r>
            <a:r>
              <a:rPr lang="en-US" altLang="en-US" sz="1400" dirty="0">
                <a:solidFill>
                  <a:srgbClr val="066610"/>
                </a:solidFill>
              </a:rPr>
              <a:t>See </a:t>
            </a:r>
            <a:r>
              <a:rPr lang="en-US" altLang="en-US" sz="1200" dirty="0">
                <a:solidFill>
                  <a:srgbClr val="066610"/>
                </a:solidFill>
              </a:rPr>
              <a:t>https://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wiki.jlab.org</a:t>
            </a:r>
            <a:r>
              <a:rPr lang="en-US" altLang="en-US" sz="1200" dirty="0" smtClean="0">
                <a:solidFill>
                  <a:srgbClr val="066610"/>
                </a:solidFill>
              </a:rPr>
              <a:t>/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cugwiki</a:t>
            </a:r>
            <a:r>
              <a:rPr lang="en-US" altLang="en-US" sz="1200" dirty="0" smtClean="0">
                <a:solidFill>
                  <a:srgbClr val="066610"/>
                </a:solidFill>
              </a:rPr>
              <a:t>/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index.php</a:t>
            </a:r>
            <a:r>
              <a:rPr lang="en-US" altLang="en-US" sz="1200" dirty="0" smtClean="0">
                <a:solidFill>
                  <a:srgbClr val="066610"/>
                </a:solidFill>
              </a:rPr>
              <a:t>/Ph.D._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Thesis_Prize</a:t>
            </a:r>
            <a:endParaRPr lang="en-US" altLang="en-US" sz="1200" dirty="0" smtClean="0">
              <a:solidFill>
                <a:srgbClr val="066610"/>
              </a:solidFill>
            </a:endParaRP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Lucida Grande" charset="0"/>
              <a:buChar char="~"/>
            </a:pPr>
            <a:r>
              <a:rPr lang="en-US" altLang="en-US" sz="1400" dirty="0" smtClean="0">
                <a:solidFill>
                  <a:srgbClr val="066610"/>
                </a:solidFill>
              </a:rPr>
              <a:t>Users Group Poster Prizes: Competition conducted during UG Annual Meeting, June 19-21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Lucida Grande" charset="0"/>
              <a:buChar char="~"/>
            </a:pPr>
            <a:r>
              <a:rPr lang="en-US" altLang="en-US" sz="1400" dirty="0" smtClean="0">
                <a:solidFill>
                  <a:srgbClr val="066610"/>
                </a:solidFill>
              </a:rPr>
              <a:t>HUGS International Fellowship for Graduate Students in Developing Countries: Contact PI’s Cesar Fernandez-Ramirez, UNAM (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cesar.fernandez@nucleares.unam.mx</a:t>
            </a:r>
            <a:r>
              <a:rPr lang="en-US" altLang="en-US" sz="1400" dirty="0" smtClean="0">
                <a:solidFill>
                  <a:srgbClr val="066610"/>
                </a:solidFill>
              </a:rPr>
              <a:t>) and Alberto </a:t>
            </a:r>
            <a:r>
              <a:rPr lang="en-US" altLang="en-US" sz="1400" dirty="0" err="1" smtClean="0">
                <a:solidFill>
                  <a:srgbClr val="066610"/>
                </a:solidFill>
              </a:rPr>
              <a:t>Accardi</a:t>
            </a:r>
            <a:r>
              <a:rPr lang="en-US" altLang="en-US" sz="1400" dirty="0">
                <a:solidFill>
                  <a:srgbClr val="066610"/>
                </a:solidFill>
              </a:rPr>
              <a:t>, JLab/HU (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accardi@jlab.org</a:t>
            </a:r>
            <a:r>
              <a:rPr lang="en-US" altLang="en-US" sz="1400" dirty="0" smtClean="0">
                <a:solidFill>
                  <a:srgbClr val="066610"/>
                </a:solidFill>
              </a:rPr>
              <a:t>) </a:t>
            </a:r>
            <a:endParaRPr lang="en-US" altLang="en-US" sz="1400" dirty="0">
              <a:solidFill>
                <a:srgbClr val="066610"/>
              </a:solidFill>
            </a:endParaRP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Lucida Grande" charset="0"/>
              <a:buChar char="~"/>
            </a:pPr>
            <a:r>
              <a:rPr lang="en-US" altLang="en-US" sz="1400" dirty="0">
                <a:solidFill>
                  <a:srgbClr val="066610"/>
                </a:solidFill>
              </a:rPr>
              <a:t>Accelerator Physics Education Outreach with Mexican </a:t>
            </a:r>
            <a:r>
              <a:rPr lang="en-US" altLang="en-US" sz="1400" dirty="0" smtClean="0">
                <a:solidFill>
                  <a:srgbClr val="066610"/>
                </a:solidFill>
              </a:rPr>
              <a:t>Universities</a:t>
            </a:r>
            <a:r>
              <a:rPr lang="en-US" altLang="en-US" sz="1400" dirty="0">
                <a:solidFill>
                  <a:srgbClr val="066610"/>
                </a:solidFill>
              </a:rPr>
              <a:t>: Contact PI’s Carlos Hernandez-Garcia (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chgarciar@jlab.org</a:t>
            </a:r>
            <a:r>
              <a:rPr lang="en-US" altLang="en-US" sz="1400" dirty="0" smtClean="0">
                <a:solidFill>
                  <a:srgbClr val="066610"/>
                </a:solidFill>
              </a:rPr>
              <a:t>) </a:t>
            </a:r>
            <a:r>
              <a:rPr lang="en-US" altLang="en-US" sz="1400" dirty="0">
                <a:solidFill>
                  <a:srgbClr val="066610"/>
                </a:solidFill>
              </a:rPr>
              <a:t>and Matthew </a:t>
            </a:r>
            <a:r>
              <a:rPr lang="en-US" altLang="en-US" sz="1400" dirty="0" err="1" smtClean="0">
                <a:solidFill>
                  <a:srgbClr val="066610"/>
                </a:solidFill>
              </a:rPr>
              <a:t>Poelker</a:t>
            </a:r>
            <a:r>
              <a:rPr lang="en-US" altLang="en-US" sz="1400" dirty="0">
                <a:solidFill>
                  <a:srgbClr val="066610"/>
                </a:solidFill>
              </a:rPr>
              <a:t>, JLab (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poelker@jlab.org</a:t>
            </a:r>
            <a:r>
              <a:rPr lang="en-US" altLang="en-US" sz="1400" dirty="0" smtClean="0">
                <a:solidFill>
                  <a:srgbClr val="066610"/>
                </a:solidFill>
              </a:rPr>
              <a:t>)</a:t>
            </a:r>
            <a:endParaRPr lang="en-US" altLang="en-US" sz="1400" dirty="0">
              <a:solidFill>
                <a:srgbClr val="066610"/>
              </a:solidFill>
            </a:endParaRP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Lucida Grande" charset="0"/>
              <a:buChar char="~"/>
            </a:pPr>
            <a:r>
              <a:rPr lang="en-US" altLang="en-US" sz="1400" dirty="0">
                <a:solidFill>
                  <a:srgbClr val="066610"/>
                </a:solidFill>
              </a:rPr>
              <a:t>Extra Child Care (</a:t>
            </a:r>
            <a:r>
              <a:rPr lang="en-US" altLang="en-US" sz="1400" dirty="0" err="1">
                <a:solidFill>
                  <a:srgbClr val="066610"/>
                </a:solidFill>
              </a:rPr>
              <a:t>ExCARE</a:t>
            </a:r>
            <a:r>
              <a:rPr lang="en-US" altLang="en-US" sz="1400" dirty="0">
                <a:solidFill>
                  <a:srgbClr val="066610"/>
                </a:solidFill>
              </a:rPr>
              <a:t>) Travel </a:t>
            </a:r>
            <a:r>
              <a:rPr lang="en-US" altLang="en-US" sz="1400" dirty="0" smtClean="0">
                <a:solidFill>
                  <a:srgbClr val="066610"/>
                </a:solidFill>
              </a:rPr>
              <a:t>Support: Ongoing. </a:t>
            </a:r>
            <a:r>
              <a:rPr lang="en-US" altLang="en-US" sz="1400" dirty="0">
                <a:solidFill>
                  <a:srgbClr val="066610"/>
                </a:solidFill>
              </a:rPr>
              <a:t>See </a:t>
            </a:r>
            <a:r>
              <a:rPr lang="en-US" altLang="en-US" sz="1200" dirty="0">
                <a:solidFill>
                  <a:srgbClr val="066610"/>
                </a:solidFill>
              </a:rPr>
              <a:t>https://</a:t>
            </a:r>
            <a:r>
              <a:rPr lang="en-US" altLang="en-US" sz="1200" dirty="0" err="1">
                <a:solidFill>
                  <a:srgbClr val="066610"/>
                </a:solidFill>
              </a:rPr>
              <a:t>wiki.jlab.org</a:t>
            </a:r>
            <a:r>
              <a:rPr lang="en-US" altLang="en-US" sz="1200" dirty="0">
                <a:solidFill>
                  <a:srgbClr val="066610"/>
                </a:solidFill>
              </a:rPr>
              <a:t>/</a:t>
            </a:r>
            <a:r>
              <a:rPr lang="en-US" altLang="en-US" sz="1200" dirty="0" err="1">
                <a:solidFill>
                  <a:srgbClr val="066610"/>
                </a:solidFill>
              </a:rPr>
              <a:t>cugwiki</a:t>
            </a:r>
            <a:r>
              <a:rPr lang="en-US" altLang="en-US" sz="1200" dirty="0">
                <a:solidFill>
                  <a:srgbClr val="066610"/>
                </a:solidFill>
              </a:rPr>
              <a:t>/</a:t>
            </a:r>
            <a:r>
              <a:rPr lang="en-US" altLang="en-US" sz="1200" dirty="0" err="1">
                <a:solidFill>
                  <a:srgbClr val="066610"/>
                </a:solidFill>
              </a:rPr>
              <a:t>index.php</a:t>
            </a:r>
            <a:r>
              <a:rPr lang="en-US" altLang="en-US" sz="1200" dirty="0">
                <a:solidFill>
                  <a:srgbClr val="066610"/>
                </a:solidFill>
              </a:rPr>
              <a:t>/</a:t>
            </a:r>
            <a:r>
              <a:rPr lang="en-US" altLang="en-US" sz="1200" dirty="0" err="1">
                <a:solidFill>
                  <a:srgbClr val="066610"/>
                </a:solidFill>
              </a:rPr>
              <a:t>JSA_Travel_Fund_for_Extra_Child_Care</a:t>
            </a:r>
            <a:r>
              <a:rPr lang="en-US" altLang="en-US" sz="1200" dirty="0">
                <a:solidFill>
                  <a:srgbClr val="066610"/>
                </a:solidFill>
              </a:rPr>
              <a:t>_(</a:t>
            </a:r>
            <a:r>
              <a:rPr lang="en-US" altLang="en-US" sz="1200" dirty="0" err="1">
                <a:solidFill>
                  <a:srgbClr val="066610"/>
                </a:solidFill>
              </a:rPr>
              <a:t>ExCARE</a:t>
            </a:r>
            <a:r>
              <a:rPr lang="en-US" altLang="en-US" sz="1200" dirty="0">
                <a:solidFill>
                  <a:srgbClr val="066610"/>
                </a:solidFill>
              </a:rPr>
              <a:t>)</a:t>
            </a:r>
            <a:endParaRPr lang="en-US" altLang="en-US" sz="1200" dirty="0" smtClean="0">
              <a:solidFill>
                <a:srgbClr val="066610"/>
              </a:solidFill>
            </a:endParaRP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  <a:buFont typeface="Lucida Grande" charset="0"/>
              <a:buChar char="~"/>
            </a:pPr>
            <a:r>
              <a:rPr lang="en-US" altLang="en-US" sz="1400" dirty="0" smtClean="0">
                <a:solidFill>
                  <a:srgbClr val="066610"/>
                </a:solidFill>
              </a:rPr>
              <a:t>Promising </a:t>
            </a:r>
            <a:r>
              <a:rPr lang="en-US" altLang="en-US" sz="1400" dirty="0">
                <a:solidFill>
                  <a:srgbClr val="066610"/>
                </a:solidFill>
              </a:rPr>
              <a:t>Young Scientist </a:t>
            </a:r>
            <a:r>
              <a:rPr lang="en-US" altLang="en-US" sz="1400" dirty="0" smtClean="0">
                <a:solidFill>
                  <a:srgbClr val="066610"/>
                </a:solidFill>
              </a:rPr>
              <a:t>Program: </a:t>
            </a:r>
            <a:r>
              <a:rPr lang="en-US" altLang="en-US" sz="1400" dirty="0">
                <a:solidFill>
                  <a:srgbClr val="066610"/>
                </a:solidFill>
              </a:rPr>
              <a:t>Contact </a:t>
            </a:r>
            <a:r>
              <a:rPr lang="en-US" altLang="en-US" sz="1400" dirty="0" smtClean="0">
                <a:solidFill>
                  <a:srgbClr val="066610"/>
                </a:solidFill>
              </a:rPr>
              <a:t>PI’s </a:t>
            </a:r>
            <a:r>
              <a:rPr lang="en-US" altLang="en-US" sz="1400" dirty="0">
                <a:solidFill>
                  <a:srgbClr val="066610"/>
                </a:solidFill>
              </a:rPr>
              <a:t>R. </a:t>
            </a:r>
            <a:r>
              <a:rPr lang="en-US" altLang="en-US" sz="1400" dirty="0" err="1" smtClean="0">
                <a:solidFill>
                  <a:srgbClr val="066610"/>
                </a:solidFill>
              </a:rPr>
              <a:t>Beminiwattha</a:t>
            </a:r>
            <a:r>
              <a:rPr lang="en-US" altLang="en-US" sz="1400" dirty="0" smtClean="0">
                <a:solidFill>
                  <a:srgbClr val="066610"/>
                </a:solidFill>
              </a:rPr>
              <a:t>, LSU (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rakithab@jlab.org</a:t>
            </a:r>
            <a:r>
              <a:rPr lang="en-US" altLang="en-US" sz="1400" dirty="0" smtClean="0">
                <a:solidFill>
                  <a:srgbClr val="066610"/>
                </a:solidFill>
              </a:rPr>
              <a:t>), E. Brash, CNU (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brash@jlab.org</a:t>
            </a:r>
            <a:r>
              <a:rPr lang="en-US" altLang="en-US" sz="1400" dirty="0">
                <a:solidFill>
                  <a:srgbClr val="066610"/>
                </a:solidFill>
              </a:rPr>
              <a:t>), W. </a:t>
            </a:r>
            <a:r>
              <a:rPr lang="en-US" altLang="en-US" sz="1400" dirty="0" err="1" smtClean="0">
                <a:solidFill>
                  <a:srgbClr val="066610"/>
                </a:solidFill>
              </a:rPr>
              <a:t>Deconinck</a:t>
            </a:r>
            <a:r>
              <a:rPr lang="en-US" altLang="en-US" sz="1400" dirty="0" smtClean="0">
                <a:solidFill>
                  <a:srgbClr val="066610"/>
                </a:solidFill>
              </a:rPr>
              <a:t>, W&amp;M (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wdconinc@jlab.org</a:t>
            </a:r>
            <a:r>
              <a:rPr lang="en-US" altLang="en-US" sz="1400" dirty="0" smtClean="0">
                <a:solidFill>
                  <a:srgbClr val="066610"/>
                </a:solidFill>
              </a:rPr>
              <a:t>), D. Dutta, MSU (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ddutta@jlab.org</a:t>
            </a:r>
            <a:r>
              <a:rPr lang="en-US" altLang="en-US" sz="1400" dirty="0">
                <a:solidFill>
                  <a:srgbClr val="066610"/>
                </a:solidFill>
              </a:rPr>
              <a:t>), J. </a:t>
            </a:r>
            <a:r>
              <a:rPr lang="en-US" altLang="en-US" sz="1400" dirty="0" err="1" smtClean="0">
                <a:solidFill>
                  <a:srgbClr val="066610"/>
                </a:solidFill>
              </a:rPr>
              <a:t>Mammei</a:t>
            </a:r>
            <a:r>
              <a:rPr lang="en-US" altLang="en-US" sz="1400" dirty="0" smtClean="0">
                <a:solidFill>
                  <a:srgbClr val="066610"/>
                </a:solidFill>
              </a:rPr>
              <a:t>, Manitoba (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crowder@jlab.org</a:t>
            </a:r>
            <a:r>
              <a:rPr lang="en-US" altLang="en-US" sz="1400" dirty="0">
                <a:solidFill>
                  <a:srgbClr val="066610"/>
                </a:solidFill>
              </a:rPr>
              <a:t>), D. </a:t>
            </a:r>
            <a:r>
              <a:rPr lang="en-US" altLang="en-US" sz="1400" dirty="0" smtClean="0">
                <a:solidFill>
                  <a:srgbClr val="066610"/>
                </a:solidFill>
              </a:rPr>
              <a:t>McNulty (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mcnulty@jlab.org</a:t>
            </a:r>
            <a:r>
              <a:rPr lang="en-US" altLang="en-US" sz="1400" dirty="0" smtClean="0">
                <a:solidFill>
                  <a:srgbClr val="066610"/>
                </a:solidFill>
              </a:rPr>
              <a:t>), K </a:t>
            </a:r>
            <a:r>
              <a:rPr lang="en-US" altLang="en-US" sz="1400" dirty="0" err="1" smtClean="0">
                <a:solidFill>
                  <a:srgbClr val="066610"/>
                </a:solidFill>
              </a:rPr>
              <a:t>Slifer</a:t>
            </a:r>
            <a:r>
              <a:rPr lang="en-US" altLang="en-US" sz="1400" dirty="0" smtClean="0">
                <a:solidFill>
                  <a:srgbClr val="066610"/>
                </a:solidFill>
              </a:rPr>
              <a:t>, UNH (</a:t>
            </a:r>
            <a:r>
              <a:rPr lang="en-US" altLang="en-US" sz="1200" dirty="0" err="1" smtClean="0">
                <a:solidFill>
                  <a:srgbClr val="066610"/>
                </a:solidFill>
              </a:rPr>
              <a:t>karl.slifer@unh.edu</a:t>
            </a:r>
            <a:r>
              <a:rPr lang="en-US" altLang="en-US" sz="1400" dirty="0" smtClean="0">
                <a:solidFill>
                  <a:srgbClr val="066610"/>
                </a:solidFill>
              </a:rPr>
              <a:t>)</a:t>
            </a:r>
          </a:p>
        </p:txBody>
      </p:sp>
      <p:sp>
        <p:nvSpPr>
          <p:cNvPr id="24579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354263" y="6459538"/>
            <a:ext cx="2962275" cy="40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</a:rPr>
              <a:t>Users Group Board Meeting </a:t>
            </a:r>
            <a:r>
              <a:rPr lang="en-US" altLang="en-US" sz="800" dirty="0" smtClean="0">
                <a:solidFill>
                  <a:schemeClr val="bg1"/>
                </a:solidFill>
              </a:rPr>
              <a:t>January 10, 2017</a:t>
            </a:r>
            <a:endParaRPr lang="en-US" altLang="en-US" sz="800" dirty="0">
              <a:solidFill>
                <a:schemeClr val="bg1"/>
              </a:solidFill>
            </a:endParaRPr>
          </a:p>
          <a:p>
            <a:r>
              <a:rPr lang="en-US" altLang="en-US" sz="800" dirty="0">
                <a:solidFill>
                  <a:schemeClr val="bg1"/>
                </a:solidFill>
              </a:rPr>
              <a:t>Elizabeth L. Lawson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07263" y="6518275"/>
            <a:ext cx="533400" cy="30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>
                <a:solidFill>
                  <a:srgbClr val="FFFFFF"/>
                </a:solidFill>
              </a:rPr>
              <a:t>- </a:t>
            </a:r>
            <a:fld id="{4469F079-947E-1D4E-8692-2E7317B1D727}" type="slidenum">
              <a:rPr lang="en-US" altLang="en-US" sz="800">
                <a:solidFill>
                  <a:srgbClr val="FFFFFF"/>
                </a:solidFill>
              </a:rPr>
              <a:pPr/>
              <a:t>5</a:t>
            </a:fld>
            <a:r>
              <a:rPr lang="en-US" altLang="en-US" sz="800">
                <a:solidFill>
                  <a:srgbClr val="FFFFFF"/>
                </a:solidFill>
              </a:rPr>
              <a:t> -</a:t>
            </a:r>
          </a:p>
        </p:txBody>
      </p:sp>
      <p:sp>
        <p:nvSpPr>
          <p:cNvPr id="6" name="Rectangle 51"/>
          <p:cNvSpPr>
            <a:spLocks noChangeArrowheads="1"/>
          </p:cNvSpPr>
          <p:nvPr/>
        </p:nvSpPr>
        <p:spPr bwMode="auto">
          <a:xfrm>
            <a:off x="0" y="12398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b="1" dirty="0" smtClean="0">
                <a:solidFill>
                  <a:srgbClr val="066610"/>
                </a:solidFill>
              </a:rPr>
              <a:t>Competitive IF Projects</a:t>
            </a:r>
            <a:endParaRPr lang="en-US" altLang="en-US" sz="1800" b="1" dirty="0">
              <a:solidFill>
                <a:srgbClr val="06661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354263" y="6459538"/>
            <a:ext cx="2962275" cy="40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</a:rPr>
              <a:t>Users Group Board Meeting </a:t>
            </a:r>
            <a:r>
              <a:rPr lang="en-US" altLang="en-US" sz="800" dirty="0" smtClean="0">
                <a:solidFill>
                  <a:schemeClr val="bg1"/>
                </a:solidFill>
              </a:rPr>
              <a:t>January 10, 2017</a:t>
            </a:r>
            <a:endParaRPr lang="en-US" altLang="en-US" sz="800" dirty="0">
              <a:solidFill>
                <a:schemeClr val="bg1"/>
              </a:solidFill>
            </a:endParaRPr>
          </a:p>
          <a:p>
            <a:r>
              <a:rPr lang="en-US" altLang="en-US" sz="800" dirty="0">
                <a:solidFill>
                  <a:schemeClr val="bg1"/>
                </a:solidFill>
              </a:rPr>
              <a:t>Elizabeth L. Lawson</a:t>
            </a:r>
          </a:p>
        </p:txBody>
      </p:sp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07263" y="6518275"/>
            <a:ext cx="533400" cy="30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 dirty="0">
                <a:solidFill>
                  <a:srgbClr val="FFFFFF"/>
                </a:solidFill>
              </a:rPr>
              <a:t>- </a:t>
            </a:r>
            <a:fld id="{B07AEDC1-5B07-684F-B033-772F1AA08D6B}" type="slidenum">
              <a:rPr lang="en-US" altLang="en-US" sz="800">
                <a:solidFill>
                  <a:srgbClr val="FFFFFF"/>
                </a:solidFill>
              </a:rPr>
              <a:pPr/>
              <a:t>6</a:t>
            </a:fld>
            <a:r>
              <a:rPr lang="en-US" altLang="en-US" sz="800" dirty="0">
                <a:solidFill>
                  <a:srgbClr val="FFFFFF"/>
                </a:solidFill>
              </a:rPr>
              <a:t> -</a:t>
            </a:r>
          </a:p>
        </p:txBody>
      </p:sp>
      <p:sp>
        <p:nvSpPr>
          <p:cNvPr id="26627" name="Text Box 13"/>
          <p:cNvSpPr txBox="1">
            <a:spLocks noChangeArrowheads="1"/>
          </p:cNvSpPr>
          <p:nvPr/>
        </p:nvSpPr>
        <p:spPr bwMode="auto">
          <a:xfrm>
            <a:off x="0" y="255493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rgbClr val="066610"/>
                </a:solidFill>
              </a:rPr>
              <a:t>FY2018 </a:t>
            </a:r>
            <a:r>
              <a:rPr lang="en-US" altLang="en-US" b="1" dirty="0">
                <a:solidFill>
                  <a:srgbClr val="066610"/>
                </a:solidFill>
              </a:rPr>
              <a:t>IF Program </a:t>
            </a:r>
            <a:r>
              <a:rPr lang="en-US" altLang="en-US" b="1" dirty="0" smtClean="0">
                <a:solidFill>
                  <a:srgbClr val="066610"/>
                </a:solidFill>
              </a:rPr>
              <a:t>– Schedule (draft)</a:t>
            </a:r>
            <a:endParaRPr lang="en-US" altLang="en-US" b="1" dirty="0">
              <a:solidFill>
                <a:srgbClr val="066610"/>
              </a:solidFill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77813" y="1028700"/>
            <a:ext cx="8866187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tabLst>
                <a:tab pos="1770063" algn="l"/>
              </a:tabLst>
              <a:defRPr>
                <a:solidFill>
                  <a:srgbClr val="262626"/>
                </a:solidFill>
                <a:latin typeface="Gill Sans MT" charset="0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tabLst>
                <a:tab pos="1770063" algn="l"/>
              </a:tabLst>
              <a:defRPr sz="1600">
                <a:solidFill>
                  <a:srgbClr val="262626"/>
                </a:solidFill>
                <a:latin typeface="Gill Sans MT" charset="0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tabLst>
                <a:tab pos="1770063" algn="l"/>
              </a:tabLst>
              <a:defRPr sz="1600">
                <a:solidFill>
                  <a:srgbClr val="262626"/>
                </a:solidFill>
                <a:latin typeface="Gill Sans MT" charset="0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tabLst>
                <a:tab pos="1770063" algn="l"/>
              </a:tabLst>
              <a:defRPr sz="1600">
                <a:solidFill>
                  <a:srgbClr val="262626"/>
                </a:solidFill>
                <a:latin typeface="Gill Sans MT" charset="0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charset="0"/>
              <a:buChar char="•"/>
              <a:tabLst>
                <a:tab pos="1770063" algn="l"/>
              </a:tabLst>
              <a:defRPr sz="1600">
                <a:solidFill>
                  <a:srgbClr val="262626"/>
                </a:solidFill>
                <a:latin typeface="Gill Sans MT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tabLst>
                <a:tab pos="1770063" algn="l"/>
              </a:tabLst>
              <a:defRPr sz="1600">
                <a:solidFill>
                  <a:srgbClr val="262626"/>
                </a:solidFill>
                <a:latin typeface="Gill Sans MT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tabLst>
                <a:tab pos="1770063" algn="l"/>
              </a:tabLst>
              <a:defRPr sz="1600">
                <a:solidFill>
                  <a:srgbClr val="262626"/>
                </a:solidFill>
                <a:latin typeface="Gill Sans MT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tabLst>
                <a:tab pos="1770063" algn="l"/>
              </a:tabLst>
              <a:defRPr sz="1600">
                <a:solidFill>
                  <a:srgbClr val="262626"/>
                </a:solidFill>
                <a:latin typeface="Gill Sans MT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tabLst>
                <a:tab pos="1770063" algn="l"/>
              </a:tabLst>
              <a:defRPr sz="1600">
                <a:solidFill>
                  <a:srgbClr val="262626"/>
                </a:solidFill>
                <a:latin typeface="Gill Sans MT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None/>
            </a:pPr>
            <a:r>
              <a:rPr lang="en-US" altLang="en-US" sz="22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o/a Jun 5: </a:t>
            </a:r>
            <a:r>
              <a:rPr lang="en-US" altLang="en-US" sz="2200" b="1" dirty="0">
                <a:solidFill>
                  <a:srgbClr val="066610"/>
                </a:solidFill>
                <a:latin typeface="Arial" charset="0"/>
                <a:sym typeface="Wingdings" charset="2"/>
              </a:rPr>
              <a:t>Call for proposals </a:t>
            </a:r>
            <a:r>
              <a:rPr lang="en-US" altLang="en-US" sz="22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issued</a:t>
            </a:r>
            <a:endParaRPr lang="en-US" altLang="en-US" sz="2200" b="1" dirty="0">
              <a:solidFill>
                <a:srgbClr val="066610"/>
              </a:solidFill>
              <a:latin typeface="Arial" charset="0"/>
              <a:sym typeface="Wingdings" charset="2"/>
            </a:endParaRP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None/>
            </a:pPr>
            <a:r>
              <a:rPr lang="en-US" altLang="en-US" sz="22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o/a Jul 17: Proposals </a:t>
            </a:r>
            <a:r>
              <a:rPr lang="en-US" altLang="en-US" sz="2200" b="1" dirty="0">
                <a:solidFill>
                  <a:srgbClr val="066610"/>
                </a:solidFill>
                <a:latin typeface="Arial" charset="0"/>
                <a:sym typeface="Wingdings" charset="2"/>
              </a:rPr>
              <a:t>due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None/>
            </a:pPr>
            <a:r>
              <a:rPr lang="en-US" altLang="en-US" sz="22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o/a Jul 31: Revised proposals received following JSA review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None/>
            </a:pPr>
            <a:r>
              <a:rPr lang="en-US" altLang="en-US" sz="22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o/a Aug 31: Lab and UG </a:t>
            </a:r>
            <a:r>
              <a:rPr lang="en-US" altLang="en-US" sz="2200" b="1" dirty="0" err="1" smtClean="0">
                <a:solidFill>
                  <a:srgbClr val="066610"/>
                </a:solidFill>
                <a:latin typeface="Arial" charset="0"/>
                <a:sym typeface="Wingdings" charset="2"/>
              </a:rPr>
              <a:t>BoD</a:t>
            </a:r>
            <a:r>
              <a:rPr lang="en-US" altLang="en-US" sz="22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 reviews </a:t>
            </a:r>
            <a:r>
              <a:rPr lang="en-US" altLang="en-US" sz="22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conducted</a:t>
            </a:r>
            <a:endParaRPr lang="en-US" altLang="en-US" sz="2200" b="1" dirty="0" smtClean="0">
              <a:solidFill>
                <a:srgbClr val="066610"/>
              </a:solidFill>
              <a:latin typeface="Arial" charset="0"/>
              <a:sym typeface="Wingdings" charset="2"/>
            </a:endParaRP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None/>
            </a:pPr>
            <a:r>
              <a:rPr lang="en-US" altLang="en-US" sz="22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o/a Sep 29: </a:t>
            </a:r>
            <a:r>
              <a:rPr lang="en-US" altLang="en-US" sz="2200" b="1" dirty="0">
                <a:solidFill>
                  <a:srgbClr val="066610"/>
                </a:solidFill>
                <a:latin typeface="Arial" charset="0"/>
                <a:sym typeface="Wingdings" charset="2"/>
              </a:rPr>
              <a:t>Evaluation committee </a:t>
            </a:r>
            <a:r>
              <a:rPr lang="en-US" altLang="en-US" sz="22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review conducted</a:t>
            </a:r>
            <a:endParaRPr lang="en-US" altLang="en-US" sz="2200" b="1" dirty="0">
              <a:solidFill>
                <a:srgbClr val="066610"/>
              </a:solidFill>
              <a:latin typeface="Arial" charset="0"/>
              <a:sym typeface="Wingdings" charset="2"/>
            </a:endParaRP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None/>
            </a:pPr>
            <a:r>
              <a:rPr lang="en-US" altLang="en-US" sz="22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o/a Oct 31: </a:t>
            </a:r>
            <a:r>
              <a:rPr lang="en-US" altLang="en-US" sz="2200" b="1" dirty="0">
                <a:solidFill>
                  <a:srgbClr val="066610"/>
                </a:solidFill>
                <a:latin typeface="Arial" charset="0"/>
                <a:sym typeface="Wingdings" charset="2"/>
              </a:rPr>
              <a:t>Award decisions submitted to owners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None/>
            </a:pPr>
            <a:r>
              <a:rPr lang="en-US" altLang="en-US" sz="2200" b="1" dirty="0">
                <a:solidFill>
                  <a:srgbClr val="066610"/>
                </a:solidFill>
                <a:latin typeface="Arial" charset="0"/>
                <a:sym typeface="Wingdings" charset="2"/>
              </a:rPr>
              <a:t>mid Nov: Awards announced</a:t>
            </a:r>
          </a:p>
          <a:p>
            <a:pPr marL="0" indent="0">
              <a:spcBef>
                <a:spcPct val="0"/>
              </a:spcBef>
              <a:spcAft>
                <a:spcPts val="1200"/>
              </a:spcAft>
              <a:buClrTx/>
              <a:buNone/>
            </a:pPr>
            <a:r>
              <a:rPr lang="en-US" altLang="en-US" sz="2200" b="1" dirty="0">
                <a:solidFill>
                  <a:srgbClr val="066610"/>
                </a:solidFill>
                <a:latin typeface="Arial" charset="0"/>
                <a:sym typeface="Wingdings" charset="2"/>
              </a:rPr>
              <a:t>post award: JSA debriefs PI’s re. </a:t>
            </a:r>
            <a:r>
              <a:rPr lang="en-US" altLang="en-US" sz="22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proposals</a:t>
            </a:r>
            <a:endParaRPr lang="en-US" altLang="en-US" sz="2200" b="1" dirty="0">
              <a:solidFill>
                <a:srgbClr val="066610"/>
              </a:solidFill>
              <a:latin typeface="Arial" charset="0"/>
              <a:sym typeface="Wingdings" charset="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6"/>
          <p:cNvSpPr>
            <a:spLocks noChangeArrowheads="1"/>
          </p:cNvSpPr>
          <p:nvPr/>
        </p:nvSpPr>
        <p:spPr bwMode="auto">
          <a:xfrm>
            <a:off x="-13369" y="0"/>
            <a:ext cx="9157369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56991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lvl="2" algn="ctr" eaLnBrk="1" hangingPunct="1"/>
            <a:r>
              <a:rPr lang="en-US" altLang="en-US" b="1" dirty="0" smtClean="0">
                <a:solidFill>
                  <a:srgbClr val="066610"/>
                </a:solidFill>
                <a:latin typeface="Arial" charset="0"/>
              </a:rPr>
              <a:t>SURA’s Relations Program</a:t>
            </a:r>
            <a:endParaRPr lang="en-US" altLang="en-US" b="1" dirty="0">
              <a:solidFill>
                <a:srgbClr val="066610"/>
              </a:solidFill>
              <a:latin typeface="Arial" charset="0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44464" y="812298"/>
            <a:ext cx="899953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2857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US" sz="1600" b="1" dirty="0" smtClean="0">
                <a:solidFill>
                  <a:srgbClr val="066610"/>
                </a:solidFill>
                <a:latin typeface="Arial" charset="0"/>
              </a:rPr>
              <a:t>Program </a:t>
            </a:r>
            <a:r>
              <a:rPr lang="en-US" altLang="en-US" sz="1600" b="1" dirty="0">
                <a:solidFill>
                  <a:srgbClr val="066610"/>
                </a:solidFill>
                <a:latin typeface="Arial" charset="0"/>
              </a:rPr>
              <a:t>and strategy supporting science in general and Jefferson Lab and its related and complementary activities in particular.</a:t>
            </a:r>
          </a:p>
          <a:p>
            <a:pPr marL="234950" lvl="1" indent="-234950" eaLnBrk="1" hangingPunct="1">
              <a:spcBef>
                <a:spcPts val="600"/>
              </a:spcBef>
              <a:spcAft>
                <a:spcPts val="600"/>
              </a:spcAft>
              <a:buClr>
                <a:srgbClr val="066610"/>
              </a:buClr>
              <a:buSzPct val="75000"/>
              <a:buFont typeface="Wingdings" charset="2"/>
              <a:buChar char="q"/>
            </a:pPr>
            <a:r>
              <a:rPr lang="en-US" altLang="en-US" sz="1600" b="1" dirty="0">
                <a:solidFill>
                  <a:srgbClr val="066610"/>
                </a:solidFill>
                <a:latin typeface="Arial" charset="0"/>
                <a:sym typeface="Wingdings" charset="2"/>
              </a:rPr>
              <a:t>Annual value </a:t>
            </a:r>
            <a:r>
              <a:rPr lang="en-US" altLang="en-US" sz="16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over $</a:t>
            </a:r>
            <a:r>
              <a:rPr lang="en-US" altLang="en-US" sz="1600" b="1" dirty="0">
                <a:solidFill>
                  <a:srgbClr val="066610"/>
                </a:solidFill>
                <a:latin typeface="Arial" charset="0"/>
                <a:sym typeface="Wingdings" charset="2"/>
              </a:rPr>
              <a:t>500K including engagement of relations firms at the federal </a:t>
            </a:r>
            <a:r>
              <a:rPr lang="en-US" altLang="en-US" sz="16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and </a:t>
            </a:r>
            <a:r>
              <a:rPr lang="en-US" altLang="en-US" sz="1600" b="1" dirty="0">
                <a:solidFill>
                  <a:srgbClr val="066610"/>
                </a:solidFill>
                <a:latin typeface="Arial" charset="0"/>
                <a:sym typeface="Wingdings" charset="2"/>
              </a:rPr>
              <a:t>state </a:t>
            </a:r>
            <a:r>
              <a:rPr lang="en-US" altLang="en-US" sz="1600" b="1" dirty="0" smtClean="0">
                <a:solidFill>
                  <a:srgbClr val="066610"/>
                </a:solidFill>
                <a:latin typeface="Arial" charset="0"/>
                <a:sym typeface="Wingdings" charset="2"/>
              </a:rPr>
              <a:t>levels</a:t>
            </a:r>
            <a:r>
              <a:rPr lang="en-US" altLang="en-US" sz="1600" b="1" dirty="0">
                <a:solidFill>
                  <a:srgbClr val="066610"/>
                </a:solidFill>
                <a:latin typeface="Arial" charset="0"/>
                <a:sym typeface="Wingdings" charset="2"/>
              </a:rPr>
              <a:t>, and SURA’s chief public affairs officers and others</a:t>
            </a:r>
          </a:p>
          <a:p>
            <a:pPr marL="234950" lvl="1" indent="-234950" eaLnBrk="1" hangingPunct="1">
              <a:spcBef>
                <a:spcPts val="600"/>
              </a:spcBef>
              <a:spcAft>
                <a:spcPts val="600"/>
              </a:spcAft>
              <a:buClr>
                <a:srgbClr val="066610"/>
              </a:buClr>
              <a:buSzPct val="75000"/>
              <a:buFont typeface="Wingdings" charset="2"/>
              <a:buChar char="q"/>
            </a:pPr>
            <a:r>
              <a:rPr lang="en-US" altLang="en-US" sz="1600" b="1" dirty="0">
                <a:solidFill>
                  <a:srgbClr val="066610"/>
                </a:solidFill>
                <a:latin typeface="Arial" charset="0"/>
                <a:sym typeface="Wingdings" charset="2"/>
              </a:rPr>
              <a:t>Program also includes effective relationships with DOE officials, local and regional authorities, universities and industry/business leaders; and, support to JLab Users Group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76224" y="3305107"/>
            <a:ext cx="2666555" cy="1628852"/>
            <a:chOff x="3266577" y="3518545"/>
            <a:chExt cx="2666555" cy="1628852"/>
          </a:xfrm>
        </p:grpSpPr>
        <p:pic>
          <p:nvPicPr>
            <p:cNvPr id="10" name="Picture 3" descr="\\jlabem\em\Photo Library\Recently Added\150707_DOE DepSec_Visit\better\Retouched\DSC_0134_cropped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573"/>
            <a:stretch/>
          </p:blipFill>
          <p:spPr bwMode="auto">
            <a:xfrm>
              <a:off x="4796647" y="3518545"/>
              <a:ext cx="1136485" cy="16288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6577" y="3577862"/>
              <a:ext cx="1655985" cy="34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rot="165909">
            <a:off x="270804" y="3799716"/>
            <a:ext cx="2152147" cy="1441881"/>
            <a:chOff x="4972276" y="1338799"/>
            <a:chExt cx="1934369" cy="1361207"/>
          </a:xfrm>
        </p:grpSpPr>
        <p:grpSp>
          <p:nvGrpSpPr>
            <p:cNvPr id="14" name="Group 13"/>
            <p:cNvGrpSpPr/>
            <p:nvPr/>
          </p:nvGrpSpPr>
          <p:grpSpPr>
            <a:xfrm>
              <a:off x="5427497" y="1338799"/>
              <a:ext cx="1220842" cy="1320368"/>
              <a:chOff x="5105400" y="1728439"/>
              <a:chExt cx="1925816" cy="220859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8" t="2642" r="7015" b="4625"/>
              <a:stretch/>
            </p:blipFill>
            <p:spPr>
              <a:xfrm rot="846507">
                <a:off x="5712004" y="2153986"/>
                <a:ext cx="1319212" cy="178305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1" t="4043" r="7438" b="5519"/>
              <a:stretch/>
            </p:blipFill>
            <p:spPr>
              <a:xfrm rot="832117">
                <a:off x="5105400" y="1728439"/>
                <a:ext cx="1308100" cy="1805818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45714"/>
            <a:stretch/>
          </p:blipFill>
          <p:spPr>
            <a:xfrm rot="842294">
              <a:off x="4972276" y="2385596"/>
              <a:ext cx="1934369" cy="31441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838236" y="3261782"/>
            <a:ext cx="2075313" cy="1812792"/>
            <a:chOff x="7634907" y="837277"/>
            <a:chExt cx="1317986" cy="967485"/>
          </a:xfrm>
        </p:grpSpPr>
        <p:pic>
          <p:nvPicPr>
            <p:cNvPr id="19" name="Picture 5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2" r="6668" b="21815"/>
            <a:stretch>
              <a:fillRect/>
            </a:stretch>
          </p:blipFill>
          <p:spPr bwMode="auto">
            <a:xfrm>
              <a:off x="7634907" y="837277"/>
              <a:ext cx="697174" cy="75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73132" y="1348031"/>
              <a:ext cx="879761" cy="45673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2817287" y="4094688"/>
            <a:ext cx="1246200" cy="2089753"/>
            <a:chOff x="7222455" y="1951103"/>
            <a:chExt cx="750024" cy="12896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1949" y="1951103"/>
              <a:ext cx="714460" cy="638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22455" y="2580950"/>
              <a:ext cx="750024" cy="65980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oup 23"/>
          <p:cNvGrpSpPr/>
          <p:nvPr/>
        </p:nvGrpSpPr>
        <p:grpSpPr>
          <a:xfrm>
            <a:off x="5730873" y="4686301"/>
            <a:ext cx="1218909" cy="1697008"/>
            <a:chOff x="8128044" y="2022172"/>
            <a:chExt cx="769938" cy="129063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 bwMode="auto">
            <a:xfrm>
              <a:off x="8128044" y="3038172"/>
              <a:ext cx="769938" cy="27463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027" y="2022172"/>
              <a:ext cx="736600" cy="1016000"/>
            </a:xfrm>
            <a:prstGeom prst="rect">
              <a:avLst/>
            </a:prstGeom>
          </p:spPr>
        </p:pic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-13369" y="5773862"/>
            <a:ext cx="266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n-US" sz="1000" dirty="0" smtClean="0">
                <a:solidFill>
                  <a:srgbClr val="066610"/>
                </a:solidFill>
                <a:latin typeface="Arial"/>
                <a:ea typeface="ＭＳ Ｐゴシック" charset="0"/>
                <a:cs typeface="Arial"/>
              </a:rPr>
              <a:t>Travel supported provided by JSA IF Program to 13 of the 24 </a:t>
            </a:r>
            <a:r>
              <a:rPr lang="en-US" sz="1000" smtClean="0">
                <a:solidFill>
                  <a:srgbClr val="066610"/>
                </a:solidFill>
                <a:latin typeface="Arial"/>
                <a:ea typeface="ＭＳ Ｐゴシック" charset="0"/>
                <a:cs typeface="Arial"/>
              </a:rPr>
              <a:t>user participants</a:t>
            </a:r>
            <a:endParaRPr lang="en-US" sz="1000" dirty="0">
              <a:solidFill>
                <a:srgbClr val="06661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8" name="Oval 27"/>
          <p:cNvSpPr/>
          <p:nvPr/>
        </p:nvSpPr>
        <p:spPr>
          <a:xfrm rot="884329">
            <a:off x="68418" y="4714126"/>
            <a:ext cx="2538687" cy="720606"/>
          </a:xfrm>
          <a:prstGeom prst="ellipse">
            <a:avLst/>
          </a:prstGeom>
          <a:noFill/>
          <a:ln w="12700">
            <a:solidFill>
              <a:srgbClr val="0661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167989" y="5388042"/>
            <a:ext cx="0" cy="373120"/>
          </a:xfrm>
          <a:prstGeom prst="line">
            <a:avLst/>
          </a:prstGeom>
          <a:ln w="12700">
            <a:solidFill>
              <a:srgbClr val="06611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354263" y="6459538"/>
            <a:ext cx="2962275" cy="40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</a:rPr>
              <a:t>Users Group Board Meeting </a:t>
            </a:r>
            <a:r>
              <a:rPr lang="en-US" altLang="en-US" sz="800" dirty="0" smtClean="0">
                <a:solidFill>
                  <a:schemeClr val="bg1"/>
                </a:solidFill>
              </a:rPr>
              <a:t>January 10, 2017</a:t>
            </a:r>
            <a:endParaRPr lang="en-US" altLang="en-US" sz="800" dirty="0">
              <a:solidFill>
                <a:schemeClr val="bg1"/>
              </a:solidFill>
            </a:endParaRPr>
          </a:p>
          <a:p>
            <a:r>
              <a:rPr lang="en-US" altLang="en-US" sz="800" dirty="0">
                <a:solidFill>
                  <a:schemeClr val="bg1"/>
                </a:solidFill>
              </a:rPr>
              <a:t>Elizabeth L. Lawson</a:t>
            </a:r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07263" y="6518275"/>
            <a:ext cx="533400" cy="30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 dirty="0">
                <a:solidFill>
                  <a:srgbClr val="FFFFFF"/>
                </a:solidFill>
              </a:rPr>
              <a:t>- </a:t>
            </a:r>
            <a:r>
              <a:rPr lang="en-US" altLang="en-US" sz="800" dirty="0" smtClean="0">
                <a:solidFill>
                  <a:srgbClr val="FFFFFF"/>
                </a:solidFill>
              </a:rPr>
              <a:t>7 </a:t>
            </a:r>
            <a:r>
              <a:rPr lang="en-US" altLang="en-US" sz="800" dirty="0">
                <a:solidFill>
                  <a:srgbClr val="FFFFFF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8895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6"/>
          <p:cNvSpPr>
            <a:spLocks noChangeArrowheads="1"/>
          </p:cNvSpPr>
          <p:nvPr/>
        </p:nvSpPr>
        <p:spPr bwMode="auto">
          <a:xfrm>
            <a:off x="18665" y="0"/>
            <a:ext cx="912533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56991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lvl="2" algn="ctr" eaLnBrk="1" hangingPunct="1"/>
            <a:r>
              <a:rPr lang="en-US" altLang="en-US" b="1" dirty="0" smtClean="0">
                <a:solidFill>
                  <a:srgbClr val="066610"/>
                </a:solidFill>
                <a:latin typeface="Arial" charset="0"/>
              </a:rPr>
              <a:t>SURA Residence Facility</a:t>
            </a:r>
            <a:endParaRPr lang="en-US" altLang="en-US" b="1" dirty="0">
              <a:solidFill>
                <a:srgbClr val="066610"/>
              </a:solidFill>
              <a:latin typeface="Arial" charset="0"/>
            </a:endParaRPr>
          </a:p>
        </p:txBody>
      </p:sp>
      <p:sp>
        <p:nvSpPr>
          <p:cNvPr id="5" name="Content Placeholder 27"/>
          <p:cNvSpPr txBox="1">
            <a:spLocks/>
          </p:cNvSpPr>
          <p:nvPr/>
        </p:nvSpPr>
        <p:spPr>
          <a:xfrm>
            <a:off x="18665" y="815611"/>
            <a:ext cx="8744624" cy="2974341"/>
          </a:xfrm>
          <a:prstGeom prst="rect">
            <a:avLst/>
          </a:prstGeom>
        </p:spPr>
        <p:txBody>
          <a:bodyPr/>
          <a:lstStyle/>
          <a:p>
            <a:pPr marL="234950" lvl="1" indent="-234950">
              <a:spcBef>
                <a:spcPts val="600"/>
              </a:spcBef>
              <a:buClr>
                <a:srgbClr val="066610"/>
              </a:buClr>
              <a:buSzPct val="75000"/>
              <a:buFont typeface="Wingdings" charset="2"/>
              <a:buChar char="q"/>
              <a:defRPr/>
            </a:pP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SURA continues to manage and operate the Residence Facility on a break-even basis for use by researchers and students at the Lab</a:t>
            </a:r>
          </a:p>
          <a:p>
            <a:pPr marL="234950" lvl="1" indent="-234950">
              <a:spcBef>
                <a:spcPts val="600"/>
              </a:spcBef>
              <a:buClr>
                <a:srgbClr val="066610"/>
              </a:buClr>
              <a:buSzPct val="75000"/>
              <a:buFont typeface="Wingdings" charset="2"/>
              <a:buChar char="q"/>
              <a:defRPr/>
            </a:pPr>
            <a:r>
              <a:rPr lang="en-US" sz="1600" b="1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Completed renovation of Main Building (Great Room) and Building 8 (4 rooms) 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on budget and in </a:t>
            </a:r>
            <a:r>
              <a:rPr lang="en-US" sz="1600" b="1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time for summer guests</a:t>
            </a:r>
          </a:p>
          <a:p>
            <a:pPr marL="234950" lvl="1" indent="-234950">
              <a:spcBef>
                <a:spcPts val="600"/>
              </a:spcBef>
              <a:buClr>
                <a:srgbClr val="066610"/>
              </a:buClr>
              <a:buSzPct val="75000"/>
              <a:buFont typeface="Wingdings" charset="2"/>
              <a:buChar char="q"/>
              <a:defRPr/>
            </a:pPr>
            <a:r>
              <a:rPr lang="en-US" sz="1600" b="1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FY2016 Operating 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results</a:t>
            </a:r>
          </a:p>
          <a:p>
            <a:pPr marL="287338" lvl="2">
              <a:buClr>
                <a:srgbClr val="008000"/>
              </a:buClr>
              <a:buSzPct val="75000"/>
              <a:tabLst>
                <a:tab pos="1993900" algn="r"/>
                <a:tab pos="2514600" algn="l"/>
              </a:tabLst>
              <a:defRPr/>
            </a:pPr>
            <a:r>
              <a:rPr lang="en-US" sz="1600" b="1" kern="0" dirty="0" smtClean="0">
                <a:solidFill>
                  <a:srgbClr val="066610"/>
                </a:solidFill>
                <a:latin typeface="Arial"/>
                <a:ea typeface="ＭＳ Ｐゴシック" charset="0"/>
                <a:cs typeface="ＭＳ Ｐゴシック" charset="0"/>
              </a:rPr>
              <a:t>	</a:t>
            </a:r>
            <a:r>
              <a:rPr lang="en-US" sz="1600" b="1" u="sng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Actual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	</a:t>
            </a:r>
            <a:r>
              <a:rPr lang="en-US" sz="1600" b="1" u="sng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Budget</a:t>
            </a:r>
          </a:p>
          <a:p>
            <a:pPr marL="287338" lvl="2">
              <a:buClr>
                <a:srgbClr val="008000"/>
              </a:buClr>
              <a:buSzPct val="75000"/>
              <a:tabLst>
                <a:tab pos="2057400" algn="r"/>
                <a:tab pos="2514600" algn="l"/>
              </a:tabLst>
              <a:defRPr/>
            </a:pP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Rev</a:t>
            </a:r>
            <a:r>
              <a:rPr lang="en-US" sz="1600" b="1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	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$451.6K</a:t>
            </a:r>
            <a:r>
              <a:rPr lang="en-US" sz="1600" b="1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	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$431.9K</a:t>
            </a:r>
            <a:endParaRPr lang="en-US" sz="1600" b="1" dirty="0">
              <a:solidFill>
                <a:srgbClr val="066610"/>
              </a:solidFill>
              <a:latin typeface="Arial" charset="0"/>
              <a:ea typeface="ＭＳ Ｐゴシック" charset="-128"/>
            </a:endParaRPr>
          </a:p>
          <a:p>
            <a:pPr marL="287338" lvl="2">
              <a:buClr>
                <a:srgbClr val="008000"/>
              </a:buClr>
              <a:buSzPct val="75000"/>
              <a:tabLst>
                <a:tab pos="2057400" algn="r"/>
                <a:tab pos="2514600" algn="l"/>
              </a:tabLst>
              <a:defRPr/>
            </a:pPr>
            <a:r>
              <a:rPr lang="en-US" sz="1600" b="1" dirty="0" err="1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Exp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 (*)</a:t>
            </a:r>
            <a:r>
              <a:rPr lang="en-US" sz="1600" b="1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	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$467.1K</a:t>
            </a:r>
            <a:r>
              <a:rPr lang="en-US" sz="1600" b="1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	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$441.5K</a:t>
            </a:r>
            <a:endParaRPr lang="en-US" sz="1600" b="1" dirty="0">
              <a:solidFill>
                <a:srgbClr val="066610"/>
              </a:solidFill>
              <a:latin typeface="Arial" charset="0"/>
              <a:ea typeface="ＭＳ Ｐゴシック" charset="-128"/>
            </a:endParaRPr>
          </a:p>
          <a:p>
            <a:pPr marL="287338" lvl="2">
              <a:buClr>
                <a:srgbClr val="008000"/>
              </a:buClr>
              <a:buSzPct val="75000"/>
              <a:tabLst>
                <a:tab pos="2057400" algn="r"/>
                <a:tab pos="2743200" algn="l"/>
              </a:tabLst>
              <a:defRPr/>
            </a:pPr>
            <a:r>
              <a:rPr lang="en-US" sz="1600" b="1" dirty="0" err="1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Occup</a:t>
            </a:r>
            <a:r>
              <a:rPr lang="en-US" sz="1600" b="1" kern="0" dirty="0" smtClean="0">
                <a:solidFill>
                  <a:srgbClr val="066610"/>
                </a:solidFill>
                <a:latin typeface="Arial"/>
                <a:ea typeface="ＭＳ Ｐゴシック" charset="0"/>
                <a:cs typeface="ＭＳ Ｐゴシック" charset="0"/>
              </a:rPr>
              <a:t>	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54.3%	50.0%</a:t>
            </a:r>
          </a:p>
          <a:p>
            <a:pPr marL="287338" lvl="2">
              <a:buClr>
                <a:srgbClr val="008000"/>
              </a:buClr>
              <a:buSzPct val="75000"/>
              <a:tabLst>
                <a:tab pos="2057400" algn="r"/>
                <a:tab pos="2108200" algn="l"/>
              </a:tabLst>
              <a:defRPr/>
            </a:pP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ADR</a:t>
            </a:r>
            <a:r>
              <a:rPr lang="en-US" sz="1600" b="1" kern="0" dirty="0">
                <a:solidFill>
                  <a:srgbClr val="066610"/>
                </a:solidFill>
                <a:latin typeface="Arial"/>
                <a:ea typeface="ＭＳ Ｐゴシック" charset="0"/>
                <a:cs typeface="ＭＳ Ｐゴシック" charset="0"/>
              </a:rPr>
              <a:t>	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$58.84	</a:t>
            </a:r>
            <a:r>
              <a:rPr lang="en-US" sz="1600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(GSA lodging: $91 plus tax)</a:t>
            </a:r>
          </a:p>
          <a:p>
            <a:pPr marL="287338" lvl="2">
              <a:buClr>
                <a:srgbClr val="008000"/>
              </a:buClr>
              <a:buSzPct val="75000"/>
              <a:tabLst>
                <a:tab pos="1766888" algn="r"/>
                <a:tab pos="1936750" algn="l"/>
              </a:tabLst>
              <a:defRPr/>
            </a:pPr>
            <a:endParaRPr lang="en-US" sz="600" dirty="0" smtClean="0">
              <a:solidFill>
                <a:srgbClr val="066610"/>
              </a:solidFill>
              <a:latin typeface="Arial" charset="0"/>
              <a:ea typeface="ＭＳ Ｐゴシック" charset="-128"/>
            </a:endParaRPr>
          </a:p>
          <a:p>
            <a:pPr marL="287338" lvl="2">
              <a:buClr>
                <a:srgbClr val="008000"/>
              </a:buClr>
              <a:buSzPct val="75000"/>
              <a:tabLst>
                <a:tab pos="1766888" algn="r"/>
                <a:tab pos="1936750" algn="l"/>
              </a:tabLst>
              <a:defRPr/>
            </a:pPr>
            <a:r>
              <a:rPr lang="en-US" sz="1300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(*) 52% </a:t>
            </a:r>
            <a:r>
              <a:rPr lang="en-US" sz="1300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salaries/benefits; </a:t>
            </a:r>
            <a:r>
              <a:rPr lang="en-US" sz="1300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14% depreciation; 14% </a:t>
            </a:r>
            <a:r>
              <a:rPr lang="en-US" sz="1300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utilities</a:t>
            </a:r>
            <a:r>
              <a:rPr lang="en-US" sz="1300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;</a:t>
            </a:r>
          </a:p>
          <a:p>
            <a:pPr marL="287338" lvl="2">
              <a:buClr>
                <a:srgbClr val="008000"/>
              </a:buClr>
              <a:buSzPct val="75000"/>
              <a:tabLst>
                <a:tab pos="1766888" algn="r"/>
                <a:tab pos="1936750" algn="l"/>
              </a:tabLst>
              <a:defRPr/>
            </a:pPr>
            <a:r>
              <a:rPr lang="en-US" sz="1300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     20% </a:t>
            </a:r>
            <a:r>
              <a:rPr lang="en-US" sz="1300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outsourced services</a:t>
            </a:r>
            <a:r>
              <a:rPr lang="en-US" sz="1300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; </a:t>
            </a:r>
            <a:r>
              <a:rPr lang="en-US" sz="1300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&lt;1% </a:t>
            </a:r>
            <a:r>
              <a:rPr lang="en-US" sz="1300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other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863548" y="2150183"/>
            <a:ext cx="4096302" cy="30976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ln>
                <a:solidFill>
                  <a:srgbClr val="803119"/>
                </a:solidFill>
              </a:ln>
              <a:latin typeface="Times" pitchFamily="18" charset="0"/>
              <a:ea typeface="ＭＳ Ｐゴシック" charset="0"/>
            </a:endParaRPr>
          </a:p>
        </p:txBody>
      </p:sp>
      <p:sp>
        <p:nvSpPr>
          <p:cNvPr id="10" name="Content Placeholder 27"/>
          <p:cNvSpPr txBox="1">
            <a:spLocks/>
          </p:cNvSpPr>
          <p:nvPr/>
        </p:nvSpPr>
        <p:spPr>
          <a:xfrm>
            <a:off x="6391" y="4144677"/>
            <a:ext cx="4694691" cy="1285654"/>
          </a:xfrm>
          <a:prstGeom prst="rect">
            <a:avLst/>
          </a:prstGeom>
        </p:spPr>
        <p:txBody>
          <a:bodyPr/>
          <a:lstStyle/>
          <a:p>
            <a:pPr marL="234950" lvl="1" indent="-234950">
              <a:spcBef>
                <a:spcPts val="600"/>
              </a:spcBef>
              <a:buClr>
                <a:srgbClr val="066610"/>
              </a:buClr>
              <a:buSzPct val="75000"/>
              <a:buFont typeface="Wingdings" charset="2"/>
              <a:buChar char="q"/>
              <a:defRPr/>
            </a:pP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Guest satisfaction remains high: 26% response rate, 87.3 on 100-pt. scale</a:t>
            </a:r>
          </a:p>
          <a:p>
            <a:pPr marL="234950" lvl="1" indent="-234950">
              <a:spcBef>
                <a:spcPts val="600"/>
              </a:spcBef>
              <a:buClr>
                <a:srgbClr val="066610"/>
              </a:buClr>
              <a:buSzPct val="75000"/>
              <a:buFont typeface="Wingdings" charset="2"/>
              <a:buChar char="q"/>
              <a:defRPr/>
            </a:pP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Room </a:t>
            </a:r>
            <a:r>
              <a:rPr lang="en-US" sz="1600" b="1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rate increase effective April 1, 2017: 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$50</a:t>
            </a:r>
            <a:r>
              <a:rPr lang="en-US" sz="1600" b="1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/$60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/$</a:t>
            </a:r>
            <a:r>
              <a:rPr lang="en-US" sz="1600" b="1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7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0</a:t>
            </a:r>
            <a:endParaRPr lang="en-US" sz="1600" dirty="0" smtClean="0">
              <a:solidFill>
                <a:srgbClr val="06661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66" y="2175583"/>
            <a:ext cx="1704465" cy="1123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61" y="3664170"/>
            <a:ext cx="2383137" cy="1570991"/>
          </a:xfrm>
          <a:prstGeom prst="rect">
            <a:avLst/>
          </a:prstGeom>
        </p:spPr>
      </p:pic>
      <p:pic>
        <p:nvPicPr>
          <p:cNvPr id="14" name="Picture 2" descr="Resfac Outside Spr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28448"/>
          <a:stretch>
            <a:fillRect/>
          </a:stretch>
        </p:blipFill>
        <p:spPr bwMode="auto">
          <a:xfrm>
            <a:off x="6571931" y="2174734"/>
            <a:ext cx="2387919" cy="1615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546" y="3086261"/>
            <a:ext cx="2056389" cy="48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248" y="3575102"/>
            <a:ext cx="1728382" cy="1139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4" b="11801"/>
          <a:stretch/>
        </p:blipFill>
        <p:spPr>
          <a:xfrm>
            <a:off x="4880165" y="4291710"/>
            <a:ext cx="1899631" cy="941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8" t="5916" r="28467" b="44684"/>
          <a:stretch/>
        </p:blipFill>
        <p:spPr>
          <a:xfrm>
            <a:off x="7722503" y="5393204"/>
            <a:ext cx="1237347" cy="92801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224529" y="3642353"/>
            <a:ext cx="982879" cy="568773"/>
          </a:xfrm>
          <a:prstGeom prst="ellipse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063469" y="4127831"/>
            <a:ext cx="1951956" cy="1725840"/>
          </a:xfrm>
          <a:prstGeom prst="line">
            <a:avLst/>
          </a:prstGeom>
          <a:ln w="12700">
            <a:solidFill>
              <a:schemeClr val="accent2">
                <a:lumMod val="20000"/>
                <a:lumOff val="8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Content Placeholder 27"/>
          <p:cNvSpPr txBox="1">
            <a:spLocks/>
          </p:cNvSpPr>
          <p:nvPr/>
        </p:nvSpPr>
        <p:spPr>
          <a:xfrm>
            <a:off x="6391" y="5264987"/>
            <a:ext cx="7258435" cy="667102"/>
          </a:xfrm>
          <a:prstGeom prst="rect">
            <a:avLst/>
          </a:prstGeom>
        </p:spPr>
        <p:txBody>
          <a:bodyPr/>
          <a:lstStyle/>
          <a:p>
            <a:pPr marL="234950" lvl="1" indent="-234950">
              <a:spcBef>
                <a:spcPts val="600"/>
              </a:spcBef>
              <a:buClr>
                <a:srgbClr val="066610"/>
              </a:buClr>
              <a:buSzPct val="75000"/>
              <a:buFont typeface="Wingdings" charset="2"/>
              <a:buChar char="q"/>
              <a:defRPr/>
            </a:pP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2017 </a:t>
            </a:r>
            <a:r>
              <a:rPr lang="en-US" sz="1600" b="1" dirty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capital budget includes renovation of Building 3 and replacement of roofs on Buildings 9, 10, &amp;</a:t>
            </a:r>
            <a:r>
              <a:rPr lang="en-US" sz="1600" b="1" dirty="0" smtClean="0">
                <a:solidFill>
                  <a:srgbClr val="066610"/>
                </a:solidFill>
                <a:latin typeface="Arial" charset="0"/>
                <a:ea typeface="ＭＳ Ｐゴシック" charset="-128"/>
              </a:rPr>
              <a:t>11</a:t>
            </a:r>
            <a:endParaRPr lang="en-US" sz="1600" dirty="0" smtClean="0">
              <a:solidFill>
                <a:srgbClr val="06661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354263" y="6459538"/>
            <a:ext cx="2962275" cy="40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 dirty="0">
                <a:solidFill>
                  <a:schemeClr val="bg1"/>
                </a:solidFill>
              </a:rPr>
              <a:t>Users Group Board Meeting </a:t>
            </a:r>
            <a:r>
              <a:rPr lang="en-US" altLang="en-US" sz="800" dirty="0" smtClean="0">
                <a:solidFill>
                  <a:schemeClr val="bg1"/>
                </a:solidFill>
              </a:rPr>
              <a:t>January 10, 2017</a:t>
            </a:r>
            <a:endParaRPr lang="en-US" altLang="en-US" sz="800" dirty="0">
              <a:solidFill>
                <a:schemeClr val="bg1"/>
              </a:solidFill>
            </a:endParaRPr>
          </a:p>
          <a:p>
            <a:r>
              <a:rPr lang="en-US" altLang="en-US" sz="800" dirty="0">
                <a:solidFill>
                  <a:schemeClr val="bg1"/>
                </a:solidFill>
              </a:rPr>
              <a:t>Elizabeth L. Lawson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307263" y="6518275"/>
            <a:ext cx="533400" cy="30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800" dirty="0">
                <a:solidFill>
                  <a:srgbClr val="FFFFFF"/>
                </a:solidFill>
              </a:rPr>
              <a:t>- 8</a:t>
            </a:r>
            <a:r>
              <a:rPr lang="en-US" altLang="en-US" sz="800" dirty="0" smtClean="0">
                <a:solidFill>
                  <a:srgbClr val="FFFFFF"/>
                </a:solidFill>
              </a:rPr>
              <a:t> -</a:t>
            </a:r>
            <a:endParaRPr lang="en-US" alt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19460</TotalTime>
  <Words>1172</Words>
  <Application>Microsoft Macintosh PowerPoint</Application>
  <PresentationFormat>On-screen Show (4:3)</PresentationFormat>
  <Paragraphs>156</Paragraphs>
  <Slides>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  <vt:variant>
        <vt:lpstr>Custom Shows</vt:lpstr>
      </vt:variant>
      <vt:variant>
        <vt:i4>1</vt:i4>
      </vt:variant>
    </vt:vector>
  </HeadingPairs>
  <TitlesOfParts>
    <vt:vector size="17" baseType="lpstr">
      <vt:lpstr>Arial Narrow</vt:lpstr>
      <vt:lpstr>Gill Sans MT</vt:lpstr>
      <vt:lpstr>Lucida Grande</vt:lpstr>
      <vt:lpstr>ＭＳ Ｐゴシック</vt:lpstr>
      <vt:lpstr>Times</vt:lpstr>
      <vt:lpstr>Wingdings</vt:lpstr>
      <vt:lpstr>Arial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Manager/>
  <Company>SURA/JSA</Company>
  <LinksUpToDate>false</LinksUpToDate>
  <SharedDoc>false</SharedDoc>
  <HyperlinkBase/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Users Group Board Meeting</dc:title>
  <dc:subject/>
  <dc:creator>Elizabeth L. Lawson</dc:creator>
  <cp:keywords/>
  <dc:description/>
  <cp:lastModifiedBy>Elizabeth Lawson</cp:lastModifiedBy>
  <cp:revision>868</cp:revision>
  <cp:lastPrinted>2015-06-03T20:01:22Z</cp:lastPrinted>
  <dcterms:created xsi:type="dcterms:W3CDTF">2009-10-23T07:32:13Z</dcterms:created>
  <dcterms:modified xsi:type="dcterms:W3CDTF">2017-01-10T17:52:52Z</dcterms:modified>
  <cp:category/>
</cp:coreProperties>
</file>