
<file path=[Content_Types].xml><?xml version="1.0" encoding="utf-8"?>
<Types xmlns="http://schemas.openxmlformats.org/package/2006/content-types">
  <Override PartName="/ppt/drawings/drawing1.xml" ContentType="application/vnd.openxmlformats-officedocument.drawingml.chartshapes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Default Extension="jpeg" ContentType="image/jpeg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slideMasters/slideMaster2.xml" ContentType="application/vnd.openxmlformats-officedocument.presentationml.slideMaster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Default Extension="pdf" ContentType="application/pdf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4.xml" ContentType="application/vnd.openxmlformats-officedocument.presentationml.slide+xml"/>
  <Default Extension="wmf" ContentType="image/x-wmf"/>
  <Override PartName="/ppt/theme/theme5.xml" ContentType="application/vnd.openxmlformats-officedocument.them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  <p:sldMasterId id="2147483662" r:id="rId2"/>
    <p:sldMasterId id="2147483664" r:id="rId3"/>
  </p:sldMasterIdLst>
  <p:notesMasterIdLst>
    <p:notesMasterId r:id="rId24"/>
  </p:notesMasterIdLst>
  <p:handoutMasterIdLst>
    <p:handoutMasterId r:id="rId25"/>
  </p:handoutMasterIdLst>
  <p:sldIdLst>
    <p:sldId id="264" r:id="rId4"/>
    <p:sldId id="265" r:id="rId5"/>
    <p:sldId id="279" r:id="rId6"/>
    <p:sldId id="280" r:id="rId7"/>
    <p:sldId id="288" r:id="rId8"/>
    <p:sldId id="272" r:id="rId9"/>
    <p:sldId id="266" r:id="rId10"/>
    <p:sldId id="268" r:id="rId11"/>
    <p:sldId id="281" r:id="rId12"/>
    <p:sldId id="267" r:id="rId13"/>
    <p:sldId id="270" r:id="rId14"/>
    <p:sldId id="269" r:id="rId15"/>
    <p:sldId id="273" r:id="rId16"/>
    <p:sldId id="284" r:id="rId17"/>
    <p:sldId id="285" r:id="rId18"/>
    <p:sldId id="286" r:id="rId19"/>
    <p:sldId id="260" r:id="rId20"/>
    <p:sldId id="261" r:id="rId21"/>
    <p:sldId id="262" r:id="rId22"/>
    <p:sldId id="25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4E400"/>
    <a:srgbClr val="7A0000"/>
    <a:srgbClr val="CCCCFF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9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jlabhome\home\mestayer\doc\upgrade\magfield\torus-mapping-data\sector-comparis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jlabhome\home\mestayer\doc\upgrade\magfield\torus-mapping-data\sector-comparison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/>
              <a:t>By</a:t>
            </a:r>
            <a:r>
              <a:rPr lang="en-US" baseline="0"/>
              <a:t> (+ 15 deg) - all sectors</a:t>
            </a:r>
            <a:endParaRPr lang="en-US"/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'By-B'!$A$1</c:f>
              <c:strCache>
                <c:ptCount val="1"/>
                <c:pt idx="0">
                  <c:v>By-sec5</c:v>
                </c:pt>
              </c:strCache>
            </c:strRef>
          </c:tx>
          <c:val>
            <c:numRef>
              <c:f>'By-B'!$A$2:$A$41</c:f>
              <c:numCache>
                <c:formatCode>General</c:formatCode>
                <c:ptCount val="40"/>
                <c:pt idx="0">
                  <c:v>138.89</c:v>
                </c:pt>
                <c:pt idx="1">
                  <c:v>290.95</c:v>
                </c:pt>
                <c:pt idx="2">
                  <c:v>655.75</c:v>
                </c:pt>
                <c:pt idx="3">
                  <c:v>1506.86</c:v>
                </c:pt>
                <c:pt idx="4">
                  <c:v>3062.82</c:v>
                </c:pt>
                <c:pt idx="5">
                  <c:v>5171.44</c:v>
                </c:pt>
                <c:pt idx="6">
                  <c:v>7466.57</c:v>
                </c:pt>
                <c:pt idx="7">
                  <c:v>9728.49</c:v>
                </c:pt>
                <c:pt idx="8">
                  <c:v>11832.08</c:v>
                </c:pt>
                <c:pt idx="9">
                  <c:v>13671.07</c:v>
                </c:pt>
                <c:pt idx="10">
                  <c:v>15108.93</c:v>
                </c:pt>
                <c:pt idx="11">
                  <c:v>16085.31</c:v>
                </c:pt>
                <c:pt idx="12">
                  <c:v>16641.56</c:v>
                </c:pt>
                <c:pt idx="13">
                  <c:v>16912.91</c:v>
                </c:pt>
                <c:pt idx="14">
                  <c:v>17029.98</c:v>
                </c:pt>
                <c:pt idx="15">
                  <c:v>17090.23</c:v>
                </c:pt>
                <c:pt idx="16">
                  <c:v>17111.97</c:v>
                </c:pt>
                <c:pt idx="17">
                  <c:v>17118.9</c:v>
                </c:pt>
                <c:pt idx="18">
                  <c:v>17116.36</c:v>
                </c:pt>
                <c:pt idx="19">
                  <c:v>17116.15</c:v>
                </c:pt>
                <c:pt idx="20">
                  <c:v>17112.13</c:v>
                </c:pt>
                <c:pt idx="21">
                  <c:v>17107.74000000001</c:v>
                </c:pt>
                <c:pt idx="22">
                  <c:v>17104.75999999999</c:v>
                </c:pt>
                <c:pt idx="23">
                  <c:v>17108.41999999999</c:v>
                </c:pt>
                <c:pt idx="24">
                  <c:v>17111.06</c:v>
                </c:pt>
                <c:pt idx="25">
                  <c:v>17115.08000000001</c:v>
                </c:pt>
                <c:pt idx="26">
                  <c:v>17113.31</c:v>
                </c:pt>
                <c:pt idx="27">
                  <c:v>17117.91</c:v>
                </c:pt>
                <c:pt idx="28">
                  <c:v>17113.28</c:v>
                </c:pt>
                <c:pt idx="29">
                  <c:v>17095.34999999999</c:v>
                </c:pt>
                <c:pt idx="30">
                  <c:v>17061.07</c:v>
                </c:pt>
                <c:pt idx="31">
                  <c:v>16992.54</c:v>
                </c:pt>
                <c:pt idx="32">
                  <c:v>16842.73</c:v>
                </c:pt>
                <c:pt idx="33">
                  <c:v>16515.32</c:v>
                </c:pt>
                <c:pt idx="34">
                  <c:v>15865.62</c:v>
                </c:pt>
                <c:pt idx="35">
                  <c:v>14791.47</c:v>
                </c:pt>
                <c:pt idx="36">
                  <c:v>13266.27</c:v>
                </c:pt>
                <c:pt idx="37">
                  <c:v>11390.03</c:v>
                </c:pt>
                <c:pt idx="38">
                  <c:v>9289.19</c:v>
                </c:pt>
                <c:pt idx="39">
                  <c:v>7074.71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F6-4042-9E07-4D1DA3BCD3AA}"/>
            </c:ext>
          </c:extLst>
        </c:ser>
        <c:ser>
          <c:idx val="1"/>
          <c:order val="1"/>
          <c:tx>
            <c:strRef>
              <c:f>'By-B'!$B$1</c:f>
              <c:strCache>
                <c:ptCount val="1"/>
                <c:pt idx="0">
                  <c:v>By-sec4</c:v>
                </c:pt>
              </c:strCache>
            </c:strRef>
          </c:tx>
          <c:val>
            <c:numRef>
              <c:f>'By-B'!$B$2:$B$41</c:f>
              <c:numCache>
                <c:formatCode>General</c:formatCode>
                <c:ptCount val="40"/>
                <c:pt idx="0">
                  <c:v>121.78</c:v>
                </c:pt>
                <c:pt idx="1">
                  <c:v>270.02</c:v>
                </c:pt>
                <c:pt idx="2">
                  <c:v>642.9399999999994</c:v>
                </c:pt>
                <c:pt idx="3">
                  <c:v>1529.43</c:v>
                </c:pt>
                <c:pt idx="4">
                  <c:v>3137.52</c:v>
                </c:pt>
                <c:pt idx="5">
                  <c:v>5286.51</c:v>
                </c:pt>
                <c:pt idx="6">
                  <c:v>7599.8</c:v>
                </c:pt>
                <c:pt idx="7">
                  <c:v>9871.79</c:v>
                </c:pt>
                <c:pt idx="8">
                  <c:v>11964.87</c:v>
                </c:pt>
                <c:pt idx="9">
                  <c:v>13775.44</c:v>
                </c:pt>
                <c:pt idx="10">
                  <c:v>15177.76</c:v>
                </c:pt>
                <c:pt idx="11">
                  <c:v>16122.13</c:v>
                </c:pt>
                <c:pt idx="12">
                  <c:v>16665.56</c:v>
                </c:pt>
                <c:pt idx="13">
                  <c:v>16939.66999999999</c:v>
                </c:pt>
                <c:pt idx="14">
                  <c:v>17071.48</c:v>
                </c:pt>
                <c:pt idx="15">
                  <c:v>17127.8</c:v>
                </c:pt>
                <c:pt idx="16">
                  <c:v>17153.7</c:v>
                </c:pt>
                <c:pt idx="17">
                  <c:v>17157.61</c:v>
                </c:pt>
                <c:pt idx="18">
                  <c:v>17157.9</c:v>
                </c:pt>
                <c:pt idx="19">
                  <c:v>17156.38</c:v>
                </c:pt>
                <c:pt idx="20">
                  <c:v>17152.00999999999</c:v>
                </c:pt>
                <c:pt idx="21">
                  <c:v>17150.34999999999</c:v>
                </c:pt>
                <c:pt idx="22">
                  <c:v>17151.68</c:v>
                </c:pt>
                <c:pt idx="23">
                  <c:v>17151.88</c:v>
                </c:pt>
                <c:pt idx="24">
                  <c:v>17152.28</c:v>
                </c:pt>
                <c:pt idx="25">
                  <c:v>17156.41999999999</c:v>
                </c:pt>
                <c:pt idx="26">
                  <c:v>17157.52</c:v>
                </c:pt>
                <c:pt idx="27">
                  <c:v>17158.89</c:v>
                </c:pt>
                <c:pt idx="28">
                  <c:v>17158.62</c:v>
                </c:pt>
                <c:pt idx="29">
                  <c:v>17143.78</c:v>
                </c:pt>
                <c:pt idx="30">
                  <c:v>17115.53</c:v>
                </c:pt>
                <c:pt idx="31">
                  <c:v>17045.97</c:v>
                </c:pt>
                <c:pt idx="32">
                  <c:v>16884.38</c:v>
                </c:pt>
                <c:pt idx="33">
                  <c:v>16550.29</c:v>
                </c:pt>
                <c:pt idx="34">
                  <c:v>15901.35</c:v>
                </c:pt>
                <c:pt idx="35">
                  <c:v>14819.53</c:v>
                </c:pt>
                <c:pt idx="36">
                  <c:v>13284.43</c:v>
                </c:pt>
                <c:pt idx="37">
                  <c:v>11410.03</c:v>
                </c:pt>
                <c:pt idx="38">
                  <c:v>9297.67</c:v>
                </c:pt>
                <c:pt idx="39">
                  <c:v>7095.25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1F6-4042-9E07-4D1DA3BCD3AA}"/>
            </c:ext>
          </c:extLst>
        </c:ser>
        <c:ser>
          <c:idx val="2"/>
          <c:order val="2"/>
          <c:tx>
            <c:strRef>
              <c:f>'By-B'!$C$1</c:f>
              <c:strCache>
                <c:ptCount val="1"/>
                <c:pt idx="0">
                  <c:v>By-sec3</c:v>
                </c:pt>
              </c:strCache>
            </c:strRef>
          </c:tx>
          <c:val>
            <c:numRef>
              <c:f>'By-B'!$C$2:$C$41</c:f>
              <c:numCache>
                <c:formatCode>General</c:formatCode>
                <c:ptCount val="40"/>
                <c:pt idx="0">
                  <c:v>110.97</c:v>
                </c:pt>
                <c:pt idx="1">
                  <c:v>253.96</c:v>
                </c:pt>
                <c:pt idx="2">
                  <c:v>612.8199999999994</c:v>
                </c:pt>
                <c:pt idx="3">
                  <c:v>1476.61</c:v>
                </c:pt>
                <c:pt idx="4">
                  <c:v>3063.99</c:v>
                </c:pt>
                <c:pt idx="5">
                  <c:v>5218.6</c:v>
                </c:pt>
                <c:pt idx="6">
                  <c:v>7545.44</c:v>
                </c:pt>
                <c:pt idx="7">
                  <c:v>9833.65</c:v>
                </c:pt>
                <c:pt idx="8">
                  <c:v>11942.8</c:v>
                </c:pt>
                <c:pt idx="9">
                  <c:v>13772.87</c:v>
                </c:pt>
                <c:pt idx="10">
                  <c:v>15196.86</c:v>
                </c:pt>
                <c:pt idx="11">
                  <c:v>16158.63</c:v>
                </c:pt>
                <c:pt idx="12">
                  <c:v>16712.3</c:v>
                </c:pt>
                <c:pt idx="13">
                  <c:v>16988.18</c:v>
                </c:pt>
                <c:pt idx="14">
                  <c:v>17121.46</c:v>
                </c:pt>
                <c:pt idx="15">
                  <c:v>17174.97</c:v>
                </c:pt>
                <c:pt idx="16">
                  <c:v>17197.39</c:v>
                </c:pt>
                <c:pt idx="17">
                  <c:v>17201.59999999999</c:v>
                </c:pt>
                <c:pt idx="18">
                  <c:v>17198.0</c:v>
                </c:pt>
                <c:pt idx="19">
                  <c:v>17194.05</c:v>
                </c:pt>
                <c:pt idx="20">
                  <c:v>17189.50999999999</c:v>
                </c:pt>
                <c:pt idx="21">
                  <c:v>17183.91</c:v>
                </c:pt>
                <c:pt idx="22">
                  <c:v>17185.03</c:v>
                </c:pt>
                <c:pt idx="23">
                  <c:v>17180.16</c:v>
                </c:pt>
                <c:pt idx="24">
                  <c:v>17185.75</c:v>
                </c:pt>
                <c:pt idx="25">
                  <c:v>17192.00999999999</c:v>
                </c:pt>
                <c:pt idx="26">
                  <c:v>17193.87</c:v>
                </c:pt>
                <c:pt idx="27">
                  <c:v>17191.29</c:v>
                </c:pt>
                <c:pt idx="28">
                  <c:v>17189.82</c:v>
                </c:pt>
                <c:pt idx="29">
                  <c:v>17178.4</c:v>
                </c:pt>
                <c:pt idx="30">
                  <c:v>17144.11</c:v>
                </c:pt>
                <c:pt idx="31">
                  <c:v>17065.3</c:v>
                </c:pt>
                <c:pt idx="32">
                  <c:v>16901.14</c:v>
                </c:pt>
                <c:pt idx="33">
                  <c:v>16557.4</c:v>
                </c:pt>
                <c:pt idx="34">
                  <c:v>15899.47</c:v>
                </c:pt>
                <c:pt idx="35">
                  <c:v>14803.85</c:v>
                </c:pt>
                <c:pt idx="36">
                  <c:v>13265.42</c:v>
                </c:pt>
                <c:pt idx="37">
                  <c:v>11380.89</c:v>
                </c:pt>
                <c:pt idx="38">
                  <c:v>9271.309999999963</c:v>
                </c:pt>
                <c:pt idx="39">
                  <c:v>7055.24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1F6-4042-9E07-4D1DA3BCD3AA}"/>
            </c:ext>
          </c:extLst>
        </c:ser>
        <c:ser>
          <c:idx val="3"/>
          <c:order val="3"/>
          <c:tx>
            <c:strRef>
              <c:f>'By-B'!$D$1</c:f>
              <c:strCache>
                <c:ptCount val="1"/>
                <c:pt idx="0">
                  <c:v>By-sec2</c:v>
                </c:pt>
              </c:strCache>
            </c:strRef>
          </c:tx>
          <c:val>
            <c:numRef>
              <c:f>'By-B'!$D$2:$D$41</c:f>
              <c:numCache>
                <c:formatCode>General</c:formatCode>
                <c:ptCount val="40"/>
                <c:pt idx="0">
                  <c:v>139.25</c:v>
                </c:pt>
                <c:pt idx="1">
                  <c:v>285.18</c:v>
                </c:pt>
                <c:pt idx="2">
                  <c:v>639.3199999999994</c:v>
                </c:pt>
                <c:pt idx="3">
                  <c:v>1452.65</c:v>
                </c:pt>
                <c:pt idx="4">
                  <c:v>2969.54</c:v>
                </c:pt>
                <c:pt idx="5">
                  <c:v>5059.42</c:v>
                </c:pt>
                <c:pt idx="6">
                  <c:v>7374.44</c:v>
                </c:pt>
                <c:pt idx="7">
                  <c:v>9670.57</c:v>
                </c:pt>
                <c:pt idx="8">
                  <c:v>11807.93</c:v>
                </c:pt>
                <c:pt idx="9">
                  <c:v>13666.4</c:v>
                </c:pt>
                <c:pt idx="10">
                  <c:v>15123.75</c:v>
                </c:pt>
                <c:pt idx="11">
                  <c:v>16114.87</c:v>
                </c:pt>
                <c:pt idx="12">
                  <c:v>16687.99000000001</c:v>
                </c:pt>
                <c:pt idx="13">
                  <c:v>16978.11</c:v>
                </c:pt>
                <c:pt idx="14">
                  <c:v>17113.3</c:v>
                </c:pt>
                <c:pt idx="15">
                  <c:v>17178.23</c:v>
                </c:pt>
                <c:pt idx="16">
                  <c:v>17206.05</c:v>
                </c:pt>
                <c:pt idx="17">
                  <c:v>17216.23</c:v>
                </c:pt>
                <c:pt idx="18">
                  <c:v>17215.12</c:v>
                </c:pt>
                <c:pt idx="19">
                  <c:v>17208.69</c:v>
                </c:pt>
                <c:pt idx="20">
                  <c:v>17204.27</c:v>
                </c:pt>
                <c:pt idx="21">
                  <c:v>17197.66999999999</c:v>
                </c:pt>
                <c:pt idx="22">
                  <c:v>17194.22</c:v>
                </c:pt>
                <c:pt idx="23">
                  <c:v>17195.14</c:v>
                </c:pt>
                <c:pt idx="24">
                  <c:v>17200.87</c:v>
                </c:pt>
                <c:pt idx="25">
                  <c:v>17206.96</c:v>
                </c:pt>
                <c:pt idx="26">
                  <c:v>17210.29</c:v>
                </c:pt>
                <c:pt idx="27">
                  <c:v>17213.89</c:v>
                </c:pt>
                <c:pt idx="28">
                  <c:v>17211.57</c:v>
                </c:pt>
                <c:pt idx="29">
                  <c:v>17192.34</c:v>
                </c:pt>
                <c:pt idx="30">
                  <c:v>17149.27</c:v>
                </c:pt>
                <c:pt idx="31">
                  <c:v>17069.12</c:v>
                </c:pt>
                <c:pt idx="32">
                  <c:v>16900.39</c:v>
                </c:pt>
                <c:pt idx="33">
                  <c:v>16549.78</c:v>
                </c:pt>
                <c:pt idx="34">
                  <c:v>15883.58</c:v>
                </c:pt>
                <c:pt idx="35">
                  <c:v>14776.51</c:v>
                </c:pt>
                <c:pt idx="36">
                  <c:v>13227.73</c:v>
                </c:pt>
                <c:pt idx="37">
                  <c:v>11323.28</c:v>
                </c:pt>
                <c:pt idx="38">
                  <c:v>9202.04</c:v>
                </c:pt>
                <c:pt idx="39">
                  <c:v>6973.81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1F6-4042-9E07-4D1DA3BCD3AA}"/>
            </c:ext>
          </c:extLst>
        </c:ser>
        <c:ser>
          <c:idx val="4"/>
          <c:order val="4"/>
          <c:tx>
            <c:strRef>
              <c:f>'By-B'!$E$1</c:f>
              <c:strCache>
                <c:ptCount val="1"/>
                <c:pt idx="0">
                  <c:v>By-sec6</c:v>
                </c:pt>
              </c:strCache>
            </c:strRef>
          </c:tx>
          <c:val>
            <c:numRef>
              <c:f>'By-B'!$E$2:$E$41</c:f>
              <c:numCache>
                <c:formatCode>General</c:formatCode>
                <c:ptCount val="40"/>
                <c:pt idx="0">
                  <c:v>144.71</c:v>
                </c:pt>
                <c:pt idx="1">
                  <c:v>305.41</c:v>
                </c:pt>
                <c:pt idx="2">
                  <c:v>691.4599999999994</c:v>
                </c:pt>
                <c:pt idx="3">
                  <c:v>1564.56</c:v>
                </c:pt>
                <c:pt idx="4">
                  <c:v>3129.05</c:v>
                </c:pt>
                <c:pt idx="5">
                  <c:v>5223.0</c:v>
                </c:pt>
                <c:pt idx="6">
                  <c:v>7504.23</c:v>
                </c:pt>
                <c:pt idx="7">
                  <c:v>9751.43</c:v>
                </c:pt>
                <c:pt idx="8">
                  <c:v>11843.71</c:v>
                </c:pt>
                <c:pt idx="9">
                  <c:v>13658.05</c:v>
                </c:pt>
                <c:pt idx="10">
                  <c:v>15071.85</c:v>
                </c:pt>
                <c:pt idx="11">
                  <c:v>16020.23</c:v>
                </c:pt>
                <c:pt idx="12">
                  <c:v>16568.82</c:v>
                </c:pt>
                <c:pt idx="13">
                  <c:v>16841.93</c:v>
                </c:pt>
                <c:pt idx="14">
                  <c:v>16969.8</c:v>
                </c:pt>
                <c:pt idx="15">
                  <c:v>17035.15</c:v>
                </c:pt>
                <c:pt idx="16">
                  <c:v>17067.2</c:v>
                </c:pt>
                <c:pt idx="17">
                  <c:v>17080.66</c:v>
                </c:pt>
                <c:pt idx="18">
                  <c:v>17085.29</c:v>
                </c:pt>
                <c:pt idx="19">
                  <c:v>17085.32</c:v>
                </c:pt>
                <c:pt idx="20">
                  <c:v>17082.71</c:v>
                </c:pt>
                <c:pt idx="21">
                  <c:v>17080.44</c:v>
                </c:pt>
                <c:pt idx="22">
                  <c:v>17080.34999999999</c:v>
                </c:pt>
                <c:pt idx="23">
                  <c:v>17082.86</c:v>
                </c:pt>
                <c:pt idx="24">
                  <c:v>17087.15</c:v>
                </c:pt>
                <c:pt idx="25">
                  <c:v>17092.05</c:v>
                </c:pt>
                <c:pt idx="26">
                  <c:v>17090.09999999999</c:v>
                </c:pt>
                <c:pt idx="27">
                  <c:v>17093.58000000001</c:v>
                </c:pt>
                <c:pt idx="28">
                  <c:v>17086.94</c:v>
                </c:pt>
                <c:pt idx="29">
                  <c:v>17067.88</c:v>
                </c:pt>
                <c:pt idx="30">
                  <c:v>17030.25999999999</c:v>
                </c:pt>
                <c:pt idx="31">
                  <c:v>16954.43</c:v>
                </c:pt>
                <c:pt idx="32">
                  <c:v>16795.82</c:v>
                </c:pt>
                <c:pt idx="33">
                  <c:v>16460.75999999999</c:v>
                </c:pt>
                <c:pt idx="34">
                  <c:v>15809.05</c:v>
                </c:pt>
                <c:pt idx="35">
                  <c:v>14725.56</c:v>
                </c:pt>
                <c:pt idx="36">
                  <c:v>13200.42</c:v>
                </c:pt>
                <c:pt idx="37">
                  <c:v>11324.59</c:v>
                </c:pt>
                <c:pt idx="38">
                  <c:v>9229.04</c:v>
                </c:pt>
                <c:pt idx="39">
                  <c:v>7037.03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1F6-4042-9E07-4D1DA3BCD3AA}"/>
            </c:ext>
          </c:extLst>
        </c:ser>
        <c:ser>
          <c:idx val="5"/>
          <c:order val="5"/>
          <c:tx>
            <c:strRef>
              <c:f>'By-B'!$F$1</c:f>
              <c:strCache>
                <c:ptCount val="1"/>
                <c:pt idx="0">
                  <c:v>By-sec1</c:v>
                </c:pt>
              </c:strCache>
            </c:strRef>
          </c:tx>
          <c:val>
            <c:numRef>
              <c:f>'By-B'!$F$2:$F$41</c:f>
              <c:numCache>
                <c:formatCode>General</c:formatCode>
                <c:ptCount val="40"/>
                <c:pt idx="0">
                  <c:v>158.58</c:v>
                </c:pt>
                <c:pt idx="1">
                  <c:v>317.83</c:v>
                </c:pt>
                <c:pt idx="2">
                  <c:v>691.37</c:v>
                </c:pt>
                <c:pt idx="3">
                  <c:v>1521.39</c:v>
                </c:pt>
                <c:pt idx="4">
                  <c:v>3036.93</c:v>
                </c:pt>
                <c:pt idx="5">
                  <c:v>5105.92</c:v>
                </c:pt>
                <c:pt idx="6">
                  <c:v>7371.29</c:v>
                </c:pt>
                <c:pt idx="7">
                  <c:v>9639.549999999987</c:v>
                </c:pt>
                <c:pt idx="8">
                  <c:v>11748.15</c:v>
                </c:pt>
                <c:pt idx="9">
                  <c:v>13588.0</c:v>
                </c:pt>
                <c:pt idx="10">
                  <c:v>15025.99</c:v>
                </c:pt>
                <c:pt idx="11">
                  <c:v>16005.36</c:v>
                </c:pt>
                <c:pt idx="12">
                  <c:v>16581.5</c:v>
                </c:pt>
                <c:pt idx="13">
                  <c:v>16865.66999999999</c:v>
                </c:pt>
                <c:pt idx="14">
                  <c:v>17006.58000000001</c:v>
                </c:pt>
                <c:pt idx="15">
                  <c:v>17067.86</c:v>
                </c:pt>
                <c:pt idx="16">
                  <c:v>17100.64</c:v>
                </c:pt>
                <c:pt idx="17">
                  <c:v>17112.34999999999</c:v>
                </c:pt>
                <c:pt idx="18">
                  <c:v>17113.71</c:v>
                </c:pt>
                <c:pt idx="19">
                  <c:v>17109.66999999999</c:v>
                </c:pt>
                <c:pt idx="20">
                  <c:v>17105.62</c:v>
                </c:pt>
                <c:pt idx="21">
                  <c:v>17101.75</c:v>
                </c:pt>
                <c:pt idx="22">
                  <c:v>17097.97</c:v>
                </c:pt>
                <c:pt idx="23">
                  <c:v>17098.55</c:v>
                </c:pt>
                <c:pt idx="24">
                  <c:v>17105.56</c:v>
                </c:pt>
                <c:pt idx="25">
                  <c:v>17111.25999999999</c:v>
                </c:pt>
                <c:pt idx="26">
                  <c:v>17114.64</c:v>
                </c:pt>
                <c:pt idx="27">
                  <c:v>17115.11</c:v>
                </c:pt>
                <c:pt idx="28">
                  <c:v>17110.88</c:v>
                </c:pt>
                <c:pt idx="29">
                  <c:v>17094.0</c:v>
                </c:pt>
                <c:pt idx="30">
                  <c:v>17048.84</c:v>
                </c:pt>
                <c:pt idx="31">
                  <c:v>16967.66999999999</c:v>
                </c:pt>
                <c:pt idx="32">
                  <c:v>16799.34999999999</c:v>
                </c:pt>
                <c:pt idx="33">
                  <c:v>16451.83</c:v>
                </c:pt>
                <c:pt idx="34">
                  <c:v>15787.92</c:v>
                </c:pt>
                <c:pt idx="35">
                  <c:v>14697.97</c:v>
                </c:pt>
                <c:pt idx="36">
                  <c:v>13166.3</c:v>
                </c:pt>
                <c:pt idx="37">
                  <c:v>11286.19</c:v>
                </c:pt>
                <c:pt idx="38">
                  <c:v>9185.69</c:v>
                </c:pt>
                <c:pt idx="39">
                  <c:v>6986.76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1F6-4042-9E07-4D1DA3BCD3AA}"/>
            </c:ext>
          </c:extLst>
        </c:ser>
        <c:marker val="1"/>
        <c:axId val="1162580616"/>
        <c:axId val="1162099448"/>
      </c:lineChart>
      <c:catAx>
        <c:axId val="1162580616"/>
        <c:scaling>
          <c:orientation val="minMax"/>
        </c:scaling>
        <c:axPos val="b"/>
        <c:majorTickMark val="none"/>
        <c:tickLblPos val="nextTo"/>
        <c:crossAx val="1162099448"/>
        <c:crosses val="autoZero"/>
        <c:auto val="1"/>
        <c:lblAlgn val="ctr"/>
        <c:lblOffset val="100"/>
      </c:catAx>
      <c:valAx>
        <c:axId val="116209944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Gauss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1162580616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/>
              <a:t>By</a:t>
            </a:r>
            <a:r>
              <a:rPr lang="en-US" baseline="0"/>
              <a:t> (+ 15 deg) - all sectors</a:t>
            </a:r>
            <a:endParaRPr lang="en-US"/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'By-B'!$A$1</c:f>
              <c:strCache>
                <c:ptCount val="1"/>
                <c:pt idx="0">
                  <c:v>By-sec5</c:v>
                </c:pt>
              </c:strCache>
            </c:strRef>
          </c:tx>
          <c:val>
            <c:numRef>
              <c:f>'By-B'!$A$2:$A$41</c:f>
              <c:numCache>
                <c:formatCode>General</c:formatCode>
                <c:ptCount val="40"/>
                <c:pt idx="0">
                  <c:v>138.89</c:v>
                </c:pt>
                <c:pt idx="1">
                  <c:v>290.95</c:v>
                </c:pt>
                <c:pt idx="2">
                  <c:v>655.75</c:v>
                </c:pt>
                <c:pt idx="3">
                  <c:v>1506.86</c:v>
                </c:pt>
                <c:pt idx="4">
                  <c:v>3062.82</c:v>
                </c:pt>
                <c:pt idx="5">
                  <c:v>5171.44</c:v>
                </c:pt>
                <c:pt idx="6">
                  <c:v>7466.57</c:v>
                </c:pt>
                <c:pt idx="7">
                  <c:v>9728.49</c:v>
                </c:pt>
                <c:pt idx="8">
                  <c:v>11832.08</c:v>
                </c:pt>
                <c:pt idx="9">
                  <c:v>13671.07</c:v>
                </c:pt>
                <c:pt idx="10">
                  <c:v>15108.93</c:v>
                </c:pt>
                <c:pt idx="11">
                  <c:v>16085.31</c:v>
                </c:pt>
                <c:pt idx="12">
                  <c:v>16641.56</c:v>
                </c:pt>
                <c:pt idx="13">
                  <c:v>16912.91</c:v>
                </c:pt>
                <c:pt idx="14">
                  <c:v>17029.98</c:v>
                </c:pt>
                <c:pt idx="15">
                  <c:v>17090.23</c:v>
                </c:pt>
                <c:pt idx="16">
                  <c:v>17111.97</c:v>
                </c:pt>
                <c:pt idx="17">
                  <c:v>17118.9</c:v>
                </c:pt>
                <c:pt idx="18">
                  <c:v>17116.36</c:v>
                </c:pt>
                <c:pt idx="19">
                  <c:v>17116.15</c:v>
                </c:pt>
                <c:pt idx="20">
                  <c:v>17112.13</c:v>
                </c:pt>
                <c:pt idx="21">
                  <c:v>17107.74000000001</c:v>
                </c:pt>
                <c:pt idx="22">
                  <c:v>17104.75999999999</c:v>
                </c:pt>
                <c:pt idx="23">
                  <c:v>17108.41999999999</c:v>
                </c:pt>
                <c:pt idx="24">
                  <c:v>17111.06</c:v>
                </c:pt>
                <c:pt idx="25">
                  <c:v>17115.08000000001</c:v>
                </c:pt>
                <c:pt idx="26">
                  <c:v>17113.31</c:v>
                </c:pt>
                <c:pt idx="27">
                  <c:v>17117.91</c:v>
                </c:pt>
                <c:pt idx="28">
                  <c:v>17113.28</c:v>
                </c:pt>
                <c:pt idx="29">
                  <c:v>17095.34999999999</c:v>
                </c:pt>
                <c:pt idx="30">
                  <c:v>17061.07</c:v>
                </c:pt>
                <c:pt idx="31">
                  <c:v>16992.54</c:v>
                </c:pt>
                <c:pt idx="32">
                  <c:v>16842.73</c:v>
                </c:pt>
                <c:pt idx="33">
                  <c:v>16515.32</c:v>
                </c:pt>
                <c:pt idx="34">
                  <c:v>15865.62</c:v>
                </c:pt>
                <c:pt idx="35">
                  <c:v>14791.47</c:v>
                </c:pt>
                <c:pt idx="36">
                  <c:v>13266.27</c:v>
                </c:pt>
                <c:pt idx="37">
                  <c:v>11390.03</c:v>
                </c:pt>
                <c:pt idx="38">
                  <c:v>9289.19</c:v>
                </c:pt>
                <c:pt idx="39">
                  <c:v>7074.71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F3-4365-8FD8-FEA2D487923F}"/>
            </c:ext>
          </c:extLst>
        </c:ser>
        <c:ser>
          <c:idx val="1"/>
          <c:order val="1"/>
          <c:tx>
            <c:strRef>
              <c:f>'By-B'!$B$1</c:f>
              <c:strCache>
                <c:ptCount val="1"/>
                <c:pt idx="0">
                  <c:v>By-sec4</c:v>
                </c:pt>
              </c:strCache>
            </c:strRef>
          </c:tx>
          <c:val>
            <c:numRef>
              <c:f>'By-B'!$B$2:$B$41</c:f>
              <c:numCache>
                <c:formatCode>General</c:formatCode>
                <c:ptCount val="40"/>
                <c:pt idx="0">
                  <c:v>121.78</c:v>
                </c:pt>
                <c:pt idx="1">
                  <c:v>270.02</c:v>
                </c:pt>
                <c:pt idx="2">
                  <c:v>642.9399999999994</c:v>
                </c:pt>
                <c:pt idx="3">
                  <c:v>1529.43</c:v>
                </c:pt>
                <c:pt idx="4">
                  <c:v>3137.52</c:v>
                </c:pt>
                <c:pt idx="5">
                  <c:v>5286.51</c:v>
                </c:pt>
                <c:pt idx="6">
                  <c:v>7599.8</c:v>
                </c:pt>
                <c:pt idx="7">
                  <c:v>9871.79</c:v>
                </c:pt>
                <c:pt idx="8">
                  <c:v>11964.87</c:v>
                </c:pt>
                <c:pt idx="9">
                  <c:v>13775.44</c:v>
                </c:pt>
                <c:pt idx="10">
                  <c:v>15177.76</c:v>
                </c:pt>
                <c:pt idx="11">
                  <c:v>16122.13</c:v>
                </c:pt>
                <c:pt idx="12">
                  <c:v>16665.56</c:v>
                </c:pt>
                <c:pt idx="13">
                  <c:v>16939.66999999999</c:v>
                </c:pt>
                <c:pt idx="14">
                  <c:v>17071.48</c:v>
                </c:pt>
                <c:pt idx="15">
                  <c:v>17127.8</c:v>
                </c:pt>
                <c:pt idx="16">
                  <c:v>17153.7</c:v>
                </c:pt>
                <c:pt idx="17">
                  <c:v>17157.61</c:v>
                </c:pt>
                <c:pt idx="18">
                  <c:v>17157.9</c:v>
                </c:pt>
                <c:pt idx="19">
                  <c:v>17156.38</c:v>
                </c:pt>
                <c:pt idx="20">
                  <c:v>17152.00999999999</c:v>
                </c:pt>
                <c:pt idx="21">
                  <c:v>17150.34999999999</c:v>
                </c:pt>
                <c:pt idx="22">
                  <c:v>17151.68</c:v>
                </c:pt>
                <c:pt idx="23">
                  <c:v>17151.88</c:v>
                </c:pt>
                <c:pt idx="24">
                  <c:v>17152.28</c:v>
                </c:pt>
                <c:pt idx="25">
                  <c:v>17156.41999999999</c:v>
                </c:pt>
                <c:pt idx="26">
                  <c:v>17157.52</c:v>
                </c:pt>
                <c:pt idx="27">
                  <c:v>17158.89</c:v>
                </c:pt>
                <c:pt idx="28">
                  <c:v>17158.62</c:v>
                </c:pt>
                <c:pt idx="29">
                  <c:v>17143.78</c:v>
                </c:pt>
                <c:pt idx="30">
                  <c:v>17115.53</c:v>
                </c:pt>
                <c:pt idx="31">
                  <c:v>17045.97</c:v>
                </c:pt>
                <c:pt idx="32">
                  <c:v>16884.38</c:v>
                </c:pt>
                <c:pt idx="33">
                  <c:v>16550.29</c:v>
                </c:pt>
                <c:pt idx="34">
                  <c:v>15901.35</c:v>
                </c:pt>
                <c:pt idx="35">
                  <c:v>14819.53</c:v>
                </c:pt>
                <c:pt idx="36">
                  <c:v>13284.43</c:v>
                </c:pt>
                <c:pt idx="37">
                  <c:v>11410.03</c:v>
                </c:pt>
                <c:pt idx="38">
                  <c:v>9297.67</c:v>
                </c:pt>
                <c:pt idx="39">
                  <c:v>7095.25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AF3-4365-8FD8-FEA2D487923F}"/>
            </c:ext>
          </c:extLst>
        </c:ser>
        <c:ser>
          <c:idx val="2"/>
          <c:order val="2"/>
          <c:tx>
            <c:strRef>
              <c:f>'By-B'!$C$1</c:f>
              <c:strCache>
                <c:ptCount val="1"/>
                <c:pt idx="0">
                  <c:v>By-sec3</c:v>
                </c:pt>
              </c:strCache>
            </c:strRef>
          </c:tx>
          <c:val>
            <c:numRef>
              <c:f>'By-B'!$C$2:$C$41</c:f>
              <c:numCache>
                <c:formatCode>General</c:formatCode>
                <c:ptCount val="40"/>
                <c:pt idx="0">
                  <c:v>110.97</c:v>
                </c:pt>
                <c:pt idx="1">
                  <c:v>253.96</c:v>
                </c:pt>
                <c:pt idx="2">
                  <c:v>612.8199999999994</c:v>
                </c:pt>
                <c:pt idx="3">
                  <c:v>1476.61</c:v>
                </c:pt>
                <c:pt idx="4">
                  <c:v>3063.99</c:v>
                </c:pt>
                <c:pt idx="5">
                  <c:v>5218.6</c:v>
                </c:pt>
                <c:pt idx="6">
                  <c:v>7545.44</c:v>
                </c:pt>
                <c:pt idx="7">
                  <c:v>9833.65</c:v>
                </c:pt>
                <c:pt idx="8">
                  <c:v>11942.8</c:v>
                </c:pt>
                <c:pt idx="9">
                  <c:v>13772.87</c:v>
                </c:pt>
                <c:pt idx="10">
                  <c:v>15196.86</c:v>
                </c:pt>
                <c:pt idx="11">
                  <c:v>16158.63</c:v>
                </c:pt>
                <c:pt idx="12">
                  <c:v>16712.3</c:v>
                </c:pt>
                <c:pt idx="13">
                  <c:v>16988.18</c:v>
                </c:pt>
                <c:pt idx="14">
                  <c:v>17121.46</c:v>
                </c:pt>
                <c:pt idx="15">
                  <c:v>17174.97</c:v>
                </c:pt>
                <c:pt idx="16">
                  <c:v>17197.39</c:v>
                </c:pt>
                <c:pt idx="17">
                  <c:v>17201.59999999999</c:v>
                </c:pt>
                <c:pt idx="18">
                  <c:v>17198.0</c:v>
                </c:pt>
                <c:pt idx="19">
                  <c:v>17194.05</c:v>
                </c:pt>
                <c:pt idx="20">
                  <c:v>17189.50999999999</c:v>
                </c:pt>
                <c:pt idx="21">
                  <c:v>17183.91</c:v>
                </c:pt>
                <c:pt idx="22">
                  <c:v>17185.03</c:v>
                </c:pt>
                <c:pt idx="23">
                  <c:v>17180.16</c:v>
                </c:pt>
                <c:pt idx="24">
                  <c:v>17185.75</c:v>
                </c:pt>
                <c:pt idx="25">
                  <c:v>17192.00999999999</c:v>
                </c:pt>
                <c:pt idx="26">
                  <c:v>17193.87</c:v>
                </c:pt>
                <c:pt idx="27">
                  <c:v>17191.29</c:v>
                </c:pt>
                <c:pt idx="28">
                  <c:v>17189.82</c:v>
                </c:pt>
                <c:pt idx="29">
                  <c:v>17178.4</c:v>
                </c:pt>
                <c:pt idx="30">
                  <c:v>17144.11</c:v>
                </c:pt>
                <c:pt idx="31">
                  <c:v>17065.3</c:v>
                </c:pt>
                <c:pt idx="32">
                  <c:v>16901.14</c:v>
                </c:pt>
                <c:pt idx="33">
                  <c:v>16557.4</c:v>
                </c:pt>
                <c:pt idx="34">
                  <c:v>15899.47</c:v>
                </c:pt>
                <c:pt idx="35">
                  <c:v>14803.85</c:v>
                </c:pt>
                <c:pt idx="36">
                  <c:v>13265.42</c:v>
                </c:pt>
                <c:pt idx="37">
                  <c:v>11380.89</c:v>
                </c:pt>
                <c:pt idx="38">
                  <c:v>9271.309999999963</c:v>
                </c:pt>
                <c:pt idx="39">
                  <c:v>7055.24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AF3-4365-8FD8-FEA2D487923F}"/>
            </c:ext>
          </c:extLst>
        </c:ser>
        <c:ser>
          <c:idx val="3"/>
          <c:order val="3"/>
          <c:tx>
            <c:strRef>
              <c:f>'By-B'!$D$1</c:f>
              <c:strCache>
                <c:ptCount val="1"/>
                <c:pt idx="0">
                  <c:v>By-sec2</c:v>
                </c:pt>
              </c:strCache>
            </c:strRef>
          </c:tx>
          <c:val>
            <c:numRef>
              <c:f>'By-B'!$D$2:$D$41</c:f>
              <c:numCache>
                <c:formatCode>General</c:formatCode>
                <c:ptCount val="40"/>
                <c:pt idx="0">
                  <c:v>139.25</c:v>
                </c:pt>
                <c:pt idx="1">
                  <c:v>285.18</c:v>
                </c:pt>
                <c:pt idx="2">
                  <c:v>639.3199999999994</c:v>
                </c:pt>
                <c:pt idx="3">
                  <c:v>1452.65</c:v>
                </c:pt>
                <c:pt idx="4">
                  <c:v>2969.54</c:v>
                </c:pt>
                <c:pt idx="5">
                  <c:v>5059.42</c:v>
                </c:pt>
                <c:pt idx="6">
                  <c:v>7374.44</c:v>
                </c:pt>
                <c:pt idx="7">
                  <c:v>9670.57</c:v>
                </c:pt>
                <c:pt idx="8">
                  <c:v>11807.93</c:v>
                </c:pt>
                <c:pt idx="9">
                  <c:v>13666.4</c:v>
                </c:pt>
                <c:pt idx="10">
                  <c:v>15123.75</c:v>
                </c:pt>
                <c:pt idx="11">
                  <c:v>16114.87</c:v>
                </c:pt>
                <c:pt idx="12">
                  <c:v>16687.99000000001</c:v>
                </c:pt>
                <c:pt idx="13">
                  <c:v>16978.11</c:v>
                </c:pt>
                <c:pt idx="14">
                  <c:v>17113.3</c:v>
                </c:pt>
                <c:pt idx="15">
                  <c:v>17178.23</c:v>
                </c:pt>
                <c:pt idx="16">
                  <c:v>17206.05</c:v>
                </c:pt>
                <c:pt idx="17">
                  <c:v>17216.23</c:v>
                </c:pt>
                <c:pt idx="18">
                  <c:v>17215.12</c:v>
                </c:pt>
                <c:pt idx="19">
                  <c:v>17208.69</c:v>
                </c:pt>
                <c:pt idx="20">
                  <c:v>17204.27</c:v>
                </c:pt>
                <c:pt idx="21">
                  <c:v>17197.66999999999</c:v>
                </c:pt>
                <c:pt idx="22">
                  <c:v>17194.22</c:v>
                </c:pt>
                <c:pt idx="23">
                  <c:v>17195.14</c:v>
                </c:pt>
                <c:pt idx="24">
                  <c:v>17200.87</c:v>
                </c:pt>
                <c:pt idx="25">
                  <c:v>17206.96</c:v>
                </c:pt>
                <c:pt idx="26">
                  <c:v>17210.29</c:v>
                </c:pt>
                <c:pt idx="27">
                  <c:v>17213.89</c:v>
                </c:pt>
                <c:pt idx="28">
                  <c:v>17211.57</c:v>
                </c:pt>
                <c:pt idx="29">
                  <c:v>17192.34</c:v>
                </c:pt>
                <c:pt idx="30">
                  <c:v>17149.27</c:v>
                </c:pt>
                <c:pt idx="31">
                  <c:v>17069.12</c:v>
                </c:pt>
                <c:pt idx="32">
                  <c:v>16900.39</c:v>
                </c:pt>
                <c:pt idx="33">
                  <c:v>16549.78</c:v>
                </c:pt>
                <c:pt idx="34">
                  <c:v>15883.58</c:v>
                </c:pt>
                <c:pt idx="35">
                  <c:v>14776.51</c:v>
                </c:pt>
                <c:pt idx="36">
                  <c:v>13227.73</c:v>
                </c:pt>
                <c:pt idx="37">
                  <c:v>11323.28</c:v>
                </c:pt>
                <c:pt idx="38">
                  <c:v>9202.04</c:v>
                </c:pt>
                <c:pt idx="39">
                  <c:v>6973.81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AF3-4365-8FD8-FEA2D487923F}"/>
            </c:ext>
          </c:extLst>
        </c:ser>
        <c:ser>
          <c:idx val="4"/>
          <c:order val="4"/>
          <c:tx>
            <c:strRef>
              <c:f>'By-B'!$E$1</c:f>
              <c:strCache>
                <c:ptCount val="1"/>
                <c:pt idx="0">
                  <c:v>By-sec6</c:v>
                </c:pt>
              </c:strCache>
            </c:strRef>
          </c:tx>
          <c:val>
            <c:numRef>
              <c:f>'By-B'!$E$2:$E$41</c:f>
              <c:numCache>
                <c:formatCode>General</c:formatCode>
                <c:ptCount val="40"/>
                <c:pt idx="0">
                  <c:v>144.71</c:v>
                </c:pt>
                <c:pt idx="1">
                  <c:v>305.41</c:v>
                </c:pt>
                <c:pt idx="2">
                  <c:v>691.4599999999994</c:v>
                </c:pt>
                <c:pt idx="3">
                  <c:v>1564.56</c:v>
                </c:pt>
                <c:pt idx="4">
                  <c:v>3129.05</c:v>
                </c:pt>
                <c:pt idx="5">
                  <c:v>5223.0</c:v>
                </c:pt>
                <c:pt idx="6">
                  <c:v>7504.23</c:v>
                </c:pt>
                <c:pt idx="7">
                  <c:v>9751.43</c:v>
                </c:pt>
                <c:pt idx="8">
                  <c:v>11843.71</c:v>
                </c:pt>
                <c:pt idx="9">
                  <c:v>13658.05</c:v>
                </c:pt>
                <c:pt idx="10">
                  <c:v>15071.85</c:v>
                </c:pt>
                <c:pt idx="11">
                  <c:v>16020.23</c:v>
                </c:pt>
                <c:pt idx="12">
                  <c:v>16568.82</c:v>
                </c:pt>
                <c:pt idx="13">
                  <c:v>16841.93</c:v>
                </c:pt>
                <c:pt idx="14">
                  <c:v>16969.8</c:v>
                </c:pt>
                <c:pt idx="15">
                  <c:v>17035.15</c:v>
                </c:pt>
                <c:pt idx="16">
                  <c:v>17067.2</c:v>
                </c:pt>
                <c:pt idx="17">
                  <c:v>17080.66</c:v>
                </c:pt>
                <c:pt idx="18">
                  <c:v>17085.29</c:v>
                </c:pt>
                <c:pt idx="19">
                  <c:v>17085.32</c:v>
                </c:pt>
                <c:pt idx="20">
                  <c:v>17082.71</c:v>
                </c:pt>
                <c:pt idx="21">
                  <c:v>17080.44</c:v>
                </c:pt>
                <c:pt idx="22">
                  <c:v>17080.34999999999</c:v>
                </c:pt>
                <c:pt idx="23">
                  <c:v>17082.86</c:v>
                </c:pt>
                <c:pt idx="24">
                  <c:v>17087.15</c:v>
                </c:pt>
                <c:pt idx="25">
                  <c:v>17092.05</c:v>
                </c:pt>
                <c:pt idx="26">
                  <c:v>17090.09999999999</c:v>
                </c:pt>
                <c:pt idx="27">
                  <c:v>17093.58000000001</c:v>
                </c:pt>
                <c:pt idx="28">
                  <c:v>17086.94</c:v>
                </c:pt>
                <c:pt idx="29">
                  <c:v>17067.88</c:v>
                </c:pt>
                <c:pt idx="30">
                  <c:v>17030.25999999999</c:v>
                </c:pt>
                <c:pt idx="31">
                  <c:v>16954.43</c:v>
                </c:pt>
                <c:pt idx="32">
                  <c:v>16795.82</c:v>
                </c:pt>
                <c:pt idx="33">
                  <c:v>16460.75999999999</c:v>
                </c:pt>
                <c:pt idx="34">
                  <c:v>15809.05</c:v>
                </c:pt>
                <c:pt idx="35">
                  <c:v>14725.56</c:v>
                </c:pt>
                <c:pt idx="36">
                  <c:v>13200.42</c:v>
                </c:pt>
                <c:pt idx="37">
                  <c:v>11324.59</c:v>
                </c:pt>
                <c:pt idx="38">
                  <c:v>9229.04</c:v>
                </c:pt>
                <c:pt idx="39">
                  <c:v>7037.03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AF3-4365-8FD8-FEA2D487923F}"/>
            </c:ext>
          </c:extLst>
        </c:ser>
        <c:ser>
          <c:idx val="5"/>
          <c:order val="5"/>
          <c:tx>
            <c:strRef>
              <c:f>'By-B'!$F$1</c:f>
              <c:strCache>
                <c:ptCount val="1"/>
                <c:pt idx="0">
                  <c:v>By-sec1</c:v>
                </c:pt>
              </c:strCache>
            </c:strRef>
          </c:tx>
          <c:val>
            <c:numRef>
              <c:f>'By-B'!$F$2:$F$41</c:f>
              <c:numCache>
                <c:formatCode>General</c:formatCode>
                <c:ptCount val="40"/>
                <c:pt idx="0">
                  <c:v>158.58</c:v>
                </c:pt>
                <c:pt idx="1">
                  <c:v>317.83</c:v>
                </c:pt>
                <c:pt idx="2">
                  <c:v>691.37</c:v>
                </c:pt>
                <c:pt idx="3">
                  <c:v>1521.39</c:v>
                </c:pt>
                <c:pt idx="4">
                  <c:v>3036.93</c:v>
                </c:pt>
                <c:pt idx="5">
                  <c:v>5105.92</c:v>
                </c:pt>
                <c:pt idx="6">
                  <c:v>7371.29</c:v>
                </c:pt>
                <c:pt idx="7">
                  <c:v>9639.549999999987</c:v>
                </c:pt>
                <c:pt idx="8">
                  <c:v>11748.15</c:v>
                </c:pt>
                <c:pt idx="9">
                  <c:v>13588.0</c:v>
                </c:pt>
                <c:pt idx="10">
                  <c:v>15025.99</c:v>
                </c:pt>
                <c:pt idx="11">
                  <c:v>16005.36</c:v>
                </c:pt>
                <c:pt idx="12">
                  <c:v>16581.5</c:v>
                </c:pt>
                <c:pt idx="13">
                  <c:v>16865.66999999999</c:v>
                </c:pt>
                <c:pt idx="14">
                  <c:v>17006.58000000001</c:v>
                </c:pt>
                <c:pt idx="15">
                  <c:v>17067.86</c:v>
                </c:pt>
                <c:pt idx="16">
                  <c:v>17100.64</c:v>
                </c:pt>
                <c:pt idx="17">
                  <c:v>17112.34999999999</c:v>
                </c:pt>
                <c:pt idx="18">
                  <c:v>17113.71</c:v>
                </c:pt>
                <c:pt idx="19">
                  <c:v>17109.66999999999</c:v>
                </c:pt>
                <c:pt idx="20">
                  <c:v>17105.62</c:v>
                </c:pt>
                <c:pt idx="21">
                  <c:v>17101.75</c:v>
                </c:pt>
                <c:pt idx="22">
                  <c:v>17097.97</c:v>
                </c:pt>
                <c:pt idx="23">
                  <c:v>17098.55</c:v>
                </c:pt>
                <c:pt idx="24">
                  <c:v>17105.56</c:v>
                </c:pt>
                <c:pt idx="25">
                  <c:v>17111.25999999999</c:v>
                </c:pt>
                <c:pt idx="26">
                  <c:v>17114.64</c:v>
                </c:pt>
                <c:pt idx="27">
                  <c:v>17115.11</c:v>
                </c:pt>
                <c:pt idx="28">
                  <c:v>17110.88</c:v>
                </c:pt>
                <c:pt idx="29">
                  <c:v>17094.0</c:v>
                </c:pt>
                <c:pt idx="30">
                  <c:v>17048.84</c:v>
                </c:pt>
                <c:pt idx="31">
                  <c:v>16967.66999999999</c:v>
                </c:pt>
                <c:pt idx="32">
                  <c:v>16799.34999999999</c:v>
                </c:pt>
                <c:pt idx="33">
                  <c:v>16451.83</c:v>
                </c:pt>
                <c:pt idx="34">
                  <c:v>15787.92</c:v>
                </c:pt>
                <c:pt idx="35">
                  <c:v>14697.97</c:v>
                </c:pt>
                <c:pt idx="36">
                  <c:v>13166.3</c:v>
                </c:pt>
                <c:pt idx="37">
                  <c:v>11286.19</c:v>
                </c:pt>
                <c:pt idx="38">
                  <c:v>9185.69</c:v>
                </c:pt>
                <c:pt idx="39">
                  <c:v>6986.76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AF3-4365-8FD8-FEA2D487923F}"/>
            </c:ext>
          </c:extLst>
        </c:ser>
        <c:marker val="1"/>
        <c:axId val="562783048"/>
        <c:axId val="562619128"/>
      </c:lineChart>
      <c:catAx>
        <c:axId val="562783048"/>
        <c:scaling>
          <c:orientation val="minMax"/>
        </c:scaling>
        <c:axPos val="b"/>
        <c:majorTickMark val="none"/>
        <c:tickLblPos val="nextTo"/>
        <c:crossAx val="562619128"/>
        <c:crosses val="autoZero"/>
        <c:auto val="1"/>
        <c:lblAlgn val="ctr"/>
        <c:lblOffset val="100"/>
      </c:catAx>
      <c:valAx>
        <c:axId val="562619128"/>
        <c:scaling>
          <c:orientation val="minMax"/>
          <c:min val="16800.0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Gauss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56278304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</cdr:x>
      <cdr:y>0.36</cdr:y>
    </cdr:from>
    <cdr:to>
      <cdr:x>0.33</cdr:x>
      <cdr:y>0.512</cdr:y>
    </cdr:to>
    <cdr:cxnSp macro="">
      <cdr:nvCxnSpPr>
        <cdr:cNvPr id="3" name="Straight Arrow Connector 2"/>
        <cdr:cNvCxnSpPr/>
      </cdr:nvCxnSpPr>
      <cdr:spPr>
        <a:xfrm xmlns:a="http://schemas.openxmlformats.org/drawingml/2006/main">
          <a:off x="1508760" y="822960"/>
          <a:ext cx="0" cy="347472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</cdr:x>
      <cdr:y>0.36</cdr:y>
    </cdr:from>
    <cdr:to>
      <cdr:x>0.32</cdr:x>
      <cdr:y>0.47111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05840" y="822960"/>
          <a:ext cx="457200" cy="2539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0.5</a:t>
          </a:r>
          <a:r>
            <a:rPr lang="en-US" sz="1100" dirty="0" smtClean="0"/>
            <a:t> %</a:t>
          </a:r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CEC07-647B-3340-BE4E-0034E1FD6C85}" type="datetimeFigureOut">
              <a:rPr lang="en-US" smtClean="0"/>
              <a:pPr/>
              <a:t>1/10/17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D47C6-4D77-CD4D-8C61-231457C7A69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BC6F7-C5F0-406D-B0C8-92892E1E0808}" type="datetimeFigureOut">
              <a:rPr lang="en-US" smtClean="0"/>
              <a:pPr/>
              <a:t>1/10/17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E85ED-D657-4A8D-B2EF-66871720F9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90796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27282-825A-3841-AC03-6DB456144D27}" type="slidenum">
              <a:rPr lang="en-US">
                <a:solidFill>
                  <a:prstClr val="black"/>
                </a:solidFill>
                <a:latin typeface="Tahoma" pitchFamily="-110" charset="0"/>
              </a:rPr>
              <a:pPr/>
              <a:t>1</a:t>
            </a:fld>
            <a:endParaRPr lang="en-US">
              <a:solidFill>
                <a:prstClr val="black"/>
              </a:solidFill>
              <a:latin typeface="Tahoma" pitchFamily="-110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5EE0B0-F3A1-0249-A042-BCE25628EE3C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50DA8-73F1-4D94-881B-378DD82AAA3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0962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50DA8-73F1-4D94-881B-378DD82AAA3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0962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50DA8-73F1-4D94-881B-378DD82AAA3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0962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F421D-94D7-834B-8756-E8491E5E87D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F421D-94D7-834B-8756-E8491E5E87D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2181-557B-AA44-AF4A-9F2561613F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10,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0E48A-5391-3548-A317-21513AE002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10,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02CD8-7BA0-0B41-B71A-72A26110A5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10,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FB6E-C381-1448-B033-0C991E96F28A}" type="datetime1">
              <a:rPr lang="en-US" smtClean="0"/>
              <a:pPr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10,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D23B-55E4-7B43-9FD1-05D64C702EF8}" type="datetime1">
              <a:rPr lang="en-US" smtClean="0"/>
              <a:pPr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10,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DB29-4979-CD43-9080-3FC1B5A6AEE8}" type="datetime1">
              <a:rPr lang="en-US" smtClean="0"/>
              <a:pPr/>
              <a:t>1/10/17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10,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98E37-CF81-BA4C-8066-DE1501C0B627}" type="datetime1">
              <a:rPr lang="en-US" smtClean="0"/>
              <a:pPr>
                <a:defRPr/>
              </a:pPr>
              <a:t>1/10/17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UGBoD meeting, JLab  January 10, 2017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BDB3B7-D6DC-7740-964D-35A95BB775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0795B4-B57E-9E40-94F8-A5C8216C23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10,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5516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2C8155-08D2-354E-855F-EAF3B0A234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10,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5516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9798"/>
            <a:ext cx="8229600" cy="872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77791DE-E449-E041-B3CD-7A40C4532A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587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10,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79577F5-4CBB-1B4A-A4E3-F09C5D46D8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782634"/>
            <a:ext cx="9144000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387076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6200" y="835022"/>
            <a:ext cx="9067800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wmf"/><Relationship Id="rId5" Type="http://schemas.openxmlformats.org/officeDocument/2006/relationships/image" Target="../media/image12.jpeg"/><Relationship Id="rId6" Type="http://schemas.openxmlformats.org/officeDocument/2006/relationships/image" Target="../media/image13.pdf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5.pdf"/><Relationship Id="rId5" Type="http://schemas.openxmlformats.org/officeDocument/2006/relationships/image" Target="../media/image16.png"/><Relationship Id="rId6" Type="http://schemas.openxmlformats.org/officeDocument/2006/relationships/image" Target="../media/image7.png"/><Relationship Id="rId7" Type="http://schemas.openxmlformats.org/officeDocument/2006/relationships/image" Target="../media/image17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743543" y="2209800"/>
            <a:ext cx="4514257" cy="838200"/>
          </a:xfrm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900" b="1" i="1" dirty="0" smtClean="0">
                <a:solidFill>
                  <a:srgbClr val="000090"/>
                </a:solidFill>
              </a:rPr>
              <a:t>Status of Hall B</a:t>
            </a:r>
            <a:endParaRPr lang="en-US" sz="4900" b="1" i="1" dirty="0">
              <a:solidFill>
                <a:srgbClr val="000090"/>
              </a:solidFill>
            </a:endParaRPr>
          </a:p>
        </p:txBody>
      </p:sp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1929329" y="3200400"/>
            <a:ext cx="21092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000" dirty="0">
                <a:solidFill>
                  <a:srgbClr val="000090"/>
                </a:solidFill>
                <a:latin typeface="Tahoma"/>
                <a:cs typeface="Tahoma"/>
              </a:rPr>
              <a:t>Volker D. </a:t>
            </a:r>
            <a:r>
              <a:rPr lang="en-US" sz="2000" dirty="0" smtClean="0">
                <a:solidFill>
                  <a:srgbClr val="000090"/>
                </a:solidFill>
                <a:latin typeface="Tahoma"/>
                <a:cs typeface="Tahoma"/>
              </a:rPr>
              <a:t>Burkert</a:t>
            </a:r>
            <a:endParaRPr lang="en-US" sz="2000" dirty="0">
              <a:solidFill>
                <a:srgbClr val="000090"/>
              </a:solidFill>
              <a:latin typeface="Tahoma"/>
              <a:cs typeface="Tahom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xmlns:lc="http://schemas.openxmlformats.org/drawingml/2006/lockedCanvas" val="0"/>
              </a:ext>
            </a:extLst>
          </a:blip>
          <a:srcRect l="-1077"/>
          <a:stretch>
            <a:fillRect/>
          </a:stretch>
        </p:blipFill>
        <p:spPr>
          <a:xfrm>
            <a:off x="6096000" y="380374"/>
            <a:ext cx="2897518" cy="3336521"/>
          </a:xfrm>
          <a:prstGeom prst="rect">
            <a:avLst/>
          </a:prstGeom>
        </p:spPr>
      </p:pic>
      <p:pic>
        <p:nvPicPr>
          <p:cNvPr id="15" name="Picture 14" descr="HPS_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lc="http://schemas.openxmlformats.org/drawingml/2006/lockedCanvas" val="0"/>
              </a:ext>
            </a:extLst>
          </a:blip>
          <a:srcRect b="8919"/>
          <a:stretch>
            <a:fillRect/>
          </a:stretch>
        </p:blipFill>
        <p:spPr>
          <a:xfrm>
            <a:off x="76200" y="376222"/>
            <a:ext cx="2831229" cy="14525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l="14520" t="31945" r="21591" b="32719"/>
          <a:stretch>
            <a:fillRect/>
          </a:stretch>
        </p:blipFill>
        <p:spPr>
          <a:xfrm>
            <a:off x="3048000" y="435287"/>
            <a:ext cx="2811620" cy="11501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53788" y="3231178"/>
            <a:ext cx="9397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CLAS12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1100" y="5562600"/>
            <a:ext cx="800100" cy="800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670" y="5703326"/>
            <a:ext cx="2825750" cy="539750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791200" y="3810000"/>
            <a:ext cx="3124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 Publications</a:t>
            </a:r>
          </a:p>
          <a:p>
            <a:pPr defTabSz="4572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 HPS &amp; </a:t>
            </a:r>
            <a:r>
              <a:rPr lang="en-US" sz="2000" dirty="0" err="1" smtClean="0">
                <a:solidFill>
                  <a:srgbClr val="000090"/>
                </a:solidFill>
              </a:rPr>
              <a:t>PRad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</a:p>
          <a:p>
            <a:pPr defTabSz="4572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 PAC44</a:t>
            </a:r>
          </a:p>
          <a:p>
            <a:pPr defTabSz="4572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 CLAS12 status </a:t>
            </a:r>
          </a:p>
          <a:p>
            <a:pPr defTabSz="457200"/>
            <a:r>
              <a:rPr lang="en-US" sz="2000" dirty="0" smtClean="0">
                <a:solidFill>
                  <a:srgbClr val="000090"/>
                </a:solidFill>
              </a:rPr>
              <a:t>	detectors &amp; magnets</a:t>
            </a:r>
          </a:p>
          <a:p>
            <a:pPr defTabSz="4572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 2017 Schedule</a:t>
            </a:r>
          </a:p>
          <a:p>
            <a:pPr defTabSz="4572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 Run Groups</a:t>
            </a:r>
          </a:p>
          <a:p>
            <a:pPr defTabSz="4572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 Conclusions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066800" y="4267200"/>
            <a:ext cx="38081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dirty="0" smtClean="0">
                <a:solidFill>
                  <a:srgbClr val="000090"/>
                </a:solidFill>
                <a:latin typeface="Tahoma" pitchFamily="-110" charset="0"/>
              </a:rPr>
              <a:t>User Group </a:t>
            </a:r>
            <a:r>
              <a:rPr lang="en-US" dirty="0" err="1" smtClean="0">
                <a:solidFill>
                  <a:srgbClr val="000090"/>
                </a:solidFill>
                <a:latin typeface="Tahoma" pitchFamily="-110" charset="0"/>
              </a:rPr>
              <a:t>BoD</a:t>
            </a:r>
            <a:r>
              <a:rPr lang="en-US" dirty="0" smtClean="0">
                <a:solidFill>
                  <a:srgbClr val="000090"/>
                </a:solidFill>
                <a:latin typeface="Tahoma" pitchFamily="-110" charset="0"/>
              </a:rPr>
              <a:t> Meeting </a:t>
            </a:r>
          </a:p>
          <a:p>
            <a:pPr algn="ctr" defTabSz="457200"/>
            <a:r>
              <a:rPr lang="en-US" dirty="0" smtClean="0">
                <a:solidFill>
                  <a:srgbClr val="000090"/>
                </a:solidFill>
                <a:latin typeface="Tahoma" pitchFamily="-110" charset="0"/>
              </a:rPr>
              <a:t>January 10, 2017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6574910" y="278518"/>
            <a:ext cx="786863" cy="483993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D37C-9B5A-0B48-BE6D-E924DEE740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2225" y="365483"/>
            <a:ext cx="711200" cy="3022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730" y="245550"/>
            <a:ext cx="731520" cy="447675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10,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8519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Hall B in January 2017</a:t>
            </a:r>
            <a:endParaRPr lang="en-US" sz="4000" b="1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rcRect l="4070" t="4070" r="8721"/>
          <a:stretch>
            <a:fillRect/>
          </a:stretch>
        </p:blipFill>
        <p:spPr>
          <a:xfrm>
            <a:off x="76201" y="914400"/>
            <a:ext cx="6237746" cy="53800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5685" y="5715000"/>
            <a:ext cx="1385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alibri"/>
                <a:cs typeface="Calibri"/>
              </a:rPr>
              <a:t>12/16/16</a:t>
            </a:r>
            <a:endParaRPr lang="en-US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32" y="44611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12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990600"/>
            <a:ext cx="2667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00"/>
                </a:solidFill>
                <a:cs typeface="Chalkboard"/>
              </a:rPr>
              <a:t>2016</a:t>
            </a:r>
          </a:p>
          <a:p>
            <a:r>
              <a:rPr lang="en-US" sz="2400" b="1" u="sng" dirty="0" smtClean="0">
                <a:solidFill>
                  <a:srgbClr val="000090"/>
                </a:solidFill>
                <a:cs typeface="Chalkboard"/>
              </a:rPr>
              <a:t>Forward systems </a:t>
            </a:r>
            <a:endParaRPr lang="en-US" sz="2400" b="1" u="sng" dirty="0" smtClean="0">
              <a:cs typeface="Chalkboard"/>
            </a:endParaRPr>
          </a:p>
          <a:p>
            <a:r>
              <a:rPr lang="en-US" sz="2400" b="1" dirty="0" smtClean="0">
                <a:cs typeface="Chalkboard"/>
              </a:rPr>
              <a:t>- EC &amp; PCAL </a:t>
            </a:r>
          </a:p>
          <a:p>
            <a:pPr>
              <a:buFontTx/>
              <a:buChar char="-"/>
            </a:pPr>
            <a:r>
              <a:rPr lang="en-US" sz="2400" b="1" dirty="0" smtClean="0">
                <a:cs typeface="Chalkboard"/>
              </a:rPr>
              <a:t> FTOF 1a/b, FTOF 2  </a:t>
            </a:r>
          </a:p>
          <a:p>
            <a:r>
              <a:rPr lang="en-US" sz="2400" b="1" dirty="0" smtClean="0">
                <a:cs typeface="Chalkboard"/>
              </a:rPr>
              <a:t>- LTCC</a:t>
            </a:r>
          </a:p>
          <a:p>
            <a:pPr>
              <a:buFontTx/>
              <a:buChar char="-"/>
            </a:pPr>
            <a:r>
              <a:rPr lang="en-US" sz="2400" b="1" dirty="0" smtClean="0">
                <a:cs typeface="Chalkboard"/>
              </a:rPr>
              <a:t> DC1, DC2, DC3</a:t>
            </a:r>
          </a:p>
          <a:p>
            <a:pPr>
              <a:buFontTx/>
              <a:buChar char="-"/>
            </a:pPr>
            <a:r>
              <a:rPr lang="en-US" sz="2400" b="1" dirty="0" smtClean="0">
                <a:cs typeface="Chalkboard"/>
              </a:rPr>
              <a:t> Torus magnet</a:t>
            </a:r>
          </a:p>
          <a:p>
            <a:endParaRPr lang="en-US" sz="2400" b="1" dirty="0" smtClean="0">
              <a:cs typeface="Chalkboard"/>
            </a:endParaRPr>
          </a:p>
          <a:p>
            <a:r>
              <a:rPr lang="en-US" sz="2400" b="1" u="sng" dirty="0" smtClean="0">
                <a:cs typeface="Chalkboard"/>
              </a:rPr>
              <a:t>2017: </a:t>
            </a:r>
          </a:p>
          <a:p>
            <a:r>
              <a:rPr lang="en-US" sz="2400" b="1" u="sng" dirty="0" smtClean="0">
                <a:solidFill>
                  <a:srgbClr val="000090"/>
                </a:solidFill>
                <a:cs typeface="Chalkboard"/>
              </a:rPr>
              <a:t>Central detectors </a:t>
            </a:r>
            <a:endParaRPr lang="en-US" sz="2400" b="1" dirty="0" smtClean="0">
              <a:solidFill>
                <a:srgbClr val="000090"/>
              </a:solidFill>
              <a:cs typeface="Chalkboard"/>
            </a:endParaRPr>
          </a:p>
          <a:p>
            <a:pPr>
              <a:buFontTx/>
              <a:buChar char="-"/>
            </a:pPr>
            <a:r>
              <a:rPr lang="en-US" sz="2400" b="1" dirty="0" smtClean="0">
                <a:cs typeface="Chalkboard"/>
              </a:rPr>
              <a:t> Central TOF </a:t>
            </a:r>
          </a:p>
          <a:p>
            <a:pPr>
              <a:buFontTx/>
              <a:buChar char="-"/>
            </a:pPr>
            <a:r>
              <a:rPr lang="en-US" sz="2400" b="1" dirty="0" smtClean="0">
                <a:cs typeface="Chalkboard"/>
              </a:rPr>
              <a:t> Silicon Tracker </a:t>
            </a:r>
          </a:p>
          <a:p>
            <a:pPr>
              <a:buFontTx/>
              <a:buChar char="-"/>
            </a:pPr>
            <a:r>
              <a:rPr lang="en-US" sz="2400" b="1" dirty="0" smtClean="0">
                <a:cs typeface="Chalkboard"/>
              </a:rPr>
              <a:t> Solenoid Magnet</a:t>
            </a:r>
          </a:p>
          <a:p>
            <a:pPr>
              <a:buFontTx/>
              <a:buChar char="-"/>
            </a:pPr>
            <a:endParaRPr lang="en-US" sz="2400" b="1" dirty="0">
              <a:cs typeface="Chalkboard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F5B75-AA08-734D-9B4D-EF2A38794DD0}" type="datetime1">
              <a:rPr lang="en-US" smtClean="0"/>
              <a:pPr/>
              <a:t>1/10/17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10, 2017</a:t>
            </a:r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066800" y="2133600"/>
            <a:ext cx="4291848" cy="2898577"/>
            <a:chOff x="1066800" y="2133600"/>
            <a:chExt cx="4291848" cy="2898577"/>
          </a:xfrm>
        </p:grpSpPr>
        <p:sp>
          <p:nvSpPr>
            <p:cNvPr id="12" name="TextBox 11"/>
            <p:cNvSpPr txBox="1"/>
            <p:nvPr/>
          </p:nvSpPr>
          <p:spPr>
            <a:xfrm>
              <a:off x="1066800" y="4724400"/>
              <a:ext cx="941283" cy="307777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EC &amp; PCAL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15630" y="2590800"/>
              <a:ext cx="727570" cy="52322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FTOF </a:t>
              </a:r>
            </a:p>
            <a:p>
              <a:r>
                <a:rPr lang="en-US" sz="1400" dirty="0" smtClean="0"/>
                <a:t>1a,1b,2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09800" y="3886200"/>
              <a:ext cx="539092" cy="307777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LTCC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71800" y="3059668"/>
              <a:ext cx="481848" cy="307777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DC3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10000" y="3352800"/>
              <a:ext cx="481848" cy="307777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DC2</a:t>
              </a:r>
              <a:endParaRPr lang="en-US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76800" y="3669268"/>
              <a:ext cx="481848" cy="307777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DC1</a:t>
              </a:r>
              <a:endParaRPr lang="en-US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33800" y="2133600"/>
              <a:ext cx="686193" cy="307777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TORUS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84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Detector Status 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5943600" cy="53340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All baseline detectors completed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CLAS12 Forward Detectors installed 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High Threshold Cherenkov Counter (HTCC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r>
              <a:rPr lang="en-US" dirty="0" smtClean="0">
                <a:solidFill>
                  <a:srgbClr val="000090"/>
                </a:solidFill>
              </a:rPr>
              <a:t>,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Central </a:t>
            </a:r>
            <a:r>
              <a:rPr lang="en-US" dirty="0" smtClean="0">
                <a:solidFill>
                  <a:srgbClr val="000090"/>
                </a:solidFill>
              </a:rPr>
              <a:t>Detectors &amp; SVT,  </a:t>
            </a:r>
            <a:r>
              <a:rPr lang="en-US" dirty="0" smtClean="0">
                <a:solidFill>
                  <a:srgbClr val="000090"/>
                </a:solidFill>
              </a:rPr>
              <a:t>being installed on beam line 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Pre-ops run to demonstrate DOE key performance parameters (KPP) </a:t>
            </a:r>
          </a:p>
          <a:p>
            <a:pPr lvl="1">
              <a:buNone/>
            </a:pPr>
            <a:r>
              <a:rPr lang="en-US" sz="3200" b="1" dirty="0" smtClean="0">
                <a:solidFill>
                  <a:srgbClr val="008000"/>
                </a:solidFill>
              </a:rPr>
              <a:t>=&gt; Complete the detector part of the Hall B 12 GeV </a:t>
            </a:r>
            <a:r>
              <a:rPr lang="en-US" sz="3200" b="1" dirty="0" smtClean="0">
                <a:solidFill>
                  <a:srgbClr val="008000"/>
                </a:solidFill>
              </a:rPr>
              <a:t>project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b="1" dirty="0" smtClean="0">
                <a:solidFill>
                  <a:srgbClr val="000090"/>
                </a:solidFill>
              </a:rPr>
              <a:t>Ancillary detectors </a:t>
            </a:r>
            <a:r>
              <a:rPr lang="en-US" dirty="0" smtClean="0">
                <a:solidFill>
                  <a:srgbClr val="000090"/>
                </a:solidFill>
              </a:rPr>
              <a:t>(ERR 6/16)</a:t>
            </a:r>
          </a:p>
          <a:p>
            <a:pPr lvl="1"/>
            <a:r>
              <a:rPr lang="en-US" b="1" dirty="0" smtClean="0">
                <a:solidFill>
                  <a:srgbClr val="000090"/>
                </a:solidFill>
              </a:rPr>
              <a:t>Central Neutron Detector </a:t>
            </a:r>
            <a:r>
              <a:rPr lang="en-US" dirty="0" smtClean="0">
                <a:solidFill>
                  <a:srgbClr val="000090"/>
                </a:solidFill>
              </a:rPr>
              <a:t>(CND) – completed, </a:t>
            </a:r>
          </a:p>
          <a:p>
            <a:pPr lvl="1"/>
            <a:r>
              <a:rPr lang="en-US" b="1" dirty="0" smtClean="0">
                <a:solidFill>
                  <a:srgbClr val="000090"/>
                </a:solidFill>
              </a:rPr>
              <a:t>Forward Tagger </a:t>
            </a:r>
            <a:r>
              <a:rPr lang="en-US" dirty="0" smtClean="0">
                <a:solidFill>
                  <a:srgbClr val="000090"/>
                </a:solidFill>
              </a:rPr>
              <a:t>(FT) – completed</a:t>
            </a:r>
          </a:p>
          <a:p>
            <a:pPr lvl="1"/>
            <a:r>
              <a:rPr lang="en-US" b="1" dirty="0" err="1" smtClean="0">
                <a:solidFill>
                  <a:srgbClr val="000090"/>
                </a:solidFill>
              </a:rPr>
              <a:t>MicroMegas</a:t>
            </a:r>
            <a:r>
              <a:rPr lang="en-US" dirty="0" smtClean="0">
                <a:solidFill>
                  <a:srgbClr val="000090"/>
                </a:solidFill>
              </a:rPr>
              <a:t> (BMT, FMT) – FMT completed, BMT 2 (of 6) layers finished, 4 in progress </a:t>
            </a:r>
          </a:p>
          <a:p>
            <a:pPr lvl="1"/>
            <a:r>
              <a:rPr lang="en-US" b="1" dirty="0" smtClean="0">
                <a:solidFill>
                  <a:srgbClr val="000090"/>
                </a:solidFill>
              </a:rPr>
              <a:t>RICH </a:t>
            </a:r>
            <a:r>
              <a:rPr lang="en-US" dirty="0" smtClean="0">
                <a:solidFill>
                  <a:srgbClr val="000090"/>
                </a:solidFill>
              </a:rPr>
              <a:t>(1 sector) -  container assembly to start January 2017 at JLab, components (mirrors, </a:t>
            </a:r>
            <a:r>
              <a:rPr lang="en-US" dirty="0" err="1" smtClean="0">
                <a:solidFill>
                  <a:srgbClr val="000090"/>
                </a:solidFill>
              </a:rPr>
              <a:t>aerogel</a:t>
            </a:r>
            <a:r>
              <a:rPr lang="en-US" dirty="0" smtClean="0">
                <a:solidFill>
                  <a:srgbClr val="000090"/>
                </a:solidFill>
              </a:rPr>
              <a:t>,  </a:t>
            </a:r>
            <a:r>
              <a:rPr lang="en-US" dirty="0" err="1" smtClean="0">
                <a:solidFill>
                  <a:srgbClr val="000090"/>
                </a:solidFill>
              </a:rPr>
              <a:t>mapmt</a:t>
            </a:r>
            <a:r>
              <a:rPr lang="en-US" dirty="0" smtClean="0">
                <a:solidFill>
                  <a:srgbClr val="000090"/>
                </a:solidFill>
              </a:rPr>
              <a:t>, readout electronics) in various stages of completion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9FB2-E590-B64C-9934-6DA2E5E79CEF}" type="datetime1">
              <a:rPr lang="en-US" smtClean="0"/>
              <a:pPr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10,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Espace réservé du conten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4430"/>
          <a:stretch>
            <a:fillRect/>
          </a:stretch>
        </p:blipFill>
        <p:spPr>
          <a:xfrm>
            <a:off x="7354685" y="3276600"/>
            <a:ext cx="1789315" cy="1148782"/>
          </a:xfrm>
          <a:prstGeom prst="rect">
            <a:avLst/>
          </a:prstGeom>
        </p:spPr>
      </p:pic>
      <p:pic>
        <p:nvPicPr>
          <p:cNvPr id="9" name="Picture 8" descr="Updated_Downstream.jpg"/>
          <p:cNvPicPr>
            <a:picLocks noChangeAspect="1"/>
          </p:cNvPicPr>
          <p:nvPr/>
        </p:nvPicPr>
        <p:blipFill rotWithShape="1">
          <a:blip r:embed="rId3" cstate="print"/>
          <a:srcRect l="21941" t="20018" r="23462" b="8619"/>
          <a:stretch/>
        </p:blipFill>
        <p:spPr>
          <a:xfrm>
            <a:off x="6400800" y="2243325"/>
            <a:ext cx="1447800" cy="1261875"/>
          </a:xfrm>
          <a:prstGeom prst="rect">
            <a:avLst/>
          </a:prstGeom>
        </p:spPr>
      </p:pic>
      <p:pic>
        <p:nvPicPr>
          <p:cNvPr id="10" name="Picture 9" descr="RICH_assemb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477000" y="4267200"/>
            <a:ext cx="1739189" cy="20903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232" y="44611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12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13" name="Picture 2" descr="C:\Users\$niccolai.PORT-PHASE5\Downloads\15886845204_49a578ecc2_o.jpg"/>
          <p:cNvPicPr>
            <a:picLocks noChangeAspect="1" noChangeArrowheads="1"/>
          </p:cNvPicPr>
          <p:nvPr/>
        </p:nvPicPr>
        <p:blipFill>
          <a:blip r:embed="rId5"/>
          <a:srcRect l="13696" r="29881"/>
          <a:stretch>
            <a:fillRect/>
          </a:stretch>
        </p:blipFill>
        <p:spPr bwMode="auto">
          <a:xfrm>
            <a:off x="7508826" y="838200"/>
            <a:ext cx="1558974" cy="15543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934200" y="1143000"/>
            <a:ext cx="59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CND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83233" y="2590800"/>
            <a:ext cx="403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705600" y="366926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FMT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231341" y="4888468"/>
            <a:ext cx="684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RICH BOX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Solenoid Magnet Status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3810000"/>
            <a:ext cx="32004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u="sng" dirty="0" smtClean="0">
                <a:solidFill>
                  <a:srgbClr val="008000"/>
                </a:solidFill>
              </a:rPr>
              <a:t>04</a:t>
            </a:r>
            <a:r>
              <a:rPr lang="en-US" b="1" u="sng" dirty="0" smtClean="0">
                <a:solidFill>
                  <a:srgbClr val="008000"/>
                </a:solidFill>
                <a:latin typeface="+mn-lt"/>
              </a:rPr>
              <a:t>/2017:</a:t>
            </a:r>
            <a:r>
              <a:rPr lang="en-US" b="1" dirty="0" smtClean="0">
                <a:latin typeface="+mn-lt"/>
              </a:rPr>
              <a:t> Expected </a:t>
            </a:r>
            <a:r>
              <a:rPr lang="en-US" b="1" dirty="0" smtClean="0"/>
              <a:t>s</a:t>
            </a:r>
            <a:r>
              <a:rPr lang="en-US" b="1" dirty="0" smtClean="0">
                <a:latin typeface="+mn-lt"/>
              </a:rPr>
              <a:t>hipping to JLab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u="sng" dirty="0" smtClean="0">
                <a:solidFill>
                  <a:srgbClr val="008000"/>
                </a:solidFill>
              </a:rPr>
              <a:t>4</a:t>
            </a:r>
            <a:r>
              <a:rPr lang="en-US" b="1" u="sng" dirty="0" smtClean="0">
                <a:solidFill>
                  <a:srgbClr val="008000"/>
                </a:solidFill>
                <a:latin typeface="+mn-lt"/>
              </a:rPr>
              <a:t>/2017–7/2017:</a:t>
            </a:r>
            <a:r>
              <a:rPr lang="en-US" b="1" dirty="0" smtClean="0">
                <a:latin typeface="+mn-lt"/>
              </a:rPr>
              <a:t> Add </a:t>
            </a:r>
            <a:r>
              <a:rPr lang="en-US" b="1" dirty="0" smtClean="0"/>
              <a:t>service </a:t>
            </a:r>
            <a:r>
              <a:rPr lang="en-US" b="1" dirty="0" smtClean="0">
                <a:latin typeface="+mn-lt"/>
              </a:rPr>
              <a:t>tower, instrumentation and controls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u="sng" dirty="0" smtClean="0">
                <a:solidFill>
                  <a:srgbClr val="008000"/>
                </a:solidFill>
              </a:rPr>
              <a:t>7</a:t>
            </a:r>
            <a:r>
              <a:rPr lang="en-US" b="1" u="sng" dirty="0" smtClean="0">
                <a:solidFill>
                  <a:srgbClr val="008000"/>
                </a:solidFill>
                <a:latin typeface="+mn-lt"/>
              </a:rPr>
              <a:t>–</a:t>
            </a:r>
            <a:r>
              <a:rPr lang="en-US" b="1" u="sng" dirty="0" smtClean="0">
                <a:solidFill>
                  <a:srgbClr val="008000"/>
                </a:solidFill>
              </a:rPr>
              <a:t>8</a:t>
            </a:r>
            <a:r>
              <a:rPr lang="en-US" b="1" u="sng" dirty="0" smtClean="0">
                <a:solidFill>
                  <a:srgbClr val="008000"/>
                </a:solidFill>
                <a:latin typeface="+mn-lt"/>
              </a:rPr>
              <a:t>/2017:</a:t>
            </a:r>
            <a:r>
              <a:rPr lang="en-US" b="1" dirty="0" smtClean="0">
                <a:latin typeface="+mn-lt"/>
              </a:rPr>
              <a:t> Cool-down, power tests, field mapping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500" y="-10668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417" r="6250"/>
          <a:stretch>
            <a:fillRect/>
          </a:stretch>
        </p:blipFill>
        <p:spPr>
          <a:xfrm>
            <a:off x="3048001" y="914400"/>
            <a:ext cx="2895589" cy="2606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6200" y="1002268"/>
            <a:ext cx="1219200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Shield coil 5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97076-487F-D242-BB4C-CAA3BFB10247}" type="datetime1">
              <a:rPr lang="en-US" smtClean="0"/>
              <a:pPr/>
              <a:t>1/10/17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10, 2017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rcRect l="14215" r="8170"/>
          <a:stretch>
            <a:fillRect/>
          </a:stretch>
        </p:blipFill>
        <p:spPr>
          <a:xfrm>
            <a:off x="6172199" y="941832"/>
            <a:ext cx="2667001" cy="24871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24600" y="3048000"/>
            <a:ext cx="129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12/01/2016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 l="18706" t="4588" r="19529" b="6000"/>
          <a:stretch>
            <a:fillRect/>
          </a:stretch>
        </p:blipFill>
        <p:spPr>
          <a:xfrm>
            <a:off x="3514153" y="3617252"/>
            <a:ext cx="2353247" cy="2554948"/>
          </a:xfrm>
          <a:prstGeom prst="rect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0" name="TextBox 19"/>
          <p:cNvSpPr txBox="1"/>
          <p:nvPr/>
        </p:nvSpPr>
        <p:spPr>
          <a:xfrm>
            <a:off x="3589999" y="5334000"/>
            <a:ext cx="905801" cy="73866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Solenoid Service Tower</a:t>
            </a:r>
            <a:endParaRPr lang="en-US" sz="1400" dirty="0"/>
          </a:p>
        </p:txBody>
      </p:sp>
      <p:pic>
        <p:nvPicPr>
          <p:cNvPr id="21" name="Picture 20" descr="100_504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l="14014" r="13911" b="6517"/>
          <a:stretch>
            <a:fillRect/>
          </a:stretch>
        </p:blipFill>
        <p:spPr>
          <a:xfrm>
            <a:off x="6096000" y="3581400"/>
            <a:ext cx="2743200" cy="2667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72200" y="5867400"/>
            <a:ext cx="129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12/01/2016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48400" y="1033046"/>
            <a:ext cx="1066800" cy="58477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Coil 1-5 assembly</a:t>
            </a:r>
            <a:endParaRPr lang="en-US" sz="1600" dirty="0">
              <a:solidFill>
                <a:srgbClr val="000090"/>
              </a:solidFill>
            </a:endParaRPr>
          </a:p>
        </p:txBody>
      </p:sp>
      <p:pic>
        <p:nvPicPr>
          <p:cNvPr id="24" name="Picture 2" descr="M:\12GeVUpgrade\zHall Progress\Photos\Hall B\New Magnets\Solenoid ETI September 2016\20160929_134329_resize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2880" t="7347" r="22903"/>
          <a:stretch>
            <a:fillRect/>
          </a:stretch>
        </p:blipFill>
        <p:spPr bwMode="auto">
          <a:xfrm>
            <a:off x="228600" y="914400"/>
            <a:ext cx="2743200" cy="2636969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2895600"/>
            <a:ext cx="914400" cy="58477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Coil 1-4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9/29/16</a:t>
            </a:r>
            <a:endParaRPr lang="en-US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6956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2017 Timeline</a:t>
            </a:r>
            <a:endParaRPr lang="en-US" sz="4000" b="1" dirty="0">
              <a:solidFill>
                <a:srgbClr val="00009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982980"/>
          <a:ext cx="8839194" cy="54940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31371"/>
                <a:gridCol w="631371"/>
                <a:gridCol w="631371"/>
                <a:gridCol w="631371"/>
                <a:gridCol w="631371"/>
                <a:gridCol w="631371"/>
                <a:gridCol w="631371"/>
                <a:gridCol w="631371"/>
                <a:gridCol w="631371"/>
                <a:gridCol w="631371"/>
                <a:gridCol w="631371"/>
                <a:gridCol w="631371"/>
                <a:gridCol w="631371"/>
                <a:gridCol w="631371"/>
              </a:tblGrid>
              <a:tr h="546100"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12/16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01/17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02/17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03/17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04/17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05/17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06/17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07/17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08/17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09/17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10/17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11/17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12/17</a:t>
                      </a:r>
                      <a:endParaRPr lang="en-US" sz="1400" b="0" dirty="0"/>
                    </a:p>
                  </a:txBody>
                  <a:tcPr/>
                </a:tc>
              </a:tr>
              <a:tr h="546100">
                <a:tc gridSpan="14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61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endParaRPr lang="en-US" sz="1600" dirty="0" smtClean="0"/>
                    </a:p>
                    <a:p>
                      <a:r>
                        <a:rPr lang="en-US" sz="1600" dirty="0" smtClean="0"/>
                        <a:t>             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</a:tr>
              <a:tr h="5461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</a:tr>
              <a:tr h="5461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</a:tr>
              <a:tr h="546100">
                <a:tc gridSpan="7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5461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5461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5461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5461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8565-ACF4-BF42-9042-718175BEA980}" type="datetime1">
              <a:rPr lang="en-US" smtClean="0"/>
              <a:pPr/>
              <a:t>1/10/17</a:t>
            </a:fld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10, 2017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359F0-443C-406E-B384-8208F977DF7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6-Point Star 9"/>
          <p:cNvSpPr>
            <a:spLocks noChangeAspect="1"/>
          </p:cNvSpPr>
          <p:nvPr/>
        </p:nvSpPr>
        <p:spPr>
          <a:xfrm>
            <a:off x="6979920" y="4465320"/>
            <a:ext cx="182880" cy="182880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7353520" y="6170612"/>
            <a:ext cx="799880" cy="1588"/>
          </a:xfrm>
          <a:prstGeom prst="line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095509" y="5562600"/>
            <a:ext cx="77189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Install CD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8200" y="3195935"/>
            <a:ext cx="121920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Beam line &amp;</a:t>
            </a:r>
          </a:p>
          <a:p>
            <a:r>
              <a:rPr lang="en-US" sz="1200" dirty="0" smtClean="0"/>
              <a:t>    KPP Run</a:t>
            </a:r>
            <a:endParaRPr lang="en-US" sz="12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2133596" y="3429000"/>
            <a:ext cx="504596" cy="1604"/>
          </a:xfrm>
          <a:prstGeom prst="line">
            <a:avLst/>
          </a:prstGeom>
          <a:ln w="762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38200" y="2362200"/>
            <a:ext cx="1066800" cy="1588"/>
          </a:xfrm>
          <a:prstGeom prst="line">
            <a:avLst/>
          </a:prstGeom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01630" y="2129135"/>
            <a:ext cx="560370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KPP</a:t>
            </a:r>
          </a:p>
          <a:p>
            <a:r>
              <a:rPr lang="en-US" sz="1200" dirty="0" smtClean="0"/>
              <a:t>Install</a:t>
            </a:r>
            <a:endParaRPr lang="en-US" sz="1200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2667000" y="2362200"/>
            <a:ext cx="381000" cy="1588"/>
          </a:xfrm>
          <a:prstGeom prst="line">
            <a:avLst/>
          </a:prstGeom>
          <a:ln w="762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69" idx="4"/>
          </p:cNvCxnSpPr>
          <p:nvPr/>
        </p:nvCxnSpPr>
        <p:spPr>
          <a:xfrm>
            <a:off x="3429000" y="4572000"/>
            <a:ext cx="2514600" cy="10931"/>
          </a:xfrm>
          <a:prstGeom prst="line">
            <a:avLst/>
          </a:prstGeom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626219" y="4419600"/>
            <a:ext cx="726581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Solenoid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248098" y="4419600"/>
            <a:ext cx="523100" cy="276999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CD4B</a:t>
            </a:r>
            <a:endParaRPr lang="en-US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228600" y="4953000"/>
            <a:ext cx="1188396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Offline software</a:t>
            </a:r>
            <a:endParaRPr lang="en-US" sz="1200" dirty="0"/>
          </a:p>
        </p:txBody>
      </p:sp>
      <p:sp>
        <p:nvSpPr>
          <p:cNvPr id="57" name="TextBox 56"/>
          <p:cNvSpPr txBox="1"/>
          <p:nvPr/>
        </p:nvSpPr>
        <p:spPr>
          <a:xfrm>
            <a:off x="152400" y="2667000"/>
            <a:ext cx="762000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KPP software</a:t>
            </a:r>
            <a:endParaRPr lang="en-US" sz="1200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1528212" y="5091500"/>
            <a:ext cx="3653388" cy="15488"/>
          </a:xfrm>
          <a:prstGeom prst="line">
            <a:avLst/>
          </a:prstGeom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Heptagon 60"/>
          <p:cNvSpPr>
            <a:spLocks noChangeAspect="1"/>
          </p:cNvSpPr>
          <p:nvPr/>
        </p:nvSpPr>
        <p:spPr>
          <a:xfrm>
            <a:off x="5227320" y="4998720"/>
            <a:ext cx="182880" cy="182880"/>
          </a:xfrm>
          <a:prstGeom prst="heptagon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>
            <a:off x="990600" y="2894012"/>
            <a:ext cx="914400" cy="1588"/>
          </a:xfrm>
          <a:prstGeom prst="line">
            <a:avLst/>
          </a:prstGeom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981397" y="2129135"/>
            <a:ext cx="685603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KPP de-</a:t>
            </a:r>
          </a:p>
          <a:p>
            <a:r>
              <a:rPr lang="en-US" sz="1200" dirty="0" smtClean="0"/>
              <a:t>Install</a:t>
            </a:r>
            <a:endParaRPr lang="en-US" sz="1200" dirty="0"/>
          </a:p>
        </p:txBody>
      </p:sp>
      <p:sp>
        <p:nvSpPr>
          <p:cNvPr id="69" name="Heptagon 68"/>
          <p:cNvSpPr>
            <a:spLocks noChangeAspect="1"/>
          </p:cNvSpPr>
          <p:nvPr/>
        </p:nvSpPr>
        <p:spPr>
          <a:xfrm>
            <a:off x="5943600" y="4465320"/>
            <a:ext cx="182880" cy="182880"/>
          </a:xfrm>
          <a:prstGeom prst="heptagon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3048000" y="3821668"/>
            <a:ext cx="372409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CLAS12 Installation &amp; commissioning</a:t>
            </a:r>
            <a:endParaRPr lang="en-US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228600" y="1611868"/>
            <a:ext cx="2712664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KPP configuration &amp; demo</a:t>
            </a:r>
            <a:endParaRPr lang="en-US" b="1" dirty="0"/>
          </a:p>
        </p:txBody>
      </p:sp>
      <p:cxnSp>
        <p:nvCxnSpPr>
          <p:cNvPr id="73" name="Straight Connector 72"/>
          <p:cNvCxnSpPr/>
          <p:nvPr/>
        </p:nvCxnSpPr>
        <p:spPr>
          <a:xfrm>
            <a:off x="152400" y="3733800"/>
            <a:ext cx="88392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6096000" y="5713412"/>
            <a:ext cx="609600" cy="1588"/>
          </a:xfrm>
          <a:prstGeom prst="line">
            <a:avLst/>
          </a:prstGeom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Heptagon 77"/>
          <p:cNvSpPr>
            <a:spLocks noChangeAspect="1"/>
          </p:cNvSpPr>
          <p:nvPr/>
        </p:nvSpPr>
        <p:spPr>
          <a:xfrm>
            <a:off x="6705600" y="5608320"/>
            <a:ext cx="182880" cy="182880"/>
          </a:xfrm>
          <a:prstGeom prst="heptagon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 rot="5400000">
            <a:off x="5448300" y="3237706"/>
            <a:ext cx="3276600" cy="1588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14523" y="6047601"/>
            <a:ext cx="167207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CLAS12 Engineering run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Run Groups (RG)</a:t>
            </a:r>
            <a:endParaRPr lang="en-US" sz="40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4B84E-D838-AE49-88B8-03A541D37C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10,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33400" y="990601"/>
          <a:ext cx="8077200" cy="33135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71800"/>
                <a:gridCol w="1524000"/>
                <a:gridCol w="1066800"/>
                <a:gridCol w="1371600"/>
                <a:gridCol w="1143000"/>
              </a:tblGrid>
              <a:tr h="553817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Group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baseline="0" dirty="0" smtClean="0"/>
                        <a:t>Proposal</a:t>
                      </a:r>
                    </a:p>
                    <a:p>
                      <a:pPr algn="r"/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dirty="0" smtClean="0"/>
                        <a:t>Count</a:t>
                      </a:r>
                      <a:r>
                        <a:rPr lang="en-US" sz="1600" b="1" baseline="0" dirty="0" smtClean="0"/>
                        <a:t>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PAC days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RG days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baseline="0" dirty="0" smtClean="0"/>
                        <a:t>RG days/PAC days</a:t>
                      </a:r>
                      <a:endParaRPr lang="en-US" sz="1600" b="1" dirty="0"/>
                    </a:p>
                  </a:txBody>
                  <a:tcPr/>
                </a:tc>
              </a:tr>
              <a:tr h="32063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11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dirty="0" smtClean="0"/>
                        <a:t> </a:t>
                      </a:r>
                      <a:r>
                        <a:rPr lang="en-US" sz="1600" b="1" dirty="0" err="1" smtClean="0"/>
                        <a:t>RGs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37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2943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1036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0.35</a:t>
                      </a:r>
                      <a:endParaRPr lang="en-US" sz="1600" b="1" dirty="0"/>
                    </a:p>
                  </a:txBody>
                  <a:tcPr/>
                </a:tc>
              </a:tr>
              <a:tr h="34205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 </a:t>
                      </a:r>
                      <a:r>
                        <a:rPr lang="en-US" sz="1600" dirty="0" err="1" smtClean="0"/>
                        <a:t>RGs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w</a:t>
                      </a:r>
                      <a:r>
                        <a:rPr lang="en-US" sz="1600" dirty="0" smtClean="0"/>
                        <a:t>/ single experiment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412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412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1.0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74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5 RG </a:t>
                      </a:r>
                      <a:r>
                        <a:rPr lang="en-US" sz="1600" b="1" dirty="0" err="1" smtClean="0">
                          <a:solidFill>
                            <a:srgbClr val="0000FF"/>
                          </a:solidFill>
                        </a:rPr>
                        <a:t>w</a:t>
                      </a:r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/ multiple experiments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31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2531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624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0.25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2063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RG A (LH2)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12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939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139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0.15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2063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RG B (LD2)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7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416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80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0.19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2063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RG C (NH3/ND3)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546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185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0.34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2063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RG H (HD) C1</a:t>
                      </a:r>
                      <a:endParaRPr lang="en-US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3</a:t>
                      </a:r>
                      <a:endParaRPr lang="en-US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330</a:t>
                      </a:r>
                      <a:endParaRPr lang="en-US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110</a:t>
                      </a:r>
                      <a:endParaRPr lang="en-US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0.33</a:t>
                      </a:r>
                      <a:endParaRPr lang="en-US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2063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RG K (lH2)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300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100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0.33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5029200"/>
            <a:ext cx="861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Tx/>
              <a:buChar char="-"/>
            </a:pPr>
            <a:r>
              <a:rPr lang="en-US" dirty="0" smtClean="0"/>
              <a:t> Provides significant subset of data to all groups early =&gt; split full amount of run time</a:t>
            </a:r>
          </a:p>
          <a:p>
            <a:pPr lvl="1">
              <a:buFontTx/>
              <a:buChar char="-"/>
            </a:pPr>
            <a:r>
              <a:rPr lang="en-US" dirty="0" smtClean="0"/>
              <a:t> Operating luminosity - not well known at start - may affect schedule </a:t>
            </a:r>
          </a:p>
          <a:p>
            <a:pPr lvl="1">
              <a:buFontTx/>
              <a:buChar char="-"/>
            </a:pPr>
            <a:r>
              <a:rPr lang="en-US" dirty="0" smtClean="0"/>
              <a:t> Jeopardy – most experiments will have significant fraction of data volume</a:t>
            </a:r>
          </a:p>
          <a:p>
            <a:pPr lvl="1">
              <a:buFontTx/>
              <a:buChar char="-"/>
            </a:pPr>
            <a:r>
              <a:rPr lang="en-US" dirty="0" smtClean="0"/>
              <a:t> High impact experiments - need to get data early =&gt; PAC recommendations </a:t>
            </a:r>
          </a:p>
          <a:p>
            <a:pPr lvl="1"/>
            <a:r>
              <a:rPr lang="en-US" dirty="0" smtClean="0"/>
              <a:t>- When can run groups be put on schedule?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New equipment requires ERR</a:t>
            </a:r>
            <a:r>
              <a:rPr lang="en-US" b="1" dirty="0" smtClean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00200" y="4382869"/>
            <a:ext cx="5943600" cy="646331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With 27 weeks per year =&gt; 95 PAC days/year =&gt;  </a:t>
            </a:r>
            <a:r>
              <a:rPr lang="en-US" b="1" dirty="0" smtClean="0"/>
              <a:t>31</a:t>
            </a:r>
            <a:r>
              <a:rPr lang="en-US" dirty="0" smtClean="0"/>
              <a:t> years to run all individual experiments,  or </a:t>
            </a:r>
            <a:r>
              <a:rPr lang="en-US" b="1" dirty="0" smtClean="0"/>
              <a:t>11</a:t>
            </a:r>
            <a:r>
              <a:rPr lang="en-US" dirty="0" smtClean="0"/>
              <a:t> years for run groups.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Summary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143000"/>
            <a:ext cx="7467600" cy="5181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90"/>
                </a:solidFill>
                <a:cs typeface="Chalkboard"/>
              </a:rPr>
              <a:t>Hall B continues to produce important physics papers from CLAS</a:t>
            </a:r>
          </a:p>
          <a:p>
            <a:endParaRPr lang="en-US" sz="1455" dirty="0" smtClean="0">
              <a:solidFill>
                <a:srgbClr val="000090"/>
              </a:solidFill>
              <a:cs typeface="Chalkboard"/>
            </a:endParaRPr>
          </a:p>
          <a:p>
            <a:r>
              <a:rPr lang="en-US" dirty="0" smtClean="0">
                <a:solidFill>
                  <a:srgbClr val="000090"/>
                </a:solidFill>
                <a:cs typeface="Chalkboard"/>
              </a:rPr>
              <a:t>HPS and </a:t>
            </a:r>
            <a:r>
              <a:rPr lang="en-US" dirty="0" err="1" smtClean="0">
                <a:solidFill>
                  <a:srgbClr val="000090"/>
                </a:solidFill>
                <a:cs typeface="Chalkboard"/>
              </a:rPr>
              <a:t>PRad</a:t>
            </a:r>
            <a:r>
              <a:rPr lang="en-US" dirty="0" smtClean="0">
                <a:solidFill>
                  <a:srgbClr val="000090"/>
                </a:solidFill>
                <a:cs typeface="Chalkboard"/>
              </a:rPr>
              <a:t> experiments took low energy data that will lead to publications</a:t>
            </a:r>
          </a:p>
          <a:p>
            <a:endParaRPr lang="en-US" sz="1455" dirty="0" smtClean="0">
              <a:solidFill>
                <a:srgbClr val="000090"/>
              </a:solidFill>
              <a:cs typeface="Chalkboard"/>
            </a:endParaRPr>
          </a:p>
          <a:p>
            <a:r>
              <a:rPr lang="en-US" dirty="0" smtClean="0">
                <a:solidFill>
                  <a:srgbClr val="000090"/>
                </a:solidFill>
                <a:cs typeface="Chalkboard"/>
              </a:rPr>
              <a:t>CLAS12 Project made big progress with completion of all detector construction and with Torus magnet commissioning. </a:t>
            </a:r>
          </a:p>
          <a:p>
            <a:endParaRPr lang="en-US" sz="1455" dirty="0" smtClean="0">
              <a:solidFill>
                <a:srgbClr val="000090"/>
              </a:solidFill>
              <a:cs typeface="Chalkboard"/>
            </a:endParaRPr>
          </a:p>
          <a:p>
            <a:r>
              <a:rPr lang="en-US" dirty="0" smtClean="0">
                <a:solidFill>
                  <a:srgbClr val="000090"/>
                </a:solidFill>
                <a:cs typeface="Chalkboard"/>
              </a:rPr>
              <a:t>Ancillary detectors either completed (CND, FT) or in advanced stages (MM, RICH) </a:t>
            </a:r>
          </a:p>
          <a:p>
            <a:endParaRPr lang="en-US" sz="1280" dirty="0" smtClean="0">
              <a:solidFill>
                <a:srgbClr val="000090"/>
              </a:solidFill>
              <a:cs typeface="Chalkboard"/>
            </a:endParaRPr>
          </a:p>
          <a:p>
            <a:r>
              <a:rPr lang="en-US" dirty="0" smtClean="0">
                <a:solidFill>
                  <a:srgbClr val="000090"/>
                </a:solidFill>
                <a:cs typeface="Chalkboard"/>
              </a:rPr>
              <a:t>Preparation for KPP run in February 2017 to close out DOE 12 GeV detector project. </a:t>
            </a:r>
          </a:p>
          <a:p>
            <a:endParaRPr lang="en-US" sz="1280" dirty="0" smtClean="0">
              <a:solidFill>
                <a:srgbClr val="000090"/>
              </a:solidFill>
              <a:cs typeface="Chalkboard"/>
            </a:endParaRPr>
          </a:p>
          <a:p>
            <a:r>
              <a:rPr lang="en-US" dirty="0" smtClean="0">
                <a:solidFill>
                  <a:srgbClr val="000090"/>
                </a:solidFill>
                <a:cs typeface="Chalkboard"/>
              </a:rPr>
              <a:t>Solenoid magnet expected to arrive at JLab early April, 2017</a:t>
            </a:r>
          </a:p>
          <a:p>
            <a:endParaRPr lang="en-US" sz="1280" dirty="0" smtClean="0">
              <a:solidFill>
                <a:srgbClr val="000090"/>
              </a:solidFill>
              <a:cs typeface="Chalkboard"/>
            </a:endParaRPr>
          </a:p>
          <a:p>
            <a:r>
              <a:rPr lang="en-US" dirty="0" smtClean="0">
                <a:solidFill>
                  <a:srgbClr val="000090"/>
                </a:solidFill>
                <a:cs typeface="Chalkboard"/>
              </a:rPr>
              <a:t>Project still on track (at a very tight schedule) for completion by 9/30/2017 </a:t>
            </a:r>
            <a:r>
              <a:rPr lang="en-US" dirty="0" err="1" smtClean="0">
                <a:solidFill>
                  <a:srgbClr val="000090"/>
                </a:solidFill>
                <a:cs typeface="Chalkboard"/>
              </a:rPr>
              <a:t>w</a:t>
            </a:r>
            <a:r>
              <a:rPr lang="en-US" dirty="0" smtClean="0">
                <a:solidFill>
                  <a:srgbClr val="000090"/>
                </a:solidFill>
                <a:cs typeface="Chalkboard"/>
              </a:rPr>
              <a:t>/ CD4B. </a:t>
            </a:r>
          </a:p>
          <a:p>
            <a:endParaRPr lang="en-US" sz="1280" dirty="0" smtClean="0">
              <a:solidFill>
                <a:srgbClr val="000090"/>
              </a:solidFill>
              <a:cs typeface="Chalkboard"/>
            </a:endParaRPr>
          </a:p>
          <a:p>
            <a:r>
              <a:rPr lang="en-US" dirty="0" smtClean="0">
                <a:solidFill>
                  <a:srgbClr val="000090"/>
                </a:solidFill>
                <a:cs typeface="Chalkboard"/>
              </a:rPr>
              <a:t>Engineering/commissioning run scheduled for the October/November 2017 with full complement of CLAS12 equipment.   </a:t>
            </a:r>
            <a:endParaRPr lang="en-US" dirty="0">
              <a:solidFill>
                <a:srgbClr val="000090"/>
              </a:solidFill>
              <a:cs typeface="Chalkboar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73E7-E895-354D-8161-4BE7FE968D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10,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F21A-AC44-2B40-9BA6-E53F48D1BD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10,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23054353"/>
              </p:ext>
            </p:extLst>
          </p:nvPr>
        </p:nvGraphicFramePr>
        <p:xfrm>
          <a:off x="69488" y="1016472"/>
          <a:ext cx="9068239" cy="5125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9347"/>
                <a:gridCol w="2703583"/>
                <a:gridCol w="870197"/>
                <a:gridCol w="465144"/>
                <a:gridCol w="863276"/>
                <a:gridCol w="444500"/>
                <a:gridCol w="849531"/>
                <a:gridCol w="533400"/>
                <a:gridCol w="762000"/>
                <a:gridCol w="637261"/>
              </a:tblGrid>
              <a:tr h="240828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Proposal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Physics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Contact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Rating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Days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Group </a:t>
                      </a:r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New equipment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Energy</a:t>
                      </a: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Run Group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Target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E12-06-108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Hard exclusive electro-production  of  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π</a:t>
                      </a:r>
                      <a:r>
                        <a:rPr lang="en-US" sz="900" b="0" i="0" baseline="30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0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,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η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Stoler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139</a:t>
                      </a:r>
                    </a:p>
                    <a:p>
                      <a:pPr algn="ctr"/>
                      <a:endParaRPr lang="en-US" sz="9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2"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Forward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</a:p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F.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Sabatié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liquid</a:t>
                      </a: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H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E12-06-108A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Exclusive N*-&gt;KY Studies with CLAS12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Carman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E12-06-108B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Transition Form Factor of the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η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’ Meson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with CLAS12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Kunkel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(80)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3792"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E12-06-112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Proton’s quark dynamics in SIDIS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pion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379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E12-06-112A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Semi-inclusive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Λ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productiuon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 in target fragmentation region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Mirazita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379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E12-06-112B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Colinear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nucleon structure at twist-3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Pisano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E12-06-119(a)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Deeply Virtual Compton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Scattering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E12-09-003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Excitation of nucleon resonances at high Q</a:t>
                      </a:r>
                      <a:r>
                        <a:rPr lang="en-US" sz="900" b="0" i="0" baseline="30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endParaRPr lang="en-US" sz="900" b="0" i="0" baseline="30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Gothe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E12-11-005</a:t>
                      </a:r>
                      <a:endParaRPr lang="en-US" sz="900" b="1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Hadron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spectroscopy with forward tagger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Battaglieri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119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E12-11-005A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Photoproduction of the very strangest baryon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Guo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(120)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E12-12-001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Timelike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Compton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Scatt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. &amp; J/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ψ production in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e+e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-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Nadel-Turonski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A-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120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E12-12-007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Exclusive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φ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meson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electroproduction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with CLAS12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Stoler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, Weiss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B+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60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2161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E12-07-104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Neutron magnetic form factor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Gilfoyle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90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Neutron detector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orward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K.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liquid</a:t>
                      </a: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 target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22161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E12-09-007(a)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Study of partonic distributions in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SIDIS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kaon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2161"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E12-09-008</a:t>
                      </a:r>
                      <a:endParaRPr lang="en-US" sz="900" b="1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Boer-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Mulders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asymmetry in K SIDIS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/ H and D targets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Contalbrigo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56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2161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E12-09-008A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Hadron production in target fragmentation region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Mirazita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2161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E12-09-008B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Colinear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nucleon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structuer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at twist-3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Pisano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2161"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E12-11-003</a:t>
                      </a:r>
                      <a:endParaRPr lang="en-US" sz="900" b="1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DVCS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on neutron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Niccolai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90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2161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E12-11-003A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In medium structure functions, SRC, and the EMC effect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Hen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(90)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Beam time partial  sum 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765 (1355)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229</a:t>
                      </a:r>
                      <a:endParaRPr lang="en-US" sz="105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90"/>
                </a:solidFill>
              </a:rPr>
              <a:t>Hall B</a:t>
            </a:r>
            <a:r>
              <a:rPr lang="en-US" sz="3600" b="1" dirty="0" smtClean="0">
                <a:solidFill>
                  <a:srgbClr val="000090"/>
                </a:solidFill>
              </a:rPr>
              <a:t> - </a:t>
            </a:r>
            <a:r>
              <a:rPr lang="en-US" sz="3600" b="1" dirty="0">
                <a:solidFill>
                  <a:srgbClr val="000090"/>
                </a:solidFill>
              </a:rPr>
              <a:t>Run Groups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49500" y="6985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339" y="6096000"/>
            <a:ext cx="82020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90"/>
                </a:solidFill>
                <a:latin typeface="Times New Roman" pitchFamily="-110" charset="0"/>
              </a:rPr>
              <a:t>Experiment ending with A or B are run group experiments approved by </a:t>
            </a:r>
            <a:r>
              <a:rPr lang="en-US" sz="1200" b="1" dirty="0" smtClean="0">
                <a:solidFill>
                  <a:srgbClr val="000090"/>
                </a:solidFill>
                <a:latin typeface="Times New Roman" pitchFamily="-110" charset="0"/>
              </a:rPr>
              <a:t>the35LAS </a:t>
            </a:r>
            <a:r>
              <a:rPr lang="en-US" sz="1200" b="1" dirty="0">
                <a:solidFill>
                  <a:srgbClr val="000090"/>
                </a:solidFill>
                <a:latin typeface="Times New Roman" pitchFamily="-110" charset="0"/>
              </a:rPr>
              <a:t>collaboration. They are running parallel to the experiments with same experiment number. </a:t>
            </a:r>
            <a:r>
              <a:rPr lang="en-US" sz="1200" b="1" dirty="0">
                <a:solidFill>
                  <a:srgbClr val="FF0000"/>
                </a:solidFill>
                <a:latin typeface="Times New Roman" pitchFamily="-110" charset="0"/>
              </a:rPr>
              <a:t>Experiments ending with (a) and (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-110" charset="0"/>
              </a:rPr>
              <a:t>b</a:t>
            </a:r>
            <a:r>
              <a:rPr lang="en-US" sz="1200" b="1" dirty="0">
                <a:solidFill>
                  <a:srgbClr val="FF0000"/>
                </a:solidFill>
                <a:latin typeface="Times New Roman" pitchFamily="-110" charset="0"/>
              </a:rPr>
              <a:t>) take data with both run groups.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7248-232F-8C44-97B7-8E371211612B}" type="datetime1">
              <a:rPr lang="en-US" smtClean="0">
                <a:solidFill>
                  <a:srgbClr val="000000"/>
                </a:solidFill>
              </a:rPr>
              <a:pPr/>
              <a:t>1/10/17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b="0" smtClean="0">
                <a:solidFill>
                  <a:srgbClr val="000000"/>
                </a:solidFill>
                <a:latin typeface="Calibri"/>
              </a:rPr>
              <a:pPr/>
              <a:t>17</a:t>
            </a:fld>
            <a:endParaRPr lang="en-US" b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UGBoD meeting, JLab  January 10, 2017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28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2476173"/>
              </p:ext>
            </p:extLst>
          </p:nvPr>
        </p:nvGraphicFramePr>
        <p:xfrm>
          <a:off x="38555" y="3832013"/>
          <a:ext cx="9074525" cy="24631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7762"/>
                <a:gridCol w="2595085"/>
                <a:gridCol w="927100"/>
                <a:gridCol w="561745"/>
                <a:gridCol w="868553"/>
                <a:gridCol w="445056"/>
                <a:gridCol w="850471"/>
                <a:gridCol w="607882"/>
                <a:gridCol w="683866"/>
                <a:gridCol w="587005"/>
              </a:tblGrid>
              <a:tr h="235697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Proposal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Physics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Contact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Rating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Days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Equipment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Energy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35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C12-11-111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SIDIS on transverse polarized target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Contalbrigo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10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10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10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Transverse</a:t>
                      </a:r>
                      <a:r>
                        <a:rPr lang="en-US" sz="900" b="0" i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</a:t>
                      </a:r>
                      <a:endParaRPr lang="en-US" sz="900" b="1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HD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35697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C12-12-009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Transversity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/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di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-hadron on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transvere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target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10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256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C12-12-010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DVCS with transverse polarized target in CLAS12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Elouadrhriri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10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966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All CLAS12  transverse target proposals</a:t>
                      </a:r>
                    </a:p>
                  </a:txBody>
                  <a:tcPr horzOverflow="overflow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330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10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C12-11-006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Heavy Photon Search at Jefferson Lab (HPS)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Jaros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180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180</a:t>
                      </a:r>
                      <a:endParaRPr lang="en-US" sz="10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Setup in alcove 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2.2, 6.6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Arial Narrow"/>
                          <a:cs typeface="Arial Narrow"/>
                        </a:rPr>
                        <a:t>I</a:t>
                      </a:r>
                      <a:endParaRPr lang="en-US" sz="9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Arial Narrow"/>
                          <a:cs typeface="Arial Narrow"/>
                        </a:rPr>
                        <a:t>Nuclear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E12-11-106</a:t>
                      </a: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latin typeface="Arial Narrow"/>
                          <a:cs typeface="Arial Narrow"/>
                        </a:rPr>
                        <a:t>High Precision Measurement of the Proton Charge Radius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err="1" smtClean="0">
                          <a:latin typeface="Arial Narrow"/>
                          <a:cs typeface="Arial Narrow"/>
                        </a:rPr>
                        <a:t>Gasparian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latin typeface="Arial Narrow"/>
                          <a:cs typeface="Arial Narrow"/>
                        </a:rPr>
                        <a:t>15</a:t>
                      </a:r>
                      <a:endParaRPr lang="en-US" sz="10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15</a:t>
                      </a:r>
                      <a:endParaRPr lang="en-US" sz="1000" b="1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 smtClean="0">
                          <a:latin typeface="Arial Narrow"/>
                          <a:cs typeface="Arial Narrow"/>
                        </a:rPr>
                        <a:t>Primex</a:t>
                      </a:r>
                      <a:r>
                        <a:rPr lang="en-US" sz="900" b="0" baseline="0" dirty="0" smtClean="0">
                          <a:latin typeface="Arial Narrow"/>
                          <a:cs typeface="Arial Narrow"/>
                        </a:rPr>
                        <a:t> 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Arial Narrow"/>
                          <a:cs typeface="Arial Narrow"/>
                        </a:rPr>
                        <a:t>1.1,</a:t>
                      </a:r>
                      <a:r>
                        <a:rPr lang="en-US" sz="900" b="0" baseline="0" dirty="0" smtClean="0">
                          <a:latin typeface="Arial Narrow"/>
                          <a:cs typeface="Arial Narrow"/>
                        </a:rPr>
                        <a:t> 2.2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Arial Narrow"/>
                          <a:cs typeface="Arial Narrow"/>
                        </a:rPr>
                        <a:t>J</a:t>
                      </a:r>
                      <a:endParaRPr lang="en-US" sz="9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baseline="0" dirty="0" smtClean="0">
                          <a:latin typeface="Arial Narrow"/>
                          <a:cs typeface="Arial Narrow"/>
                        </a:rPr>
                        <a:t>H2 gas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042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Beam time  request from CLAS12 C1 experiments + non-CLAS12  experiments            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525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305</a:t>
                      </a:r>
                    </a:p>
                  </a:txBody>
                  <a:tcPr/>
                </a:tc>
                <a:tc rowSpan="3" gridSpan="4">
                  <a:txBody>
                    <a:bodyPr/>
                    <a:lstStyle/>
                    <a:p>
                      <a:pPr algn="ctr"/>
                      <a:endParaRPr lang="en-US" sz="105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042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Beam time from approved</a:t>
                      </a:r>
                      <a:r>
                        <a:rPr lang="en-US" sz="105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CLAS12 experiments (from previous table)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1468 (2118)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631</a:t>
                      </a:r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105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042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Beam time for Hall B experiments table 1 + table 2 (incl. 110 days of C1 approved exp.)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1993 (2643)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936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105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1166" y="1050713"/>
          <a:ext cx="9059332" cy="2689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2499"/>
                <a:gridCol w="2627535"/>
                <a:gridCol w="875548"/>
                <a:gridCol w="592669"/>
                <a:gridCol w="857250"/>
                <a:gridCol w="444500"/>
                <a:gridCol w="822764"/>
                <a:gridCol w="616568"/>
                <a:gridCol w="678832"/>
                <a:gridCol w="591167"/>
              </a:tblGrid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-06-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109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Longitudinal Spin Structure of the Nucleon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Kuhn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10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185</a:t>
                      </a:r>
                      <a:endParaRPr lang="en-US" sz="10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Polarized target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Forward</a:t>
                      </a:r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S. Kuhn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NH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3</a:t>
                      </a: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ND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3</a:t>
                      </a:r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E12-06-109A 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DVCS</a:t>
                      </a:r>
                      <a:r>
                        <a:rPr lang="en-US" sz="900" b="0" i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on the neutron with polarized deuterium target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Niccolai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10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E12-06- 119(b)</a:t>
                      </a: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DVCS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on longitudinally polarized proton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120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-07-107</a:t>
                      </a: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Spin-Orbit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Correl. with Longitudinally polarized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103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E12-09-007(b)</a:t>
                      </a: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Study of partonic distributions using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SIDIS K 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E12-09-009</a:t>
                      </a: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Spin-Orbit correlations in K production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/ pol. targets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103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E12-06-106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Color transparency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in exclusive vector meson production 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10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E12-06-117</a:t>
                      </a: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Quark propagation and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hadron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formation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Brooks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10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Nuclear 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E12-06-113</a:t>
                      </a:r>
                    </a:p>
                  </a:txBody>
                  <a:tcPr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Free  Neutron structure at   large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x</a:t>
                      </a:r>
                      <a:endParaRPr lang="en-US" sz="900" b="0" i="0" baseline="-25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Bueltman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42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42</a:t>
                      </a:r>
                      <a:endParaRPr lang="en-US" sz="10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Radial</a:t>
                      </a:r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 TPC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Gas D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E12-14-001</a:t>
                      </a: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baseline="-25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EMC effect in spin structure functions</a:t>
                      </a:r>
                      <a:endParaRPr lang="en-US" sz="900" b="0" i="0" baseline="-25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Brooks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55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55</a:t>
                      </a:r>
                      <a:endParaRPr lang="en-US" sz="10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Pol.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LiH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-2500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LiH</a:t>
                      </a:r>
                      <a:endParaRPr lang="en-US" sz="900" b="0" i="0" baseline="-25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29837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TOTAL CLAS12  run time (approved experiments)            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900" b="1" dirty="0"/>
                    </a:p>
                  </a:txBody>
                  <a:tcPr horzOverflow="overflow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1468 (2118)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631</a:t>
                      </a:r>
                      <a:endParaRPr lang="en-US" sz="105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1A828-F934-F442-8C4C-ED5217CE0BFD}" type="datetime1">
              <a:rPr lang="en-US" smtClean="0">
                <a:solidFill>
                  <a:srgbClr val="000000"/>
                </a:solidFill>
              </a:rPr>
              <a:pPr/>
              <a:t>1/10/17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b="0" smtClean="0">
                <a:solidFill>
                  <a:srgbClr val="000000"/>
                </a:solidFill>
                <a:latin typeface="Calibri"/>
              </a:rPr>
              <a:pPr/>
              <a:t>18</a:t>
            </a:fld>
            <a:endParaRPr lang="en-US" b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UGBoD meeting, JLab  January 10, 2017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90"/>
                </a:solidFill>
              </a:rPr>
              <a:t>Hall B</a:t>
            </a:r>
            <a:r>
              <a:rPr lang="en-US" sz="3600" b="1" dirty="0" smtClean="0">
                <a:solidFill>
                  <a:srgbClr val="000090"/>
                </a:solidFill>
              </a:rPr>
              <a:t> - Run </a:t>
            </a:r>
            <a:r>
              <a:rPr lang="en-US" sz="3600" b="1" dirty="0">
                <a:solidFill>
                  <a:srgbClr val="000090"/>
                </a:solidFill>
              </a:rPr>
              <a:t>G</a:t>
            </a:r>
            <a:r>
              <a:rPr lang="en-US" sz="3600" b="1" dirty="0" smtClean="0">
                <a:solidFill>
                  <a:srgbClr val="000090"/>
                </a:solidFill>
              </a:rPr>
              <a:t>roups </a:t>
            </a:r>
            <a:endParaRPr lang="en-US" sz="3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28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6FAC-D315-1740-8E85-64C945B20A13}" type="datetime1">
              <a:rPr lang="en-US" smtClean="0">
                <a:solidFill>
                  <a:srgbClr val="000000"/>
                </a:solidFill>
              </a:rPr>
              <a:pPr/>
              <a:t>1/10/17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UGBoD meeting, JLab  January 10, 2017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b="0" smtClean="0">
                <a:solidFill>
                  <a:srgbClr val="000000"/>
                </a:solidFill>
                <a:latin typeface="Calibri"/>
              </a:rPr>
              <a:pPr/>
              <a:t>19</a:t>
            </a:fld>
            <a:endParaRPr lang="en-US" b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0090"/>
                </a:solidFill>
                <a:cs typeface="Calibri"/>
              </a:rPr>
              <a:t>Hall B - Run Groups</a:t>
            </a:r>
            <a:endParaRPr lang="en-US" sz="2800" b="1" dirty="0">
              <a:solidFill>
                <a:srgbClr val="000090"/>
              </a:solidFill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2476173"/>
              </p:ext>
            </p:extLst>
          </p:nvPr>
        </p:nvGraphicFramePr>
        <p:xfrm>
          <a:off x="76200" y="1356360"/>
          <a:ext cx="9067800" cy="193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3184"/>
                <a:gridCol w="2643511"/>
                <a:gridCol w="852905"/>
                <a:gridCol w="620295"/>
                <a:gridCol w="852905"/>
                <a:gridCol w="465221"/>
                <a:gridCol w="697832"/>
                <a:gridCol w="620295"/>
                <a:gridCol w="782052"/>
                <a:gridCol w="609600"/>
              </a:tblGrid>
              <a:tr h="170793"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Proposal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Physics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Contact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Rating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Days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Equipment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Energy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821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E12-16-010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 search for Hybrid Baryons in Hall B with CLAS12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err="1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D’Angelo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(100)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1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100</a:t>
                      </a:r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Forward Tagger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6.6, 8.8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K</a:t>
                      </a:r>
                    </a:p>
                    <a:p>
                      <a:pPr algn="ctr"/>
                      <a:r>
                        <a:rPr lang="en-US" sz="900" b="0" dirty="0" smtClean="0">
                          <a:solidFill>
                            <a:srgbClr val="FF0000"/>
                          </a:solidFill>
                          <a:latin typeface="Arial Narrow"/>
                          <a:cs typeface="Arial Narrow"/>
                        </a:rPr>
                        <a:t>Confinement &amp; Strong QCD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10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lH2</a:t>
                      </a:r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</a:tr>
              <a:tr h="1821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E12-16-010A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Nucleon Resonances in exc.</a:t>
                      </a:r>
                      <a:r>
                        <a:rPr lang="en-US" sz="900" b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KY </a:t>
                      </a:r>
                      <a:r>
                        <a:rPr lang="en-US" sz="900" b="0" dirty="0" err="1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electroproduction</a:t>
                      </a:r>
                      <a:endParaRPr lang="en-US" sz="9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Carman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(100)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118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E12-16-010B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DVCS</a:t>
                      </a:r>
                      <a:r>
                        <a:rPr lang="en-US" sz="900" b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with CLAS12 at 6.6 and 8.8 GeV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err="1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Elouadrhiri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(100)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181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Total  Beam time of Run Group K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100 (300)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/>
                          <a:cs typeface="Arial Narrow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 rowSpan="3" gridSpan="4">
                  <a:txBody>
                    <a:bodyPr/>
                    <a:lstStyle/>
                    <a:p>
                      <a:pPr algn="ctr"/>
                      <a:endParaRPr lang="en-US" sz="105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1000" b="1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81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Beam time of approved &amp; C1 approved </a:t>
                      </a:r>
                      <a:r>
                        <a:rPr lang="en-US" sz="105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CLAS12 experiments from table 1 + table 2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1993</a:t>
                      </a:r>
                      <a:r>
                        <a:rPr lang="en-US" sz="105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(2643)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936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105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181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Beam time for Hall B experiments table 1 + table 2 + table 3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2093 (2943)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1036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105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848600" cy="7493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Physics Publications in 2016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D3E7-2340-E144-8BA8-C49399B888AF}" type="datetime1">
              <a:rPr lang="en-US" smtClean="0"/>
              <a:pPr/>
              <a:t>1/10/17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3255" y="762000"/>
            <a:ext cx="8828345" cy="6417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/>
            <a:endParaRPr lang="en-US" sz="14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A.V.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Anisovich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et al.,  Evidence for </a:t>
            </a:r>
            <a:r>
              <a:rPr lang="en-US" sz="1400" b="1" dirty="0" smtClean="0">
                <a:solidFill>
                  <a:srgbClr val="000090"/>
                </a:solidFill>
                <a:latin typeface="Lucida Grande"/>
                <a:ea typeface="Lucida Grande"/>
                <a:cs typeface="Lucida Grande"/>
              </a:rPr>
              <a:t>Δ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(2200)7/2</a:t>
            </a:r>
            <a:r>
              <a:rPr lang="en-US" sz="1400" b="1" baseline="30000" dirty="0" smtClean="0">
                <a:solidFill>
                  <a:srgbClr val="000090"/>
                </a:solidFill>
                <a:latin typeface="Chalkboard"/>
                <a:cs typeface="Chalkboard"/>
              </a:rPr>
              <a:t>−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from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photoproduction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and consequence for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chiral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-symmetry restoration at high mass.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Phys.Lett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. B765 (2017), 1</a:t>
            </a:r>
          </a:p>
          <a:p>
            <a:pPr marL="400050" indent="-400050"/>
            <a:endParaRPr lang="en-US" sz="14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P.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Bosted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et al., Target and beam-target spin asymmetries in exclusive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pion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electroproduction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for Q</a:t>
            </a:r>
            <a:r>
              <a:rPr lang="en-US" sz="1400" b="1" baseline="30000" dirty="0" smtClean="0">
                <a:solidFill>
                  <a:srgbClr val="000090"/>
                </a:solidFill>
                <a:latin typeface="Chalkboard"/>
                <a:cs typeface="Chalkboard"/>
              </a:rPr>
              <a:t>2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&gt; 1 GeV</a:t>
            </a:r>
            <a:r>
              <a:rPr lang="en-US" sz="1400" b="1" baseline="30000" dirty="0" smtClean="0">
                <a:solidFill>
                  <a:srgbClr val="000090"/>
                </a:solidFill>
                <a:latin typeface="Chalkboard"/>
                <a:cs typeface="Chalkboard"/>
              </a:rPr>
              <a:t>2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, ep→epπ</a:t>
            </a:r>
            <a:r>
              <a:rPr lang="en-US" sz="1400" b="1" baseline="30000" dirty="0" smtClean="0">
                <a:solidFill>
                  <a:srgbClr val="000090"/>
                </a:solidFill>
                <a:cs typeface="Chalkboard"/>
              </a:rPr>
              <a:t>0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, arXiv:1611.04987 [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nucl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-ex]</a:t>
            </a:r>
          </a:p>
          <a:p>
            <a:pPr marL="400050" indent="-400050"/>
            <a:endParaRPr lang="en-US" sz="14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P.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Bosted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et al., Target and Beam-Target Spin Asymmetries in Exclusive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Pion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Electroproduction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for Q</a:t>
            </a:r>
            <a:r>
              <a:rPr lang="en-US" sz="1400" b="1" baseline="30000" dirty="0" smtClean="0">
                <a:solidFill>
                  <a:srgbClr val="000090"/>
                </a:solidFill>
                <a:latin typeface="Chalkboard"/>
                <a:cs typeface="Chalkboard"/>
              </a:rPr>
              <a:t>2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&gt; 1 GeV</a:t>
            </a:r>
            <a:r>
              <a:rPr lang="en-US" sz="1400" b="1" baseline="30000" dirty="0" smtClean="0">
                <a:solidFill>
                  <a:srgbClr val="000090"/>
                </a:solidFill>
                <a:latin typeface="Chalkboard"/>
                <a:cs typeface="Chalkboard"/>
              </a:rPr>
              <a:t>2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,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ep→eπ</a:t>
            </a:r>
            <a:r>
              <a:rPr lang="en-US" sz="1400" b="1" baseline="30000" dirty="0" err="1" smtClean="0">
                <a:solidFill>
                  <a:srgbClr val="000090"/>
                </a:solidFill>
                <a:latin typeface="Chalkboard"/>
                <a:cs typeface="Chalkboard"/>
              </a:rPr>
              <a:t>+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n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, arXiv:1607.07518 [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nucl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-ex] (PRC, accepted)</a:t>
            </a:r>
          </a:p>
          <a:p>
            <a:pPr marL="400050" indent="-400050"/>
            <a:endParaRPr lang="en-US" sz="14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X.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Zheng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et al, Measurement of Target and Double-spin Asymmetries for the 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ep→eπ+(n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) Reaction in the Nucleon Resonance Region at Low Q</a:t>
            </a:r>
            <a:r>
              <a:rPr lang="en-US" sz="1400" b="1" baseline="30000" dirty="0" smtClean="0">
                <a:solidFill>
                  <a:srgbClr val="000090"/>
                </a:solidFill>
                <a:latin typeface="Chalkboard"/>
                <a:cs typeface="Chalkboard"/>
              </a:rPr>
              <a:t>2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,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Phys.Rev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. C94 (2016) no.4, 045206 </a:t>
            </a:r>
          </a:p>
          <a:p>
            <a:pPr marL="400050" indent="-400050"/>
            <a:endParaRPr lang="en-US" sz="14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C. A. Paterson et al., Photoproduction of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Λand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Σhyperons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using linearly polarized photon, </a:t>
            </a:r>
          </a:p>
          <a:p>
            <a:pPr marL="400050" indent="-400050"/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	Phys. Rev. C.93.06520, 2016</a:t>
            </a:r>
          </a:p>
          <a:p>
            <a:pPr marL="400050" indent="-400050"/>
            <a:endParaRPr lang="en-US" sz="14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V.I.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Mokeev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et al., New Results from the Studies of the N(1440)1/2+, N(1520)3/2−, andΔ(1620)1/2− Resonances in exclusive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ep→epπ+π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-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Electroproduction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with CLAS,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Phys.Rev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. C93, 025206, 2016 </a:t>
            </a:r>
          </a:p>
          <a:p>
            <a:pPr marL="400050" indent="-400050"/>
            <a:endParaRPr lang="en-US" sz="14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R. Dixon et al., Photoproduction of the f1(1285) Meson, Phys. Rev. C 93, 065202, 2016</a:t>
            </a:r>
            <a:r>
              <a:rPr lang="en-US" sz="1100" b="1" dirty="0" smtClean="0">
                <a:solidFill>
                  <a:srgbClr val="000090"/>
                </a:solidFill>
                <a:latin typeface="Chalkboard"/>
                <a:cs typeface="Chalkboard"/>
              </a:rPr>
              <a:t>	</a:t>
            </a:r>
          </a:p>
          <a:p>
            <a:pPr marL="400050" indent="-400050">
              <a:buAutoNum type="romanUcPeriod"/>
            </a:pPr>
            <a:endParaRPr lang="en-US" sz="14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P.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Bosted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et al., Target and Beam-Target Spin Asymmetries in Excl.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π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+ and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π−Electroproduction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with 1.6 to 5.7 GeV Electrons, Phys. Rev. C94 (2016) no.5</a:t>
            </a:r>
          </a:p>
          <a:p>
            <a:pPr marL="400050" lvl="0" indent="-400050"/>
            <a:endParaRPr lang="en-US" sz="14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400050" lvl="0" indent="-400050"/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I.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Senderovich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et al., First measurement of the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helicity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asymmetry E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inηphotoproduction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on the proton,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Phys.Letts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. B755 (2016) 64</a:t>
            </a:r>
          </a:p>
          <a:p>
            <a:pPr marL="400050" indent="-400050"/>
            <a:endParaRPr lang="en-US" sz="11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100" dirty="0" smtClean="0">
                <a:solidFill>
                  <a:srgbClr val="000090"/>
                </a:solidFill>
                <a:latin typeface="Chalkboard"/>
                <a:cs typeface="Chalkboard"/>
              </a:rPr>
              <a:t>	</a:t>
            </a:r>
          </a:p>
          <a:p>
            <a:pPr marL="400050" indent="-400050"/>
            <a:endParaRPr lang="en-US" sz="1100" b="1" dirty="0" smtClean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10, 2017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76468" y="74621"/>
            <a:ext cx="1055581" cy="649279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25400"/>
            <a:ext cx="8154194" cy="762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Possible RG Schedule </a:t>
            </a:r>
            <a:r>
              <a:rPr lang="en-US" sz="4000" b="1" smtClean="0">
                <a:solidFill>
                  <a:srgbClr val="000090"/>
                </a:solidFill>
              </a:rPr>
              <a:t>(straw man</a:t>
            </a:r>
            <a:r>
              <a:rPr lang="en-US" sz="4000" b="1" dirty="0" smtClean="0">
                <a:solidFill>
                  <a:srgbClr val="000090"/>
                </a:solidFill>
              </a:rPr>
              <a:t>)</a:t>
            </a:r>
            <a:endParaRPr lang="en-US" sz="4000" b="1" dirty="0">
              <a:solidFill>
                <a:srgbClr val="00009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1149214"/>
          <a:ext cx="9067800" cy="5122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2204"/>
                <a:gridCol w="615710"/>
                <a:gridCol w="971550"/>
                <a:gridCol w="980977"/>
                <a:gridCol w="895434"/>
                <a:gridCol w="876314"/>
                <a:gridCol w="809626"/>
                <a:gridCol w="728662"/>
                <a:gridCol w="728662"/>
                <a:gridCol w="728661"/>
              </a:tblGrid>
              <a:tr h="431859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Run Group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Days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2016</a:t>
                      </a:r>
                    </a:p>
                    <a:p>
                      <a:pPr algn="ctr"/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2017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2018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2019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2020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2021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2022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Remain</a:t>
                      </a:r>
                      <a:endParaRPr lang="en-US" sz="1400" b="0" dirty="0"/>
                    </a:p>
                  </a:txBody>
                  <a:tcPr/>
                </a:tc>
              </a:tr>
              <a:tr h="370899"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All Run Groups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1036</a:t>
                      </a:r>
                      <a:r>
                        <a:rPr lang="en-US" sz="1200" b="1" baseline="30000" dirty="0" smtClean="0">
                          <a:solidFill>
                            <a:schemeClr val="tx1"/>
                          </a:solidFill>
                        </a:rPr>
                        <a:t>#)</a:t>
                      </a:r>
                      <a:endParaRPr lang="en-US" sz="12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95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130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130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125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125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386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HPS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180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baseline="0" dirty="0" smtClean="0">
                          <a:solidFill>
                            <a:srgbClr val="008000"/>
                          </a:solidFill>
                        </a:rPr>
                        <a:t> 15</a:t>
                      </a:r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008000"/>
                          </a:solidFill>
                        </a:rPr>
                        <a:t>0</a:t>
                      </a:r>
                      <a:endParaRPr lang="en-US" sz="1200" b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PRad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      15</a:t>
                      </a:r>
                      <a:r>
                        <a:rPr lang="en-US" sz="1200" b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0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CLAS12</a:t>
                      </a:r>
                      <a:r>
                        <a:rPr lang="en-US" sz="1400" b="1" baseline="0" dirty="0" smtClean="0"/>
                        <a:t> KPP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smtClean="0"/>
                        <a:t>            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  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RG-A +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RG-K 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(proton)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  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   15/</a:t>
                      </a:r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10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20/</a:t>
                      </a:r>
                      <a:r>
                        <a:rPr lang="en-US" sz="1200" b="0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r>
                        <a:rPr lang="en-US" sz="1200" b="0" dirty="0" smtClean="0">
                          <a:solidFill>
                            <a:srgbClr val="008000"/>
                          </a:solidFill>
                        </a:rPr>
                        <a:t>    </a:t>
                      </a:r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 25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rgbClr val="FF0000"/>
                          </a:solidFill>
                        </a:rPr>
                        <a:t>35</a:t>
                      </a:r>
                      <a:endParaRPr lang="en-US" sz="12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20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114*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RG-B (deuteron)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40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50*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RG-F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BoNuS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        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22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RG-C (NH</a:t>
                      </a:r>
                      <a:r>
                        <a:rPr lang="en-US" sz="1400" baseline="-250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25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60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RG-C-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b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 (ND</a:t>
                      </a:r>
                      <a:r>
                        <a:rPr lang="en-US" sz="1400" baseline="-250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RG-E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Hadr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.)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25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RG-H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Transv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. Target)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rgbClr val="953735"/>
                          </a:solidFill>
                        </a:rPr>
                        <a:t>110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sz="1200" b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rgbClr val="953735"/>
                          </a:solidFill>
                        </a:rPr>
                        <a:t>40</a:t>
                      </a:r>
                      <a:endParaRPr lang="en-US" sz="1200" b="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953735"/>
                          </a:solidFill>
                        </a:rPr>
                        <a:t>20</a:t>
                      </a:r>
                      <a:endParaRPr lang="en-US" sz="1200" b="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953735"/>
                          </a:solidFill>
                        </a:rPr>
                        <a:t>50</a:t>
                      </a:r>
                      <a:endParaRPr lang="en-US" sz="12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RG-D (CT)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40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20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RG-G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LiD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20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3276600" y="4878233"/>
            <a:ext cx="1298325" cy="798588"/>
          </a:xfrm>
          <a:prstGeom prst="rect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8" name="Straight Connector 17"/>
          <p:cNvCxnSpPr/>
          <p:nvPr/>
        </p:nvCxnSpPr>
        <p:spPr>
          <a:xfrm>
            <a:off x="152400" y="2057245"/>
            <a:ext cx="8153400" cy="1588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6200" y="6553200"/>
            <a:ext cx="8382000" cy="1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074327"/>
            <a:ext cx="597252" cy="365506"/>
          </a:xfrm>
          <a:prstGeom prst="rect">
            <a:avLst/>
          </a:prstGeom>
          <a:ln w="3175" cmpd="sng">
            <a:solidFill>
              <a:srgbClr val="00000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00" y="2455073"/>
            <a:ext cx="635000" cy="269875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76200" y="3130414"/>
            <a:ext cx="82296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15"/>
          <p:cNvSpPr>
            <a:spLocks noGrp="1"/>
          </p:cNvSpPr>
          <p:nvPr>
            <p:ph type="dt" sz="half" idx="10"/>
          </p:nvPr>
        </p:nvSpPr>
        <p:spPr>
          <a:xfrm>
            <a:off x="457200" y="6518275"/>
            <a:ext cx="2133600" cy="365125"/>
          </a:xfrm>
        </p:spPr>
        <p:txBody>
          <a:bodyPr/>
          <a:lstStyle/>
          <a:p>
            <a:fld id="{BDF850EF-D51E-0E4A-A6D2-8508421376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2749414"/>
            <a:ext cx="609600" cy="418084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10,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38400" y="6026014"/>
            <a:ext cx="902811" cy="246221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baseline="30000" dirty="0" smtClean="0">
                <a:solidFill>
                  <a:prstClr val="black"/>
                </a:solidFill>
                <a:latin typeface="Times New Roman" pitchFamily="-110" charset="0"/>
              </a:rPr>
              <a:t>#)</a:t>
            </a:r>
            <a:r>
              <a:rPr lang="en-US" sz="1000" b="1" dirty="0" smtClean="0">
                <a:solidFill>
                  <a:prstClr val="black"/>
                </a:solidFill>
                <a:latin typeface="Times New Roman" pitchFamily="-110" charset="0"/>
              </a:rPr>
              <a:t> </a:t>
            </a:r>
            <a:r>
              <a:rPr lang="en-US" sz="1000" b="1" dirty="0" smtClean="0">
                <a:solidFill>
                  <a:srgbClr val="008000"/>
                </a:solidFill>
                <a:latin typeface="Times New Roman" pitchFamily="-110" charset="0"/>
              </a:rPr>
              <a:t>incl. RG-H</a:t>
            </a:r>
            <a:endParaRPr lang="en-US" sz="1000" b="1" dirty="0">
              <a:solidFill>
                <a:srgbClr val="008000"/>
              </a:solidFill>
              <a:latin typeface="Times New Roman" pitchFamily="-110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1677194" y="3733800"/>
            <a:ext cx="5181600" cy="1588"/>
          </a:xfrm>
          <a:prstGeom prst="line">
            <a:avLst/>
          </a:prstGeom>
          <a:ln w="31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495800" y="2286000"/>
            <a:ext cx="4572000" cy="1447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1800" b="0" dirty="0" smtClean="0">
                <a:solidFill>
                  <a:srgbClr val="000000"/>
                </a:solidFill>
              </a:rPr>
              <a:t>HPS has taken data in Engineering Runs during 2015 and 2016. </a:t>
            </a:r>
            <a:endParaRPr lang="en-US" sz="800" b="0" dirty="0" smtClean="0">
              <a:solidFill>
                <a:srgbClr val="000000"/>
              </a:solidFill>
            </a:endParaRPr>
          </a:p>
          <a:p>
            <a:r>
              <a:rPr lang="en-US" sz="1800" b="0" dirty="0" smtClean="0">
                <a:solidFill>
                  <a:srgbClr val="000000"/>
                </a:solidFill>
              </a:rPr>
              <a:t>HPS was fully approved for 165 PAC days.</a:t>
            </a:r>
            <a:endParaRPr lang="en-US" sz="800" b="0" dirty="0" smtClean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Upgrades planned  for future running to extend reach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dirty="0"/>
          </a:p>
          <a:p>
            <a:endParaRPr lang="en-US" sz="800" dirty="0" smtClean="0"/>
          </a:p>
          <a:p>
            <a:endParaRPr lang="en-US" sz="2000" dirty="0" smtClean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-76200"/>
            <a:ext cx="8229600" cy="90538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000090"/>
                </a:solidFill>
              </a:rPr>
              <a:t>Analysis Status</a:t>
            </a:r>
            <a:endParaRPr lang="en-US" sz="4400" b="1" dirty="0">
              <a:solidFill>
                <a:srgbClr val="000090"/>
              </a:solidFill>
            </a:endParaRPr>
          </a:p>
        </p:txBody>
      </p:sp>
      <p:grpSp>
        <p:nvGrpSpPr>
          <p:cNvPr id="5" name="Group 7"/>
          <p:cNvGrpSpPr>
            <a:grpSpLocks noChangeAspect="1"/>
          </p:cNvGrpSpPr>
          <p:nvPr/>
        </p:nvGrpSpPr>
        <p:grpSpPr>
          <a:xfrm>
            <a:off x="47972" y="1369886"/>
            <a:ext cx="4371628" cy="4829586"/>
            <a:chOff x="5075529" y="771488"/>
            <a:chExt cx="3809959" cy="3749003"/>
          </a:xfrm>
        </p:grpSpPr>
        <p:pic>
          <p:nvPicPr>
            <p:cNvPr id="9" name="Picture 8" descr="A-visible-HPS-4-2015-Run1pt1GeV.v1.pdf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5075529" y="771488"/>
              <a:ext cx="3809959" cy="374900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4166636">
              <a:off x="7407307" y="2712575"/>
              <a:ext cx="6385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4.4 </a:t>
              </a:r>
              <a:r>
                <a:rPr lang="en-US" sz="1000" dirty="0" err="1" smtClean="0"/>
                <a:t>GeV</a:t>
              </a:r>
              <a:endParaRPr lang="en-US" sz="1000" dirty="0"/>
            </a:p>
          </p:txBody>
        </p:sp>
        <p:sp>
          <p:nvSpPr>
            <p:cNvPr id="11" name="TextBox 10"/>
            <p:cNvSpPr txBox="1"/>
            <p:nvPr/>
          </p:nvSpPr>
          <p:spPr>
            <a:xfrm rot="4356692">
              <a:off x="7112722" y="2689567"/>
              <a:ext cx="6385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2.2 </a:t>
              </a:r>
              <a:r>
                <a:rPr lang="en-US" sz="1000" dirty="0" err="1" smtClean="0"/>
                <a:t>GeV</a:t>
              </a:r>
              <a:endParaRPr lang="en-US" sz="1000" dirty="0"/>
            </a:p>
          </p:txBody>
        </p:sp>
        <p:sp>
          <p:nvSpPr>
            <p:cNvPr id="12" name="Rectangle 11"/>
            <p:cNvSpPr/>
            <p:nvPr/>
          </p:nvSpPr>
          <p:spPr>
            <a:xfrm rot="4077788">
              <a:off x="6798261" y="2686507"/>
              <a:ext cx="79826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100" dirty="0" smtClean="0"/>
                <a:t>1 </a:t>
              </a:r>
              <a:r>
                <a:rPr lang="en-US" sz="1100" dirty="0" err="1" smtClean="0"/>
                <a:t>GeV</a:t>
              </a:r>
              <a:endParaRPr lang="en-US" sz="11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337315" y="1977005"/>
              <a:ext cx="1193007" cy="191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000" b="1" dirty="0">
                  <a:solidFill>
                    <a:srgbClr val="800000"/>
                  </a:solidFill>
                </a:rPr>
                <a:t>2</a:t>
              </a:r>
              <a:r>
                <a:rPr lang="en-US" sz="1000" b="1" dirty="0" smtClean="0">
                  <a:solidFill>
                    <a:srgbClr val="800000"/>
                  </a:solidFill>
                </a:rPr>
                <a:t> </a:t>
              </a:r>
              <a:r>
                <a:rPr lang="en-US" sz="1000" b="1" dirty="0">
                  <a:solidFill>
                    <a:srgbClr val="800000"/>
                  </a:solidFill>
                </a:rPr>
                <a:t>PAC </a:t>
              </a:r>
              <a:r>
                <a:rPr lang="en-US" sz="1000" b="1" dirty="0" smtClean="0">
                  <a:solidFill>
                    <a:srgbClr val="800000"/>
                  </a:solidFill>
                </a:rPr>
                <a:t>days at 1 </a:t>
              </a:r>
              <a:r>
                <a:rPr lang="en-US" sz="1000" b="1" dirty="0" err="1" smtClean="0">
                  <a:solidFill>
                    <a:srgbClr val="800000"/>
                  </a:solidFill>
                </a:rPr>
                <a:t>GeV</a:t>
              </a:r>
              <a:endParaRPr lang="en-US" sz="1000" b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07897" y="1047690"/>
            <a:ext cx="3587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+mn-lt"/>
              </a:rPr>
              <a:t>HPS Reach in mass and coupling </a:t>
            </a:r>
            <a:endParaRPr lang="en-US" sz="2000" b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14" name="Picture 13" descr="heavy_photon_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-1" y="2"/>
            <a:ext cx="1219200" cy="746125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4040" y="914400"/>
            <a:ext cx="2067560" cy="134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1" descr="Fig2 2_lef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914400"/>
            <a:ext cx="1940264" cy="137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16" name="Date Placeholder 18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9912F203-466B-C44C-914A-1450A695ABFA}" type="datetime1">
              <a:rPr lang="en-US" b="0" smtClean="0">
                <a:solidFill>
                  <a:srgbClr val="000000"/>
                </a:solidFill>
                <a:latin typeface="+mn-lt"/>
              </a:rPr>
              <a:pPr/>
              <a:t>1/10/17</a:t>
            </a:fld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26"/>
          <p:cNvSpPr txBox="1">
            <a:spLocks/>
          </p:cNvSpPr>
          <p:nvPr/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91B448-D881-4C06-8E31-715F81B52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Footer Placeholder 27"/>
          <p:cNvSpPr>
            <a:spLocks noGrp="1"/>
          </p:cNvSpPr>
          <p:nvPr>
            <p:ph type="ftr" sz="quarter" idx="11"/>
          </p:nvPr>
        </p:nvSpPr>
        <p:spPr>
          <a:xfrm>
            <a:off x="3124200" y="6458770"/>
            <a:ext cx="2895600" cy="365125"/>
          </a:xfrm>
        </p:spPr>
        <p:txBody>
          <a:bodyPr/>
          <a:lstStyle/>
          <a:p>
            <a:r>
              <a:rPr lang="en-US" b="0" smtClean="0">
                <a:solidFill>
                  <a:srgbClr val="000000"/>
                </a:solidFill>
                <a:latin typeface="+mn-lt"/>
              </a:rPr>
              <a:t>UGBoD meeting, JLab  January 10, 2017</a:t>
            </a:r>
            <a:endParaRPr lang="en-US" b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553200" y="3810000"/>
            <a:ext cx="2520488" cy="2349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419600" y="4010561"/>
            <a:ext cx="2133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90"/>
                </a:solidFill>
              </a:rPr>
              <a:t>e</a:t>
            </a:r>
            <a:r>
              <a:rPr lang="en-US" sz="1600" baseline="30000" dirty="0" err="1" smtClean="0">
                <a:solidFill>
                  <a:srgbClr val="000090"/>
                </a:solidFill>
              </a:rPr>
              <a:t>+</a:t>
            </a:r>
            <a:r>
              <a:rPr lang="en-US" sz="1600" dirty="0" err="1" smtClean="0">
                <a:solidFill>
                  <a:srgbClr val="000090"/>
                </a:solidFill>
              </a:rPr>
              <a:t>e</a:t>
            </a:r>
            <a:r>
              <a:rPr lang="en-US" sz="1600" baseline="30000" dirty="0" smtClean="0">
                <a:solidFill>
                  <a:srgbClr val="000090"/>
                </a:solidFill>
              </a:rPr>
              <a:t>-</a:t>
            </a:r>
            <a:r>
              <a:rPr lang="en-US" sz="1600" dirty="0" smtClean="0">
                <a:solidFill>
                  <a:srgbClr val="000090"/>
                </a:solidFill>
              </a:rPr>
              <a:t> mass  spectrum for 4 hours (10%)  run at 1.05 GeV.  </a:t>
            </a:r>
            <a:r>
              <a:rPr lang="en-US" sz="1600" dirty="0" smtClean="0">
                <a:solidFill>
                  <a:srgbClr val="008000"/>
                </a:solidFill>
              </a:rPr>
              <a:t>Gree</a:t>
            </a:r>
            <a:r>
              <a:rPr lang="en-US" sz="1600" dirty="0" smtClean="0"/>
              <a:t>n </a:t>
            </a:r>
            <a:r>
              <a:rPr lang="en-US" sz="1600" dirty="0" smtClean="0">
                <a:solidFill>
                  <a:srgbClr val="000090"/>
                </a:solidFill>
              </a:rPr>
              <a:t>line:  expected background from tridents</a:t>
            </a:r>
            <a:r>
              <a:rPr lang="en-US" sz="1600" dirty="0" smtClean="0"/>
              <a:t>. </a:t>
            </a:r>
            <a:r>
              <a:rPr lang="en-US" sz="1600" dirty="0" smtClean="0">
                <a:solidFill>
                  <a:srgbClr val="FF0000"/>
                </a:solidFill>
              </a:rPr>
              <a:t>Red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0090"/>
                </a:solidFill>
              </a:rPr>
              <a:t>line: maximum deviation, very small probability. </a:t>
            </a:r>
            <a:endParaRPr lang="en-US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4260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r="50797" b="3114"/>
              <a:stretch>
                <a:fillRect/>
              </a:stretch>
            </p:blipFill>
          </mc:Choice>
          <mc:Fallback>
            <p:blipFill>
              <a:blip r:embed="rId5"/>
              <a:srcRect r="50797" b="3114"/>
              <a:stretch>
                <a:fillRect/>
              </a:stretch>
            </p:blipFill>
          </mc:Fallback>
        </mc:AlternateContent>
        <p:spPr>
          <a:xfrm>
            <a:off x="5029177" y="990600"/>
            <a:ext cx="4114823" cy="2667000"/>
          </a:xfrm>
          <a:prstGeom prst="rect">
            <a:avLst/>
          </a:prstGeom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dirty="0" err="1" smtClean="0">
                <a:solidFill>
                  <a:srgbClr val="000090"/>
                </a:solidFill>
                <a:latin typeface="+mn-lt"/>
                <a:ea typeface="ＭＳ Ｐゴシック" pitchFamily="-104" charset="-128"/>
                <a:cs typeface="ＭＳ Ｐゴシック" pitchFamily="-104" charset="-128"/>
              </a:rPr>
              <a:t>PRad</a:t>
            </a:r>
            <a:r>
              <a:rPr lang="en-US" sz="3600" b="1" dirty="0" smtClean="0">
                <a:solidFill>
                  <a:srgbClr val="000090"/>
                </a:solidFill>
                <a:latin typeface="+mn-lt"/>
                <a:ea typeface="ＭＳ Ｐゴシック" pitchFamily="-104" charset="-128"/>
                <a:cs typeface="ＭＳ Ｐゴシック" pitchFamily="-104" charset="-128"/>
              </a:rPr>
              <a:t> Analysis Status </a:t>
            </a:r>
            <a:endParaRPr lang="en-US" sz="3600" b="1" dirty="0">
              <a:solidFill>
                <a:srgbClr val="000090"/>
              </a:solidFill>
              <a:latin typeface="+mn-lt"/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8" y="24764"/>
            <a:ext cx="1651000" cy="7016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10" name="Date Placeholder 18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763F3D74-2793-A045-9D79-4390718429BD}" type="datetime1">
              <a:rPr lang="en-US" b="0" smtClean="0">
                <a:solidFill>
                  <a:srgbClr val="000000"/>
                </a:solidFill>
                <a:latin typeface="+mn-lt"/>
              </a:rPr>
              <a:pPr/>
              <a:t>1/10/17</a:t>
            </a:fld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6553200" y="6458770"/>
            <a:ext cx="2133600" cy="365125"/>
          </a:xfrm>
        </p:spPr>
        <p:txBody>
          <a:bodyPr/>
          <a:lstStyle/>
          <a:p>
            <a:fld id="{6691B448-D881-4C06-8E31-715F81B52A15}" type="slidenum">
              <a:rPr lang="en-US" b="0" smtClean="0">
                <a:solidFill>
                  <a:srgbClr val="000000"/>
                </a:solidFill>
                <a:latin typeface="+mn-lt"/>
              </a:rPr>
              <a:pPr/>
              <a:t>4</a:t>
            </a:fld>
            <a:endParaRPr lang="en-US" b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2" name="Footer Placeholder 27"/>
          <p:cNvSpPr>
            <a:spLocks noGrp="1"/>
          </p:cNvSpPr>
          <p:nvPr>
            <p:ph type="ftr" sz="quarter" idx="11"/>
          </p:nvPr>
        </p:nvSpPr>
        <p:spPr>
          <a:xfrm>
            <a:off x="3124200" y="6458770"/>
            <a:ext cx="2895600" cy="365125"/>
          </a:xfrm>
        </p:spPr>
        <p:txBody>
          <a:bodyPr/>
          <a:lstStyle/>
          <a:p>
            <a:r>
              <a:rPr lang="en-US" b="0" smtClean="0">
                <a:solidFill>
                  <a:srgbClr val="000000"/>
                </a:solidFill>
                <a:latin typeface="+mn-lt"/>
              </a:rPr>
              <a:t>UGBoD meeting, JLab  January 10, 2017</a:t>
            </a:r>
            <a:endParaRPr lang="en-US" b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51460" y="914400"/>
            <a:ext cx="4320540" cy="3116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49886" t="5882" r="1822"/>
              <a:stretch>
                <a:fillRect/>
              </a:stretch>
            </p:blipFill>
          </mc:Choice>
          <mc:Fallback>
            <p:blipFill>
              <a:blip r:embed="rId5"/>
              <a:srcRect l="49886" t="5882" r="1822"/>
              <a:stretch>
                <a:fillRect/>
              </a:stretch>
            </p:blipFill>
          </mc:Fallback>
        </mc:AlternateContent>
        <p:spPr>
          <a:xfrm>
            <a:off x="5105400" y="3505200"/>
            <a:ext cx="4038600" cy="2590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5573" y="4315361"/>
            <a:ext cx="47012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err="1" smtClean="0"/>
              <a:t>HyCal</a:t>
            </a:r>
            <a:r>
              <a:rPr lang="en-US" sz="1600" u="sng" dirty="0" smtClean="0"/>
              <a:t>: </a:t>
            </a:r>
            <a:r>
              <a:rPr lang="en-US" sz="1600" dirty="0" smtClean="0"/>
              <a:t>Energy resolution </a:t>
            </a:r>
            <a:r>
              <a:rPr lang="en-US" sz="1600" dirty="0" smtClean="0">
                <a:solidFill>
                  <a:srgbClr val="FF0000"/>
                </a:solidFill>
              </a:rPr>
              <a:t>2.6%</a:t>
            </a:r>
            <a:r>
              <a:rPr lang="en-US" sz="1600" dirty="0" smtClean="0"/>
              <a:t> for PWO, </a:t>
            </a:r>
            <a:r>
              <a:rPr lang="en-US" sz="1600" dirty="0" smtClean="0">
                <a:solidFill>
                  <a:srgbClr val="FF0000"/>
                </a:solidFill>
              </a:rPr>
              <a:t>6.2%</a:t>
            </a:r>
            <a:r>
              <a:rPr lang="en-US" sz="1600" dirty="0" smtClean="0"/>
              <a:t> for </a:t>
            </a:r>
            <a:r>
              <a:rPr lang="en-US" sz="1600" dirty="0" err="1" smtClean="0"/>
              <a:t>PbGl</a:t>
            </a:r>
            <a:endParaRPr lang="en-US" sz="1600" dirty="0" smtClean="0"/>
          </a:p>
          <a:p>
            <a:r>
              <a:rPr lang="en-US" sz="1600" dirty="0" smtClean="0"/>
              <a:t>             Trigger efficiency: &gt; </a:t>
            </a:r>
            <a:r>
              <a:rPr lang="en-US" sz="1600" dirty="0" smtClean="0">
                <a:solidFill>
                  <a:srgbClr val="FF0000"/>
                </a:solidFill>
              </a:rPr>
              <a:t>99.5%</a:t>
            </a:r>
            <a:r>
              <a:rPr lang="en-US" sz="1600" dirty="0" smtClean="0"/>
              <a:t> at Eγ &gt; 500 </a:t>
            </a:r>
            <a:r>
              <a:rPr lang="en-US" sz="1600" dirty="0" err="1" smtClean="0"/>
              <a:t>MeV</a:t>
            </a:r>
            <a:endParaRPr lang="en-US" sz="1600" dirty="0" smtClean="0"/>
          </a:p>
          <a:p>
            <a:r>
              <a:rPr lang="en-US" sz="1600" u="sng" dirty="0" smtClean="0"/>
              <a:t>GEM: </a:t>
            </a:r>
            <a:r>
              <a:rPr lang="en-US" sz="1600" dirty="0" smtClean="0"/>
              <a:t>Position resolution = </a:t>
            </a:r>
            <a:r>
              <a:rPr lang="en-US" sz="1600" dirty="0" smtClean="0">
                <a:solidFill>
                  <a:srgbClr val="FF0000"/>
                </a:solidFill>
              </a:rPr>
              <a:t>72μm</a:t>
            </a:r>
            <a:r>
              <a:rPr lang="en-US" sz="1600" dirty="0" smtClean="0"/>
              <a:t>, detection eff. ~ 92%</a:t>
            </a:r>
          </a:p>
          <a:p>
            <a:endParaRPr lang="en-US" sz="1600" dirty="0" smtClean="0"/>
          </a:p>
          <a:p>
            <a:r>
              <a:rPr lang="en-US" sz="1600" u="sng" dirty="0" smtClean="0"/>
              <a:t>Analysis: </a:t>
            </a:r>
            <a:r>
              <a:rPr lang="en-US" sz="1600" dirty="0" smtClean="0"/>
              <a:t>Cross section extraction ongoing </a:t>
            </a:r>
            <a:endParaRPr lang="en-US" sz="1600" dirty="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PAC44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038600"/>
          </a:xfrm>
        </p:spPr>
        <p:txBody>
          <a:bodyPr>
            <a:noAutofit/>
          </a:bodyPr>
          <a:lstStyle/>
          <a:p>
            <a:r>
              <a:rPr lang="en-US" sz="2000" u="sng" dirty="0" smtClean="0">
                <a:solidFill>
                  <a:srgbClr val="000090"/>
                </a:solidFill>
              </a:rPr>
              <a:t>E12-06-108B</a:t>
            </a:r>
            <a:r>
              <a:rPr lang="en-US" sz="2000" dirty="0" smtClean="0">
                <a:solidFill>
                  <a:srgbClr val="000090"/>
                </a:solidFill>
              </a:rPr>
              <a:t>  </a:t>
            </a:r>
            <a:r>
              <a:rPr lang="en-US" sz="2000" dirty="0" smtClean="0"/>
              <a:t>M. Kunkel  </a:t>
            </a:r>
            <a:r>
              <a:rPr lang="en-US" sz="2000" i="1" dirty="0" smtClean="0">
                <a:solidFill>
                  <a:srgbClr val="000090"/>
                </a:solidFill>
              </a:rPr>
              <a:t>Transition Form Factor of the eta' Meson with CLAS12, M. Kunkel (RG A)</a:t>
            </a:r>
          </a:p>
          <a:p>
            <a:endParaRPr lang="en-US" sz="800" i="1" dirty="0" smtClean="0">
              <a:solidFill>
                <a:srgbClr val="000090"/>
              </a:solidFill>
            </a:endParaRPr>
          </a:p>
          <a:p>
            <a:r>
              <a:rPr lang="en-US" sz="2000" u="sng" dirty="0" smtClean="0">
                <a:solidFill>
                  <a:srgbClr val="000090"/>
                </a:solidFill>
              </a:rPr>
              <a:t>E12-06-109A</a:t>
            </a:r>
            <a:r>
              <a:rPr lang="en-US" sz="2000" dirty="0" smtClean="0">
                <a:solidFill>
                  <a:srgbClr val="000090"/>
                </a:solidFill>
              </a:rPr>
              <a:t>, S. </a:t>
            </a:r>
            <a:r>
              <a:rPr lang="en-US" sz="2000" dirty="0" err="1" smtClean="0">
                <a:solidFill>
                  <a:srgbClr val="000090"/>
                </a:solidFill>
              </a:rPr>
              <a:t>Niccolai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</a:rPr>
              <a:t> Deeply virtual Compton scattering on the neutron with a longitudinally polarized deuteron target (RG C)	</a:t>
            </a:r>
          </a:p>
          <a:p>
            <a:pPr>
              <a:buNone/>
            </a:pPr>
            <a:r>
              <a:rPr lang="en-US" sz="800" dirty="0" smtClean="0">
                <a:solidFill>
                  <a:srgbClr val="000090"/>
                </a:solidFill>
              </a:rPr>
              <a:t>	</a:t>
            </a:r>
          </a:p>
          <a:p>
            <a:r>
              <a:rPr lang="en-US" sz="2000" u="sng" dirty="0" smtClean="0"/>
              <a:t>New</a:t>
            </a:r>
            <a:r>
              <a:rPr lang="en-US" sz="2000" u="sng" dirty="0" smtClean="0">
                <a:solidFill>
                  <a:srgbClr val="000090"/>
                </a:solidFill>
              </a:rPr>
              <a:t> </a:t>
            </a:r>
            <a:r>
              <a:rPr lang="en-US" sz="2000" i="1" u="sng" dirty="0" smtClean="0">
                <a:solidFill>
                  <a:srgbClr val="000090"/>
                </a:solidFill>
              </a:rPr>
              <a:t>RG K</a:t>
            </a:r>
            <a:r>
              <a:rPr lang="en-US" sz="2000" b="1" u="sng" dirty="0" smtClean="0">
                <a:solidFill>
                  <a:srgbClr val="000090"/>
                </a:solidFill>
              </a:rPr>
              <a:t>  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i="1" dirty="0" smtClean="0">
                <a:solidFill>
                  <a:srgbClr val="008000"/>
                </a:solidFill>
              </a:rPr>
              <a:t>“Confinement &amp; Strong QCD” </a:t>
            </a:r>
            <a:r>
              <a:rPr lang="en-US" sz="2000" b="1" i="1" dirty="0" smtClean="0"/>
              <a:t>	</a:t>
            </a:r>
            <a:r>
              <a:rPr lang="en-US" sz="2000" i="1" dirty="0" smtClean="0"/>
              <a:t>Approved </a:t>
            </a:r>
            <a:r>
              <a:rPr lang="en-US" sz="2000" i="1" dirty="0" err="1" smtClean="0"/>
              <a:t>w</a:t>
            </a:r>
            <a:r>
              <a:rPr lang="en-US" sz="2000" i="1" dirty="0" smtClean="0"/>
              <a:t>/ 100 days</a:t>
            </a:r>
            <a:r>
              <a:rPr lang="en-US" sz="2000" b="1" dirty="0" smtClean="0"/>
              <a:t>	</a:t>
            </a:r>
          </a:p>
          <a:p>
            <a:pPr>
              <a:buNone/>
            </a:pPr>
            <a:r>
              <a:rPr lang="en-US" sz="2000" b="1" dirty="0" smtClean="0"/>
              <a:t>	</a:t>
            </a:r>
            <a:r>
              <a:rPr lang="en-US" sz="2000" u="sng" dirty="0" smtClean="0"/>
              <a:t>E12-16-010</a:t>
            </a:r>
            <a:r>
              <a:rPr lang="en-US" sz="2000" dirty="0" smtClean="0"/>
              <a:t>     A. </a:t>
            </a:r>
            <a:r>
              <a:rPr lang="en-US" sz="2000" dirty="0" err="1" smtClean="0"/>
              <a:t>D’Angelo</a:t>
            </a:r>
            <a:r>
              <a:rPr lang="en-US" sz="2000" dirty="0" smtClean="0"/>
              <a:t>   </a:t>
            </a:r>
            <a:r>
              <a:rPr lang="en-US" sz="2000" i="1" dirty="0" smtClean="0">
                <a:solidFill>
                  <a:srgbClr val="000090"/>
                </a:solidFill>
              </a:rPr>
              <a:t>A Search for Hybrid Baryons in Hall B with CLAS12</a:t>
            </a:r>
          </a:p>
          <a:p>
            <a:pPr>
              <a:buNone/>
            </a:pPr>
            <a:r>
              <a:rPr lang="en-US" sz="2000" dirty="0" smtClean="0"/>
              <a:t>	</a:t>
            </a:r>
            <a:r>
              <a:rPr lang="en-US" sz="2000" u="sng" dirty="0" smtClean="0"/>
              <a:t>E12-16-010A</a:t>
            </a:r>
            <a:r>
              <a:rPr lang="en-US" sz="2000" dirty="0" smtClean="0"/>
              <a:t>  D. Carman  </a:t>
            </a:r>
            <a:r>
              <a:rPr lang="en-US" sz="2000" dirty="0" smtClean="0">
                <a:solidFill>
                  <a:srgbClr val="000090"/>
                </a:solidFill>
              </a:rPr>
              <a:t>  </a:t>
            </a:r>
            <a:r>
              <a:rPr lang="en-US" sz="2000" i="1" dirty="0" smtClean="0">
                <a:solidFill>
                  <a:srgbClr val="000090"/>
                </a:solidFill>
              </a:rPr>
              <a:t>Nucleon Resonance Structure Studies Via Exclusive KY </a:t>
            </a:r>
            <a:r>
              <a:rPr lang="en-US" sz="2000" i="1" dirty="0" err="1" smtClean="0">
                <a:solidFill>
                  <a:srgbClr val="000090"/>
                </a:solidFill>
              </a:rPr>
              <a:t>Electroproduction</a:t>
            </a:r>
            <a:r>
              <a:rPr lang="en-US" sz="2000" i="1" dirty="0" smtClean="0">
                <a:solidFill>
                  <a:srgbClr val="000090"/>
                </a:solidFill>
              </a:rPr>
              <a:t> at 6.6 GeV and 8.8 GeV</a:t>
            </a:r>
          </a:p>
          <a:p>
            <a:pPr>
              <a:buNone/>
            </a:pPr>
            <a:r>
              <a:rPr lang="en-US" sz="2000" dirty="0" smtClean="0"/>
              <a:t>	</a:t>
            </a:r>
            <a:r>
              <a:rPr lang="en-US" sz="2000" u="sng" dirty="0" smtClean="0"/>
              <a:t>E12-16-010B</a:t>
            </a:r>
            <a:r>
              <a:rPr lang="en-US" sz="2000" dirty="0" smtClean="0"/>
              <a:t> 	L. </a:t>
            </a:r>
            <a:r>
              <a:rPr lang="en-US" sz="2000" dirty="0" err="1" smtClean="0"/>
              <a:t>Elouadrhiri</a:t>
            </a:r>
            <a:r>
              <a:rPr lang="en-US" sz="2000" dirty="0" smtClean="0"/>
              <a:t>   </a:t>
            </a:r>
            <a:r>
              <a:rPr lang="en-US" sz="2000" i="1" dirty="0" smtClean="0">
                <a:solidFill>
                  <a:srgbClr val="000090"/>
                </a:solidFill>
              </a:rPr>
              <a:t>Deeply Virtual Compton Scattering with CLAS12 at 6.6 GeV and 8.8 GeV</a:t>
            </a:r>
            <a:r>
              <a:rPr lang="en-US" sz="2000" dirty="0" smtClean="0">
                <a:solidFill>
                  <a:srgbClr val="000090"/>
                </a:solidFill>
              </a:rPr>
              <a:t>	</a:t>
            </a:r>
            <a:r>
              <a:rPr lang="en-US" sz="2000" b="1" dirty="0" smtClean="0">
                <a:solidFill>
                  <a:srgbClr val="000090"/>
                </a:solidFill>
              </a:rPr>
              <a:t>	</a:t>
            </a:r>
            <a:endParaRPr lang="en-US" sz="2000" dirty="0" smtClean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6AB868A0-376F-DB43-A5F7-694D8C8C5A89}" type="datetime1">
              <a:rPr lang="en-US" smtClean="0">
                <a:solidFill>
                  <a:srgbClr val="000000"/>
                </a:solidFill>
              </a:rPr>
              <a:pPr/>
              <a:t>1/10/17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UGBoD meeting, JLab  January 10, 2017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E041EDE-50F2-FD49-B156-DFB8E5BC9437}" type="slidenum">
              <a:rPr lang="en-US" b="0" smtClean="0">
                <a:solidFill>
                  <a:srgbClr val="000000"/>
                </a:solidFill>
                <a:latin typeface="+mn-lt"/>
              </a:rPr>
              <a:pPr/>
              <a:t>5</a:t>
            </a:fld>
            <a:endParaRPr lang="en-US" b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00" y="54114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798"/>
            <a:ext cx="8229600" cy="6922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Complete configuration</a:t>
            </a:r>
            <a:endParaRPr lang="en-US" sz="3600" b="1" dirty="0">
              <a:solidFill>
                <a:srgbClr val="00009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38400" y="1066800"/>
            <a:ext cx="6324600" cy="5243780"/>
            <a:chOff x="2414353" y="991526"/>
            <a:chExt cx="6324600" cy="5243780"/>
          </a:xfrm>
        </p:grpSpPr>
        <p:sp>
          <p:nvSpPr>
            <p:cNvPr id="5" name="TextBox 4"/>
            <p:cNvSpPr txBox="1"/>
            <p:nvPr/>
          </p:nvSpPr>
          <p:spPr>
            <a:xfrm>
              <a:off x="6858000" y="2971800"/>
              <a:ext cx="914400" cy="52322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Forward Carriage</a:t>
              </a:r>
              <a:endParaRPr lang="en-US" sz="1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Group 24"/>
            <p:cNvGrpSpPr/>
            <p:nvPr/>
          </p:nvGrpSpPr>
          <p:grpSpPr>
            <a:xfrm>
              <a:off x="2414353" y="991526"/>
              <a:ext cx="6324600" cy="5243780"/>
              <a:chOff x="2414353" y="991526"/>
              <a:chExt cx="6324600" cy="5243780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2414353" y="991526"/>
                <a:ext cx="6324600" cy="5243780"/>
                <a:chOff x="2309191" y="1068384"/>
                <a:chExt cx="6324600" cy="5243780"/>
              </a:xfrm>
            </p:grpSpPr>
            <p:pic>
              <p:nvPicPr>
                <p:cNvPr id="9" name="Picture 2" descr="http://www.jlab.org/Hall-B/clas12-web/clas12-design.jp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</a:ext>
                  </a:extLst>
                </a:blip>
                <a:srcRect l="4348" r="5435"/>
                <a:stretch>
                  <a:fillRect/>
                </a:stretch>
              </p:blipFill>
              <p:spPr bwMode="auto">
                <a:xfrm>
                  <a:off x="2309191" y="1068384"/>
                  <a:ext cx="6324600" cy="52437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5867400" y="5410200"/>
                  <a:ext cx="914400" cy="30777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i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Subway</a:t>
                  </a:r>
                  <a:endParaRPr lang="en-US" sz="1400" b="1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1" name="Straight Connector 10"/>
                <p:cNvCxnSpPr/>
                <p:nvPr/>
              </p:nvCxnSpPr>
              <p:spPr>
                <a:xfrm flipV="1">
                  <a:off x="6368332" y="4495800"/>
                  <a:ext cx="228600" cy="9144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/>
                <p:cNvSpPr txBox="1"/>
                <p:nvPr/>
              </p:nvSpPr>
              <p:spPr>
                <a:xfrm>
                  <a:off x="3171908" y="4876800"/>
                  <a:ext cx="1219200" cy="30777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i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Spaceframe</a:t>
                  </a:r>
                  <a:endParaRPr lang="en-US" sz="1400" b="1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3962400" y="4105211"/>
                  <a:ext cx="609600" cy="307777"/>
                </a:xfrm>
                <a:prstGeom prst="rect">
                  <a:avLst/>
                </a:prstGeom>
                <a:solidFill>
                  <a:srgbClr val="CCFFCC"/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sz="1400" i="1" dirty="0" smtClean="0"/>
                    <a:t>CND</a:t>
                  </a:r>
                  <a:endParaRPr lang="en-US" sz="1400" i="1" dirty="0"/>
                </a:p>
              </p:txBody>
            </p:sp>
            <p:cxnSp>
              <p:nvCxnSpPr>
                <p:cNvPr id="14" name="Straight Connector 13"/>
                <p:cNvCxnSpPr/>
                <p:nvPr/>
              </p:nvCxnSpPr>
              <p:spPr>
                <a:xfrm flipV="1">
                  <a:off x="4495800" y="3429000"/>
                  <a:ext cx="533400" cy="693088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/>
                <p:cNvSpPr txBox="1"/>
                <p:nvPr/>
              </p:nvSpPr>
              <p:spPr>
                <a:xfrm>
                  <a:off x="3514808" y="3690274"/>
                  <a:ext cx="609600" cy="307777"/>
                </a:xfrm>
                <a:prstGeom prst="rect">
                  <a:avLst/>
                </a:prstGeom>
                <a:solidFill>
                  <a:srgbClr val="CCFFCC"/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sz="1400" i="1" dirty="0" smtClean="0"/>
                    <a:t>MVT</a:t>
                  </a:r>
                  <a:endParaRPr lang="en-US" sz="1400" i="1" dirty="0"/>
                </a:p>
              </p:txBody>
            </p:sp>
            <p:cxnSp>
              <p:nvCxnSpPr>
                <p:cNvPr id="16" name="Straight Connector 15"/>
                <p:cNvCxnSpPr/>
                <p:nvPr/>
              </p:nvCxnSpPr>
              <p:spPr>
                <a:xfrm flipV="1">
                  <a:off x="4124408" y="3406015"/>
                  <a:ext cx="533400" cy="428967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4391108" y="1153293"/>
                  <a:ext cx="876300" cy="523220"/>
                </a:xfrm>
                <a:prstGeom prst="rect">
                  <a:avLst/>
                </a:prstGeom>
                <a:solidFill>
                  <a:srgbClr val="CCFFCC"/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sz="1400" i="1" dirty="0" smtClean="0"/>
                    <a:t>Forward Tagger</a:t>
                  </a:r>
                  <a:endParaRPr lang="en-US" sz="1400" i="1" dirty="0"/>
                </a:p>
              </p:txBody>
            </p: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5143500" y="1727775"/>
                  <a:ext cx="643393" cy="1602300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/>
                <p:cNvSpPr txBox="1"/>
                <p:nvPr/>
              </p:nvSpPr>
              <p:spPr>
                <a:xfrm>
                  <a:off x="7696200" y="2528925"/>
                  <a:ext cx="609600" cy="307777"/>
                </a:xfrm>
                <a:prstGeom prst="rect">
                  <a:avLst/>
                </a:prstGeom>
                <a:solidFill>
                  <a:srgbClr val="CCFFCC"/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sz="1400" i="1" dirty="0" smtClean="0"/>
                    <a:t>RICH</a:t>
                  </a:r>
                  <a:endParaRPr lang="en-US" sz="1400" i="1" dirty="0"/>
                </a:p>
              </p:txBody>
            </p:sp>
            <p:cxnSp>
              <p:nvCxnSpPr>
                <p:cNvPr id="20" name="Straight Connector 19"/>
                <p:cNvCxnSpPr>
                  <a:endCxn id="19" idx="1"/>
                </p:cNvCxnSpPr>
                <p:nvPr/>
              </p:nvCxnSpPr>
              <p:spPr>
                <a:xfrm flipV="1">
                  <a:off x="7315200" y="2682814"/>
                  <a:ext cx="381000" cy="184666"/>
                </a:xfrm>
                <a:prstGeom prst="line">
                  <a:avLst/>
                </a:prstGeom>
                <a:ln w="28575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TextBox 7"/>
              <p:cNvSpPr txBox="1"/>
              <p:nvPr/>
            </p:nvSpPr>
            <p:spPr>
              <a:xfrm>
                <a:off x="2667470" y="5538581"/>
                <a:ext cx="1828800" cy="52322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http://www.jlab.org/Hall-B/clas12-web/</a:t>
                </a: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5967647" y="5867400"/>
            <a:ext cx="2743200" cy="307777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/>
              <a:t>Collaboration provided  detectors </a:t>
            </a:r>
            <a:endParaRPr lang="en-US" sz="1400" i="1" dirty="0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7782-50CF-C54D-95D1-3629F76B8751}" type="datetime1">
              <a:rPr lang="en-US" smtClean="0"/>
              <a:pPr/>
              <a:t>1/10/17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10, 2017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8232" y="44611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12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200" y="1818144"/>
            <a:ext cx="2362200" cy="341632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  <a:cs typeface="Chalkboard"/>
              </a:rPr>
              <a:t>Collaboration is fully involved in</a:t>
            </a:r>
          </a:p>
          <a:p>
            <a:r>
              <a:rPr lang="en-US" sz="2400" dirty="0" smtClean="0">
                <a:solidFill>
                  <a:srgbClr val="000090"/>
                </a:solidFill>
                <a:cs typeface="Chalkboard"/>
              </a:rPr>
              <a:t>development of: 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cs typeface="Chalkboard"/>
              </a:rPr>
              <a:t> detectors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cs typeface="Chalkboard"/>
              </a:rPr>
              <a:t> calibration 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cs typeface="Chalkboard"/>
              </a:rPr>
              <a:t> software  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cs typeface="Chalkboard"/>
              </a:rPr>
              <a:t>commissioning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cs typeface="Chalkboard"/>
              </a:rPr>
              <a:t> and First experiment </a:t>
            </a:r>
            <a:r>
              <a:rPr lang="en-US" sz="2400" dirty="0" smtClean="0">
                <a:cs typeface="Chalkboard"/>
              </a:rPr>
              <a:t> </a:t>
            </a:r>
            <a:endParaRPr lang="en-US" sz="2400" dirty="0">
              <a:cs typeface="Chalkboar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54114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latin typeface="+mn-lt"/>
              </a:rPr>
              <a:t>Hall B in  February 2015</a:t>
            </a:r>
            <a:endParaRPr lang="en-US" sz="40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4114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90"/>
                </a:solidFill>
                <a:latin typeface="+mn-lt"/>
              </a:rPr>
              <a:t>Hall B in  June 2016</a:t>
            </a:r>
            <a:endParaRPr lang="en-US" sz="4000" b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rcRect l="329"/>
          <a:stretch>
            <a:fillRect/>
          </a:stretch>
        </p:blipFill>
        <p:spPr>
          <a:xfrm>
            <a:off x="457200" y="952500"/>
            <a:ext cx="7048095" cy="53035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232" y="44611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12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457200" y="6458770"/>
            <a:ext cx="2133600" cy="365125"/>
          </a:xfrm>
        </p:spPr>
        <p:txBody>
          <a:bodyPr/>
          <a:lstStyle/>
          <a:p>
            <a:fld id="{1A6D2454-D58C-744F-9253-89F41130E5B7}" type="datetime1">
              <a:rPr lang="en-US" smtClean="0"/>
              <a:pPr/>
              <a:t>1/10/17</a:t>
            </a:fld>
            <a:endParaRPr lang="en-US"/>
          </a:p>
        </p:txBody>
      </p:sp>
      <p:sp>
        <p:nvSpPr>
          <p:cNvPr id="16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458770"/>
            <a:ext cx="2133600" cy="365125"/>
          </a:xfrm>
        </p:spPr>
        <p:txBody>
          <a:bodyPr/>
          <a:lstStyle/>
          <a:p>
            <a:fld id="{E79577F5-4CBB-1B4A-A4E3-F09C5D46D8A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7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3124200" y="6458770"/>
            <a:ext cx="2895600" cy="365125"/>
          </a:xfrm>
        </p:spPr>
        <p:txBody>
          <a:bodyPr/>
          <a:lstStyle/>
          <a:p>
            <a:r>
              <a:rPr lang="en-US" smtClean="0"/>
              <a:t>UGBoD meeting, JLab  January 10, 2017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76800" y="3657600"/>
            <a:ext cx="25571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Torus Magnet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49107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Torus magnet complete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5" name="Picture 4" descr="torus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657600"/>
            <a:ext cx="3657600" cy="2743200"/>
          </a:xfrm>
          <a:prstGeom prst="rect">
            <a:avLst/>
          </a:prstGeom>
        </p:spPr>
      </p:pic>
      <p:pic>
        <p:nvPicPr>
          <p:cNvPr id="8" name="Picture 7" descr="torus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838200"/>
            <a:ext cx="3657600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05200" y="838200"/>
            <a:ext cx="914400" cy="584776"/>
          </a:xfrm>
          <a:prstGeom prst="rect">
            <a:avLst/>
          </a:prstGeom>
          <a:solidFill>
            <a:schemeClr val="bg1"/>
          </a:solidFill>
          <a:ln w="254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Torus in Hall B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3733800"/>
            <a:ext cx="1371600" cy="584776"/>
          </a:xfrm>
          <a:prstGeom prst="rect">
            <a:avLst/>
          </a:prstGeom>
          <a:solidFill>
            <a:schemeClr val="bg1"/>
          </a:solidFill>
          <a:ln w="254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Cryogenic Distribution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1175296"/>
            <a:ext cx="4343400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u="sng" dirty="0" smtClean="0">
                <a:solidFill>
                  <a:srgbClr val="008000"/>
                </a:solidFill>
                <a:latin typeface="+mj-lt"/>
              </a:rPr>
              <a:t>July-August 2016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+mj-lt"/>
              </a:rPr>
              <a:t> Leak checking; pump down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+mj-lt"/>
              </a:rPr>
              <a:t> Finish plumbing and piping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+mj-lt"/>
              </a:rPr>
              <a:t> Instrumentation and controls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+mj-lt"/>
              </a:rPr>
              <a:t> Cool-down readiness review</a:t>
            </a:r>
            <a:endParaRPr lang="en-US" sz="2400" u="sng" dirty="0" smtClean="0">
              <a:latin typeface="+mj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u="sng" dirty="0" smtClean="0">
                <a:solidFill>
                  <a:srgbClr val="008000"/>
                </a:solidFill>
                <a:latin typeface="+mj-lt"/>
              </a:rPr>
              <a:t>September-October 2016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+mj-lt"/>
              </a:rPr>
              <a:t> Cool-down to 4.5K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Power-up readiness review</a:t>
            </a:r>
            <a:endParaRPr lang="en-US" sz="2400" u="sng" dirty="0" smtClean="0">
              <a:solidFill>
                <a:srgbClr val="000000"/>
              </a:solidFill>
              <a:latin typeface="+mj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u="sng" dirty="0" smtClean="0">
                <a:solidFill>
                  <a:srgbClr val="008000"/>
                </a:solidFill>
                <a:latin typeface="+mj-lt"/>
              </a:rPr>
              <a:t>November 2016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Power tests to design current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+mj-lt"/>
              </a:rPr>
              <a:t> Field mapping</a:t>
            </a:r>
            <a:endParaRPr lang="en-US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00" y="-10668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3AB4-7FB6-6944-BEC6-C214D8C0B99C}" type="datetime1">
              <a:rPr lang="en-US" smtClean="0"/>
              <a:pPr/>
              <a:t>1/10/17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10, 2017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6956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49107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Torus magnet complete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00" y="0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>
            <a:spLocks noChangeAspect="1"/>
          </p:cNvSpPr>
          <p:nvPr/>
        </p:nvSpPr>
        <p:spPr>
          <a:xfrm>
            <a:off x="4876800" y="1066800"/>
            <a:ext cx="3950959" cy="262623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TextBox 19"/>
          <p:cNvSpPr txBox="1"/>
          <p:nvPr/>
        </p:nvSpPr>
        <p:spPr>
          <a:xfrm>
            <a:off x="7162800" y="2105990"/>
            <a:ext cx="2878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endParaRPr lang="en-US" sz="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12289" y="2410790"/>
            <a:ext cx="2822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48748" y="2176422"/>
            <a:ext cx="2785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24933" y="1942054"/>
            <a:ext cx="2897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D</a:t>
            </a:r>
          </a:p>
        </p:txBody>
      </p:sp>
      <p:sp>
        <p:nvSpPr>
          <p:cNvPr id="30" name="Date Placeholder 18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627E49AC-1248-DC47-9953-00A9CD0B89FD}" type="datetime1">
              <a:rPr lang="en-US" b="0" smtClean="0">
                <a:solidFill>
                  <a:srgbClr val="000000"/>
                </a:solidFill>
                <a:latin typeface="+mn-lt"/>
              </a:rPr>
              <a:pPr/>
              <a:t>1/10/17</a:t>
            </a:fld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6553200" y="6458770"/>
            <a:ext cx="2133600" cy="365125"/>
          </a:xfrm>
        </p:spPr>
        <p:txBody>
          <a:bodyPr/>
          <a:lstStyle/>
          <a:p>
            <a:fld id="{6691B448-D881-4C06-8E31-715F81B52A15}" type="slidenum">
              <a:rPr lang="en-US" b="0" smtClean="0">
                <a:solidFill>
                  <a:srgbClr val="000000"/>
                </a:solidFill>
                <a:latin typeface="+mn-lt"/>
              </a:rPr>
              <a:pPr/>
              <a:t>9</a:t>
            </a:fld>
            <a:endParaRPr lang="en-US" b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6" name="Footer Placeholder 27"/>
          <p:cNvSpPr>
            <a:spLocks noGrp="1"/>
          </p:cNvSpPr>
          <p:nvPr>
            <p:ph type="ftr" sz="quarter" idx="11"/>
          </p:nvPr>
        </p:nvSpPr>
        <p:spPr>
          <a:xfrm>
            <a:off x="3124200" y="6458770"/>
            <a:ext cx="2895600" cy="365125"/>
          </a:xfrm>
        </p:spPr>
        <p:txBody>
          <a:bodyPr/>
          <a:lstStyle/>
          <a:p>
            <a:r>
              <a:rPr lang="en-US" b="0" smtClean="0">
                <a:solidFill>
                  <a:srgbClr val="000000"/>
                </a:solidFill>
                <a:latin typeface="+mn-lt"/>
              </a:rPr>
              <a:t>UGBoD meeting, JLab  January 10, 2017</a:t>
            </a:r>
            <a:endParaRPr lang="en-US" b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40" name="Chart 39"/>
          <p:cNvGraphicFramePr>
            <a:graphicFrameLocks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9961543"/>
              </p:ext>
            </p:extLst>
          </p:nvPr>
        </p:nvGraphicFramePr>
        <p:xfrm>
          <a:off x="164995" y="4102100"/>
          <a:ext cx="42672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1" name="Chart 40"/>
          <p:cNvGraphicFramePr>
            <a:graphicFrameLocks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293626"/>
              </p:ext>
            </p:extLst>
          </p:nvPr>
        </p:nvGraphicFramePr>
        <p:xfrm>
          <a:off x="4434840" y="4038600"/>
          <a:ext cx="45720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2" name="Freeform 41"/>
          <p:cNvSpPr/>
          <p:nvPr/>
        </p:nvSpPr>
        <p:spPr>
          <a:xfrm>
            <a:off x="2647545" y="4407932"/>
            <a:ext cx="2762655" cy="312022"/>
          </a:xfrm>
          <a:custGeom>
            <a:avLst/>
            <a:gdLst>
              <a:gd name="connsiteX0" fmla="*/ 0 w 2762655"/>
              <a:gd name="connsiteY0" fmla="*/ 214745 h 312022"/>
              <a:gd name="connsiteX1" fmla="*/ 564204 w 2762655"/>
              <a:gd name="connsiteY1" fmla="*/ 39648 h 312022"/>
              <a:gd name="connsiteX2" fmla="*/ 1167319 w 2762655"/>
              <a:gd name="connsiteY2" fmla="*/ 737 h 312022"/>
              <a:gd name="connsiteX3" fmla="*/ 1692613 w 2762655"/>
              <a:gd name="connsiteY3" fmla="*/ 59103 h 312022"/>
              <a:gd name="connsiteX4" fmla="*/ 2762655 w 2762655"/>
              <a:gd name="connsiteY4" fmla="*/ 312022 h 3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655" h="312022">
                <a:moveTo>
                  <a:pt x="0" y="214745"/>
                </a:moveTo>
                <a:cubicBezTo>
                  <a:pt x="184825" y="145030"/>
                  <a:pt x="369651" y="75316"/>
                  <a:pt x="564204" y="39648"/>
                </a:cubicBezTo>
                <a:cubicBezTo>
                  <a:pt x="758757" y="3980"/>
                  <a:pt x="979251" y="-2505"/>
                  <a:pt x="1167319" y="737"/>
                </a:cubicBezTo>
                <a:cubicBezTo>
                  <a:pt x="1355387" y="3979"/>
                  <a:pt x="1426724" y="7222"/>
                  <a:pt x="1692613" y="59103"/>
                </a:cubicBezTo>
                <a:cubicBezTo>
                  <a:pt x="1958502" y="110984"/>
                  <a:pt x="2360578" y="211503"/>
                  <a:pt x="2762655" y="312022"/>
                </a:cubicBezTo>
              </a:path>
            </a:pathLst>
          </a:custGeom>
          <a:noFill/>
          <a:ln w="57150">
            <a:solidFill>
              <a:srgbClr val="7A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2023802" y="4648200"/>
            <a:ext cx="609600" cy="304800"/>
          </a:xfrm>
          <a:prstGeom prst="roundRect">
            <a:avLst/>
          </a:prstGeom>
          <a:noFill/>
          <a:ln>
            <a:solidFill>
              <a:srgbClr val="7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A000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rcRect t="7203"/>
          <a:stretch>
            <a:fillRect/>
          </a:stretch>
        </p:blipFill>
        <p:spPr>
          <a:xfrm>
            <a:off x="152400" y="1143000"/>
            <a:ext cx="4622800" cy="2945130"/>
          </a:xfrm>
          <a:prstGeom prst="rect">
            <a:avLst/>
          </a:prstGeom>
        </p:spPr>
      </p:pic>
      <p:cxnSp>
        <p:nvCxnSpPr>
          <p:cNvPr id="50" name="Straight Arrow Connector 49"/>
          <p:cNvCxnSpPr/>
          <p:nvPr/>
        </p:nvCxnSpPr>
        <p:spPr>
          <a:xfrm rot="16200000" flipH="1">
            <a:off x="3238500" y="1866900"/>
            <a:ext cx="838200" cy="762000"/>
          </a:xfrm>
          <a:prstGeom prst="straightConnector1">
            <a:avLst/>
          </a:prstGeom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3400" y="926068"/>
            <a:ext cx="1181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11/4/2017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6956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NOPREFERENCE" val="False"/>
  <p:tag name="DELIMITERS" val="3.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3515</TotalTime>
  <Words>2843</Words>
  <Application>Microsoft Macintosh PowerPoint</Application>
  <PresentationFormat>On-screen Show (4:3)</PresentationFormat>
  <Paragraphs>770</Paragraphs>
  <Slides>20</Slides>
  <Notes>7</Notes>
  <HiddenSlides>0</HiddenSlides>
  <MMClips>0</MMClips>
  <ScaleCrop>false</ScaleCrop>
  <HeadingPairs>
    <vt:vector size="4" baseType="variant">
      <vt:variant>
        <vt:lpstr>Design Template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1_Office Theme</vt:lpstr>
      <vt:lpstr>2_Office Theme</vt:lpstr>
      <vt:lpstr>3_Office Theme</vt:lpstr>
      <vt:lpstr>Status of Hall B</vt:lpstr>
      <vt:lpstr>Physics Publications in 2016</vt:lpstr>
      <vt:lpstr>Slide 3</vt:lpstr>
      <vt:lpstr>PRad Analysis Status </vt:lpstr>
      <vt:lpstr>PAC44 </vt:lpstr>
      <vt:lpstr>Complete configuration</vt:lpstr>
      <vt:lpstr>Slide 7</vt:lpstr>
      <vt:lpstr>Torus magnet complete</vt:lpstr>
      <vt:lpstr>Torus magnet complete</vt:lpstr>
      <vt:lpstr>Hall B in January 2017</vt:lpstr>
      <vt:lpstr>Detector Status </vt:lpstr>
      <vt:lpstr>Solenoid Magnet Status</vt:lpstr>
      <vt:lpstr>2017 Timeline</vt:lpstr>
      <vt:lpstr>Run Groups (RG)</vt:lpstr>
      <vt:lpstr>Summary</vt:lpstr>
      <vt:lpstr>Slide 16</vt:lpstr>
      <vt:lpstr>Slide 17</vt:lpstr>
      <vt:lpstr>Slide 18</vt:lpstr>
      <vt:lpstr>Slide 19</vt:lpstr>
      <vt:lpstr>Possible RG Schedule (straw man)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 D. Mestayer</dc:creator>
  <cp:lastModifiedBy>Volker Burkert</cp:lastModifiedBy>
  <cp:revision>52</cp:revision>
  <dcterms:created xsi:type="dcterms:W3CDTF">2017-01-10T19:11:26Z</dcterms:created>
  <dcterms:modified xsi:type="dcterms:W3CDTF">2017-01-10T19:12:57Z</dcterms:modified>
</cp:coreProperties>
</file>