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62" r:id="rId2"/>
    <p:sldId id="471" r:id="rId3"/>
    <p:sldId id="458" r:id="rId4"/>
    <p:sldId id="344" r:id="rId5"/>
    <p:sldId id="485" r:id="rId6"/>
    <p:sldId id="465" r:id="rId7"/>
    <p:sldId id="494" r:id="rId8"/>
    <p:sldId id="467" r:id="rId9"/>
    <p:sldId id="466" r:id="rId10"/>
    <p:sldId id="492" r:id="rId11"/>
    <p:sldId id="468" r:id="rId12"/>
    <p:sldId id="493" r:id="rId13"/>
    <p:sldId id="473" r:id="rId14"/>
    <p:sldId id="474" r:id="rId15"/>
    <p:sldId id="475" r:id="rId16"/>
    <p:sldId id="476" r:id="rId17"/>
    <p:sldId id="469" r:id="rId18"/>
    <p:sldId id="477" r:id="rId19"/>
    <p:sldId id="490" r:id="rId20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009900"/>
    <a:srgbClr val="FFFFCC"/>
    <a:srgbClr val="FFCC99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4660"/>
  </p:normalViewPr>
  <p:slideViewPr>
    <p:cSldViewPr>
      <p:cViewPr>
        <p:scale>
          <a:sx n="118" d="100"/>
          <a:sy n="118" d="100"/>
        </p:scale>
        <p:origin x="-146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108"/>
    </p:cViewPr>
  </p:sorterViewPr>
  <p:notesViewPr>
    <p:cSldViewPr>
      <p:cViewPr varScale="1">
        <p:scale>
          <a:sx n="88" d="100"/>
          <a:sy n="88" d="100"/>
        </p:scale>
        <p:origin x="-3846" y="-10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2915" cy="464814"/>
          </a:xfrm>
          <a:prstGeom prst="rect">
            <a:avLst/>
          </a:prstGeom>
        </p:spPr>
        <p:txBody>
          <a:bodyPr vert="horz" lIns="92366" tIns="46182" rIns="92366" bIns="461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581" y="0"/>
            <a:ext cx="3042915" cy="464814"/>
          </a:xfrm>
          <a:prstGeom prst="rect">
            <a:avLst/>
          </a:prstGeom>
        </p:spPr>
        <p:txBody>
          <a:bodyPr vert="horz" lIns="92366" tIns="46182" rIns="92366" bIns="46182" rtlCol="0"/>
          <a:lstStyle>
            <a:lvl1pPr algn="r">
              <a:defRPr sz="1200"/>
            </a:lvl1pPr>
          </a:lstStyle>
          <a:p>
            <a:fld id="{73EB5603-77AD-4110-A51C-3C61940F460B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685"/>
            <a:ext cx="3042915" cy="464814"/>
          </a:xfrm>
          <a:prstGeom prst="rect">
            <a:avLst/>
          </a:prstGeom>
        </p:spPr>
        <p:txBody>
          <a:bodyPr vert="horz" lIns="92366" tIns="46182" rIns="92366" bIns="461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581" y="8842685"/>
            <a:ext cx="3042915" cy="464814"/>
          </a:xfrm>
          <a:prstGeom prst="rect">
            <a:avLst/>
          </a:prstGeom>
        </p:spPr>
        <p:txBody>
          <a:bodyPr vert="horz" lIns="92366" tIns="46182" rIns="92366" bIns="46182" rtlCol="0" anchor="b"/>
          <a:lstStyle>
            <a:lvl1pPr algn="r">
              <a:defRPr sz="1200"/>
            </a:lvl1pPr>
          </a:lstStyle>
          <a:p>
            <a:fld id="{792A5D6E-C71D-493F-AAA0-074D65605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22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043343" cy="465455"/>
          </a:xfrm>
          <a:prstGeom prst="rect">
            <a:avLst/>
          </a:prstGeom>
        </p:spPr>
        <p:txBody>
          <a:bodyPr vert="horz" lIns="93282" tIns="46640" rIns="93282" bIns="4664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6" y="0"/>
            <a:ext cx="3043343" cy="465455"/>
          </a:xfrm>
          <a:prstGeom prst="rect">
            <a:avLst/>
          </a:prstGeom>
        </p:spPr>
        <p:txBody>
          <a:bodyPr vert="horz" lIns="93282" tIns="46640" rIns="93282" bIns="46640" rtlCol="0"/>
          <a:lstStyle>
            <a:lvl1pPr algn="r">
              <a:defRPr sz="1200"/>
            </a:lvl1pPr>
          </a:lstStyle>
          <a:p>
            <a:fld id="{F924FF92-8A39-49E8-AD07-71E347A9E2D5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2" tIns="46640" rIns="93282" bIns="4664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6"/>
            <a:ext cx="5618480" cy="4189095"/>
          </a:xfrm>
          <a:prstGeom prst="rect">
            <a:avLst/>
          </a:prstGeom>
        </p:spPr>
        <p:txBody>
          <a:bodyPr vert="horz" lIns="93282" tIns="46640" rIns="93282" bIns="4664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42032"/>
            <a:ext cx="3043343" cy="465455"/>
          </a:xfrm>
          <a:prstGeom prst="rect">
            <a:avLst/>
          </a:prstGeom>
        </p:spPr>
        <p:txBody>
          <a:bodyPr vert="horz" lIns="93282" tIns="46640" rIns="93282" bIns="4664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6" y="8842032"/>
            <a:ext cx="3043343" cy="465455"/>
          </a:xfrm>
          <a:prstGeom prst="rect">
            <a:avLst/>
          </a:prstGeom>
        </p:spPr>
        <p:txBody>
          <a:bodyPr vert="horz" lIns="93282" tIns="46640" rIns="93282" bIns="46640" rtlCol="0" anchor="b"/>
          <a:lstStyle>
            <a:lvl1pPr algn="r">
              <a:defRPr sz="1200"/>
            </a:lvl1pPr>
          </a:lstStyle>
          <a:p>
            <a:fld id="{77650DA8-73F1-4D94-881B-378DD82AA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02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BE77AE-780D-4C03-AF55-926C1F8D369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6B457E-A292-4E15-8AA9-061E97AA13D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120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22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78278" y="8842376"/>
            <a:ext cx="3043238" cy="4651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693" tIns="45847" rIns="91693" bIns="45847"/>
          <a:lstStyle/>
          <a:p>
            <a:pPr algn="ctr" eaLnBrk="0" hangingPunct="0"/>
            <a:fld id="{6BB2F47E-F193-4D70-B546-24E07DA967B7}" type="slidenum">
              <a:rPr lang="en-US"/>
              <a:pPr algn="ctr" eaLnBrk="0" hangingPunct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BE77AE-780D-4C03-AF55-926C1F8D369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BE77AE-780D-4C03-AF55-926C1F8D369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437376"/>
            <a:ext cx="9143999" cy="42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13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2979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3367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8025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99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2766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8830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8002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97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1338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0670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smtClean="0">
                <a:solidFill>
                  <a:prstClr val="white"/>
                </a:solidFill>
              </a:rPr>
              <a:pPr/>
              <a:t>‹#›</a:t>
            </a:fld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247900" y="6514362"/>
            <a:ext cx="1562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10, 2017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5715000" y="6520200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UGBOD Meeting</a:t>
            </a:r>
          </a:p>
        </p:txBody>
      </p:sp>
    </p:spTree>
    <p:extLst>
      <p:ext uri="{BB962C8B-B14F-4D97-AF65-F5344CB8AC3E}">
        <p14:creationId xmlns:p14="http://schemas.microsoft.com/office/powerpoint/2010/main" val="118064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7772400" cy="19812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dirty="0"/>
              <a:t>12 GeV Upgrade Project Status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70325" y="3810000"/>
            <a:ext cx="7772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CC3399"/>
                </a:solidFill>
                <a:latin typeface="Arial" charset="0"/>
              </a:rPr>
              <a:t>Glenn R. Young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CC3399"/>
                </a:solidFill>
                <a:latin typeface="Arial" charset="0"/>
              </a:rPr>
              <a:t>Hall B CAM for 12 GeV Project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0" y="5334000"/>
            <a:ext cx="350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UGBOD Meeting  </a:t>
            </a:r>
          </a:p>
          <a:p>
            <a:pPr algn="r" defTabSz="457200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Jefferson Lab</a:t>
            </a:r>
          </a:p>
          <a:p>
            <a:pPr algn="r" defTabSz="457200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January 10, 2017</a:t>
            </a:r>
          </a:p>
        </p:txBody>
      </p:sp>
    </p:spTree>
    <p:extLst>
      <p:ext uri="{BB962C8B-B14F-4D97-AF65-F5344CB8AC3E}">
        <p14:creationId xmlns:p14="http://schemas.microsoft.com/office/powerpoint/2010/main" val="14211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young\Documents\DOE Monthly Report Drafts\Photos for December 2016 Draft\100_5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05000"/>
            <a:ext cx="4663441" cy="349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:\Proj_Mgmnt\12GeV Upgrade\Monthly Reports\Photos\2016\Dec 2016\the Region 3 drift chamber sectors installed in CLAS1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8586" y="2105344"/>
            <a:ext cx="4662807" cy="33788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B - CLAS12 </a:t>
            </a:r>
            <a:r>
              <a:rPr lang="en-US" dirty="0" smtClean="0"/>
              <a:t>Installation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594" y="1467356"/>
            <a:ext cx="3377882" cy="385482"/>
          </a:xfrm>
          <a:solidFill>
            <a:srgbClr val="FFFF00"/>
          </a:solidFill>
          <a:ln w="12700">
            <a:solidFill>
              <a:srgbClr val="0000FF"/>
            </a:solidFill>
          </a:ln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dirty="0"/>
              <a:t>Drift Chambers are all Installed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84420" y="5017099"/>
            <a:ext cx="3581400" cy="385482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/>
              <a:t>CTOF on Temporary Support</a:t>
            </a:r>
          </a:p>
        </p:txBody>
      </p:sp>
    </p:spTree>
    <p:extLst>
      <p:ext uri="{BB962C8B-B14F-4D97-AF65-F5344CB8AC3E}">
        <p14:creationId xmlns:p14="http://schemas.microsoft.com/office/powerpoint/2010/main" val="55411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26" y="3733800"/>
            <a:ext cx="4761006" cy="2678065"/>
          </a:xfrm>
          <a:prstGeom prst="rect">
            <a:avLst/>
          </a:prstGeom>
        </p:spPr>
      </p:pic>
      <p:pic>
        <p:nvPicPr>
          <p:cNvPr id="13" name="Picture 12" descr="M:\Proj_Mgmnt\12GeV Upgrade\Monthly Reports\Photos\2016\Dec 2016\the aluminum reflecting tape complete on the non-lead end of the Solenoid. This takes the place of MLI between the radiation shield and the cold mass prope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200"/>
            <a:ext cx="3722749" cy="2734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995" y="-13100"/>
            <a:ext cx="8240805" cy="709172"/>
          </a:xfrm>
        </p:spPr>
        <p:txBody>
          <a:bodyPr>
            <a:normAutofit/>
          </a:bodyPr>
          <a:lstStyle/>
          <a:p>
            <a:r>
              <a:rPr lang="en-US" dirty="0" smtClean="0"/>
              <a:t>Hall B - CLAS12 </a:t>
            </a:r>
            <a:r>
              <a:rPr lang="en-US" dirty="0"/>
              <a:t>Solenoid @ Vendor (ETI)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95" y="1143001"/>
            <a:ext cx="386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12715" y="6068352"/>
            <a:ext cx="2658100" cy="3385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Progress January 9 2017 </a:t>
            </a:r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>
          <a:xfrm flipV="1">
            <a:off x="987668" y="2895600"/>
            <a:ext cx="911468" cy="134638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2020970" y="3521384"/>
            <a:ext cx="783745" cy="12436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63194" y="3240860"/>
            <a:ext cx="3511666" cy="338554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Aluminum Reflective Tape Dec 20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4800" y="804446"/>
            <a:ext cx="4104009" cy="338554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ntegration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confirmed by survey Nov 1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65924" y="4740583"/>
            <a:ext cx="744113" cy="338554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Coil 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4515" y="4241986"/>
            <a:ext cx="1486305" cy="338554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Coils 1 thru 4</a:t>
            </a:r>
          </a:p>
        </p:txBody>
      </p:sp>
    </p:spTree>
    <p:extLst>
      <p:ext uri="{BB962C8B-B14F-4D97-AF65-F5344CB8AC3E}">
        <p14:creationId xmlns:p14="http://schemas.microsoft.com/office/powerpoint/2010/main" val="426929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B - CLAS12 </a:t>
            </a:r>
            <a:r>
              <a:rPr lang="en-US" dirty="0"/>
              <a:t>Current Installation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Forward Spectrometer is nearly complete</a:t>
            </a:r>
          </a:p>
          <a:p>
            <a:pPr lvl="1"/>
            <a:r>
              <a:rPr lang="en-US" dirty="0"/>
              <a:t>High Threshold Cerenkov Counter remains to be installed, late January</a:t>
            </a:r>
          </a:p>
          <a:p>
            <a:r>
              <a:rPr lang="en-US" dirty="0"/>
              <a:t>The Central Detectors are being installed</a:t>
            </a:r>
          </a:p>
          <a:p>
            <a:pPr lvl="1"/>
            <a:r>
              <a:rPr lang="en-US" dirty="0"/>
              <a:t>CTOF is going in now</a:t>
            </a:r>
          </a:p>
          <a:p>
            <a:pPr lvl="1"/>
            <a:r>
              <a:rPr lang="en-US" dirty="0"/>
              <a:t>SVT goes in immediately afterwards, same week as HTCC</a:t>
            </a:r>
          </a:p>
          <a:p>
            <a:pPr lvl="1"/>
            <a:r>
              <a:rPr lang="en-US" dirty="0"/>
              <a:t>Beamline, temporary target follow</a:t>
            </a:r>
          </a:p>
          <a:p>
            <a:r>
              <a:rPr lang="en-US" dirty="0"/>
              <a:t>Beam run to demonstrate Key Performance Parameters follows</a:t>
            </a:r>
          </a:p>
          <a:p>
            <a:pPr lvl="1"/>
            <a:r>
              <a:rPr lang="en-US" dirty="0"/>
              <a:t>Early February is planned</a:t>
            </a:r>
          </a:p>
          <a:p>
            <a:pPr lvl="1"/>
            <a:endParaRPr lang="en-US" dirty="0"/>
          </a:p>
          <a:p>
            <a:r>
              <a:rPr lang="en-US" dirty="0"/>
              <a:t>This accommodates the arrival of the Solenoid, now expected late March</a:t>
            </a:r>
          </a:p>
          <a:p>
            <a:r>
              <a:rPr lang="en-US" dirty="0"/>
              <a:t>The CTOF, HTCC and SVT will have to be removed temporarily to accommodate installing the solenoid and connecting it to cryogenics and I&amp;C services as well as its main power supply</a:t>
            </a:r>
          </a:p>
          <a:p>
            <a:r>
              <a:rPr lang="en-US" dirty="0"/>
              <a:t>Expect to complete Solenoid, including cool-down and power tests, by August 2017</a:t>
            </a:r>
          </a:p>
        </p:txBody>
      </p:sp>
    </p:spTree>
    <p:extLst>
      <p:ext uri="{BB962C8B-B14F-4D97-AF65-F5344CB8AC3E}">
        <p14:creationId xmlns:p14="http://schemas.microsoft.com/office/powerpoint/2010/main" val="295776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814388" y="-104775"/>
            <a:ext cx="7772400" cy="914400"/>
          </a:xfrm>
        </p:spPr>
        <p:txBody>
          <a:bodyPr/>
          <a:lstStyle/>
          <a:p>
            <a:r>
              <a:rPr lang="en-US" altLang="en-US" dirty="0"/>
              <a:t>Hall C Equipment</a:t>
            </a:r>
          </a:p>
        </p:txBody>
      </p:sp>
      <p:grpSp>
        <p:nvGrpSpPr>
          <p:cNvPr id="47107" name="Group 2"/>
          <p:cNvGrpSpPr>
            <a:grpSpLocks/>
          </p:cNvGrpSpPr>
          <p:nvPr/>
        </p:nvGrpSpPr>
        <p:grpSpPr bwMode="auto">
          <a:xfrm>
            <a:off x="1447800" y="868314"/>
            <a:ext cx="6361113" cy="4770486"/>
            <a:chOff x="870003" y="762298"/>
            <a:chExt cx="7244179" cy="5433135"/>
          </a:xfrm>
        </p:grpSpPr>
        <p:pic>
          <p:nvPicPr>
            <p:cNvPr id="47108" name="Picture 4" descr="SHM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003" y="762298"/>
              <a:ext cx="7244179" cy="5433135"/>
            </a:xfrm>
            <a:prstGeom prst="rect">
              <a:avLst/>
            </a:prstGeom>
            <a:noFill/>
            <a:ln w="12700">
              <a:solidFill>
                <a:srgbClr val="46ADC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109" name="TextBox 4"/>
            <p:cNvSpPr txBox="1">
              <a:spLocks noChangeArrowheads="1"/>
            </p:cNvSpPr>
            <p:nvPr/>
          </p:nvSpPr>
          <p:spPr bwMode="auto">
            <a:xfrm>
              <a:off x="2804408" y="2357789"/>
              <a:ext cx="169512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chemeClr val="bg1"/>
                  </a:solidFill>
                </a:rPr>
                <a:t>SHMS (New)</a:t>
              </a:r>
            </a:p>
          </p:txBody>
        </p:sp>
        <p:sp>
          <p:nvSpPr>
            <p:cNvPr id="47110" name="TextBox 5"/>
            <p:cNvSpPr txBox="1">
              <a:spLocks noChangeArrowheads="1"/>
            </p:cNvSpPr>
            <p:nvPr/>
          </p:nvSpPr>
          <p:spPr bwMode="auto">
            <a:xfrm>
              <a:off x="5745459" y="3963059"/>
              <a:ext cx="175235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chemeClr val="bg1"/>
                  </a:solidFill>
                </a:rPr>
                <a:t>HMS (Exists)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1000" y="58674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9900"/>
                </a:solidFill>
                <a:latin typeface="Calibri" panose="020F0502020204030204" pitchFamily="34" charset="0"/>
              </a:rPr>
              <a:t>SHMS – Super High Momentum Spectrometer ; HMS – High Momentum Spectrometer</a:t>
            </a:r>
          </a:p>
        </p:txBody>
      </p:sp>
    </p:spTree>
    <p:extLst>
      <p:ext uri="{BB962C8B-B14F-4D97-AF65-F5344CB8AC3E}">
        <p14:creationId xmlns:p14="http://schemas.microsoft.com/office/powerpoint/2010/main" val="368468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</a:t>
            </a:r>
            <a:r>
              <a:rPr lang="en-US" dirty="0" smtClean="0"/>
              <a:t>C - </a:t>
            </a:r>
            <a:r>
              <a:rPr lang="en-US" dirty="0"/>
              <a:t>SHMS Detectors</a:t>
            </a:r>
          </a:p>
        </p:txBody>
      </p:sp>
      <p:sp>
        <p:nvSpPr>
          <p:cNvPr id="5" name="Rectangle 45"/>
          <p:cNvSpPr>
            <a:spLocks noChangeArrowheads="1"/>
          </p:cNvSpPr>
          <p:nvPr/>
        </p:nvSpPr>
        <p:spPr bwMode="auto">
          <a:xfrm>
            <a:off x="0" y="762000"/>
            <a:ext cx="3733800" cy="2565400"/>
          </a:xfrm>
          <a:prstGeom prst="rect">
            <a:avLst/>
          </a:prstGeom>
          <a:solidFill>
            <a:srgbClr val="FBFF6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pic>
        <p:nvPicPr>
          <p:cNvPr id="6" name="Picture 3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2763" y="1792288"/>
            <a:ext cx="6022975" cy="453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23"/>
          <p:cNvSpPr txBox="1">
            <a:spLocks noChangeArrowheads="1"/>
          </p:cNvSpPr>
          <p:nvPr/>
        </p:nvSpPr>
        <p:spPr bwMode="auto">
          <a:xfrm>
            <a:off x="2051050" y="3962400"/>
            <a:ext cx="1066800" cy="1603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900">
                <a:solidFill>
                  <a:srgbClr val="333399"/>
                </a:solidFill>
                <a:latin typeface="Arial" charset="0"/>
              </a:rPr>
              <a:t>Shower Counter </a:t>
            </a:r>
          </a:p>
        </p:txBody>
      </p:sp>
      <p:sp>
        <p:nvSpPr>
          <p:cNvPr id="9" name="TextBox 24"/>
          <p:cNvSpPr txBox="1">
            <a:spLocks noChangeArrowheads="1"/>
          </p:cNvSpPr>
          <p:nvPr/>
        </p:nvSpPr>
        <p:spPr bwMode="auto">
          <a:xfrm>
            <a:off x="2895600" y="4572000"/>
            <a:ext cx="1011238" cy="182563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900">
                <a:solidFill>
                  <a:srgbClr val="008000"/>
                </a:solidFill>
                <a:latin typeface="Arial" charset="0"/>
              </a:rPr>
              <a:t>S2 Hodoscope</a:t>
            </a:r>
          </a:p>
        </p:txBody>
      </p:sp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5969000" y="2420938"/>
            <a:ext cx="1252538" cy="26352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900" dirty="0">
                <a:solidFill>
                  <a:srgbClr val="FF0000"/>
                </a:solidFill>
                <a:latin typeface="Arial" charset="0"/>
              </a:rPr>
              <a:t>C</a:t>
            </a:r>
            <a:r>
              <a:rPr lang="en-US" sz="900" baseline="-25000" dirty="0">
                <a:solidFill>
                  <a:srgbClr val="FF0000"/>
                </a:solidFill>
                <a:latin typeface="Arial" charset="0"/>
              </a:rPr>
              <a:t>4</a:t>
            </a:r>
            <a:r>
              <a:rPr lang="en-US" sz="900" dirty="0">
                <a:solidFill>
                  <a:srgbClr val="FF0000"/>
                </a:solidFill>
                <a:latin typeface="Arial" charset="0"/>
              </a:rPr>
              <a:t>F</a:t>
            </a:r>
            <a:r>
              <a:rPr lang="en-US" sz="900" baseline="-25000" dirty="0">
                <a:solidFill>
                  <a:srgbClr val="FF0000"/>
                </a:solidFill>
                <a:latin typeface="Arial" charset="0"/>
              </a:rPr>
              <a:t>8</a:t>
            </a:r>
            <a:r>
              <a:rPr lang="en-US" sz="900" dirty="0">
                <a:solidFill>
                  <a:srgbClr val="FF0000"/>
                </a:solidFill>
                <a:latin typeface="Arial" charset="0"/>
              </a:rPr>
              <a:t>O </a:t>
            </a:r>
            <a:r>
              <a:rPr lang="en-US" sz="900" i="1" dirty="0">
                <a:solidFill>
                  <a:srgbClr val="FF0000"/>
                </a:solidFill>
                <a:latin typeface="Arial" charset="0"/>
              </a:rPr>
              <a:t>Heavy Gas </a:t>
            </a:r>
            <a:r>
              <a:rPr lang="en-US" sz="900" dirty="0">
                <a:solidFill>
                  <a:srgbClr val="FF0000"/>
                </a:solidFill>
                <a:latin typeface="Arial" charset="0"/>
              </a:rPr>
              <a:t>Cerenkov *</a:t>
            </a:r>
          </a:p>
        </p:txBody>
      </p:sp>
      <p:sp>
        <p:nvSpPr>
          <p:cNvPr id="11" name="TextBox 26"/>
          <p:cNvSpPr txBox="1">
            <a:spLocks noChangeArrowheads="1"/>
          </p:cNvSpPr>
          <p:nvPr/>
        </p:nvSpPr>
        <p:spPr bwMode="auto">
          <a:xfrm>
            <a:off x="4605338" y="6180138"/>
            <a:ext cx="990600" cy="1428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900">
                <a:solidFill>
                  <a:srgbClr val="008000"/>
                </a:solidFill>
                <a:latin typeface="Arial" charset="0"/>
              </a:rPr>
              <a:t>S1 Hodoscope</a:t>
            </a:r>
          </a:p>
        </p:txBody>
      </p:sp>
      <p:sp>
        <p:nvSpPr>
          <p:cNvPr id="12" name="TextBox 27"/>
          <p:cNvSpPr txBox="1">
            <a:spLocks noChangeArrowheads="1"/>
          </p:cNvSpPr>
          <p:nvPr/>
        </p:nvSpPr>
        <p:spPr bwMode="auto">
          <a:xfrm>
            <a:off x="6705600" y="2819400"/>
            <a:ext cx="1066800" cy="1524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900">
                <a:solidFill>
                  <a:srgbClr val="008000"/>
                </a:solidFill>
                <a:latin typeface="Arial" charset="0"/>
              </a:rPr>
              <a:t>Drift Chambers</a:t>
            </a:r>
          </a:p>
        </p:txBody>
      </p:sp>
      <p:sp>
        <p:nvSpPr>
          <p:cNvPr id="13" name="TextBox 28"/>
          <p:cNvSpPr txBox="1">
            <a:spLocks noChangeArrowheads="1"/>
          </p:cNvSpPr>
          <p:nvPr/>
        </p:nvSpPr>
        <p:spPr bwMode="auto">
          <a:xfrm>
            <a:off x="7620000" y="3238500"/>
            <a:ext cx="965200" cy="2952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900" dirty="0" err="1">
                <a:solidFill>
                  <a:srgbClr val="FF0000"/>
                </a:solidFill>
                <a:latin typeface="Arial" charset="0"/>
              </a:rPr>
              <a:t>Ar</a:t>
            </a:r>
            <a:r>
              <a:rPr lang="en-US" sz="900" dirty="0">
                <a:solidFill>
                  <a:srgbClr val="FF0000"/>
                </a:solidFill>
                <a:latin typeface="Arial" charset="0"/>
              </a:rPr>
              <a:t>/Ne </a:t>
            </a:r>
            <a:r>
              <a:rPr lang="en-US" sz="900" i="1" dirty="0">
                <a:solidFill>
                  <a:srgbClr val="FF0000"/>
                </a:solidFill>
                <a:latin typeface="Arial" charset="0"/>
              </a:rPr>
              <a:t>Noble-Gas</a:t>
            </a:r>
            <a:r>
              <a:rPr lang="en-US" sz="900" dirty="0">
                <a:solidFill>
                  <a:srgbClr val="FF0000"/>
                </a:solidFill>
                <a:latin typeface="Arial" charset="0"/>
              </a:rPr>
              <a:t> Cerenkov</a:t>
            </a: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rot="5400000" flipH="1" flipV="1">
            <a:off x="3384550" y="3778250"/>
            <a:ext cx="1143000" cy="44450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lg"/>
          </a:ln>
          <a:effectLst>
            <a:outerShdw dist="38100" dir="20760014" algn="br" rotWithShape="0">
              <a:schemeClr val="bg1">
                <a:alpha val="96999"/>
              </a:schemeClr>
            </a:outerShdw>
          </a:effectLst>
        </p:spPr>
      </p:cxnSp>
      <p:cxnSp>
        <p:nvCxnSpPr>
          <p:cNvPr id="15" name="Straight Arrow Connector 14"/>
          <p:cNvCxnSpPr>
            <a:cxnSpLocks noChangeShapeType="1"/>
            <a:stCxn id="10" idx="1"/>
          </p:cNvCxnSpPr>
          <p:nvPr/>
        </p:nvCxnSpPr>
        <p:spPr bwMode="auto">
          <a:xfrm rot="10800000" flipV="1">
            <a:off x="5629275" y="2552700"/>
            <a:ext cx="339725" cy="41910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lg"/>
          </a:ln>
          <a:effectLst>
            <a:outerShdw dist="38100" dir="20760014" algn="br" rotWithShape="0">
              <a:schemeClr val="bg1">
                <a:alpha val="96999"/>
              </a:schemeClr>
            </a:outerShdw>
          </a:effectLst>
        </p:spPr>
      </p:cxnSp>
      <p:cxnSp>
        <p:nvCxnSpPr>
          <p:cNvPr id="16" name="Straight Arrow Connector 15"/>
          <p:cNvCxnSpPr>
            <a:cxnSpLocks noChangeShapeType="1"/>
            <a:stCxn id="11" idx="0"/>
          </p:cNvCxnSpPr>
          <p:nvPr/>
        </p:nvCxnSpPr>
        <p:spPr bwMode="auto">
          <a:xfrm rot="5400000" flipH="1" flipV="1">
            <a:off x="4586288" y="5137150"/>
            <a:ext cx="1557338" cy="52863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lg"/>
          </a:ln>
          <a:effectLst>
            <a:outerShdw dist="38100" dir="20760014" algn="br" rotWithShape="0">
              <a:schemeClr val="bg1">
                <a:alpha val="96999"/>
              </a:schemeClr>
            </a:outerShdw>
          </a:effectLst>
        </p:spPr>
      </p:cxnSp>
      <p:cxnSp>
        <p:nvCxnSpPr>
          <p:cNvPr id="17" name="Straight Arrow Connector 16"/>
          <p:cNvCxnSpPr>
            <a:cxnSpLocks noChangeShapeType="1"/>
            <a:stCxn id="12" idx="2"/>
          </p:cNvCxnSpPr>
          <p:nvPr/>
        </p:nvCxnSpPr>
        <p:spPr bwMode="auto">
          <a:xfrm rot="5400000">
            <a:off x="6667500" y="2857500"/>
            <a:ext cx="457200" cy="68580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lg"/>
          </a:ln>
          <a:effectLst>
            <a:outerShdw dist="38100" dir="20760014" algn="br" rotWithShape="0">
              <a:schemeClr val="bg1">
                <a:alpha val="96999"/>
              </a:schemeClr>
            </a:outerShdw>
          </a:effectLst>
        </p:spPr>
      </p:cxnSp>
      <p:cxnSp>
        <p:nvCxnSpPr>
          <p:cNvPr id="18" name="Straight Arrow Connector 17"/>
          <p:cNvCxnSpPr>
            <a:cxnSpLocks noChangeShapeType="1"/>
            <a:stCxn id="12" idx="2"/>
          </p:cNvCxnSpPr>
          <p:nvPr/>
        </p:nvCxnSpPr>
        <p:spPr bwMode="auto">
          <a:xfrm rot="5400000">
            <a:off x="6739731" y="3166269"/>
            <a:ext cx="693738" cy="30480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lg"/>
          </a:ln>
          <a:effectLst>
            <a:outerShdw dist="38100" dir="20760014" algn="br" rotWithShape="0">
              <a:schemeClr val="bg1">
                <a:alpha val="96999"/>
              </a:schemeClr>
            </a:outerShdw>
          </a:effectLst>
        </p:spPr>
      </p:cxnSp>
      <p:cxnSp>
        <p:nvCxnSpPr>
          <p:cNvPr id="19" name="Straight Arrow Connector 18"/>
          <p:cNvCxnSpPr>
            <a:cxnSpLocks noChangeShapeType="1"/>
            <a:stCxn id="13" idx="2"/>
          </p:cNvCxnSpPr>
          <p:nvPr/>
        </p:nvCxnSpPr>
        <p:spPr bwMode="auto">
          <a:xfrm rot="5400000">
            <a:off x="7738268" y="3618707"/>
            <a:ext cx="449263" cy="27940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lg"/>
          </a:ln>
          <a:effectLst>
            <a:outerShdw dist="38100" dir="20760014" algn="br" rotWithShape="0">
              <a:schemeClr val="bg1">
                <a:alpha val="96999"/>
              </a:schemeClr>
            </a:outerShdw>
          </a:effectLst>
        </p:spPr>
      </p:cxnSp>
      <p:sp>
        <p:nvSpPr>
          <p:cNvPr id="20" name="TextBox 35"/>
          <p:cNvSpPr txBox="1">
            <a:spLocks noChangeArrowheads="1"/>
          </p:cNvSpPr>
          <p:nvPr/>
        </p:nvSpPr>
        <p:spPr bwMode="auto">
          <a:xfrm>
            <a:off x="3048000" y="5740400"/>
            <a:ext cx="1203325" cy="23297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900" i="1" dirty="0">
                <a:solidFill>
                  <a:srgbClr val="008000"/>
                </a:solidFill>
                <a:latin typeface="Arial" charset="0"/>
              </a:rPr>
              <a:t>Aerogel Cerenkov</a:t>
            </a:r>
          </a:p>
        </p:txBody>
      </p:sp>
      <p:cxnSp>
        <p:nvCxnSpPr>
          <p:cNvPr id="21" name="Straight Arrow Connector 20"/>
          <p:cNvCxnSpPr>
            <a:cxnSpLocks noChangeShapeType="1"/>
            <a:stCxn id="20" idx="0"/>
          </p:cNvCxnSpPr>
          <p:nvPr/>
        </p:nvCxnSpPr>
        <p:spPr bwMode="auto">
          <a:xfrm rot="5400000" flipH="1" flipV="1">
            <a:off x="2968627" y="4289428"/>
            <a:ext cx="2132009" cy="769936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lg"/>
          </a:ln>
          <a:effectLst>
            <a:outerShdw dist="38100" dir="20760014" algn="br" rotWithShape="0">
              <a:schemeClr val="bg1">
                <a:alpha val="96999"/>
              </a:schemeClr>
            </a:outerShdw>
          </a:effectLst>
        </p:spPr>
      </p:cxn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29456" y="785692"/>
            <a:ext cx="40386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ts val="400"/>
              </a:spcBef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Noble Gas Cerenkov</a:t>
            </a:r>
          </a:p>
          <a:p>
            <a:pPr algn="l" eaLnBrk="0" hangingPunct="0">
              <a:spcBef>
                <a:spcPts val="400"/>
              </a:spcBef>
            </a:pPr>
            <a:r>
              <a:rPr lang="en-US" sz="1400" dirty="0">
                <a:solidFill>
                  <a:srgbClr val="008000"/>
                </a:solidFill>
                <a:latin typeface="Arial" charset="0"/>
              </a:rPr>
              <a:t>Drift Chambers</a:t>
            </a:r>
          </a:p>
          <a:p>
            <a:pPr algn="l" eaLnBrk="0" hangingPunct="0">
              <a:spcBef>
                <a:spcPts val="400"/>
              </a:spcBef>
            </a:pPr>
            <a:r>
              <a:rPr lang="en-US" sz="1400" dirty="0">
                <a:solidFill>
                  <a:srgbClr val="008000"/>
                </a:solidFill>
                <a:latin typeface="Arial" charset="0"/>
              </a:rPr>
              <a:t>Trigger Hodoscopes</a:t>
            </a:r>
          </a:p>
          <a:p>
            <a:pPr lvl="1" algn="l" eaLnBrk="0" hangingPunct="0">
              <a:spcBef>
                <a:spcPts val="400"/>
              </a:spcBef>
              <a:buFont typeface="Arial" charset="0"/>
              <a:buChar char="•"/>
            </a:pPr>
            <a:r>
              <a:rPr lang="en-US" sz="1400" dirty="0">
                <a:solidFill>
                  <a:srgbClr val="008000"/>
                </a:solidFill>
                <a:latin typeface="Arial" charset="0"/>
              </a:rPr>
              <a:t>3 Planes Scintillator</a:t>
            </a:r>
          </a:p>
          <a:p>
            <a:pPr lvl="1" algn="l" eaLnBrk="0" hangingPunct="0">
              <a:spcBef>
                <a:spcPts val="400"/>
              </a:spcBef>
              <a:buFont typeface="Arial" charset="0"/>
              <a:buChar char="•"/>
            </a:pPr>
            <a:r>
              <a:rPr lang="en-US" sz="1400" dirty="0">
                <a:solidFill>
                  <a:srgbClr val="008000"/>
                </a:solidFill>
                <a:latin typeface="Arial" charset="0"/>
              </a:rPr>
              <a:t>1 Plane Quartz</a:t>
            </a:r>
          </a:p>
          <a:p>
            <a:pPr algn="l" eaLnBrk="0" hangingPunct="0">
              <a:spcBef>
                <a:spcPts val="400"/>
              </a:spcBef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Heavy Gas Cerenkov*</a:t>
            </a:r>
          </a:p>
          <a:p>
            <a:pPr algn="l" eaLnBrk="0" hangingPunct="0">
              <a:spcBef>
                <a:spcPts val="400"/>
              </a:spcBef>
            </a:pPr>
            <a:r>
              <a:rPr lang="en-US" sz="1400" dirty="0">
                <a:solidFill>
                  <a:srgbClr val="0000FF"/>
                </a:solidFill>
                <a:latin typeface="Arial" charset="0"/>
              </a:rPr>
              <a:t>Calorimeter</a:t>
            </a:r>
          </a:p>
          <a:p>
            <a:pPr algn="l" eaLnBrk="0" hangingPunct="0">
              <a:spcBef>
                <a:spcPts val="400"/>
              </a:spcBef>
            </a:pPr>
            <a:r>
              <a:rPr lang="en-US" sz="1400" dirty="0">
                <a:solidFill>
                  <a:srgbClr val="008000"/>
                </a:solidFill>
                <a:latin typeface="Arial" charset="0"/>
              </a:rPr>
              <a:t>Detector Frames</a:t>
            </a:r>
          </a:p>
          <a:p>
            <a:pPr algn="l" eaLnBrk="0" hangingPunct="0">
              <a:spcBef>
                <a:spcPts val="400"/>
              </a:spcBef>
            </a:pPr>
            <a:r>
              <a:rPr lang="en-US" sz="1400" dirty="0">
                <a:solidFill>
                  <a:srgbClr val="008000"/>
                </a:solidFill>
                <a:latin typeface="Arial" charset="0"/>
              </a:rPr>
              <a:t>Aerogel  </a:t>
            </a:r>
          </a:p>
          <a:p>
            <a:pPr algn="l" eaLnBrk="0" hangingPunct="0">
              <a:spcBef>
                <a:spcPts val="400"/>
              </a:spcBef>
            </a:pPr>
            <a:endParaRPr lang="en-US" sz="1400" dirty="0">
              <a:latin typeface="Arial" charset="0"/>
            </a:endParaRPr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100853" y="5533723"/>
            <a:ext cx="20574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ts val="100"/>
              </a:spcBef>
            </a:pPr>
            <a:r>
              <a:rPr lang="en-US" sz="1000" dirty="0">
                <a:latin typeface="Arial" charset="0"/>
              </a:rPr>
              <a:t>(Funding Color Codes):</a:t>
            </a:r>
          </a:p>
          <a:p>
            <a:pPr eaLnBrk="0" hangingPunct="0">
              <a:spcBef>
                <a:spcPts val="100"/>
              </a:spcBef>
            </a:pPr>
            <a:r>
              <a:rPr lang="en-US" sz="1100" dirty="0">
                <a:solidFill>
                  <a:srgbClr val="FF0000"/>
                </a:solidFill>
                <a:latin typeface="Arial" charset="0"/>
              </a:rPr>
              <a:t>12 GeV Project Funded</a:t>
            </a:r>
          </a:p>
          <a:p>
            <a:pPr eaLnBrk="0" hangingPunct="0">
              <a:spcBef>
                <a:spcPts val="100"/>
              </a:spcBef>
            </a:pPr>
            <a:r>
              <a:rPr lang="en-US" sz="1100" dirty="0">
                <a:solidFill>
                  <a:srgbClr val="008000"/>
                </a:solidFill>
                <a:latin typeface="Arial" charset="0"/>
              </a:rPr>
              <a:t>NSF MRI Funding</a:t>
            </a:r>
            <a:endParaRPr lang="en-US" sz="1100" b="0" dirty="0">
              <a:solidFill>
                <a:srgbClr val="008000"/>
              </a:solidFill>
              <a:latin typeface="Arial" charset="0"/>
            </a:endParaRPr>
          </a:p>
          <a:p>
            <a:pPr eaLnBrk="0" hangingPunct="0">
              <a:spcBef>
                <a:spcPts val="100"/>
              </a:spcBef>
            </a:pPr>
            <a:r>
              <a:rPr lang="en-US" sz="1100" dirty="0">
                <a:solidFill>
                  <a:srgbClr val="0000FF"/>
                </a:solidFill>
                <a:latin typeface="Arial" charset="0"/>
              </a:rPr>
              <a:t>Gift from NIKHEF and NSL </a:t>
            </a:r>
          </a:p>
        </p:txBody>
      </p:sp>
      <p:pic>
        <p:nvPicPr>
          <p:cNvPr id="24" name="Picture 21" descr="UVALOGO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842962"/>
            <a:ext cx="1346200" cy="14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HULogo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9726" y="1074738"/>
            <a:ext cx="889000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UReginaLOGO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2995" y="2117339"/>
            <a:ext cx="8461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2" descr="JMULogo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25796" y="1431352"/>
            <a:ext cx="7270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3"/>
          <p:cNvSpPr txBox="1">
            <a:spLocks noChangeArrowheads="1"/>
          </p:cNvSpPr>
          <p:nvPr/>
        </p:nvSpPr>
        <p:spPr bwMode="auto">
          <a:xfrm>
            <a:off x="2051050" y="4140200"/>
            <a:ext cx="1295400" cy="177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900">
                <a:solidFill>
                  <a:srgbClr val="333399"/>
                </a:solidFill>
                <a:latin typeface="Arial" charset="0"/>
              </a:rPr>
              <a:t>PreShower Counter </a:t>
            </a:r>
          </a:p>
        </p:txBody>
      </p:sp>
      <p:cxnSp>
        <p:nvCxnSpPr>
          <p:cNvPr id="29" name="Straight Arrow Connector 28"/>
          <p:cNvCxnSpPr>
            <a:cxnSpLocks noChangeShapeType="1"/>
            <a:stCxn id="28" idx="3"/>
          </p:cNvCxnSpPr>
          <p:nvPr/>
        </p:nvCxnSpPr>
        <p:spPr bwMode="auto">
          <a:xfrm flipV="1">
            <a:off x="3346450" y="3517900"/>
            <a:ext cx="495300" cy="71120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lg"/>
          </a:ln>
          <a:effectLst>
            <a:outerShdw dist="38100" dir="20760014" algn="br" rotWithShape="0">
              <a:schemeClr val="bg1">
                <a:alpha val="96999"/>
              </a:schemeClr>
            </a:outerShdw>
          </a:effectLst>
        </p:spPr>
      </p:cxnSp>
      <p:cxnSp>
        <p:nvCxnSpPr>
          <p:cNvPr id="30" name="Straight Arrow Connector 29"/>
          <p:cNvCxnSpPr>
            <a:cxnSpLocks noChangeShapeType="1"/>
            <a:stCxn id="8" idx="3"/>
          </p:cNvCxnSpPr>
          <p:nvPr/>
        </p:nvCxnSpPr>
        <p:spPr bwMode="auto">
          <a:xfrm flipV="1">
            <a:off x="3117850" y="3327400"/>
            <a:ext cx="550863" cy="715963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lg"/>
          </a:ln>
          <a:effectLst>
            <a:outerShdw dist="38100" dir="20760014" algn="br" rotWithShape="0">
              <a:schemeClr val="bg1">
                <a:alpha val="96999"/>
              </a:schemeClr>
            </a:outerShdw>
          </a:effectLst>
        </p:spPr>
      </p:cxnSp>
      <p:pic>
        <p:nvPicPr>
          <p:cNvPr id="31" name="Picture 58" descr="CWMLogo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9086" y="2695575"/>
            <a:ext cx="11461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5" descr="NCATLogoName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24275" y="1844060"/>
            <a:ext cx="9302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8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94228" y="2422392"/>
            <a:ext cx="18986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CUA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6672" y="2972571"/>
            <a:ext cx="1714119" cy="176022"/>
          </a:xfrm>
          <a:prstGeom prst="rect">
            <a:avLst/>
          </a:prstGeom>
        </p:spPr>
      </p:pic>
      <p:sp>
        <p:nvSpPr>
          <p:cNvPr id="36" name="TextBox 28"/>
          <p:cNvSpPr txBox="1">
            <a:spLocks noChangeArrowheads="1"/>
          </p:cNvSpPr>
          <p:nvPr/>
        </p:nvSpPr>
        <p:spPr bwMode="auto">
          <a:xfrm>
            <a:off x="6934200" y="6156325"/>
            <a:ext cx="1549400" cy="290513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900" dirty="0">
                <a:solidFill>
                  <a:srgbClr val="FF0000"/>
                </a:solidFill>
                <a:latin typeface="Arial" charset="0"/>
              </a:rPr>
              <a:t>Main Detector Support Structures</a:t>
            </a:r>
          </a:p>
        </p:txBody>
      </p: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rot="10800000">
            <a:off x="6553200" y="5973380"/>
            <a:ext cx="381000" cy="351224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lg"/>
          </a:ln>
          <a:effectLst>
            <a:outerShdw dist="38100" dir="20760014" algn="br" rotWithShape="0">
              <a:schemeClr val="bg1">
                <a:alpha val="96999"/>
              </a:scheme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69377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9400" y="808559"/>
            <a:ext cx="2438400" cy="19595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10223" y="3937888"/>
            <a:ext cx="3291555" cy="2462912"/>
          </a:xfrm>
          <a:prstGeom prst="rect">
            <a:avLst/>
          </a:prstGeom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3" name="Picture 22" descr="DSC000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6911" y="3833524"/>
            <a:ext cx="3423035" cy="2567276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649" y="808559"/>
            <a:ext cx="2019300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914400"/>
          </a:xfrm>
        </p:spPr>
        <p:txBody>
          <a:bodyPr/>
          <a:lstStyle/>
          <a:p>
            <a:r>
              <a:rPr lang="en-US" dirty="0"/>
              <a:t>Hall </a:t>
            </a:r>
            <a:r>
              <a:rPr lang="en-US" dirty="0" smtClean="0"/>
              <a:t>C - </a:t>
            </a:r>
            <a:r>
              <a:rPr lang="en-US" dirty="0"/>
              <a:t>Detectors </a:t>
            </a:r>
            <a:r>
              <a:rPr lang="en-US" dirty="0">
                <a:solidFill>
                  <a:srgbClr val="008000"/>
                </a:solidFill>
              </a:rPr>
              <a:t>COMPLETE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486" y="2497618"/>
            <a:ext cx="2053525" cy="30777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PreShower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Counters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3675" y="817644"/>
            <a:ext cx="1016027" cy="52322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NGC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(U. of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2200" y="5877580"/>
            <a:ext cx="2114869" cy="52322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Scintillator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Hodoscopes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(James Madison U.)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93430" y="5927743"/>
            <a:ext cx="2269570" cy="52322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Quartz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Hodoscope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(North Carolina A&amp;T)</a:t>
            </a: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3011" y="2820456"/>
            <a:ext cx="2042604" cy="15304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32088" y="4346659"/>
            <a:ext cx="2053525" cy="52322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Shower Counters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(ANSL)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lum bright="23000"/>
          </a:blip>
          <a:stretch>
            <a:fillRect/>
          </a:stretch>
        </p:blipFill>
        <p:spPr>
          <a:xfrm>
            <a:off x="5664227" y="842064"/>
            <a:ext cx="3436058" cy="2008517"/>
          </a:xfrm>
          <a:prstGeom prst="rect">
            <a:avLst/>
          </a:prstGeom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lum bright="29000" contrast="9000"/>
          </a:blip>
          <a:srcRect t="26777" b="17438"/>
          <a:stretch>
            <a:fillRect/>
          </a:stretch>
        </p:blipFill>
        <p:spPr>
          <a:xfrm>
            <a:off x="2429008" y="2872155"/>
            <a:ext cx="4270898" cy="177954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05125" y="4409861"/>
            <a:ext cx="1527476" cy="52322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HGC Cerenkov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(U. of Regina)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05957" y="2667000"/>
            <a:ext cx="1512784" cy="52322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Drift Chambers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(Hampton U.)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093 SHMS April 2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1552" y="838200"/>
            <a:ext cx="5982447" cy="396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</a:t>
            </a:r>
            <a:r>
              <a:rPr lang="en-US" dirty="0" smtClean="0"/>
              <a:t>C - </a:t>
            </a:r>
            <a:r>
              <a:rPr lang="en-US" dirty="0"/>
              <a:t>SHMS Magnets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612" y="838200"/>
            <a:ext cx="2949388" cy="550920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Quad 1 (Q1):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Installed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test to operational current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Horizontal Bend (HB):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Installed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test to operational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Quad 2 (Q2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Installed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test to operational current</a:t>
            </a:r>
            <a:endParaRPr lang="en-US" sz="1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Quad 3 (Q3):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Installed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Pumped down</a:t>
            </a:r>
          </a:p>
          <a:p>
            <a:endParaRPr lang="en-US" sz="1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Dipole (D):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Installed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Having CCR attached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6019800" y="3124200"/>
            <a:ext cx="1371600" cy="205739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170094" y="5238690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Q1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0547" y="5257800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HB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 flipV="1">
            <a:off x="7162800" y="2895601"/>
            <a:ext cx="1371600" cy="205739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8313094" y="5241472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Q2</a:t>
            </a:r>
          </a:p>
        </p:txBody>
      </p:sp>
      <p:pic>
        <p:nvPicPr>
          <p:cNvPr id="15" name="Picture 4" descr="C:\Users\lung\Desktop\iPhone Pics - June 2015\2016-10-12 Q2 Arrival\Q2 Arrival 7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01" b="4229"/>
          <a:stretch/>
        </p:blipFill>
        <p:spPr bwMode="auto">
          <a:xfrm>
            <a:off x="3235791" y="3781223"/>
            <a:ext cx="2022009" cy="26701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971801" y="3855656"/>
            <a:ext cx="1066799" cy="9449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400" dirty="0">
                <a:solidFill>
                  <a:srgbClr val="C00000"/>
                </a:solidFill>
              </a:rPr>
              <a:t>Q2 entering Hall C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4572000" y="3276600"/>
            <a:ext cx="1295400" cy="194309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11B0E3-7BD8-43A5-A1ED-54F1C39AA136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8295" y="5116035"/>
            <a:ext cx="3873652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Passed receipt inspections including hi-pot test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Having Cryogenic Control Reservoir attached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imap://lung@mail.jlab.org:993/fetch%3EUID%3E/INBOX%3E392930?part=1.2&amp;type=image/jpeg&amp;filename=IMG_38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p://lung@mail.jlab.org:993/fetch%3EUID%3E/INBOX%3E392930?part=1.2&amp;type=image/jpeg&amp;filename=IMG_382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imap://lung@mail.jlab.org:993/fetch%3EUID%3E/INBOX%3E393111?part=1.2&amp;type=image/jpeg&amp;filename=image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4356" r="6142" b="3333"/>
          <a:stretch/>
        </p:blipFill>
        <p:spPr bwMode="auto">
          <a:xfrm rot="5400000">
            <a:off x="-91879" y="1304758"/>
            <a:ext cx="3030823" cy="248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C:\Users\lung\AppData\Local\Temp\image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0" r="4525"/>
          <a:stretch/>
        </p:blipFill>
        <p:spPr bwMode="auto">
          <a:xfrm rot="5400000">
            <a:off x="2208103" y="2114966"/>
            <a:ext cx="3489368" cy="245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5586" y="819150"/>
            <a:ext cx="1763624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Staged for lift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34531" y="1295400"/>
            <a:ext cx="2194833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Lowered in place 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dirty="0"/>
              <a:t>Hall C: Dipole Installation</a:t>
            </a:r>
          </a:p>
        </p:txBody>
      </p:sp>
      <p:pic>
        <p:nvPicPr>
          <p:cNvPr id="22" name="Picture 2" descr="C:\Users\lung\AppData\Local\Temp\hallccam3-20161102-1948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" r="12535"/>
          <a:stretch/>
        </p:blipFill>
        <p:spPr bwMode="auto">
          <a:xfrm>
            <a:off x="5029200" y="3580289"/>
            <a:ext cx="4016829" cy="274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55074" y="3276600"/>
            <a:ext cx="2335896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 SHMS carriage</a:t>
            </a:r>
          </a:p>
        </p:txBody>
      </p:sp>
    </p:spTree>
    <p:extLst>
      <p:ext uri="{BB962C8B-B14F-4D97-AF65-F5344CB8AC3E}">
        <p14:creationId xmlns:p14="http://schemas.microsoft.com/office/powerpoint/2010/main" val="268762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763000" cy="914400"/>
          </a:xfrm>
        </p:spPr>
        <p:txBody>
          <a:bodyPr/>
          <a:lstStyle/>
          <a:p>
            <a:r>
              <a:rPr lang="en-US" dirty="0" smtClean="0"/>
              <a:t>12 GeV Project </a:t>
            </a:r>
            <a:r>
              <a:rPr lang="en-US" dirty="0">
                <a:solidFill>
                  <a:schemeClr val="tx1"/>
                </a:solidFill>
              </a:rPr>
              <a:t>Work Remaining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Hall B - CLAS12</a:t>
            </a:r>
            <a:endParaRPr lang="en-US" sz="2000" dirty="0"/>
          </a:p>
          <a:p>
            <a:pPr lvl="1"/>
            <a:r>
              <a:rPr lang="en-US" sz="2000" dirty="0"/>
              <a:t>Install CTOF (ongoing) and SVT</a:t>
            </a:r>
          </a:p>
          <a:p>
            <a:pPr lvl="1"/>
            <a:r>
              <a:rPr lang="en-US" sz="2000" dirty="0"/>
              <a:t>Install HTCC and Moeller Shield</a:t>
            </a:r>
          </a:p>
          <a:p>
            <a:pPr lvl="1"/>
            <a:r>
              <a:rPr lang="en-US" sz="2000" dirty="0"/>
              <a:t>Deliver beam to demonstrate formal 12 GeV Project milestone (February)</a:t>
            </a:r>
          </a:p>
          <a:p>
            <a:pPr lvl="1"/>
            <a:endParaRPr lang="en-US" sz="2000" dirty="0"/>
          </a:p>
          <a:p>
            <a:r>
              <a:rPr lang="en-US" sz="2000" b="1" dirty="0" smtClean="0">
                <a:solidFill>
                  <a:srgbClr val="0000FF"/>
                </a:solidFill>
              </a:rPr>
              <a:t>Hall B - CLAS12 </a:t>
            </a:r>
            <a:r>
              <a:rPr lang="en-US" sz="2000" b="1" dirty="0">
                <a:solidFill>
                  <a:srgbClr val="0000FF"/>
                </a:solidFill>
              </a:rPr>
              <a:t>Solenoid Magnet</a:t>
            </a:r>
          </a:p>
          <a:p>
            <a:pPr lvl="1"/>
            <a:r>
              <a:rPr lang="en-US" sz="2000" dirty="0"/>
              <a:t>Complete construction at ETI (March)</a:t>
            </a:r>
          </a:p>
          <a:p>
            <a:pPr lvl="1"/>
            <a:r>
              <a:rPr lang="en-US" sz="2000" dirty="0"/>
              <a:t>Install Solenoid </a:t>
            </a:r>
            <a:r>
              <a:rPr lang="en-US" sz="2000" dirty="0" smtClean="0"/>
              <a:t>in Hall B and connect cryogenics and I&amp;C (April-May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Pump down, cool, energize magnet (June-August)</a:t>
            </a:r>
          </a:p>
          <a:p>
            <a:pPr lvl="1"/>
            <a:endParaRPr lang="en-US" sz="2000" dirty="0"/>
          </a:p>
          <a:p>
            <a:r>
              <a:rPr lang="en-US" sz="2000" b="1" dirty="0" smtClean="0">
                <a:solidFill>
                  <a:srgbClr val="0000FF"/>
                </a:solidFill>
              </a:rPr>
              <a:t>Hall C - SHMS </a:t>
            </a:r>
            <a:endParaRPr lang="en-US" sz="2000" b="1" dirty="0">
              <a:solidFill>
                <a:srgbClr val="0000FF"/>
              </a:solidFill>
            </a:endParaRPr>
          </a:p>
          <a:p>
            <a:pPr lvl="1"/>
            <a:r>
              <a:rPr lang="en-US" sz="2000" dirty="0"/>
              <a:t>Connect Dipole cryogenic </a:t>
            </a:r>
            <a:r>
              <a:rPr lang="en-US" sz="2000" dirty="0" smtClean="0"/>
              <a:t>control reservoir (Nov-Jan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Pump down, cool, energize Dipole/Q3 magnets (Nov-Feb) </a:t>
            </a:r>
          </a:p>
          <a:p>
            <a:pPr lvl="1"/>
            <a:r>
              <a:rPr lang="en-US" sz="2000" dirty="0"/>
              <a:t>Deliver beam to demonstrate formal 12 GeV Project milestone (March)</a:t>
            </a:r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9371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9144000" cy="602817"/>
          </a:xfrm>
        </p:spPr>
        <p:txBody>
          <a:bodyPr>
            <a:noAutofit/>
          </a:bodyPr>
          <a:lstStyle/>
          <a:p>
            <a:r>
              <a:rPr lang="en-US" b="1" dirty="0"/>
              <a:t>Summary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1162883"/>
            <a:ext cx="8534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2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Upgraded accelerator delivering physics quality beam</a:t>
            </a:r>
          </a:p>
          <a:p>
            <a:pPr marL="342900" lvl="0" indent="-342900" fontAlgn="base">
              <a:spcBef>
                <a:spcPct val="0"/>
              </a:spcBef>
              <a:buFont typeface="Arial"/>
              <a:buChar char="•"/>
            </a:pPr>
            <a:r>
              <a:rPr lang="en-US" sz="2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12 GeV-era Research Program underway:</a:t>
            </a:r>
          </a:p>
          <a:p>
            <a:pPr marL="800100" lvl="1" indent="-342900" fontAlgn="base">
              <a:spcBef>
                <a:spcPct val="0"/>
              </a:spcBef>
              <a:buFont typeface="Arial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First experiment complete (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PRad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)</a:t>
            </a:r>
          </a:p>
          <a:p>
            <a:pPr marL="800100" lvl="1" indent="-342900" fontAlgn="base">
              <a:spcBef>
                <a:spcPct val="0"/>
              </a:spcBef>
              <a:buFont typeface="Arial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Hall A DVCS (part 1) and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G</a:t>
            </a:r>
            <a:r>
              <a:rPr lang="en-US" sz="2000" b="1" baseline="-250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M</a:t>
            </a:r>
            <a:r>
              <a:rPr lang="en-US" sz="2000" b="1" baseline="300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p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complete</a:t>
            </a:r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800100" lvl="1" indent="-342900" fontAlgn="base">
              <a:spcBef>
                <a:spcPct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Hall D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GlueX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production data-taking began</a:t>
            </a:r>
          </a:p>
          <a:p>
            <a:pPr marL="342900" lvl="0" indent="-342900" fontAlgn="base">
              <a:spcBef>
                <a:spcPct val="0"/>
              </a:spcBef>
              <a:buFont typeface="Arial"/>
              <a:buChar char="•"/>
            </a:pPr>
            <a:r>
              <a:rPr lang="en-US" sz="2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12 GeV Project: Halls B &amp; C ~98% complete</a:t>
            </a:r>
          </a:p>
          <a:p>
            <a:pPr marL="800100" lvl="1" indent="-342900" fontAlgn="base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Detector construction and (most) installation complete</a:t>
            </a:r>
          </a:p>
          <a:p>
            <a:pPr marL="800100" lvl="1" indent="-342900" fontAlgn="base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Schedule driven by superconducting magnets</a:t>
            </a:r>
          </a:p>
          <a:p>
            <a:pPr marL="342900" lvl="0" indent="-342900" fontAlgn="base">
              <a:spcBef>
                <a:spcPct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2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Hall B &amp; C commissioning: Spring 2017</a:t>
            </a:r>
          </a:p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Project completion: September 2017</a:t>
            </a:r>
          </a:p>
        </p:txBody>
      </p:sp>
    </p:spTree>
    <p:extLst>
      <p:ext uri="{BB962C8B-B14F-4D97-AF65-F5344CB8AC3E}">
        <p14:creationId xmlns:p14="http://schemas.microsoft.com/office/powerpoint/2010/main" val="369010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544" y="806317"/>
            <a:ext cx="8908255" cy="1883735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304573"/>
              </p:ext>
            </p:extLst>
          </p:nvPr>
        </p:nvGraphicFramePr>
        <p:xfrm>
          <a:off x="152400" y="914400"/>
          <a:ext cx="9144000" cy="5029200"/>
        </p:xfrm>
        <a:graphic>
          <a:graphicData uri="http://schemas.openxmlformats.org/drawingml/2006/table">
            <a:tbl>
              <a:tblPr firstRow="1" bandRow="1"/>
              <a:tblGrid>
                <a:gridCol w="914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0292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alt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Explore the physical origins of quark confinement (</a:t>
                      </a:r>
                      <a:r>
                        <a:rPr kumimoji="0" lang="en-US" altLang="en-US" sz="16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GlueX</a:t>
                      </a:r>
                      <a:r>
                        <a:rPr kumimoji="0" lang="en-US" alt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alt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New and revolutionary access to the spin and flavor structure of the proton and neutron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alt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Discovering the quark structure of nuclei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alt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Probe potential new physics through high precision tests of the Standard Model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 bwMode="auto">
          <a:xfrm>
            <a:off x="76199" y="21265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kern="0" dirty="0">
                <a:latin typeface="Arial" pitchFamily="34" charset="0"/>
                <a:cs typeface="Arial" pitchFamily="34" charset="0"/>
              </a:rPr>
              <a:t>Physics Driving the 12 GeV Upgrade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59544" y="2991678"/>
            <a:ext cx="1662112" cy="142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i="1" dirty="0">
                <a:solidFill>
                  <a:srgbClr val="008000"/>
                </a:solidFill>
              </a:rPr>
              <a:t>Hall B</a:t>
            </a:r>
            <a:r>
              <a:rPr lang="en-US" altLang="en-US" sz="1300" b="1" dirty="0">
                <a:solidFill>
                  <a:srgbClr val="002060"/>
                </a:solidFill>
              </a:rPr>
              <a:t> – </a:t>
            </a:r>
            <a:r>
              <a:rPr lang="en-US" altLang="en-US" sz="1300" b="1" dirty="0"/>
              <a:t>understanding nucleon structure via generalized </a:t>
            </a:r>
            <a:r>
              <a:rPr lang="en-US" altLang="en-US" sz="1300" b="1" dirty="0" err="1"/>
              <a:t>parton</a:t>
            </a:r>
            <a:r>
              <a:rPr lang="en-US" altLang="en-US" sz="1300" b="1" dirty="0"/>
              <a:t> distributions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 cstate="print"/>
          <a:srcRect l="20206" t="10916" r="12640" b="15477"/>
          <a:stretch>
            <a:fillRect/>
          </a:stretch>
        </p:blipFill>
        <p:spPr bwMode="auto">
          <a:xfrm>
            <a:off x="1866483" y="2734187"/>
            <a:ext cx="2324517" cy="183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543800" y="30480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i="1" dirty="0">
                <a:solidFill>
                  <a:srgbClr val="008000"/>
                </a:solidFill>
              </a:rPr>
              <a:t>Hall D</a:t>
            </a:r>
            <a:r>
              <a:rPr lang="en-US" altLang="en-US" sz="1300" b="1" dirty="0"/>
              <a:t> – exploring origin of confinement by studying exotic mesons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76200" y="4800600"/>
            <a:ext cx="1676400" cy="17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i="1" dirty="0">
                <a:solidFill>
                  <a:srgbClr val="008000"/>
                </a:solidFill>
              </a:rPr>
              <a:t>Hall A</a:t>
            </a:r>
            <a:r>
              <a:rPr lang="en-US" altLang="en-US" sz="1300" b="1" dirty="0"/>
              <a:t> –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300" b="1" dirty="0"/>
              <a:t>form factors, future new experiments (e.g., </a:t>
            </a:r>
            <a:r>
              <a:rPr lang="en-US" altLang="en-US" sz="1300" b="1" dirty="0" err="1"/>
              <a:t>SoLID</a:t>
            </a:r>
            <a:r>
              <a:rPr lang="en-US" altLang="en-US" sz="1300" b="1" dirty="0"/>
              <a:t> and MOLLER)</a:t>
            </a:r>
          </a:p>
        </p:txBody>
      </p:sp>
      <p:pic>
        <p:nvPicPr>
          <p:cNvPr id="11" name="Picture 2" descr="C:\Users\bmck\AppData\Local\Temp\HallA_Moller_v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674703"/>
            <a:ext cx="2362695" cy="1729409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7696200" y="4678017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i="1" dirty="0">
                <a:solidFill>
                  <a:srgbClr val="008000"/>
                </a:solidFill>
              </a:rPr>
              <a:t>Hall C</a:t>
            </a:r>
            <a:r>
              <a:rPr lang="en-US" altLang="en-US" sz="1200" b="1" dirty="0">
                <a:solidFill>
                  <a:srgbClr val="008000"/>
                </a:solidFill>
              </a:rPr>
              <a:t> </a:t>
            </a:r>
            <a:r>
              <a:rPr lang="en-US" altLang="en-US" sz="1200" b="1" dirty="0">
                <a:solidFill>
                  <a:srgbClr val="002060"/>
                </a:solidFill>
              </a:rPr>
              <a:t>– </a:t>
            </a:r>
            <a:r>
              <a:rPr lang="en-US" altLang="en-US" sz="1300" b="1" dirty="0"/>
              <a:t>precision determination of valence quark properties in nucleons /nuclei </a:t>
            </a:r>
          </a:p>
        </p:txBody>
      </p:sp>
      <p:pic>
        <p:nvPicPr>
          <p:cNvPr id="15" name="Content Placeholder 3" descr="SHMS-HMS.JPG"/>
          <p:cNvPicPr>
            <a:picLocks noChangeAspect="1"/>
          </p:cNvPicPr>
          <p:nvPr/>
        </p:nvPicPr>
        <p:blipFill>
          <a:blip r:embed="rId5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214947" y="4644886"/>
            <a:ext cx="2328853" cy="1719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8" name="Picture 5" descr="GlueX_detector_labels_noplug_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373" y="2892288"/>
            <a:ext cx="2474627" cy="154438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73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914400"/>
          </a:xfrm>
        </p:spPr>
        <p:txBody>
          <a:bodyPr/>
          <a:lstStyle/>
          <a:p>
            <a:r>
              <a:rPr lang="en-US" dirty="0"/>
              <a:t>Detector Technical Requirements</a:t>
            </a:r>
          </a:p>
        </p:txBody>
      </p:sp>
      <p:graphicFrame>
        <p:nvGraphicFramePr>
          <p:cNvPr id="11" name="Group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57946"/>
              </p:ext>
            </p:extLst>
          </p:nvPr>
        </p:nvGraphicFramePr>
        <p:xfrm>
          <a:off x="76200" y="1524000"/>
          <a:ext cx="8896350" cy="3806826"/>
        </p:xfrm>
        <a:graphic>
          <a:graphicData uri="http://schemas.openxmlformats.org/drawingml/2006/table">
            <a:tbl>
              <a:tblPr/>
              <a:tblGrid>
                <a:gridCol w="24066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415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082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399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excellent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hermeticity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luminosity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 x 10</a:t>
                      </a:r>
                      <a:r>
                        <a:rPr kumimoji="0" 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energy reach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installation space</a:t>
                      </a:r>
                      <a:endParaRPr kumimoji="0" lang="en-US" sz="2000" b="1" i="0" u="none" strike="noStrike" cap="none" normalizeH="0" baseline="3000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polarized photons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hermeticity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precision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kumimoji="0" lang="en-US" sz="20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~8.5-9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 GeV beamline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photons/s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target flexibility</a:t>
                      </a:r>
                      <a:endParaRPr kumimoji="0" lang="en-US" sz="2000" b="1" i="0" u="none" strike="noStrike" cap="none" normalizeH="0" baseline="3000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18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good momentum/angle resolution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excellent momentum resolution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02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high multiplicity reconstruction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luminosity up to 10</a:t>
                      </a:r>
                      <a:r>
                        <a:rPr kumimoji="0" 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180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particle ID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192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52400" y="857252"/>
            <a:ext cx="1379988" cy="5534242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0" y="20628"/>
            <a:ext cx="9144000" cy="602817"/>
          </a:xfrm>
        </p:spPr>
        <p:txBody>
          <a:bodyPr>
            <a:noAutofit/>
          </a:bodyPr>
          <a:lstStyle/>
          <a:p>
            <a:r>
              <a:rPr lang="en-US" sz="3400" b="1" dirty="0">
                <a:latin typeface="Lantinghei SC Extralight"/>
                <a:cs typeface="Lantinghei SC Extralight"/>
              </a:rPr>
              <a:t>12 GeV Upgrade Project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3999" y="857252"/>
            <a:ext cx="7467601" cy="5542631"/>
            <a:chOff x="-1" y="702600"/>
            <a:chExt cx="7467601" cy="5768358"/>
          </a:xfrm>
        </p:grpSpPr>
        <p:pic>
          <p:nvPicPr>
            <p:cNvPr id="8" name="Picture 325" descr="upgrade_260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4" t="2438" r="12724" b="8235"/>
            <a:stretch/>
          </p:blipFill>
          <p:spPr bwMode="auto">
            <a:xfrm>
              <a:off x="8164" y="702600"/>
              <a:ext cx="7169800" cy="5768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039123" y="1258456"/>
              <a:ext cx="2967181" cy="161636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26887" y="752765"/>
              <a:ext cx="2967181" cy="6904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2967184"/>
              <a:ext cx="704306" cy="206663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14469" y="5188528"/>
              <a:ext cx="2967181" cy="6904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37051" y="4163291"/>
              <a:ext cx="1932749" cy="6904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047378" y="3057235"/>
              <a:ext cx="122422" cy="10252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1" y="3057235"/>
              <a:ext cx="1318525" cy="7135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275314" y="4650510"/>
              <a:ext cx="1216891" cy="6904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693262" y="2746661"/>
              <a:ext cx="1216891" cy="6904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237051" y="2712025"/>
              <a:ext cx="1216891" cy="3567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154086" y="3099949"/>
              <a:ext cx="755999" cy="396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888557" y="4082471"/>
              <a:ext cx="1294330" cy="53579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913341" y="4511942"/>
              <a:ext cx="476566" cy="52187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169800" y="703554"/>
              <a:ext cx="297800" cy="576000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 rot="390007" flipV="1">
              <a:off x="1438627" y="4292256"/>
              <a:ext cx="1366410" cy="347621"/>
            </a:xfrm>
            <a:prstGeom prst="arc">
              <a:avLst>
                <a:gd name="adj1" fmla="val 12725576"/>
                <a:gd name="adj2" fmla="val 19828961"/>
              </a:avLst>
            </a:prstGeom>
            <a:ln w="127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6350" cmpd="sng">
                  <a:solidFill>
                    <a:schemeClr val="bg1">
                      <a:lumMod val="85000"/>
                    </a:schemeClr>
                  </a:solidFill>
                </a:ln>
              </a:endParaRPr>
            </a:p>
          </p:txBody>
        </p:sp>
        <p:sp>
          <p:nvSpPr>
            <p:cNvPr id="28" name="Arc 27"/>
            <p:cNvSpPr/>
            <p:nvPr/>
          </p:nvSpPr>
          <p:spPr>
            <a:xfrm rot="390007" flipV="1">
              <a:off x="1452487" y="4421566"/>
              <a:ext cx="1366410" cy="347621"/>
            </a:xfrm>
            <a:prstGeom prst="arc">
              <a:avLst>
                <a:gd name="adj1" fmla="val 12725576"/>
                <a:gd name="adj2" fmla="val 19828961"/>
              </a:avLst>
            </a:prstGeom>
            <a:ln w="127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6350" cmpd="sng">
                  <a:solidFill>
                    <a:schemeClr val="bg1">
                      <a:lumMod val="85000"/>
                    </a:schemeClr>
                  </a:solidFill>
                </a:ln>
              </a:endParaRPr>
            </a:p>
          </p:txBody>
        </p:sp>
        <p:sp>
          <p:nvSpPr>
            <p:cNvPr id="29" name="Arc 28"/>
            <p:cNvSpPr/>
            <p:nvPr/>
          </p:nvSpPr>
          <p:spPr>
            <a:xfrm rot="390007" flipV="1">
              <a:off x="1443257" y="4527786"/>
              <a:ext cx="1366410" cy="347621"/>
            </a:xfrm>
            <a:prstGeom prst="arc">
              <a:avLst>
                <a:gd name="adj1" fmla="val 12725576"/>
                <a:gd name="adj2" fmla="val 19828961"/>
              </a:avLst>
            </a:prstGeom>
            <a:ln w="127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6350" cmpd="sng">
                  <a:solidFill>
                    <a:schemeClr val="bg1">
                      <a:lumMod val="85000"/>
                    </a:schemeClr>
                  </a:solidFill>
                </a:ln>
              </a:endParaRPr>
            </a:p>
          </p:txBody>
        </p:sp>
        <p:sp>
          <p:nvSpPr>
            <p:cNvPr id="30" name="Arc 29"/>
            <p:cNvSpPr/>
            <p:nvPr/>
          </p:nvSpPr>
          <p:spPr>
            <a:xfrm rot="390007" flipV="1">
              <a:off x="1457117" y="4645551"/>
              <a:ext cx="1366410" cy="347621"/>
            </a:xfrm>
            <a:prstGeom prst="arc">
              <a:avLst>
                <a:gd name="adj1" fmla="val 12725576"/>
                <a:gd name="adj2" fmla="val 19828961"/>
              </a:avLst>
            </a:prstGeom>
            <a:ln w="127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6350" cmpd="sng">
                  <a:solidFill>
                    <a:schemeClr val="bg1">
                      <a:lumMod val="85000"/>
                    </a:schemeClr>
                  </a:solidFill>
                </a:ln>
              </a:endParaRPr>
            </a:p>
          </p:txBody>
        </p:sp>
        <p:sp>
          <p:nvSpPr>
            <p:cNvPr id="31" name="Arc 30"/>
            <p:cNvSpPr/>
            <p:nvPr/>
          </p:nvSpPr>
          <p:spPr>
            <a:xfrm rot="20601320" flipV="1">
              <a:off x="2499682" y="4219028"/>
              <a:ext cx="1366410" cy="347621"/>
            </a:xfrm>
            <a:prstGeom prst="arc">
              <a:avLst>
                <a:gd name="adj1" fmla="val 12725576"/>
                <a:gd name="adj2" fmla="val 16468478"/>
              </a:avLst>
            </a:prstGeom>
            <a:ln w="127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6350" cmpd="sng">
                  <a:solidFill>
                    <a:schemeClr val="bg1">
                      <a:lumMod val="85000"/>
                    </a:schemeClr>
                  </a:solidFill>
                </a:ln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88338" y="1132584"/>
            <a:ext cx="4617062" cy="1763016"/>
            <a:chOff x="3890341" y="5177481"/>
            <a:chExt cx="5080139" cy="176301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3890341" y="5177481"/>
              <a:ext cx="4979517" cy="1763016"/>
            </a:xfrm>
            <a:prstGeom prst="rect">
              <a:avLst/>
            </a:prstGeom>
            <a:solidFill>
              <a:srgbClr val="FFEDC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4">
                  <a:lumMod val="65000"/>
                  <a:lumOff val="35000"/>
                  <a:alpha val="60000"/>
                </a:schemeClr>
              </a:glow>
            </a:effec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4" name="Text Box 3"/>
            <p:cNvSpPr txBox="1">
              <a:spLocks noChangeArrowheads="1"/>
            </p:cNvSpPr>
            <p:nvPr/>
          </p:nvSpPr>
          <p:spPr bwMode="auto">
            <a:xfrm>
              <a:off x="3906351" y="5177481"/>
              <a:ext cx="5064129" cy="1754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u="sng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 Scope </a:t>
              </a:r>
              <a:r>
                <a:rPr lang="en-US" sz="1600" b="1" u="sng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(~</a:t>
              </a:r>
              <a:r>
                <a:rPr lang="en-US" sz="1600" b="1" u="sng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99% </a:t>
              </a:r>
              <a:r>
                <a:rPr lang="en-US" sz="1600" b="1" u="sng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complete)</a:t>
              </a:r>
              <a:r>
                <a:rPr lang="en-US" sz="2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91440" indent="-27432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Doubling the accelerator beam energy – </a:t>
              </a:r>
              <a:r>
                <a:rPr lang="en-US" sz="14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DONE</a:t>
              </a:r>
            </a:p>
            <a:p>
              <a:pPr marL="91440" indent="-27432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Civil construction including utilities -  </a:t>
              </a:r>
              <a:r>
                <a:rPr lang="en-US" sz="14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DONE</a:t>
              </a:r>
            </a:p>
            <a:p>
              <a:pPr marL="91440" indent="-27432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Beam line upgrade Hall A - </a:t>
              </a:r>
              <a:r>
                <a:rPr lang="en-US" sz="14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DONE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91440" indent="-27432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experimental Hall D - </a:t>
              </a:r>
              <a:r>
                <a:rPr lang="en-US" sz="14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DONE</a:t>
              </a:r>
            </a:p>
            <a:p>
              <a:pPr marL="91440" indent="-27432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Upgrades to Experimental </a:t>
              </a:r>
              <a:r>
                <a:rPr lang="en-US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Halls B &amp; C  ~98%</a:t>
              </a:r>
            </a:p>
            <a:p>
              <a:pPr marL="548640" lvl="1" indent="-27432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lang="en-US" sz="14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Halls B &amp; C Detectors – DONE 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086348" y="5605826"/>
            <a:ext cx="3794821" cy="707886"/>
          </a:xfrm>
          <a:prstGeom prst="rect">
            <a:avLst/>
          </a:prstGeom>
          <a:solidFill>
            <a:srgbClr val="FFEDC9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Project Cost = $338M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 To Complete = </a:t>
            </a:r>
            <a:r>
              <a:rPr lang="en-US" sz="20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0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$4M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90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772"/>
            <a:ext cx="7772400" cy="685800"/>
          </a:xfrm>
        </p:spPr>
        <p:txBody>
          <a:bodyPr/>
          <a:lstStyle/>
          <a:p>
            <a:r>
              <a:rPr lang="en-US" dirty="0"/>
              <a:t> Hall D: </a:t>
            </a:r>
            <a:r>
              <a:rPr lang="en-US" dirty="0" err="1"/>
              <a:t>GlueX</a:t>
            </a:r>
            <a:r>
              <a:rPr lang="en-US" dirty="0"/>
              <a:t> Commissioning</a:t>
            </a:r>
          </a:p>
        </p:txBody>
      </p:sp>
      <p:pic>
        <p:nvPicPr>
          <p:cNvPr id="3" name="Picture 2" descr="detector_labels_noplu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90600"/>
            <a:ext cx="4398719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5401" y="4114800"/>
            <a:ext cx="5181600" cy="2221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3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New experiment to study quark confinement </a:t>
            </a:r>
          </a:p>
          <a:p>
            <a:pPr marL="342900" indent="-342900">
              <a:spcAft>
                <a:spcPts val="23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Commissioning complete</a:t>
            </a:r>
          </a:p>
          <a:p>
            <a:pPr marL="342900" indent="-342900">
              <a:spcAft>
                <a:spcPts val="23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Detector functioning well</a:t>
            </a:r>
          </a:p>
          <a:p>
            <a:pPr marL="342900" indent="-342900">
              <a:spcAft>
                <a:spcPts val="23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23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Production data-taking started</a:t>
            </a:r>
          </a:p>
          <a:p>
            <a:pPr marL="800100" lvl="1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Poised to discover exotic hybrid mesons</a:t>
            </a:r>
          </a:p>
          <a:p>
            <a:pPr marL="800100" lvl="1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Mini-Symposia at DNP (Oct 2016)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990600"/>
            <a:ext cx="3626271" cy="24177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pid.pd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95" b="48428"/>
          <a:stretch/>
        </p:blipFill>
        <p:spPr>
          <a:xfrm>
            <a:off x="5257800" y="3429000"/>
            <a:ext cx="3686999" cy="308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3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1828800" y="-76200"/>
            <a:ext cx="6324600" cy="8509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Hall B Equipment: CLAS12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795539"/>
            <a:ext cx="2425820" cy="5612305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15000"/>
              </a:spcBef>
            </a:pPr>
            <a:r>
              <a:rPr lang="en-US" sz="1600" u="sng" dirty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Forward Detector (FD)</a:t>
            </a:r>
          </a:p>
          <a:p>
            <a:pPr lvl="1" eaLnBrk="0" hangingPunct="0">
              <a:spcBef>
                <a:spcPct val="15000"/>
              </a:spcBef>
            </a:pPr>
            <a:r>
              <a:rPr lang="en-US" sz="1400" dirty="0">
                <a:solidFill>
                  <a:srgbClr val="FFC1D2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- </a:t>
            </a:r>
            <a:r>
              <a:rPr lang="en-US" sz="1200" dirty="0">
                <a:solidFill>
                  <a:srgbClr val="FFC1D2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TORUS magnet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>
                <a:solidFill>
                  <a:srgbClr val="FF9697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HT Cherenkov Counter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>
                <a:solidFill>
                  <a:srgbClr val="FF9697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Drift chamber system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>
                <a:solidFill>
                  <a:srgbClr val="FF9697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LT Cherenkov Counter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>
                <a:solidFill>
                  <a:srgbClr val="FF9697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Forward </a:t>
            </a:r>
            <a:r>
              <a:rPr lang="en-US" sz="1200" dirty="0" err="1">
                <a:solidFill>
                  <a:srgbClr val="FF9697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ToF</a:t>
            </a:r>
            <a:r>
              <a:rPr lang="en-US" sz="1200" dirty="0">
                <a:solidFill>
                  <a:srgbClr val="FF9697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System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>
                <a:solidFill>
                  <a:srgbClr val="FF9697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Pre-shower calorimeter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>
                <a:solidFill>
                  <a:srgbClr val="FF9697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E.M. calorimeter  </a:t>
            </a:r>
            <a:endParaRPr lang="en-US" sz="1600" dirty="0">
              <a:solidFill>
                <a:srgbClr val="FF9697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</a:pPr>
            <a:r>
              <a:rPr lang="en-US" sz="1600" dirty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 </a:t>
            </a:r>
            <a:r>
              <a:rPr lang="en-US" sz="1600" u="sng" dirty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Central Detector (CD)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>
                <a:solidFill>
                  <a:srgbClr val="FFC1D2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SOLENOID magnet</a:t>
            </a:r>
            <a:r>
              <a:rPr lang="en-US" sz="1200" dirty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>
                <a:solidFill>
                  <a:srgbClr val="FF9697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Silicon Vertex Tracker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>
                <a:solidFill>
                  <a:srgbClr val="FF9697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Central Time-of-Flight </a:t>
            </a:r>
            <a:endParaRPr lang="en-US" sz="1400" dirty="0">
              <a:solidFill>
                <a:srgbClr val="FF9697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 </a:t>
            </a:r>
            <a:r>
              <a:rPr lang="en-US" sz="1600" dirty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600" u="sng" dirty="0" err="1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Beamline</a:t>
            </a:r>
            <a:endParaRPr lang="en-US" sz="1600" u="sng" dirty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>
                <a:solidFill>
                  <a:srgbClr val="FF8B6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err="1">
                <a:solidFill>
                  <a:srgbClr val="FF8B6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Cryo</a:t>
            </a:r>
            <a:r>
              <a:rPr lang="en-US" sz="1200" dirty="0">
                <a:solidFill>
                  <a:srgbClr val="FF8B6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Target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>
                <a:solidFill>
                  <a:srgbClr val="FFC1D2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err="1">
                <a:solidFill>
                  <a:srgbClr val="FFC1D2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Moller</a:t>
            </a:r>
            <a:r>
              <a:rPr lang="en-US" sz="1200" dirty="0">
                <a:solidFill>
                  <a:srgbClr val="FFC1D2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err="1">
                <a:solidFill>
                  <a:srgbClr val="FFC1D2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polarimeter</a:t>
            </a:r>
            <a:r>
              <a:rPr lang="en-US" sz="1200" dirty="0">
                <a:solidFill>
                  <a:srgbClr val="FF8B6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</a:p>
          <a:p>
            <a:pPr lvl="1" eaLnBrk="0" hangingPunct="0">
              <a:spcBef>
                <a:spcPct val="15000"/>
              </a:spcBef>
            </a:pPr>
            <a:r>
              <a:rPr lang="en-US" sz="1200" dirty="0">
                <a:solidFill>
                  <a:srgbClr val="FFC1D2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- Shielding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>
                <a:solidFill>
                  <a:srgbClr val="FF8B6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Photon Tagger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>
              <a:solidFill>
                <a:schemeClr val="bg1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9938" y="4725257"/>
            <a:ext cx="2415882" cy="1708160"/>
          </a:xfrm>
          <a:prstGeom prst="rect">
            <a:avLst/>
          </a:prstGeom>
          <a:solidFill>
            <a:schemeClr val="tx1"/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15000"/>
              </a:spcBef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rPr>
              <a:t>Upgrade to the baseline</a:t>
            </a:r>
          </a:p>
          <a:p>
            <a:pPr eaLnBrk="0" hangingPunct="0">
              <a:spcBef>
                <a:spcPct val="15000"/>
              </a:spcBef>
            </a:pPr>
            <a:r>
              <a:rPr lang="en-US" sz="1200" dirty="0">
                <a:solidFill>
                  <a:srgbClr val="00C60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rPr>
              <a:t>          - Neutron Detector (CND)    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>
                <a:solidFill>
                  <a:srgbClr val="CCFFCC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CCFFCC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rPr>
              <a:t>MicroMegas</a:t>
            </a:r>
            <a:r>
              <a:rPr lang="en-US" sz="1200" dirty="0">
                <a:solidFill>
                  <a:srgbClr val="CCFFCC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rPr>
              <a:t> (MM)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>
                <a:solidFill>
                  <a:srgbClr val="CCFFCC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rPr>
              <a:t> Forward Tagger (FT)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>
                <a:solidFill>
                  <a:srgbClr val="CCFFCC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rPr>
              <a:t> RICH detector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>
                <a:solidFill>
                  <a:srgbClr val="CCFFCC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rPr>
              <a:t> Polarized target (long.)</a:t>
            </a:r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3"/>
          <a:srcRect b="6381"/>
          <a:stretch>
            <a:fillRect/>
          </a:stretch>
        </p:blipFill>
        <p:spPr>
          <a:xfrm>
            <a:off x="2409492" y="827312"/>
            <a:ext cx="6741160" cy="5607869"/>
          </a:xfrm>
          <a:prstGeom prst="rect">
            <a:avLst/>
          </a:prstGeom>
        </p:spPr>
      </p:pic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2618015" y="6073410"/>
            <a:ext cx="1257945" cy="360007"/>
          </a:xfrm>
          <a:prstGeom prst="rect">
            <a:avLst/>
          </a:prstGeom>
          <a:solidFill>
            <a:srgbClr val="1E1E1E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latin typeface="Times" pitchFamily="-110" charset="0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4102100" y="3352800"/>
            <a:ext cx="4470400" cy="2501900"/>
            <a:chOff x="3048000" y="3048000"/>
            <a:chExt cx="4470400" cy="2501900"/>
          </a:xfrm>
        </p:grpSpPr>
        <p:cxnSp>
          <p:nvCxnSpPr>
            <p:cNvPr id="14" name="Straight Connector 13"/>
            <p:cNvCxnSpPr>
              <a:stCxn id="11" idx="0"/>
            </p:cNvCxnSpPr>
            <p:nvPr/>
          </p:nvCxnSpPr>
          <p:spPr>
            <a:xfrm rot="5400000" flipH="1" flipV="1">
              <a:off x="3517900" y="3429000"/>
              <a:ext cx="914400" cy="3048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6" idx="0"/>
            </p:cNvCxnSpPr>
            <p:nvPr/>
          </p:nvCxnSpPr>
          <p:spPr>
            <a:xfrm rot="5400000" flipH="1" flipV="1">
              <a:off x="3505200" y="2895600"/>
              <a:ext cx="457200" cy="7620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048000" y="3505200"/>
              <a:ext cx="609600" cy="3810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MM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17900" y="4038600"/>
              <a:ext cx="609600" cy="381000"/>
            </a:xfrm>
            <a:prstGeom prst="rect">
              <a:avLst/>
            </a:prstGeom>
            <a:solidFill>
              <a:srgbClr val="47FF7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CND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51400" y="4267200"/>
              <a:ext cx="609600" cy="3048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FT</a:t>
              </a:r>
            </a:p>
          </p:txBody>
        </p:sp>
        <p:cxnSp>
          <p:nvCxnSpPr>
            <p:cNvPr id="23" name="Straight Connector 22"/>
            <p:cNvCxnSpPr>
              <a:stCxn id="20" idx="0"/>
            </p:cNvCxnSpPr>
            <p:nvPr/>
          </p:nvCxnSpPr>
          <p:spPr>
            <a:xfrm rot="5400000" flipH="1" flipV="1">
              <a:off x="4819650" y="3689350"/>
              <a:ext cx="914400" cy="2413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832600" y="5245100"/>
              <a:ext cx="685800" cy="3048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RICH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429000" y="6066459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9F9FA"/>
                </a:solidFill>
                <a:latin typeface="Lantinghei TC Extralight"/>
                <a:ea typeface="+mj-ea"/>
                <a:cs typeface="Lantinghei TC Extralight"/>
              </a:rPr>
              <a:t>Channel Count: 61,826 </a:t>
            </a:r>
            <a:r>
              <a:rPr lang="en-US" dirty="0">
                <a:solidFill>
                  <a:srgbClr val="69F9FA"/>
                </a:solidFill>
                <a:latin typeface="Lantinghei TC Extralight"/>
                <a:cs typeface="Lantinghei TC Extralight"/>
              </a:rPr>
              <a:t>(Baseline) </a:t>
            </a:r>
            <a:endParaRPr lang="en-US" dirty="0">
              <a:solidFill>
                <a:srgbClr val="69F9FA"/>
              </a:solidFill>
              <a:latin typeface="Lantinghei TC Extralight"/>
              <a:ea typeface="+mj-ea"/>
              <a:cs typeface="Lantinghei TC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7338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jlab.org/Hall-B/ltcc/s4/ltcc-s4-2-22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980" y="2710955"/>
            <a:ext cx="2684460" cy="201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2015-09-11 09.15.4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304" y="4655581"/>
            <a:ext cx="2625105" cy="17500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" descr="E:\DCIM\100M1033\100_43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9" y="4618086"/>
            <a:ext cx="2218373" cy="166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597" y="3635409"/>
            <a:ext cx="3144676" cy="23585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B – CLAS12 Detectors Complete</a:t>
            </a:r>
            <a:endParaRPr lang="en-US" b="0" dirty="0"/>
          </a:p>
        </p:txBody>
      </p:sp>
      <p:pic>
        <p:nvPicPr>
          <p:cNvPr id="20" name="Picture 19" descr="fc-2-2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3282" y="1028876"/>
            <a:ext cx="2772577" cy="20794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94204" y="2954420"/>
            <a:ext cx="2153156" cy="30777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FTOF 1-a, 1-b Installed</a:t>
            </a:r>
          </a:p>
        </p:txBody>
      </p:sp>
      <p:pic>
        <p:nvPicPr>
          <p:cNvPr id="21" name="Picture 20" descr="R1-ISU-HV-cabling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8980" y="620971"/>
            <a:ext cx="2695195" cy="20213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88509" y="2313531"/>
            <a:ext cx="2324746" cy="30777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Drift Chambers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05260" y="5822875"/>
            <a:ext cx="2667000" cy="30777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CTOF Counters Under Test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5719" y="6097874"/>
            <a:ext cx="1062907" cy="30777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HTCC</a:t>
            </a:r>
          </a:p>
        </p:txBody>
      </p:sp>
      <p:pic>
        <p:nvPicPr>
          <p:cNvPr id="24" name="Picture 23" descr="Pcal-installed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3" y="926447"/>
            <a:ext cx="2250270" cy="31639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2617" y="3947575"/>
            <a:ext cx="2298914" cy="30777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PCAL Installed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7348" y="6239136"/>
            <a:ext cx="1922690" cy="30777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SVT All 4 Regions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10895" y="2598774"/>
            <a:ext cx="1177350" cy="338554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Complete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388" y="926447"/>
            <a:ext cx="1177350" cy="338554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Complete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58352" y="627214"/>
            <a:ext cx="1177350" cy="338554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Complete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65243" y="4650088"/>
            <a:ext cx="1177350" cy="338554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Complete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46462" y="4623881"/>
            <a:ext cx="1177350" cy="338554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Complete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29158" y="4330382"/>
            <a:ext cx="2802220" cy="30777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LTCC – 5th Box Being Installed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98019" y="2716433"/>
            <a:ext cx="1177350" cy="338554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Complete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42676" y="3640105"/>
            <a:ext cx="1386924" cy="338554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Complete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-76200" y="-18491"/>
            <a:ext cx="9372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Aft>
                <a:spcPct val="0"/>
              </a:spcAft>
              <a:defRPr/>
            </a:pPr>
            <a:r>
              <a:rPr lang="en-US" sz="3200" b="1" kern="0" dirty="0">
                <a:latin typeface="Arial" pitchFamily="34" charset="0"/>
                <a:cs typeface="Arial" pitchFamily="34" charset="0"/>
              </a:rPr>
              <a:t>Hall B – CLAS12 Torus </a:t>
            </a:r>
            <a:r>
              <a:rPr lang="en-US" sz="3200" b="1" kern="0" dirty="0" smtClean="0">
                <a:latin typeface="Arial" pitchFamily="34" charset="0"/>
                <a:cs typeface="Arial" pitchFamily="34" charset="0"/>
              </a:rPr>
              <a:t>Magnet Complete</a:t>
            </a:r>
            <a:endParaRPr lang="en-US" sz="3200" b="1" kern="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2400" y="1029340"/>
            <a:ext cx="8538971" cy="5403035"/>
            <a:chOff x="152400" y="952500"/>
            <a:chExt cx="8538971" cy="540303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9771" y="952500"/>
              <a:ext cx="7721600" cy="5403035"/>
            </a:xfrm>
            <a:prstGeom prst="rect">
              <a:avLst/>
            </a:prstGeom>
          </p:spPr>
        </p:pic>
        <p:sp>
          <p:nvSpPr>
            <p:cNvPr id="16" name="Title 1"/>
            <p:cNvSpPr txBox="1">
              <a:spLocks/>
            </p:cNvSpPr>
            <p:nvPr/>
          </p:nvSpPr>
          <p:spPr>
            <a:xfrm>
              <a:off x="152400" y="2590800"/>
              <a:ext cx="1392429" cy="3420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32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1400" dirty="0">
                  <a:solidFill>
                    <a:srgbClr val="C00000"/>
                  </a:solidFill>
                </a:rPr>
                <a:t>Torus Magnet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066800" y="2932810"/>
              <a:ext cx="990600" cy="80099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itle 1"/>
            <p:cNvSpPr txBox="1">
              <a:spLocks/>
            </p:cNvSpPr>
            <p:nvPr/>
          </p:nvSpPr>
          <p:spPr>
            <a:xfrm>
              <a:off x="7620000" y="1715390"/>
              <a:ext cx="838200" cy="3420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32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1400" dirty="0">
                  <a:solidFill>
                    <a:srgbClr val="C00000"/>
                  </a:solidFill>
                </a:rPr>
                <a:t>PCAL</a:t>
              </a:r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>
            <a:xfrm>
              <a:off x="6781800" y="2552950"/>
              <a:ext cx="838200" cy="3420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32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1400" dirty="0">
                  <a:solidFill>
                    <a:srgbClr val="C00000"/>
                  </a:solidFill>
                </a:rPr>
                <a:t>FTOF</a:t>
              </a:r>
            </a:p>
          </p:txBody>
        </p:sp>
        <p:sp>
          <p:nvSpPr>
            <p:cNvPr id="24" name="Title 1"/>
            <p:cNvSpPr txBox="1">
              <a:spLocks/>
            </p:cNvSpPr>
            <p:nvPr/>
          </p:nvSpPr>
          <p:spPr>
            <a:xfrm>
              <a:off x="6019800" y="4076950"/>
              <a:ext cx="838200" cy="3420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32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1400" dirty="0">
                  <a:solidFill>
                    <a:srgbClr val="C00000"/>
                  </a:solidFill>
                </a:rPr>
                <a:t>LTCC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828800" y="838200"/>
            <a:ext cx="6039010" cy="400110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Calibri" panose="020F0502020204030204" pitchFamily="34" charset="0"/>
              </a:rPr>
              <a:t>Successful power tests to full current of 3770A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3868981"/>
            <a:ext cx="805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000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3000" y="6004105"/>
            <a:ext cx="7239000" cy="400110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Calibri" panose="020F0502020204030204" pitchFamily="34" charset="0"/>
              </a:rPr>
              <a:t>Torus to full current November 4, mapping completed November 9</a:t>
            </a:r>
          </a:p>
        </p:txBody>
      </p:sp>
    </p:spTree>
    <p:extLst>
      <p:ext uri="{BB962C8B-B14F-4D97-AF65-F5344CB8AC3E}">
        <p14:creationId xmlns:p14="http://schemas.microsoft.com/office/powerpoint/2010/main" val="202498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M:\Proj_Mgmnt\12GeV Upgrade\Monthly Reports\Photos\2016\Dec 2016\the last two sectors of FTOF-2 now installed on the CLAS12 Forward Carriag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619999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76200" y="-18491"/>
            <a:ext cx="9372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Aft>
                <a:spcPct val="0"/>
              </a:spcAft>
              <a:defRPr/>
            </a:pPr>
            <a:r>
              <a:rPr lang="en-US" sz="3200" b="1" kern="0" dirty="0">
                <a:latin typeface="Arial" pitchFamily="34" charset="0"/>
                <a:cs typeface="Arial" pitchFamily="34" charset="0"/>
              </a:rPr>
              <a:t>Hall B – CLAS12 </a:t>
            </a:r>
            <a:r>
              <a:rPr lang="en-US" sz="3200" b="1" kern="0" dirty="0" smtClean="0">
                <a:latin typeface="Arial" pitchFamily="34" charset="0"/>
                <a:cs typeface="Arial" pitchFamily="34" charset="0"/>
              </a:rPr>
              <a:t>Forward Spectrometer</a:t>
            </a:r>
            <a:endParaRPr lang="en-US" sz="3200" b="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3600" y="5867400"/>
            <a:ext cx="4495800" cy="40011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Calibri" panose="020F0502020204030204" pitchFamily="34" charset="0"/>
              </a:rPr>
              <a:t>Detector Construction is 100% Complete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86000" y="914400"/>
            <a:ext cx="4495800" cy="40011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Calibri" panose="020F0502020204030204" pitchFamily="34" charset="0"/>
              </a:rPr>
              <a:t>Forward Carriage is Fully Installed</a:t>
            </a:r>
          </a:p>
        </p:txBody>
      </p:sp>
    </p:spTree>
    <p:extLst>
      <p:ext uri="{BB962C8B-B14F-4D97-AF65-F5344CB8AC3E}">
        <p14:creationId xmlns:p14="http://schemas.microsoft.com/office/powerpoint/2010/main" val="12393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19640</TotalTime>
  <Words>1040</Words>
  <Application>Microsoft Office PowerPoint</Application>
  <PresentationFormat>On-screen Show (4:3)</PresentationFormat>
  <Paragraphs>246</Paragraphs>
  <Slides>19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JLabPowerpointMain</vt:lpstr>
      <vt:lpstr>12 GeV Upgrade Project Status  </vt:lpstr>
      <vt:lpstr>PowerPoint Presentation</vt:lpstr>
      <vt:lpstr>Detector Technical Requirements</vt:lpstr>
      <vt:lpstr>12 GeV Upgrade Project</vt:lpstr>
      <vt:lpstr> Hall D: GlueX Commissioning</vt:lpstr>
      <vt:lpstr>Hall B Equipment: CLAS12</vt:lpstr>
      <vt:lpstr>Hall B – CLAS12 Detectors Complete</vt:lpstr>
      <vt:lpstr>PowerPoint Presentation</vt:lpstr>
      <vt:lpstr>PowerPoint Presentation</vt:lpstr>
      <vt:lpstr>Hall B - CLAS12 Installation Status</vt:lpstr>
      <vt:lpstr>Hall B - CLAS12 Solenoid @ Vendor (ETI)</vt:lpstr>
      <vt:lpstr>Hall B - CLAS12 Current Installation Plan</vt:lpstr>
      <vt:lpstr>Hall C Equipment</vt:lpstr>
      <vt:lpstr>Hall C - SHMS Detectors</vt:lpstr>
      <vt:lpstr>Hall C - Detectors COMPLETE</vt:lpstr>
      <vt:lpstr>Hall C - SHMS Magnets</vt:lpstr>
      <vt:lpstr>Hall C: Dipole Installation</vt:lpstr>
      <vt:lpstr>12 GeV Project Work Remaining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Allison Lung</dc:creator>
  <cp:lastModifiedBy>gyoung</cp:lastModifiedBy>
  <cp:revision>417</cp:revision>
  <cp:lastPrinted>2016-04-04T22:18:27Z</cp:lastPrinted>
  <dcterms:created xsi:type="dcterms:W3CDTF">2014-09-19T19:03:10Z</dcterms:created>
  <dcterms:modified xsi:type="dcterms:W3CDTF">2017-01-10T17:33:46Z</dcterms:modified>
</cp:coreProperties>
</file>