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476" r:id="rId2"/>
    <p:sldId id="769" r:id="rId3"/>
    <p:sldId id="712" r:id="rId4"/>
    <p:sldId id="775" r:id="rId5"/>
    <p:sldId id="739" r:id="rId6"/>
    <p:sldId id="765" r:id="rId7"/>
    <p:sldId id="783" r:id="rId8"/>
    <p:sldId id="713" r:id="rId9"/>
    <p:sldId id="781" r:id="rId10"/>
    <p:sldId id="743" r:id="rId11"/>
    <p:sldId id="745" r:id="rId12"/>
    <p:sldId id="784" r:id="rId13"/>
    <p:sldId id="785" r:id="rId14"/>
    <p:sldId id="738" r:id="rId15"/>
    <p:sldId id="78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3C"/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39" autoAdjust="0"/>
    <p:restoredTop sz="95872" autoAdjust="0"/>
  </p:normalViewPr>
  <p:slideViewPr>
    <p:cSldViewPr>
      <p:cViewPr>
        <p:scale>
          <a:sx n="84" d="100"/>
          <a:sy n="84" d="100"/>
        </p:scale>
        <p:origin x="-90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67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7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11560" y="1240304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User Group Board of Directors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January 2017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50875"/>
            <a:ext cx="5436096" cy="347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446797"/>
            <a:ext cx="3781052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" y="2763427"/>
            <a:ext cx="4620794" cy="306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4081264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10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July 2016 informal on site (at </a:t>
            </a:r>
            <a:r>
              <a:rPr lang="en-US" sz="1800" dirty="0" err="1" smtClean="0">
                <a:latin typeface="Arial"/>
                <a:cs typeface="Arial"/>
              </a:rPr>
              <a:t>JLab</a:t>
            </a:r>
            <a:r>
              <a:rPr lang="en-US" sz="1800" dirty="0" smtClean="0">
                <a:latin typeface="Arial"/>
                <a:cs typeface="Arial"/>
              </a:rPr>
              <a:t>) report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err="1" smtClean="0">
                <a:latin typeface="Arial"/>
                <a:cs typeface="Arial"/>
              </a:rPr>
              <a:t>Polarimetry</a:t>
            </a:r>
            <a:r>
              <a:rPr lang="en-US" sz="1800" dirty="0" smtClean="0">
                <a:latin typeface="Arial"/>
                <a:cs typeface="Arial"/>
              </a:rPr>
              <a:t> and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testing symbiotically to Hall A program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Director’s cost, schedule, technical December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i="1" dirty="0" smtClean="0">
                <a:latin typeface="Arial"/>
                <a:cs typeface="Arial"/>
              </a:rPr>
              <a:t>Just received draft report for fact checking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Looking towards CD0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67649" y="6466363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11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243408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002060"/>
                </a:solidFill>
              </a:rPr>
              <a:t>SoLID</a:t>
            </a:r>
            <a:endParaRPr lang="en-US" sz="2800" b="0" dirty="0" smtClean="0">
              <a:solidFill>
                <a:srgbClr val="00206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82625" y="95201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Director’s </a:t>
            </a:r>
            <a:r>
              <a:rPr lang="en-US" sz="2000" dirty="0">
                <a:solidFill>
                  <a:schemeClr val="tx2"/>
                </a:solidFill>
              </a:rPr>
              <a:t>Review </a:t>
            </a:r>
            <a:r>
              <a:rPr lang="en-US" sz="2000" dirty="0" smtClean="0">
                <a:solidFill>
                  <a:schemeClr val="tx2"/>
                </a:solidFill>
              </a:rPr>
              <a:t>Feb. </a:t>
            </a:r>
            <a:r>
              <a:rPr lang="en-US" sz="2000" dirty="0">
                <a:solidFill>
                  <a:schemeClr val="tx2"/>
                </a:solidFill>
              </a:rPr>
              <a:t>2015</a:t>
            </a:r>
          </a:p>
          <a:p>
            <a:pPr lvl="2" eaLnBrk="1" hangingPunct="1"/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DOE-NP </a:t>
            </a:r>
            <a:r>
              <a:rPr lang="en-US" sz="2000" dirty="0">
                <a:solidFill>
                  <a:schemeClr val="tx2"/>
                </a:solidFill>
              </a:rPr>
              <a:t>Update </a:t>
            </a:r>
            <a:r>
              <a:rPr lang="en-US" sz="2000" dirty="0" smtClean="0">
                <a:solidFill>
                  <a:schemeClr val="tx2"/>
                </a:solidFill>
              </a:rPr>
              <a:t>Nov. </a:t>
            </a:r>
            <a:r>
              <a:rPr lang="en-US" sz="2000" dirty="0">
                <a:solidFill>
                  <a:schemeClr val="tx2"/>
                </a:solidFill>
              </a:rPr>
              <a:t>2015</a:t>
            </a:r>
          </a:p>
          <a:p>
            <a:pPr lvl="2"/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</a:p>
          <a:p>
            <a:pPr lvl="2">
              <a:buFont typeface="Arial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Draft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response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Director’s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Review submitted to Physics Division 12/16</a:t>
            </a:r>
          </a:p>
          <a:p>
            <a:pPr lvl="2" eaLnBrk="1" hangingPunct="1">
              <a:buFont typeface="Arial"/>
              <a:buChar char="•"/>
            </a:pPr>
            <a:endParaRPr lang="en-US" sz="2000" dirty="0">
              <a:solidFill>
                <a:schemeClr val="accent4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7" y="893133"/>
            <a:ext cx="5210609" cy="3327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7" y="3244487"/>
            <a:ext cx="4799465" cy="3064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008" y="3990542"/>
            <a:ext cx="4219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Looking </a:t>
            </a: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towards Science Review in 2017, CD0 in 2019</a:t>
            </a:r>
            <a:endParaRPr lang="en-US" sz="2000" i="1" dirty="0">
              <a:solidFill>
                <a:schemeClr val="tx2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Continued optimization</a:t>
            </a:r>
            <a:endParaRPr lang="en-US" sz="2000" dirty="0">
              <a:solidFill>
                <a:schemeClr val="tx2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 Background </a:t>
            </a:r>
            <a:r>
              <a:rPr lang="en-US" sz="2000" dirty="0">
                <a:solidFill>
                  <a:schemeClr val="tx2"/>
                </a:solidFill>
              </a:rPr>
              <a:t>studies</a:t>
            </a:r>
          </a:p>
          <a:p>
            <a:pPr lvl="2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 Magnetic </a:t>
            </a:r>
            <a:r>
              <a:rPr lang="en-US" sz="2000" dirty="0">
                <a:solidFill>
                  <a:schemeClr val="tx2"/>
                </a:solidFill>
              </a:rPr>
              <a:t>fields 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Cost </a:t>
            </a:r>
            <a:r>
              <a:rPr lang="en-US" sz="2000" dirty="0">
                <a:solidFill>
                  <a:schemeClr val="tx2"/>
                </a:solidFill>
              </a:rPr>
              <a:t>and manpower 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7923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12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405" y="169476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SoLID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9675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CLEO magnet has arrived at </a:t>
            </a:r>
            <a:r>
              <a:rPr lang="en-US" sz="2000" dirty="0" err="1" smtClean="0"/>
              <a:t>JLab</a:t>
            </a:r>
            <a:r>
              <a:rPr lang="en-US" sz="2000" dirty="0" smtClean="0"/>
              <a:t>! Well, started to arrive... still ~50 trucks of steel to come.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052736"/>
            <a:ext cx="3936437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2537609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Cryostat and coil collars in </a:t>
            </a:r>
            <a:r>
              <a:rPr lang="en-US" sz="2000" dirty="0" err="1" smtClean="0">
                <a:solidFill>
                  <a:srgbClr val="000090"/>
                </a:solidFill>
              </a:rPr>
              <a:t>JLab</a:t>
            </a:r>
            <a:r>
              <a:rPr lang="en-US" sz="2000" dirty="0" smtClean="0">
                <a:solidFill>
                  <a:srgbClr val="000090"/>
                </a:solidFill>
              </a:rPr>
              <a:t> test lab high bay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8" y="590921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1,000 tons of steel removed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13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06" y="4005064"/>
            <a:ext cx="4379493" cy="246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" y="3067331"/>
            <a:ext cx="3743207" cy="28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251520" y="914400"/>
            <a:ext cx="8568952" cy="5334000"/>
          </a:xfrm>
        </p:spPr>
        <p:txBody>
          <a:bodyPr/>
          <a:lstStyle/>
          <a:p>
            <a:r>
              <a:rPr lang="en-US" sz="1800" i="1" dirty="0"/>
              <a:t>Rosenbluth separation of </a:t>
            </a:r>
            <a:r>
              <a:rPr lang="en-US" sz="1800" i="1" dirty="0" smtClean="0"/>
              <a:t>the </a:t>
            </a:r>
            <a:r>
              <a:rPr lang="en-US" sz="1800" i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800" i="1" baseline="30000" dirty="0" smtClean="0"/>
              <a:t>0</a:t>
            </a:r>
            <a:r>
              <a:rPr lang="en-US" sz="1800" i="1" baseline="30000" dirty="0"/>
              <a:t> </a:t>
            </a:r>
            <a:r>
              <a:rPr lang="en-US" sz="1800" i="1" dirty="0" smtClean="0"/>
              <a:t>electroproduction </a:t>
            </a:r>
            <a:r>
              <a:rPr lang="en-US" sz="1800" i="1" dirty="0"/>
              <a:t>cross </a:t>
            </a:r>
            <a:r>
              <a:rPr lang="en-US" sz="1800" i="1" dirty="0" smtClean="0"/>
              <a:t>section</a:t>
            </a:r>
            <a:r>
              <a:rPr lang="en-US" sz="1800" dirty="0" smtClean="0"/>
              <a:t>, M. </a:t>
            </a:r>
            <a:r>
              <a:rPr lang="en-US" sz="1800" dirty="0" err="1" smtClean="0"/>
              <a:t>Defurne</a:t>
            </a:r>
            <a:r>
              <a:rPr lang="en-US" sz="1800" dirty="0" smtClean="0"/>
              <a:t> et al., Phys. Rev. </a:t>
            </a:r>
            <a:r>
              <a:rPr lang="en-US" sz="1800" dirty="0" err="1" smtClean="0"/>
              <a:t>Lett</a:t>
            </a:r>
            <a:r>
              <a:rPr lang="en-US" sz="1800" dirty="0"/>
              <a:t>. 117 (2016) no.26, 262001 </a:t>
            </a:r>
            <a:endParaRPr lang="fr-FR" sz="1800" dirty="0" smtClean="0"/>
          </a:p>
          <a:p>
            <a:r>
              <a:rPr lang="en-US" sz="1800" i="1" dirty="0"/>
              <a:t>Measurements </a:t>
            </a:r>
            <a:r>
              <a:rPr lang="en-US" sz="1800" i="1" dirty="0" smtClean="0"/>
              <a:t>of d2n and A1n: </a:t>
            </a:r>
            <a:r>
              <a:rPr lang="en-US" sz="1800" i="1" dirty="0"/>
              <a:t>Probing the neutron spin </a:t>
            </a:r>
            <a:r>
              <a:rPr lang="en-US" sz="1800" i="1" dirty="0" smtClean="0"/>
              <a:t>structure, </a:t>
            </a:r>
            <a:r>
              <a:rPr lang="en-US" sz="1800" dirty="0" smtClean="0"/>
              <a:t>D</a:t>
            </a:r>
            <a:r>
              <a:rPr lang="en-US" sz="1800" dirty="0"/>
              <a:t>. Flay </a:t>
            </a:r>
            <a:r>
              <a:rPr lang="en-US" sz="1800" i="1" dirty="0" smtClean="0"/>
              <a:t>et al., </a:t>
            </a:r>
            <a:r>
              <a:rPr lang="en-US" sz="1800" dirty="0" smtClean="0"/>
              <a:t>Phys. Rev</a:t>
            </a:r>
            <a:r>
              <a:rPr lang="en-US" sz="1800" dirty="0"/>
              <a:t>. </a:t>
            </a:r>
            <a:r>
              <a:rPr lang="en-US" sz="1800" dirty="0" smtClean="0"/>
              <a:t>D 94 </a:t>
            </a:r>
            <a:r>
              <a:rPr lang="en-US" sz="1800" dirty="0"/>
              <a:t>(2016) no.5, 052003 </a:t>
            </a:r>
          </a:p>
          <a:p>
            <a:r>
              <a:rPr lang="en-US" sz="1800" i="1" dirty="0" err="1" smtClean="0"/>
              <a:t>Electroexcitation</a:t>
            </a:r>
            <a:r>
              <a:rPr lang="en-US" sz="1800" i="1" dirty="0" smtClean="0"/>
              <a:t> </a:t>
            </a:r>
            <a:r>
              <a:rPr lang="en-US" sz="1800" i="1" dirty="0"/>
              <a:t>of </a:t>
            </a:r>
            <a:r>
              <a:rPr lang="en-US" sz="1800" i="1" dirty="0" smtClean="0"/>
              <a:t>the D+(1232)</a:t>
            </a:r>
            <a:r>
              <a:rPr lang="en-US" sz="1800" i="1" baseline="30000" dirty="0"/>
              <a:t> </a:t>
            </a:r>
            <a:r>
              <a:rPr lang="en-US" sz="1800" i="1" dirty="0" smtClean="0"/>
              <a:t>at </a:t>
            </a:r>
            <a:r>
              <a:rPr lang="en-US" sz="1800" i="1" dirty="0"/>
              <a:t>low momentum </a:t>
            </a:r>
            <a:r>
              <a:rPr lang="en-US" sz="1800" i="1" dirty="0" smtClean="0"/>
              <a:t>transfer</a:t>
            </a:r>
            <a:r>
              <a:rPr lang="en-US" sz="1800" dirty="0" smtClean="0"/>
              <a:t>, A. Bloomberg et al., Phys. </a:t>
            </a:r>
            <a:r>
              <a:rPr lang="en-US" sz="1800" dirty="0" err="1" smtClean="0"/>
              <a:t>Lett</a:t>
            </a:r>
            <a:r>
              <a:rPr lang="en-US" sz="1800" dirty="0"/>
              <a:t>. </a:t>
            </a:r>
            <a:r>
              <a:rPr lang="en-US" sz="1800" dirty="0" smtClean="0"/>
              <a:t>B 760 </a:t>
            </a:r>
            <a:r>
              <a:rPr lang="en-US" sz="1800" dirty="0"/>
              <a:t>(2016) 267-272 </a:t>
            </a: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1800" i="1" dirty="0"/>
              <a:t>Proton radius from electron scattering </a:t>
            </a:r>
            <a:r>
              <a:rPr lang="en-US" sz="1800" i="1" dirty="0" smtClean="0"/>
              <a:t>data,</a:t>
            </a:r>
            <a:r>
              <a:rPr lang="en-US" sz="1800" b="1" dirty="0" smtClean="0"/>
              <a:t> </a:t>
            </a:r>
            <a:r>
              <a:rPr lang="en-US" sz="1800" dirty="0" smtClean="0"/>
              <a:t>D. </a:t>
            </a:r>
            <a:r>
              <a:rPr lang="en-US" sz="1800" dirty="0" err="1" smtClean="0"/>
              <a:t>Higinbotham</a:t>
            </a:r>
            <a:r>
              <a:rPr lang="en-US" sz="1800" dirty="0" smtClean="0"/>
              <a:t> et al., Phys. Rev</a:t>
            </a:r>
            <a:r>
              <a:rPr lang="en-US" sz="1800" dirty="0"/>
              <a:t>. </a:t>
            </a:r>
            <a:r>
              <a:rPr lang="en-US" sz="1800" dirty="0" smtClean="0"/>
              <a:t>C 93 </a:t>
            </a:r>
            <a:r>
              <a:rPr lang="en-US" sz="1800" dirty="0"/>
              <a:t>(2016) </a:t>
            </a:r>
            <a:r>
              <a:rPr lang="en-US" sz="1800" dirty="0" smtClean="0"/>
              <a:t>5</a:t>
            </a:r>
            <a:r>
              <a:rPr lang="en-US" sz="1800" dirty="0"/>
              <a:t>, 055207 </a:t>
            </a:r>
            <a:endParaRPr lang="en-US" sz="1800" dirty="0" smtClean="0"/>
          </a:p>
          <a:p>
            <a:r>
              <a:rPr lang="en-US" sz="1800" i="1" dirty="0"/>
              <a:t>JLab Measurements of the 3He Form Factors at Large Momentum </a:t>
            </a:r>
            <a:r>
              <a:rPr lang="en-US" sz="1800" i="1" dirty="0" smtClean="0"/>
              <a:t>Transfers, </a:t>
            </a:r>
            <a:r>
              <a:rPr lang="en-US" sz="1800" dirty="0" smtClean="0"/>
              <a:t>A. </a:t>
            </a:r>
            <a:r>
              <a:rPr lang="en-US" sz="1800" dirty="0" err="1" smtClean="0"/>
              <a:t>Camsonne</a:t>
            </a:r>
            <a:r>
              <a:rPr lang="en-US" sz="1800" dirty="0" smtClean="0"/>
              <a:t> et al., </a:t>
            </a:r>
            <a:r>
              <a:rPr lang="nb-NO" sz="1800" dirty="0" smtClean="0"/>
              <a:t>arXiv:1411.4088, </a:t>
            </a:r>
            <a:r>
              <a:rPr lang="nb-NO" sz="1800" dirty="0" err="1" smtClean="0"/>
              <a:t>submitted</a:t>
            </a:r>
            <a:r>
              <a:rPr lang="nb-NO" sz="1800" dirty="0" smtClean="0"/>
              <a:t> for </a:t>
            </a:r>
            <a:r>
              <a:rPr lang="nb-NO" sz="1800" dirty="0" err="1" smtClean="0"/>
              <a:t>publication</a:t>
            </a:r>
            <a:endParaRPr lang="nb-NO" sz="1800" dirty="0" smtClean="0"/>
          </a:p>
          <a:p>
            <a:r>
              <a:rPr lang="en-US" sz="1800" i="1" dirty="0"/>
              <a:t>First measurement of unpolarized SIDIS cross section and cross section ratios from </a:t>
            </a:r>
            <a:r>
              <a:rPr lang="en-US" sz="1800" i="1" dirty="0" smtClean="0"/>
              <a:t>a 3He</a:t>
            </a:r>
            <a:r>
              <a:rPr lang="en-US" sz="1800" i="1" dirty="0"/>
              <a:t> </a:t>
            </a:r>
            <a:r>
              <a:rPr lang="en-US" sz="1800" i="1" dirty="0" smtClean="0"/>
              <a:t>target, </a:t>
            </a:r>
            <a:r>
              <a:rPr lang="nb-NO" sz="1800" dirty="0" err="1" smtClean="0"/>
              <a:t>X</a:t>
            </a:r>
            <a:r>
              <a:rPr lang="nb-NO" sz="1800" dirty="0" smtClean="0"/>
              <a:t>. </a:t>
            </a:r>
            <a:r>
              <a:rPr lang="nb-NO" sz="1800" dirty="0" err="1" smtClean="0"/>
              <a:t>Yan</a:t>
            </a:r>
            <a:r>
              <a:rPr lang="nb-NO" sz="1800" dirty="0" smtClean="0"/>
              <a:t> </a:t>
            </a:r>
            <a:r>
              <a:rPr lang="nb-NO" sz="1800" i="1" dirty="0" smtClean="0"/>
              <a:t>et </a:t>
            </a:r>
            <a:r>
              <a:rPr lang="nb-NO" sz="1800" i="1" dirty="0"/>
              <a:t>al</a:t>
            </a:r>
            <a:r>
              <a:rPr lang="nb-NO" sz="1800" i="1" dirty="0" smtClean="0"/>
              <a:t>., arXiv:1610.02350</a:t>
            </a:r>
            <a:r>
              <a:rPr lang="nb-NO" sz="1800" dirty="0" smtClean="0"/>
              <a:t>, </a:t>
            </a:r>
            <a:r>
              <a:rPr lang="nb-NO" sz="1800" dirty="0" err="1"/>
              <a:t>submitted</a:t>
            </a:r>
            <a:r>
              <a:rPr lang="nb-NO" sz="1800" dirty="0"/>
              <a:t> for </a:t>
            </a:r>
            <a:r>
              <a:rPr lang="nb-NO" sz="1800" dirty="0" err="1"/>
              <a:t>publication</a:t>
            </a:r>
            <a:endParaRPr lang="nb-NO" sz="1800" dirty="0"/>
          </a:p>
          <a:p>
            <a:r>
              <a:rPr lang="en-US" sz="1800" i="1" dirty="0" smtClean="0"/>
              <a:t>Studies </a:t>
            </a:r>
            <a:r>
              <a:rPr lang="en-US" sz="1800" i="1" dirty="0"/>
              <a:t>of relative gain and timing response of fine-mesh photomultiplier tubes in high magnetic </a:t>
            </a:r>
            <a:r>
              <a:rPr lang="en-US" sz="1800" i="1" dirty="0" smtClean="0"/>
              <a:t>fields</a:t>
            </a:r>
            <a:r>
              <a:rPr lang="en-US" sz="1800" dirty="0" smtClean="0"/>
              <a:t>, V. </a:t>
            </a:r>
            <a:r>
              <a:rPr lang="en-US" sz="1800" dirty="0" err="1" smtClean="0"/>
              <a:t>Sulkosky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Nucl</a:t>
            </a:r>
            <a:r>
              <a:rPr lang="en-US" sz="1800" dirty="0" smtClean="0"/>
              <a:t>. </a:t>
            </a:r>
            <a:r>
              <a:rPr lang="en-US" sz="1800" dirty="0" err="1" smtClean="0"/>
              <a:t>Instrum</a:t>
            </a:r>
            <a:r>
              <a:rPr lang="en-US" sz="1800" dirty="0" smtClean="0"/>
              <a:t>. Meth</a:t>
            </a:r>
            <a:r>
              <a:rPr lang="en-US" sz="1800" dirty="0"/>
              <a:t>. </a:t>
            </a:r>
            <a:r>
              <a:rPr lang="en-US" sz="1800" dirty="0" smtClean="0"/>
              <a:t>A 827 </a:t>
            </a:r>
            <a:r>
              <a:rPr lang="en-US" sz="1800" dirty="0"/>
              <a:t>(2016</a:t>
            </a:r>
            <a:r>
              <a:rPr lang="en-US" sz="1800" dirty="0" smtClean="0"/>
              <a:t>)</a:t>
            </a:r>
          </a:p>
          <a:p>
            <a:r>
              <a:rPr lang="en-US" sz="1800" i="1" dirty="0"/>
              <a:t>Beam Position Reconstruction for the g2p Experiment in Hall A at Jefferson </a:t>
            </a:r>
            <a:r>
              <a:rPr lang="en-US" sz="1800" i="1" dirty="0" smtClean="0"/>
              <a:t>Lab</a:t>
            </a:r>
            <a:r>
              <a:rPr lang="en-US" sz="1800" dirty="0" smtClean="0"/>
              <a:t>, </a:t>
            </a:r>
            <a:r>
              <a:rPr lang="en-US" sz="1800" dirty="0" err="1" smtClean="0"/>
              <a:t>Pengjia</a:t>
            </a:r>
            <a:r>
              <a:rPr lang="en-US" sz="1800" dirty="0" smtClean="0"/>
              <a:t> </a:t>
            </a:r>
            <a:r>
              <a:rPr lang="en-US" sz="1800" dirty="0"/>
              <a:t>Zhu </a:t>
            </a:r>
            <a:r>
              <a:rPr lang="en-US" sz="1800" i="1" dirty="0" smtClean="0"/>
              <a:t>et al., </a:t>
            </a:r>
            <a:r>
              <a:rPr lang="nb-NO" sz="1800" dirty="0" err="1" smtClean="0"/>
              <a:t>Nucl</a:t>
            </a:r>
            <a:r>
              <a:rPr lang="nb-NO" sz="1800" dirty="0" smtClean="0"/>
              <a:t>. </a:t>
            </a:r>
            <a:r>
              <a:rPr lang="nb-NO" sz="1800" dirty="0" err="1" smtClean="0"/>
              <a:t>Instrum</a:t>
            </a:r>
            <a:r>
              <a:rPr lang="nb-NO" sz="1800" dirty="0" smtClean="0"/>
              <a:t>. </a:t>
            </a:r>
            <a:r>
              <a:rPr lang="nb-NO" sz="1800" dirty="0" err="1" smtClean="0"/>
              <a:t>Meth</a:t>
            </a:r>
            <a:r>
              <a:rPr lang="nb-NO" sz="1800" dirty="0"/>
              <a:t>. </a:t>
            </a:r>
            <a:r>
              <a:rPr lang="nb-NO" sz="1800" dirty="0" smtClean="0"/>
              <a:t>A 808 </a:t>
            </a:r>
            <a:r>
              <a:rPr lang="nb-NO" sz="1800" dirty="0"/>
              <a:t>(2016) </a:t>
            </a:r>
            <a:endParaRPr lang="en-US" sz="18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6500192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chemeClr val="bg1"/>
                </a:solidFill>
              </a:rPr>
              <a:pPr/>
              <a:t>14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886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Publications in 2016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107504" y="759296"/>
            <a:ext cx="8928992" cy="5334000"/>
          </a:xfrm>
        </p:spPr>
        <p:txBody>
          <a:bodyPr/>
          <a:lstStyle/>
          <a:p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Other information of note: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New Hall A/C Staff Scientist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Simona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Malace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to start June 2017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Hall A Collaboration Meeting next week January 18-19, 2017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  <a:p>
            <a:pPr lvl="1">
              <a:buFont typeface=".AppleSystemUIFont" charset="0"/>
              <a:buChar char="-"/>
            </a:pP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11 </a:t>
            </a:r>
            <a:r>
              <a:rPr lang="en-US" sz="2200" i="1" dirty="0" err="1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200" i="1" dirty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programs (DVCS/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GMp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) complete!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Dynamic science program planned moving forward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Supporting extensive and diverse activities requisite to 11 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era science program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2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i="1" dirty="0" smtClean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6453336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chemeClr val="bg1"/>
                </a:solidFill>
              </a:rPr>
              <a:pPr/>
              <a:t>15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</a:t>
            </a:r>
            <a:r>
              <a:rPr lang="en-US" sz="2400" b="0" dirty="0" smtClean="0"/>
              <a:t>1/2017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731678"/>
              </p:ext>
            </p:extLst>
          </p:nvPr>
        </p:nvGraphicFramePr>
        <p:xfrm>
          <a:off x="827584" y="1041559"/>
          <a:ext cx="6768752" cy="4163073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224136"/>
                <a:gridCol w="1152128"/>
                <a:gridCol w="1224136"/>
                <a:gridCol w="1008112"/>
                <a:gridCol w="1080120"/>
                <a:gridCol w="1080120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5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7030A0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  <a:endParaRPr kumimoji="0" lang="en-US" sz="19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673054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2016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172754"/>
            <a:ext cx="720080" cy="104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3560650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595721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*possible 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752" y="5673442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SBS</a:t>
            </a:r>
            <a:r>
              <a:rPr lang="en-US" sz="2000" i="1" dirty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2019? </a:t>
            </a:r>
          </a:p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2060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2060"/>
              </a:solidFill>
              <a:latin typeface="Constantia"/>
              <a:cs typeface="Constantia"/>
            </a:endParaRPr>
          </a:p>
        </p:txBody>
      </p:sp>
      <p:sp>
        <p:nvSpPr>
          <p:cNvPr id="6" name="Right Brace 5"/>
          <p:cNvSpPr/>
          <p:nvPr/>
        </p:nvSpPr>
        <p:spPr bwMode="auto">
          <a:xfrm rot="5400000">
            <a:off x="6243974" y="4391416"/>
            <a:ext cx="533963" cy="2149720"/>
          </a:xfrm>
          <a:prstGeom prst="rightBrace">
            <a:avLst>
              <a:gd name="adj1" fmla="val 8333"/>
              <a:gd name="adj2" fmla="val 747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57239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</a:t>
            </a:r>
            <a:r>
              <a:rPr lang="en-US" sz="1800" i="1" dirty="0" smtClean="0"/>
              <a:t>chedule not final</a:t>
            </a:r>
            <a:endParaRPr lang="en-US" sz="1800" i="1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2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– Phase I – </a:t>
            </a:r>
            <a:r>
              <a:rPr lang="en-US" sz="2800" b="0" i="1" dirty="0" smtClean="0">
                <a:solidFill>
                  <a:srgbClr val="01853C"/>
                </a:solidFill>
              </a:rPr>
              <a:t>complete!</a:t>
            </a:r>
            <a:r>
              <a:rPr lang="en-US" sz="2800" b="0" i="1" baseline="30000" dirty="0">
                <a:solidFill>
                  <a:srgbClr val="01853C"/>
                </a:solidFill>
              </a:rPr>
              <a:t/>
            </a:r>
            <a:br>
              <a:rPr lang="en-US" sz="2800" b="0" i="1" baseline="30000" dirty="0">
                <a:solidFill>
                  <a:srgbClr val="01853C"/>
                </a:solidFill>
              </a:rPr>
            </a:br>
            <a:endParaRPr lang="en-US" sz="2800" b="0" i="1" dirty="0">
              <a:solidFill>
                <a:srgbClr val="0185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847" y="836712"/>
            <a:ext cx="4345626" cy="5629254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Phase I: aiming for 50% of proposed 100 day beam time, achieved 49.5%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Started up with this program Fall 2014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Started up again Spring 2015 with 20 </a:t>
            </a:r>
            <a:r>
              <a:rPr lang="en-US" sz="1800" dirty="0" err="1" smtClean="0">
                <a:latin typeface="Arial"/>
                <a:cs typeface="Arial"/>
              </a:rPr>
              <a:t>uAmp</a:t>
            </a:r>
            <a:r>
              <a:rPr lang="en-US" sz="1800" dirty="0" smtClean="0">
                <a:latin typeface="Arial"/>
                <a:cs typeface="Arial"/>
              </a:rPr>
              <a:t>, 11 </a:t>
            </a:r>
            <a:r>
              <a:rPr lang="en-US" sz="1800" dirty="0" err="1" smtClean="0">
                <a:latin typeface="Arial"/>
                <a:cs typeface="Arial"/>
              </a:rPr>
              <a:t>GeV</a:t>
            </a:r>
            <a:r>
              <a:rPr lang="en-US" sz="1800" dirty="0" smtClean="0">
                <a:latin typeface="Arial"/>
                <a:cs typeface="Arial"/>
              </a:rPr>
              <a:t> beam, resistive “SOS” quad on right arm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Fall 2016 resistive quads (“SOS” + new duplicate) replacing both Q1s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Optics studies accomplished</a:t>
            </a:r>
          </a:p>
          <a:p>
            <a:pPr>
              <a:buFont typeface="Lucida Grande"/>
              <a:buChar char="-"/>
            </a:pPr>
            <a:r>
              <a:rPr lang="en-US" sz="1800" dirty="0">
                <a:latin typeface="Arial"/>
                <a:cs typeface="Arial"/>
              </a:rPr>
              <a:t>First Compton </a:t>
            </a:r>
            <a:r>
              <a:rPr lang="en-US" sz="1800" dirty="0" err="1">
                <a:latin typeface="Arial"/>
                <a:cs typeface="Arial"/>
              </a:rPr>
              <a:t>polarimetry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in Spring </a:t>
            </a:r>
            <a:r>
              <a:rPr lang="en-US" sz="1800" dirty="0">
                <a:latin typeface="Arial"/>
                <a:cs typeface="Arial"/>
              </a:rPr>
              <a:t>2016 </a:t>
            </a:r>
            <a:r>
              <a:rPr lang="en-US" sz="18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New </a:t>
            </a:r>
            <a:r>
              <a:rPr lang="en-US" sz="1800" dirty="0">
                <a:latin typeface="Arial"/>
                <a:cs typeface="Arial"/>
              </a:rPr>
              <a:t>high field Moller commissioning in Spring 2016 </a:t>
            </a:r>
            <a:r>
              <a:rPr lang="en-US" sz="1800" dirty="0" smtClean="0">
                <a:latin typeface="Arial"/>
                <a:cs typeface="Arial"/>
              </a:rPr>
              <a:t>run, regular use Fall 2016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Arc beam energy measurements now “routine”, single Hall spin dance verification</a:t>
            </a:r>
            <a:endParaRPr lang="en-US" sz="1800" i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" y="807478"/>
            <a:ext cx="4175448" cy="3131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15" y="3994682"/>
            <a:ext cx="3274577" cy="2455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439" y="2805272"/>
            <a:ext cx="1992306" cy="191925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3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5331380" cy="4046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33379"/>
            <a:ext cx="4752528" cy="3419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08984" y="894199"/>
            <a:ext cx="362751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119675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7768" y="52355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989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  <p:sp>
        <p:nvSpPr>
          <p:cNvPr id="58" name="Slide Number Placeholder 4"/>
          <p:cNvSpPr txBox="1">
            <a:spLocks/>
          </p:cNvSpPr>
          <p:nvPr/>
        </p:nvSpPr>
        <p:spPr>
          <a:xfrm>
            <a:off x="3995936" y="6465966"/>
            <a:ext cx="2118522" cy="2434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4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642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Group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432048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by PAC 42, 2 PAC 40 “high impact”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no longer planned for </a:t>
            </a:r>
            <a:r>
              <a:rPr lang="en-US" sz="2000" dirty="0" smtClean="0"/>
              <a:t>use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Power, water upgrades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8 graduate students on </a:t>
            </a:r>
            <a:r>
              <a:rPr lang="en-US" sz="2000" dirty="0" smtClean="0"/>
              <a:t>site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1853C"/>
                </a:solidFill>
              </a:rPr>
              <a:t>Installation currently underway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and safety systems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Scattering chamber rotation</a:t>
            </a:r>
            <a:endParaRPr lang="en-US" sz="2000" dirty="0"/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installation platform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IMG_03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41" y="2060848"/>
            <a:ext cx="3611893" cy="2708920"/>
          </a:xfrm>
          <a:prstGeom prst="rect">
            <a:avLst/>
          </a:prstGeom>
        </p:spPr>
      </p:pic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5064"/>
            <a:ext cx="3299859" cy="2474894"/>
          </a:xfrm>
          <a:prstGeom prst="rect">
            <a:avLst/>
          </a:prstGeom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240360" cy="189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3923928" y="6465966"/>
            <a:ext cx="2190530" cy="210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5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6085184" cy="5206504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Constantia"/>
                <a:cs typeface="Constantia"/>
              </a:rPr>
              <a:t>Polarized </a:t>
            </a:r>
            <a:r>
              <a:rPr lang="en-US" sz="1600" b="1" baseline="30000" dirty="0">
                <a:solidFill>
                  <a:srgbClr val="002060"/>
                </a:solidFill>
                <a:latin typeface="Constantia"/>
                <a:cs typeface="Constantia"/>
              </a:rPr>
              <a:t>3</a:t>
            </a:r>
            <a:r>
              <a:rPr lang="en-US" sz="1600" b="1" dirty="0">
                <a:solidFill>
                  <a:srgbClr val="002060"/>
                </a:solidFill>
                <a:latin typeface="Constantia"/>
                <a:cs typeface="Constantia"/>
              </a:rPr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 upgrade of existing target 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I</a:t>
            </a:r>
            <a:r>
              <a:rPr lang="en-US" sz="1600" dirty="0" smtClean="0">
                <a:latin typeface="Constantia"/>
                <a:cs typeface="Constantia"/>
              </a:rPr>
              <a:t>mplementable in either Hall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II (SBS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frozen, report Summer 2016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Dual pumping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40 cm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Metal end windows for high current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II (SBS Gen type) ready by June 2019</a:t>
            </a: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S</a:t>
            </a:r>
            <a:r>
              <a:rPr lang="en-US" sz="1600" dirty="0" smtClean="0">
                <a:latin typeface="Constantia"/>
                <a:cs typeface="Constantia"/>
              </a:rPr>
              <a:t>eptum </a:t>
            </a:r>
            <a:r>
              <a:rPr lang="en-US" sz="1600" dirty="0">
                <a:latin typeface="Constantia"/>
                <a:cs typeface="Constantia"/>
              </a:rPr>
              <a:t>magnet </a:t>
            </a:r>
            <a:r>
              <a:rPr lang="en-US" sz="1600" dirty="0" smtClean="0">
                <a:latin typeface="Constantia"/>
                <a:cs typeface="Constantia"/>
              </a:rPr>
              <a:t>purchased by collaboration now in test lab, added fittings and manifold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>
                <a:latin typeface="Constantia"/>
                <a:cs typeface="Constantia"/>
              </a:rPr>
              <a:t>fluid dynamics for target </a:t>
            </a:r>
            <a:r>
              <a:rPr lang="en-US" sz="1600" dirty="0" smtClean="0">
                <a:latin typeface="Constantia"/>
                <a:cs typeface="Constantia"/>
              </a:rPr>
              <a:t>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Laser heating tests planned (</a:t>
            </a:r>
            <a:r>
              <a:rPr lang="en-US" sz="1600" dirty="0" err="1" smtClean="0">
                <a:latin typeface="Constantia"/>
                <a:cs typeface="Constantia"/>
              </a:rPr>
              <a:t>Silviu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  <a:r>
              <a:rPr lang="en-US" sz="1600" dirty="0" err="1" smtClean="0">
                <a:latin typeface="Constantia"/>
                <a:cs typeface="Constantia"/>
              </a:rPr>
              <a:t>Covrig</a:t>
            </a:r>
            <a:r>
              <a:rPr lang="en-US" sz="1600" dirty="0" smtClean="0">
                <a:latin typeface="Constantia"/>
                <a:cs typeface="Constantia"/>
              </a:rPr>
              <a:t>)</a:t>
            </a:r>
            <a:endParaRPr lang="en-US" sz="1600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3589088"/>
            <a:ext cx="3851920" cy="2864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30" y="814784"/>
            <a:ext cx="2442468" cy="298903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6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5529714" cy="5782568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PREX2/CREX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Preparing for ERR Spring 2017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Combined target chamber, shielding design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Common target position 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design, target heating tests planned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Beamline</a:t>
            </a:r>
            <a:r>
              <a:rPr lang="en-US" sz="1600" dirty="0" smtClean="0">
                <a:latin typeface="Constantia"/>
                <a:cs typeface="Constantia"/>
              </a:rPr>
              <a:t> instrumentation in place, diagnostic testing ongoing</a:t>
            </a:r>
          </a:p>
          <a:p>
            <a:pPr lvl="4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Second </a:t>
            </a:r>
            <a:r>
              <a:rPr lang="en-US" sz="1600" dirty="0" err="1" smtClean="0">
                <a:latin typeface="Constantia"/>
                <a:cs typeface="Constantia"/>
              </a:rPr>
              <a:t>x,y,Q</a:t>
            </a:r>
            <a:r>
              <a:rPr lang="en-US" sz="1600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dirty="0" err="1" smtClean="0">
                <a:latin typeface="Constantia"/>
                <a:cs typeface="Constantia"/>
              </a:rPr>
              <a:t>Musson</a:t>
            </a:r>
            <a:r>
              <a:rPr lang="en-US" sz="1600" dirty="0" smtClean="0">
                <a:latin typeface="Constantia"/>
                <a:cs typeface="Constantia"/>
              </a:rPr>
              <a:t>” cavity electronics, Hall C halo monitor, </a:t>
            </a:r>
            <a:r>
              <a:rPr lang="en-US" sz="1600" dirty="0" err="1" smtClean="0">
                <a:latin typeface="Constantia"/>
                <a:cs typeface="Constantia"/>
              </a:rPr>
              <a:t>lumi</a:t>
            </a:r>
            <a:r>
              <a:rPr lang="en-US" sz="1600" dirty="0" smtClean="0">
                <a:latin typeface="Constantia"/>
                <a:cs typeface="Constantia"/>
              </a:rPr>
              <a:t> monitors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(as discussed above)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Regular parity quality beam meetings</a:t>
            </a:r>
          </a:p>
          <a:p>
            <a:pPr marL="914400" lvl="2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0740" y="903147"/>
            <a:ext cx="2791740" cy="20938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0" y="2924944"/>
            <a:ext cx="4362165" cy="3444139"/>
          </a:xfrm>
          <a:prstGeom prst="rect">
            <a:avLst/>
          </a:prstGeom>
        </p:spPr>
      </p:pic>
      <p:pic>
        <p:nvPicPr>
          <p:cNvPr id="6" name="Picture 5" descr="C:\Users\folts\Desktop\IMG_19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539552" y="4785865"/>
            <a:ext cx="4248472" cy="1667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7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797074"/>
            <a:ext cx="4591620" cy="5656262"/>
          </a:xfrm>
        </p:spPr>
        <p:txBody>
          <a:bodyPr/>
          <a:lstStyle/>
          <a:p>
            <a:pPr eaLnBrk="1" hangingPunct="1"/>
            <a:r>
              <a:rPr lang="en-US" sz="1600" dirty="0" smtClean="0"/>
              <a:t>Project started FY2013</a:t>
            </a:r>
          </a:p>
          <a:p>
            <a:pPr lvl="1" eaLnBrk="1" hangingPunct="1"/>
            <a:r>
              <a:rPr lang="en-US" sz="1600" dirty="0" smtClean="0"/>
              <a:t>Successfully passed </a:t>
            </a:r>
            <a:r>
              <a:rPr lang="en-US" sz="1600" i="1" u="sng" dirty="0" smtClean="0">
                <a:solidFill>
                  <a:srgbClr val="01853C"/>
                </a:solidFill>
              </a:rPr>
              <a:t>final</a:t>
            </a:r>
            <a:r>
              <a:rPr lang="en-US" sz="1600" dirty="0" smtClean="0"/>
              <a:t> annual review November 2016</a:t>
            </a:r>
          </a:p>
          <a:p>
            <a:pPr lvl="1" eaLnBrk="1" hangingPunct="1"/>
            <a:r>
              <a:rPr lang="en-US" sz="1600" dirty="0" smtClean="0"/>
              <a:t>Preparing for Closeout ~January 2017!</a:t>
            </a:r>
          </a:p>
          <a:p>
            <a:pPr lvl="1" eaLnBrk="1" hangingPunct="1"/>
            <a:r>
              <a:rPr lang="en-US" sz="1600" dirty="0" smtClean="0"/>
              <a:t>Working on how to handle further reporting (“UPP”s?!)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/>
              <a:t>Spectrometer, Infrastructure, ECAL work at </a:t>
            </a:r>
            <a:r>
              <a:rPr lang="en-US" sz="1600" dirty="0" err="1" smtClean="0"/>
              <a:t>JLab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GEM construction at UVA, INFN</a:t>
            </a:r>
          </a:p>
          <a:p>
            <a:pPr eaLnBrk="1" hangingPunct="1"/>
            <a:r>
              <a:rPr lang="en-US" sz="1600" dirty="0" smtClean="0"/>
              <a:t>Coordinate detector from Idaho State, CNU</a:t>
            </a:r>
            <a:endParaRPr lang="en-US" sz="1600" u="sng" dirty="0" smtClean="0"/>
          </a:p>
          <a:p>
            <a:pPr eaLnBrk="1" hangingPunct="1"/>
            <a:r>
              <a:rPr lang="en-US" sz="1600" dirty="0" smtClean="0"/>
              <a:t>HCAL Hadron calorimeter from CMU</a:t>
            </a:r>
          </a:p>
          <a:p>
            <a:pPr eaLnBrk="1" hangingPunct="1"/>
            <a:r>
              <a:rPr lang="en-US" sz="1600" i="1" dirty="0" smtClean="0">
                <a:solidFill>
                  <a:srgbClr val="660066"/>
                </a:solidFill>
              </a:rPr>
              <a:t>More! Large and active collaboration</a:t>
            </a:r>
            <a:endParaRPr lang="en-US" sz="16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870938"/>
            <a:ext cx="4752528" cy="3564396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221088"/>
            <a:ext cx="2976331" cy="2232248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8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z="1600" smtClean="0">
                <a:solidFill>
                  <a:prstClr val="white"/>
                </a:solidFill>
              </a:rPr>
              <a:pPr/>
              <a:t>9</a:t>
            </a:fld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2177" y="1002214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</a:t>
            </a:r>
            <a:r>
              <a:rPr lang="en-US" sz="1600" smtClean="0"/>
              <a:t>module constructed at </a:t>
            </a:r>
            <a:r>
              <a:rPr lang="en-US" sz="1600" dirty="0" err="1" smtClean="0"/>
              <a:t>JLab</a:t>
            </a:r>
            <a:r>
              <a:rPr lang="en-US" sz="1600" dirty="0" smtClean="0"/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9619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/>
              <a:t>High </a:t>
            </a:r>
            <a:r>
              <a:rPr lang="en-US" sz="1600" dirty="0"/>
              <a:t>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at </a:t>
            </a:r>
            <a:r>
              <a:rPr lang="en-US" sz="1600" dirty="0" err="1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6286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>
                <a:latin typeface="+mn-lt"/>
              </a:rPr>
              <a:t>at </a:t>
            </a:r>
            <a:r>
              <a:rPr lang="en-US" sz="1600" smtClean="0">
                <a:latin typeface="+mn-lt"/>
              </a:rPr>
              <a:t>UVA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4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89952</TotalTime>
  <Words>1026</Words>
  <Application>Microsoft Office PowerPoint</Application>
  <PresentationFormat>On-screen Show (4:3)</PresentationFormat>
  <Paragraphs>185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3_JLab_PowerPoint1</vt:lpstr>
      <vt:lpstr>PowerPoint Presentation</vt:lpstr>
      <vt:lpstr>Hall A Projected Experiment Schedule, updated 1/2017  Experiments in red represent PAC42 “high impact” experiments </vt:lpstr>
      <vt:lpstr>DVCS / GMp Experiments – Phase I – complete! </vt:lpstr>
      <vt:lpstr>PowerPoint Presentation</vt:lpstr>
      <vt:lpstr>PowerPoint Presentation</vt:lpstr>
      <vt:lpstr>Beyond 3H</vt:lpstr>
      <vt:lpstr>Beyond 3H</vt:lpstr>
      <vt:lpstr>SBS Construction</vt:lpstr>
      <vt:lpstr>Super Bigbite Spectrometer (SBS) Detectors</vt:lpstr>
      <vt:lpstr>PowerPoint Presentation</vt:lpstr>
      <vt:lpstr>MOLLER</vt:lpstr>
      <vt:lpstr>SoLID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Lawrence Weinstein</cp:lastModifiedBy>
  <cp:revision>643</cp:revision>
  <cp:lastPrinted>2016-01-09T13:48:20Z</cp:lastPrinted>
  <dcterms:created xsi:type="dcterms:W3CDTF">2010-06-22T16:39:58Z</dcterms:created>
  <dcterms:modified xsi:type="dcterms:W3CDTF">2017-01-10T18:08:37Z</dcterms:modified>
</cp:coreProperties>
</file>