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2" r:id="rId2"/>
    <p:sldMasterId id="2147483864" r:id="rId3"/>
    <p:sldMasterId id="2147483871" r:id="rId4"/>
    <p:sldMasterId id="2147483907" r:id="rId5"/>
    <p:sldMasterId id="2147483927" r:id="rId6"/>
    <p:sldMasterId id="2147483989" r:id="rId7"/>
    <p:sldMasterId id="2147484015" r:id="rId8"/>
    <p:sldMasterId id="2147484105" r:id="rId9"/>
    <p:sldMasterId id="2147484110" r:id="rId10"/>
    <p:sldMasterId id="2147484128" r:id="rId11"/>
    <p:sldMasterId id="2147484134" r:id="rId12"/>
  </p:sldMasterIdLst>
  <p:notesMasterIdLst>
    <p:notesMasterId r:id="rId34"/>
  </p:notesMasterIdLst>
  <p:sldIdLst>
    <p:sldId id="256" r:id="rId13"/>
    <p:sldId id="266" r:id="rId14"/>
    <p:sldId id="331" r:id="rId15"/>
    <p:sldId id="350" r:id="rId16"/>
    <p:sldId id="332" r:id="rId17"/>
    <p:sldId id="286" r:id="rId18"/>
    <p:sldId id="351" r:id="rId19"/>
    <p:sldId id="316" r:id="rId20"/>
    <p:sldId id="352" r:id="rId21"/>
    <p:sldId id="353" r:id="rId22"/>
    <p:sldId id="356" r:id="rId23"/>
    <p:sldId id="324" r:id="rId24"/>
    <p:sldId id="354" r:id="rId25"/>
    <p:sldId id="355" r:id="rId26"/>
    <p:sldId id="357" r:id="rId27"/>
    <p:sldId id="360" r:id="rId28"/>
    <p:sldId id="358" r:id="rId29"/>
    <p:sldId id="359" r:id="rId30"/>
    <p:sldId id="338" r:id="rId31"/>
    <p:sldId id="349" r:id="rId32"/>
    <p:sldId id="28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DDE1"/>
    <a:srgbClr val="A4A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6408" autoAdjust="0"/>
  </p:normalViewPr>
  <p:slideViewPr>
    <p:cSldViewPr snapToGrid="0" snapToObjects="1">
      <p:cViewPr varScale="1">
        <p:scale>
          <a:sx n="119" d="100"/>
          <a:sy n="119" d="100"/>
        </p:scale>
        <p:origin x="-1402" y="-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01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30766" indent="-281064" defTabSz="91501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24255" indent="-224851" defTabSz="91501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573957" indent="-224851" defTabSz="91501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23659" indent="-224851" defTabSz="915018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329A2FE-134A-564F-B7ED-539B4F43F8D2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EB8CB-9141-864B-A8A4-74B892174D7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35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22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D57BF-9709-4F95-A032-C1177D04A7B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28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4.jp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5.jp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jp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jp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jp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jp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jp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jp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jp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jp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jp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jp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4.jp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5.jp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6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4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310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2636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32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9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374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1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35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6038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44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2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1524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6" y="1720792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2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3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6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5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60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4552974" y="6542660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2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4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7" y="659731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7" y="5588000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5994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 smtClean="0">
              <a:solidFill>
                <a:srgbClr val="002060"/>
              </a:solidFill>
              <a:latin typeface="Times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209800" y="6519446"/>
            <a:ext cx="23535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JLab Annual Plan Presentation to SC 6/8/2017 </a:t>
            </a:r>
            <a:endParaRPr lang="en-US" sz="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31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95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1826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9517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688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796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909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735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60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kern="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9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67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104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279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FED-1F11-D84D-828C-6F34F24F5CCA}" type="datetimeFigureOut">
              <a:rPr lang="en-US" smtClean="0">
                <a:solidFill>
                  <a:srgbClr val="000000"/>
                </a:solidFill>
              </a:rPr>
              <a:pPr/>
              <a:t>1/7/2019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EB0-8B6F-D24C-BF93-4192F4CAB39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37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173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4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FY18 Mid-Year PEMP Self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73312"/>
            <a:ext cx="536158" cy="303364"/>
          </a:xfrm>
        </p:spPr>
        <p:txBody>
          <a:bodyPr/>
          <a:lstStyle>
            <a:lvl1pPr algn="ctr">
              <a:defRPr sz="10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185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94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8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230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2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63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400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968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8125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957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9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51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43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054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362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83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39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85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02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04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6825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EB0-8B6F-D24C-BF93-4192F4CAB39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1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670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80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6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6209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24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9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005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41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7278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405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08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96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0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35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52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47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6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037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94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6336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FED-1F11-D84D-828C-6F34F24F5CCA}" type="datetimeFigureOut">
              <a:rPr lang="en-US" smtClean="0">
                <a:solidFill>
                  <a:srgbClr val="000000"/>
                </a:solidFill>
              </a:rPr>
              <a:pPr/>
              <a:t>1/7/2019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95EB0-8B6F-D24C-BF93-4192F4CAB39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15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94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42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302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723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638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021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304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42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23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053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6584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5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9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336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8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123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44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17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7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61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8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8" y="1725953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40" y="1750854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2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>
      <p:ext uri="{BB962C8B-B14F-4D97-AF65-F5344CB8AC3E}">
        <p14:creationId xmlns:p14="http://schemas.microsoft.com/office/powerpoint/2010/main" val="4985350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4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73312"/>
            <a:ext cx="536158" cy="303364"/>
          </a:xfrm>
        </p:spPr>
        <p:txBody>
          <a:bodyPr/>
          <a:lstStyle>
            <a:lvl1pPr algn="ctr">
              <a:defRPr sz="10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4387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73312"/>
            <a:ext cx="536158" cy="303364"/>
          </a:xfrm>
        </p:spPr>
        <p:txBody>
          <a:bodyPr/>
          <a:lstStyle>
            <a:lvl1pPr algn="ctr">
              <a:defRPr sz="10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161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4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FY18 Mid-Year PEMP Self Assessment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73312"/>
            <a:ext cx="536158" cy="303364"/>
          </a:xfrm>
        </p:spPr>
        <p:txBody>
          <a:bodyPr/>
          <a:lstStyle>
            <a:lvl1pPr algn="ctr">
              <a:defRPr sz="10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2501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90" y="1720796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16"/>
            <a:ext cx="2406093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8" y="1725956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90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13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56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3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18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Name,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44" y="659732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44" y="5588014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200" indent="0">
              <a:buFontTx/>
              <a:buNone/>
              <a:defRPr sz="1000" baseline="0"/>
            </a:lvl2pPr>
            <a:lvl3pPr marL="914400" indent="0">
              <a:buFontTx/>
              <a:buNone/>
              <a:defRPr sz="1000" baseline="0"/>
            </a:lvl3pPr>
            <a:lvl4pPr marL="1371600" indent="0">
              <a:buFontTx/>
              <a:buNone/>
              <a:defRPr sz="1000" baseline="0"/>
            </a:lvl4pPr>
            <a:lvl5pPr marL="1828800" indent="0">
              <a:buFontTx/>
              <a:buNone/>
              <a:defRPr sz="1000" baseline="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4602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546AA-4D7D-854A-93FC-293B099FE9E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88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2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6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8" y="6467336"/>
            <a:ext cx="536158" cy="3033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69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36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914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7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57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6743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884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23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7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871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2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2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14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725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41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2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0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80" r:id="rId11"/>
    <p:sldLayoutId id="214748368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4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3" r:id="rId13"/>
    <p:sldLayoutId id="2147484124" r:id="rId14"/>
    <p:sldLayoutId id="2147484125" r:id="rId15"/>
    <p:sldLayoutId id="2147484126" r:id="rId16"/>
    <p:sldLayoutId id="2147484127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8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8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75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0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7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06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5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0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68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27" r:id="rId12"/>
    <p:sldLayoutId id="2147484028" r:id="rId13"/>
    <p:sldLayoutId id="2147484029" r:id="rId14"/>
    <p:sldLayoutId id="2147484030" r:id="rId15"/>
    <p:sldLayoutId id="2147484031" r:id="rId16"/>
    <p:sldLayoutId id="2147484032" r:id="rId17"/>
    <p:sldLayoutId id="2147484033" r:id="rId18"/>
    <p:sldLayoutId id="2147484034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1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emf"/><Relationship Id="rId12" Type="http://schemas.openxmlformats.org/officeDocument/2006/relationships/image" Target="../media/image4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10.png"/><Relationship Id="rId11" Type="http://schemas.openxmlformats.org/officeDocument/2006/relationships/image" Target="../media/image470.png"/><Relationship Id="rId5" Type="http://schemas.openxmlformats.org/officeDocument/2006/relationships/image" Target="../media/image46.emf"/><Relationship Id="rId10" Type="http://schemas.openxmlformats.org/officeDocument/2006/relationships/image" Target="../media/image49.png"/><Relationship Id="rId4" Type="http://schemas.openxmlformats.org/officeDocument/2006/relationships/image" Target="../media/image420.png"/><Relationship Id="rId9" Type="http://schemas.openxmlformats.org/officeDocument/2006/relationships/image" Target="../media/image70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7" y="1394379"/>
            <a:ext cx="8199457" cy="48038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7"/>
          <p:cNvSpPr txBox="1">
            <a:spLocks noGrp="1"/>
          </p:cNvSpPr>
          <p:nvPr>
            <p:ph type="ctrTitle"/>
          </p:nvPr>
        </p:nvSpPr>
        <p:spPr>
          <a:xfrm>
            <a:off x="304393" y="505598"/>
            <a:ext cx="7937298" cy="4801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 anchor="t">
            <a:spAutoFit/>
          </a:bodyPr>
          <a:lstStyle/>
          <a:p>
            <a:r>
              <a:rPr lang="en-US" sz="2800" dirty="0" err="1">
                <a:latin typeface="Arial" pitchFamily="34" charset="0"/>
                <a:cs typeface="Arial" pitchFamily="34" charset="0"/>
              </a:rPr>
              <a:t>JLab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Science Update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72272" y="1394380"/>
            <a:ext cx="3462916" cy="866205"/>
          </a:xfrm>
          <a:solidFill>
            <a:schemeClr val="bg2"/>
          </a:solidFill>
        </p:spPr>
        <p:txBody>
          <a:bodyPr>
            <a:normAutofit fontScale="85000" lnSpcReduction="20000"/>
          </a:bodyPr>
          <a:lstStyle/>
          <a:p>
            <a:endParaRPr lang="en-US" sz="100" b="1" dirty="0" smtClean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Robert McKeown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5E5E5E"/>
                </a:solidFill>
                <a:latin typeface="Arial" charset="0"/>
                <a:cs typeface="+mn-cs"/>
              </a:rPr>
              <a:t>UGBOD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5E5E5E"/>
                </a:solidFill>
                <a:latin typeface="Arial" charset="0"/>
                <a:cs typeface="+mn-cs"/>
              </a:rPr>
              <a:t>January 10, 2019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16" y="1330000"/>
            <a:ext cx="3087001" cy="296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6C928ADE-D5A7-AC41-8874-B4694FE8D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768" y="109182"/>
            <a:ext cx="8971559" cy="48749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Hall D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: analysis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as of </a:t>
            </a:r>
            <a:r>
              <a:rPr lang="en-US" dirty="0" smtClean="0">
                <a:solidFill>
                  <a:srgbClr val="34378C"/>
                </a:solidFill>
              </a:rPr>
              <a:t>Fall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A8F08F4-65D5-3141-8CA7-D829917DC1C4}"/>
                  </a:ext>
                </a:extLst>
              </p:cNvPr>
              <p:cNvSpPr txBox="1"/>
              <p:nvPr/>
            </p:nvSpPr>
            <p:spPr>
              <a:xfrm>
                <a:off x="511379" y="4520162"/>
                <a:ext cx="238670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6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sz="1600" b="1" i="1" dirty="0">
                    <a:solidFill>
                      <a:prstClr val="black"/>
                    </a:solidFill>
                  </a:rPr>
                  <a:t> cross section at threshold and limit on charm pentaquark photoproduction</a:t>
                </a:r>
              </a:p>
              <a:p>
                <a:pPr algn="ctr" defTabSz="457200"/>
                <a:r>
                  <a:rPr lang="en-US" sz="1600" i="1" dirty="0">
                    <a:solidFill>
                      <a:prstClr val="black"/>
                    </a:solidFill>
                  </a:rPr>
                  <a:t>(manuscript in </a:t>
                </a:r>
                <a:r>
                  <a:rPr lang="en-US" sz="1600" i="1" dirty="0" smtClean="0">
                    <a:solidFill>
                      <a:prstClr val="black"/>
                    </a:solidFill>
                  </a:rPr>
                  <a:t>preparation)</a:t>
                </a:r>
                <a:endParaRPr lang="en-US" sz="1600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8F08F4-65D5-3141-8CA7-D829917DC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77" y="4520162"/>
                <a:ext cx="2386707" cy="1569660"/>
              </a:xfrm>
              <a:prstGeom prst="rect">
                <a:avLst/>
              </a:prstGeom>
              <a:blipFill rotWithShape="1">
                <a:blip r:embed="rId4"/>
                <a:stretch>
                  <a:fillRect t="-1163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72FC74-CADA-8F4C-A9D8-414953447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3328" y="0"/>
            <a:ext cx="1894929" cy="7307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5948" y="882944"/>
                <a:ext cx="28862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 xmlns:m="http://schemas.openxmlformats.org/officeDocument/2006/math">
                    <m:r>
                      <a:rPr lang="en-US" b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𝐉</m:t>
                    </m:r>
                    <m:r>
                      <a:rPr lang="en-US" b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𝛙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0070C0"/>
                    </a:solidFill>
                  </a:rPr>
                  <a:t>production at threshold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41" y="882944"/>
                <a:ext cx="2886239" cy="369332"/>
              </a:xfrm>
              <a:prstGeom prst="rect">
                <a:avLst/>
              </a:prstGeom>
              <a:blipFill>
                <a:blip r:embed="rId6"/>
                <a:stretch>
                  <a:fillRect l="-422" t="-10000" r="-105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675" y="1275139"/>
            <a:ext cx="2827835" cy="2517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6510" y="1377875"/>
            <a:ext cx="2950915" cy="23114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042631" y="837147"/>
                <a:ext cx="29578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𝐏𝐫𝐨𝐝𝐮𝐜𝐭𝐢𝐨𝐧</m:t>
                      </m:r>
                      <m:r>
                        <a:rPr lang="en-US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𝐀𝐬𝐲𝐦𝐦𝐞𝐭𝐫𝐢𝐞𝐬</m:t>
                      </m:r>
                    </m:oMath>
                  </m:oMathPara>
                </a14:m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627" y="837147"/>
                <a:ext cx="2957861" cy="369332"/>
              </a:xfrm>
              <a:prstGeom prst="rect">
                <a:avLst/>
              </a:prstGeom>
              <a:blipFill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347647" y="1786673"/>
            <a:ext cx="448828" cy="33855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457200"/>
            <a:r>
              <a:rPr lang="el-GR" sz="1600" b="1" dirty="0" smtClean="0">
                <a:solidFill>
                  <a:srgbClr val="C00000"/>
                </a:solidFill>
                <a:latin typeface="Calibri Light" panose="020F0302020204030204"/>
              </a:rPr>
              <a:t>η</a:t>
            </a:r>
            <a:r>
              <a:rPr lang="el-GR" sz="1600" b="1" dirty="0" smtClean="0">
                <a:solidFill>
                  <a:srgbClr val="C00000"/>
                </a:solidFill>
                <a:latin typeface="Calibri Light" panose="020F0302020204030204"/>
                <a:sym typeface="Symbol" panose="05050102010706020507" pitchFamily="18" charset="2"/>
              </a:rPr>
              <a:t></a:t>
            </a:r>
            <a:endParaRPr lang="en-US" sz="1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910886" y="4520176"/>
            <a:ext cx="3126062" cy="1814093"/>
            <a:chOff x="6017938" y="5049233"/>
            <a:chExt cx="3126062" cy="181409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938" y="5049233"/>
              <a:ext cx="3126062" cy="1814093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6372339" y="5131585"/>
              <a:ext cx="2652264" cy="697906"/>
              <a:chOff x="6372339" y="5131585"/>
              <a:chExt cx="2652264" cy="697906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6521557" y="5352575"/>
                <a:ext cx="448828" cy="338554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l-GR" sz="1600" b="1" dirty="0" smtClean="0">
                    <a:solidFill>
                      <a:srgbClr val="C00000"/>
                    </a:solidFill>
                    <a:latin typeface="Calibri Light" panose="020F0302020204030204"/>
                  </a:rPr>
                  <a:t>η</a:t>
                </a:r>
                <a:r>
                  <a:rPr lang="el-GR" sz="1600" b="1" dirty="0" smtClean="0">
                    <a:solidFill>
                      <a:srgbClr val="C00000"/>
                    </a:solidFill>
                    <a:latin typeface="Calibri Light" panose="020F0302020204030204"/>
                    <a:sym typeface="Symbol" panose="05050102010706020507" pitchFamily="18" charset="2"/>
                  </a:rPr>
                  <a:t></a:t>
                </a:r>
                <a:endParaRPr lang="en-US" sz="1600" b="1" dirty="0">
                  <a:solidFill>
                    <a:srgbClr val="C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372339" y="5131585"/>
                <a:ext cx="1938454" cy="307777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1400" b="1" kern="0" dirty="0" smtClean="0">
                    <a:solidFill>
                      <a:srgbClr val="C00000"/>
                    </a:solidFill>
                  </a:rPr>
                  <a:t>f</a:t>
                </a:r>
                <a:r>
                  <a:rPr lang="en-US" sz="1400" b="1" kern="0" baseline="-25000" dirty="0" smtClean="0">
                    <a:solidFill>
                      <a:srgbClr val="C00000"/>
                    </a:solidFill>
                  </a:rPr>
                  <a:t>1</a:t>
                </a:r>
                <a:r>
                  <a:rPr lang="en-US" sz="1400" b="1" kern="0" dirty="0" smtClean="0">
                    <a:solidFill>
                      <a:srgbClr val="C00000"/>
                    </a:solidFill>
                  </a:rPr>
                  <a:t>(1285)/</a:t>
                </a:r>
                <a:r>
                  <a:rPr lang="el-GR" sz="1400" b="1" kern="0" dirty="0" smtClean="0">
                    <a:solidFill>
                      <a:srgbClr val="C00000"/>
                    </a:solidFill>
                  </a:rPr>
                  <a:t>η</a:t>
                </a:r>
                <a:r>
                  <a:rPr lang="en-US" sz="1400" b="1" kern="0" dirty="0" smtClean="0">
                    <a:solidFill>
                      <a:srgbClr val="C00000"/>
                    </a:solidFill>
                  </a:rPr>
                  <a:t>(1295)</a:t>
                </a:r>
                <a:endParaRPr lang="en-US" sz="1400" b="1" kern="0" dirty="0" smtClean="0">
                  <a:solidFill>
                    <a:srgbClr val="C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119603" y="5521714"/>
                <a:ext cx="1905000" cy="307777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l-GR" sz="1400" b="1" dirty="0">
                    <a:solidFill>
                      <a:srgbClr val="C00000"/>
                    </a:solidFill>
                    <a:latin typeface="Calibri Light" panose="020F0302020204030204"/>
                  </a:rPr>
                  <a:t>γ</a:t>
                </a:r>
                <a:r>
                  <a:rPr lang="en-US" sz="1400" b="1" dirty="0" smtClean="0">
                    <a:solidFill>
                      <a:srgbClr val="C00000"/>
                    </a:solidFill>
                    <a:latin typeface="Calibri Light" panose="020F0302020204030204"/>
                  </a:rPr>
                  <a:t>p → p </a:t>
                </a:r>
                <a:r>
                  <a:rPr lang="el-GR" sz="1400" b="1" dirty="0" smtClean="0">
                    <a:solidFill>
                      <a:srgbClr val="C00000"/>
                    </a:solidFill>
                  </a:rPr>
                  <a:t>ηπ</a:t>
                </a:r>
                <a:r>
                  <a:rPr lang="en-US" sz="1400" b="1" baseline="30000" dirty="0" smtClean="0">
                    <a:solidFill>
                      <a:srgbClr val="C00000"/>
                    </a:solidFill>
                  </a:rPr>
                  <a:t>o</a:t>
                </a:r>
                <a:r>
                  <a:rPr lang="el-GR" sz="1400" b="1" dirty="0" smtClean="0">
                    <a:solidFill>
                      <a:srgbClr val="C00000"/>
                    </a:solidFill>
                  </a:rPr>
                  <a:t>π</a:t>
                </a:r>
                <a:r>
                  <a:rPr lang="en-US" sz="1400" b="1" baseline="30000" dirty="0" smtClean="0">
                    <a:solidFill>
                      <a:srgbClr val="C00000"/>
                    </a:solidFill>
                  </a:rPr>
                  <a:t>o </a:t>
                </a:r>
                <a:r>
                  <a:rPr lang="en-US" sz="1400" b="1" dirty="0" smtClean="0">
                    <a:solidFill>
                      <a:srgbClr val="C00000"/>
                    </a:solidFill>
                  </a:rPr>
                  <a:t> → p 6</a:t>
                </a:r>
                <a:r>
                  <a:rPr lang="el-GR" sz="1400" b="1" dirty="0" smtClean="0">
                    <a:solidFill>
                      <a:srgbClr val="C00000"/>
                    </a:solidFill>
                  </a:rPr>
                  <a:t>γ</a:t>
                </a:r>
                <a:r>
                  <a:rPr lang="en-US" sz="1400" b="1" baseline="300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1400" b="1" dirty="0" smtClean="0">
                    <a:solidFill>
                      <a:srgbClr val="C00000"/>
                    </a:solidFill>
                    <a:latin typeface="Calibri Light" panose="020F0302020204030204"/>
                  </a:rPr>
                  <a:t> </a:t>
                </a:r>
                <a:endParaRPr lang="en-US" sz="1400" b="1" dirty="0">
                  <a:solidFill>
                    <a:srgbClr val="C00000"/>
                  </a:solidFill>
                  <a:latin typeface="Comic Sans MS" pitchFamily="66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8A8F08F4-65D5-3141-8CA7-D829917DC1C4}"/>
                  </a:ext>
                </a:extLst>
              </p:cNvPr>
              <p:cNvSpPr txBox="1"/>
              <p:nvPr/>
            </p:nvSpPr>
            <p:spPr>
              <a:xfrm>
                <a:off x="3151834" y="3627699"/>
                <a:ext cx="2759054" cy="970681"/>
              </a:xfrm>
              <a:prstGeom prst="rect">
                <a:avLst/>
              </a:prstGeom>
              <a:noFill/>
            </p:spPr>
            <p:txBody>
              <a:bodyPr wrap="square" numCol="7" rtlCol="0">
                <a:no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𝑷𝒓𝒐𝒅𝒖𝒄𝒕𝒊𝒐𝒏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𝒂𝒔𝒚𝒎𝒎𝒆𝒕𝒓𝒚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1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algn="ctr" defTabSz="457200"/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𝒐𝒇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𝒕𝒉𝒆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𝒓𝒆𝒂𝒄𝒕𝒊𝒐𝒏</m:t>
                    </m:r>
                  </m:oMath>
                </a14:m>
                <a:r>
                  <a:rPr lang="en-US" sz="1600" b="1" i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l-GR" sz="1600" b="1" dirty="0">
                    <a:solidFill>
                      <a:srgbClr val="C00000"/>
                    </a:solidFill>
                  </a:rPr>
                  <a:t>γ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p → p </a:t>
                </a:r>
                <a:r>
                  <a:rPr lang="el-GR" sz="1600" b="1" dirty="0" smtClean="0">
                    <a:solidFill>
                      <a:srgbClr val="C00000"/>
                    </a:solidFill>
                  </a:rPr>
                  <a:t>η</a:t>
                </a:r>
                <a:r>
                  <a:rPr lang="en-US" sz="1600" b="1" dirty="0" smtClean="0">
                    <a:solidFill>
                      <a:srgbClr val="C00000"/>
                    </a:solidFill>
                  </a:rPr>
                  <a:t>’ </a:t>
                </a:r>
              </a:p>
              <a:p>
                <a:pPr algn="ctr" defTabSz="457200"/>
                <a:r>
                  <a:rPr lang="en-US" sz="1600" i="1" dirty="0" smtClean="0">
                    <a:solidFill>
                      <a:prstClr val="black"/>
                    </a:solidFill>
                  </a:rPr>
                  <a:t>Preparing for internal review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8F08F4-65D5-3141-8CA7-D829917DC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832" y="3627692"/>
                <a:ext cx="2759054" cy="97068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8A8F08F4-65D5-3141-8CA7-D829917DC1C4}"/>
                  </a:ext>
                </a:extLst>
              </p:cNvPr>
              <p:cNvSpPr txBox="1"/>
              <p:nvPr/>
            </p:nvSpPr>
            <p:spPr>
              <a:xfrm>
                <a:off x="6080244" y="3584043"/>
                <a:ext cx="2881758" cy="970681"/>
              </a:xfrm>
              <a:prstGeom prst="rect">
                <a:avLst/>
              </a:prstGeom>
              <a:noFill/>
            </p:spPr>
            <p:txBody>
              <a:bodyPr wrap="square" numCol="7" rtlCol="0">
                <a:no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𝑷𝒓𝒐𝒅𝒖𝒄𝒕𝒊𝒐𝒏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𝒂𝒔𝒚𝒎𝒎𝒆𝒕𝒓𝒚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𝒐𝒇</m:t>
                      </m:r>
                      <m:r>
                        <a:rPr lang="en-US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1" i="1" dirty="0" smtClean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algn="ctr" defTabSz="457200"/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𝒕𝒉𝒆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𝒓𝒆𝒂𝒄𝒕𝒊𝒐𝒏</m:t>
                    </m:r>
                  </m:oMath>
                </a14:m>
                <a:r>
                  <a:rPr lang="en-US" sz="1600" b="1" i="1" dirty="0" smtClean="0">
                    <a:solidFill>
                      <a:prstClr val="black"/>
                    </a:solidFill>
                  </a:rPr>
                  <a:t> </a:t>
                </a:r>
                <a:r>
                  <a:rPr lang="el-GR" sz="1600" b="1" dirty="0">
                    <a:solidFill>
                      <a:srgbClr val="C00000"/>
                    </a:solidFill>
                  </a:rPr>
                  <a:t>γ</a:t>
                </a:r>
                <a:r>
                  <a:rPr lang="en-US" sz="1600" b="1" dirty="0">
                    <a:solidFill>
                      <a:srgbClr val="C00000"/>
                    </a:solidFill>
                  </a:rPr>
                  <a:t>p → </a:t>
                </a:r>
                <a:r>
                  <a:rPr lang="el-GR" sz="1600" b="1" dirty="0" smtClean="0">
                    <a:solidFill>
                      <a:srgbClr val="C00000"/>
                    </a:solidFill>
                  </a:rPr>
                  <a:t>π</a:t>
                </a:r>
                <a:r>
                  <a:rPr lang="en-US" sz="1600" b="1" baseline="30000" dirty="0" smtClean="0">
                    <a:solidFill>
                      <a:srgbClr val="C00000"/>
                    </a:solidFill>
                  </a:rPr>
                  <a:t>-</a:t>
                </a:r>
                <a:r>
                  <a:rPr lang="en-US" sz="1600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el-GR" sz="1600" b="1" dirty="0" smtClean="0">
                    <a:solidFill>
                      <a:srgbClr val="C00000"/>
                    </a:solidFill>
                  </a:rPr>
                  <a:t>Δ</a:t>
                </a:r>
                <a:r>
                  <a:rPr lang="en-US" sz="1600" b="1" baseline="30000" dirty="0" smtClean="0">
                    <a:solidFill>
                      <a:srgbClr val="C00000"/>
                    </a:solidFill>
                  </a:rPr>
                  <a:t>++</a:t>
                </a:r>
                <a:r>
                  <a:rPr lang="en-US" sz="1600" b="1" dirty="0" smtClean="0">
                    <a:solidFill>
                      <a:srgbClr val="C00000"/>
                    </a:solidFill>
                  </a:rPr>
                  <a:t> </a:t>
                </a:r>
              </a:p>
              <a:p>
                <a:pPr algn="ctr" defTabSz="457200"/>
                <a:r>
                  <a:rPr lang="en-US" sz="1600" i="1" dirty="0" smtClean="0">
                    <a:solidFill>
                      <a:prstClr val="black"/>
                    </a:solidFill>
                  </a:rPr>
                  <a:t>Preparing for internal review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A8F08F4-65D5-3141-8CA7-D829917DC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244" y="3584043"/>
                <a:ext cx="2881758" cy="97068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A8F08F4-65D5-3141-8CA7-D829917DC1C4}"/>
              </a:ext>
            </a:extLst>
          </p:cNvPr>
          <p:cNvSpPr txBox="1"/>
          <p:nvPr/>
        </p:nvSpPr>
        <p:spPr>
          <a:xfrm>
            <a:off x="3029128" y="4867248"/>
            <a:ext cx="2881758" cy="970681"/>
          </a:xfrm>
          <a:prstGeom prst="rect">
            <a:avLst/>
          </a:prstGeom>
          <a:noFill/>
        </p:spPr>
        <p:txBody>
          <a:bodyPr wrap="square" numCol="7" rtlCol="0">
            <a:noAutofit/>
          </a:bodyPr>
          <a:lstStyle/>
          <a:p>
            <a:pPr marL="285750" indent="-285750" algn="ctr" defTabSz="457200">
              <a:buFont typeface="Arial" panose="020B0604020202020204" pitchFamily="34" charset="0"/>
              <a:buChar char="•"/>
            </a:pPr>
            <a:endParaRPr lang="en-US" sz="1600" b="1" i="1" dirty="0" smtClean="0">
              <a:solidFill>
                <a:prstClr val="black"/>
              </a:solidFill>
              <a:latin typeface="Cambria Math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2804136" y="4910305"/>
            <a:ext cx="3072637" cy="132343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prstClr val="black"/>
                </a:solidFill>
              </a:rPr>
              <a:t>GlueX</a:t>
            </a:r>
            <a:r>
              <a:rPr lang="en-US" sz="1600" dirty="0" smtClean="0">
                <a:solidFill>
                  <a:prstClr val="black"/>
                </a:solidFill>
              </a:rPr>
              <a:t>-I is complete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25% of data analyzed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3 papers in preparation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Getting ready for </a:t>
            </a:r>
            <a:r>
              <a:rPr lang="en-US" sz="1600" dirty="0" err="1" smtClean="0">
                <a:solidFill>
                  <a:prstClr val="black"/>
                </a:solidFill>
              </a:rPr>
              <a:t>Primex</a:t>
            </a:r>
            <a:r>
              <a:rPr lang="en-US" sz="1600" dirty="0" smtClean="0">
                <a:solidFill>
                  <a:prstClr val="black"/>
                </a:solidFill>
              </a:rPr>
              <a:t>-</a:t>
            </a:r>
            <a:r>
              <a:rPr lang="el-GR" sz="1600" dirty="0" smtClean="0">
                <a:solidFill>
                  <a:prstClr val="black"/>
                </a:solidFill>
              </a:rPr>
              <a:t>η</a:t>
            </a:r>
            <a:r>
              <a:rPr lang="en-US" sz="1600" dirty="0" smtClean="0">
                <a:solidFill>
                  <a:prstClr val="black"/>
                </a:solidFill>
              </a:rPr>
              <a:t> and </a:t>
            </a:r>
            <a:r>
              <a:rPr lang="en-US" sz="1600" dirty="0" err="1" smtClean="0">
                <a:solidFill>
                  <a:prstClr val="black"/>
                </a:solidFill>
              </a:rPr>
              <a:t>GlueX</a:t>
            </a:r>
            <a:r>
              <a:rPr lang="en-US" sz="1600" dirty="0" smtClean="0">
                <a:solidFill>
                  <a:prstClr val="black"/>
                </a:solidFill>
              </a:rPr>
              <a:t>-II (with DIRC)</a:t>
            </a:r>
          </a:p>
        </p:txBody>
      </p:sp>
    </p:spTree>
    <p:extLst>
      <p:ext uri="{BB962C8B-B14F-4D97-AF65-F5344CB8AC3E}">
        <p14:creationId xmlns:p14="http://schemas.microsoft.com/office/powerpoint/2010/main" val="243609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11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Excellent fy19-q1 CEBAF performance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97" y="1717166"/>
            <a:ext cx="753895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048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cap="none" dirty="0" smtClean="0"/>
              <a:t>Nuclear </a:t>
            </a:r>
            <a:r>
              <a:rPr lang="en-US" sz="2800" cap="none" dirty="0" err="1" smtClean="0"/>
              <a:t>Femtography</a:t>
            </a:r>
            <a:endParaRPr lang="en-US" sz="2800" b="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5330" y="867053"/>
            <a:ext cx="475881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1200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 Momentum Distribution (TMD) </a:t>
            </a:r>
          </a:p>
          <a:p>
            <a:pPr marL="514350" indent="-171450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Confined motion in a nucleon (semi-inclusive DIS)</a:t>
            </a:r>
          </a:p>
          <a:p>
            <a:pPr marL="514350" indent="-171450">
              <a:buClr>
                <a:srgbClr val="7030A0"/>
              </a:buClr>
              <a:tabLst>
                <a:tab pos="0" algn="l"/>
              </a:tabLst>
            </a:pPr>
            <a:endParaRPr lang="en-US" sz="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7718" indent="-307718">
              <a:buSzPct val="1200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Generalized Parton Distribution (GPD) </a:t>
            </a:r>
          </a:p>
          <a:p>
            <a:pPr marL="571500" indent="-228600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Spatial imaging (exclusive DVCS)</a:t>
            </a:r>
            <a:endParaRPr lang="en-US" sz="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171450">
              <a:buClr>
                <a:srgbClr val="7030A0"/>
              </a:buClr>
              <a:tabLst>
                <a:tab pos="0" algn="l"/>
              </a:tabLst>
            </a:pPr>
            <a:endParaRPr lang="en-US" sz="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7718" indent="-307718">
              <a:buSzPct val="120000"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</a:t>
            </a:r>
          </a:p>
          <a:p>
            <a:pPr marL="573088" indent="-231775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High luminosity</a:t>
            </a:r>
          </a:p>
          <a:p>
            <a:pPr marL="573088" indent="-231775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Polarized beams and targets</a:t>
            </a:r>
          </a:p>
          <a:p>
            <a:pPr marL="573088" indent="-231775">
              <a:buClr>
                <a:srgbClr val="7030A0"/>
              </a:buClr>
              <a:tabLst>
                <a:tab pos="0" algn="l"/>
              </a:tabLs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Sophisticated detector systems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228600">
              <a:buClr>
                <a:srgbClr val="7030A0"/>
              </a:buClr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642" y="5506486"/>
            <a:ext cx="4363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68325" algn="l"/>
              </a:tabLst>
            </a:pP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	Major new capability </a:t>
            </a:r>
          </a:p>
          <a:p>
            <a:pPr marL="574675">
              <a:tabLst>
                <a:tab pos="568325" algn="l"/>
              </a:tabLst>
            </a:pP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with </a:t>
            </a:r>
            <a:r>
              <a:rPr lang="en-US" sz="2000" b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JLab</a:t>
            </a:r>
            <a:r>
              <a:rPr lang="en-US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  <a:sym typeface="Wingdings 3"/>
              </a:rPr>
              <a:t> @ 12 GeV</a:t>
            </a:r>
            <a:endParaRPr lang="en-US" sz="20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9528" y="867055"/>
            <a:ext cx="3775616" cy="3974323"/>
            <a:chOff x="228600" y="963537"/>
            <a:chExt cx="4697506" cy="501155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9" r="2873" b="39727"/>
            <a:stretch/>
          </p:blipFill>
          <p:spPr bwMode="auto">
            <a:xfrm>
              <a:off x="228600" y="963537"/>
              <a:ext cx="4697506" cy="3152775"/>
            </a:xfrm>
            <a:prstGeom prst="rect">
              <a:avLst/>
            </a:prstGeom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428999" y="1095345"/>
              <a:ext cx="638610" cy="50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5D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50827" y="2283261"/>
              <a:ext cx="638610" cy="504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3D</a:t>
              </a:r>
            </a:p>
          </p:txBody>
        </p:sp>
        <p:pic>
          <p:nvPicPr>
            <p:cNvPr id="11" name="Picture 10" descr="profile.png"/>
            <p:cNvPicPr/>
            <p:nvPr/>
          </p:nvPicPr>
          <p:blipFill rotWithShape="1">
            <a:blip r:embed="rId4" cstate="print"/>
            <a:srcRect l="7356" t="49129" r="12267"/>
            <a:stretch/>
          </p:blipFill>
          <p:spPr>
            <a:xfrm>
              <a:off x="2819400" y="4291467"/>
              <a:ext cx="2091421" cy="168362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-484" t="1407" r="-506" b="-1202"/>
            <a:stretch/>
          </p:blipFill>
          <p:spPr bwMode="auto">
            <a:xfrm>
              <a:off x="228600" y="4382126"/>
              <a:ext cx="2150268" cy="1592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4275330" y="2994600"/>
            <a:ext cx="4758810" cy="3367589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SzPct val="120000"/>
              <a:tabLst>
                <a:tab pos="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Nuclear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Femtography</a:t>
            </a:r>
            <a:endParaRPr lang="en-US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>
              <a:buClr>
                <a:srgbClr val="7030A0"/>
              </a:buClr>
              <a:tabLst>
                <a:tab pos="0" algn="l"/>
              </a:tabLst>
            </a:pPr>
            <a:endParaRPr lang="en-US" sz="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Proposal to Commonwealth of Virginia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Initial request of $0.5M for pilot study awarded;                       funding of ~$2M/year envisioned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Consortium of Virginia universities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Theoretical physics, experimental physics, computation, data science, statistics – </a:t>
            </a:r>
            <a:r>
              <a:rPr lang="en-US" sz="1400" u="sng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interdisciplinary effort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Benefit to 12 GeV program and future EIC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studies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Symposium on Imaging and Visualization in Science’ , </a:t>
            </a:r>
            <a:r>
              <a:rPr lang="en-US" sz="1400" dirty="0" err="1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UVa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, Dec. 10-11, 2018.</a:t>
            </a:r>
            <a:endParaRPr lang="en-US" sz="1400" dirty="0">
              <a:solidFill>
                <a:srgbClr val="000000"/>
              </a:solidFill>
              <a:latin typeface="Arial" charset="0"/>
              <a:cs typeface="Arial" panose="020B0604020202020204" pitchFamily="34" charset="0"/>
            </a:endParaRPr>
          </a:p>
          <a:p>
            <a:pPr marL="571500" indent="-228600">
              <a:buClr>
                <a:srgbClr val="7030A0"/>
              </a:buClr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4" name="Right Arrow 13"/>
          <p:cNvSpPr/>
          <p:nvPr/>
        </p:nvSpPr>
        <p:spPr bwMode="auto">
          <a:xfrm rot="5400000">
            <a:off x="1778195" y="4556064"/>
            <a:ext cx="550315" cy="1344202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Approved experiments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122502"/>
              </p:ext>
            </p:extLst>
          </p:nvPr>
        </p:nvGraphicFramePr>
        <p:xfrm>
          <a:off x="308920" y="1289634"/>
          <a:ext cx="8373038" cy="4428566"/>
        </p:xfrm>
        <a:graphic>
          <a:graphicData uri="http://schemas.openxmlformats.org/drawingml/2006/table">
            <a:tbl>
              <a:tblPr/>
              <a:tblGrid>
                <a:gridCol w="3980624">
                  <a:extLst>
                    <a:ext uri="{9D8B030D-6E8A-4147-A177-3AD203B41FA5}">
                      <a16:colId xmlns="" xmlns:a16="http://schemas.microsoft.com/office/drawing/2014/main" val="902071444"/>
                    </a:ext>
                  </a:extLst>
                </a:gridCol>
                <a:gridCol w="732069">
                  <a:extLst>
                    <a:ext uri="{9D8B030D-6E8A-4147-A177-3AD203B41FA5}">
                      <a16:colId xmlns="" xmlns:a16="http://schemas.microsoft.com/office/drawing/2014/main" val="906279527"/>
                    </a:ext>
                  </a:extLst>
                </a:gridCol>
                <a:gridCol w="732069">
                  <a:extLst>
                    <a:ext uri="{9D8B030D-6E8A-4147-A177-3AD203B41FA5}">
                      <a16:colId xmlns="" xmlns:a16="http://schemas.microsoft.com/office/drawing/2014/main" val="3923966091"/>
                    </a:ext>
                  </a:extLst>
                </a:gridCol>
                <a:gridCol w="732069">
                  <a:extLst>
                    <a:ext uri="{9D8B030D-6E8A-4147-A177-3AD203B41FA5}">
                      <a16:colId xmlns="" xmlns:a16="http://schemas.microsoft.com/office/drawing/2014/main" val="1003744755"/>
                    </a:ext>
                  </a:extLst>
                </a:gridCol>
                <a:gridCol w="732069">
                  <a:extLst>
                    <a:ext uri="{9D8B030D-6E8A-4147-A177-3AD203B41FA5}">
                      <a16:colId xmlns="" xmlns:a16="http://schemas.microsoft.com/office/drawing/2014/main" val="2378522505"/>
                    </a:ext>
                  </a:extLst>
                </a:gridCol>
                <a:gridCol w="732069">
                  <a:extLst>
                    <a:ext uri="{9D8B030D-6E8A-4147-A177-3AD203B41FA5}">
                      <a16:colId xmlns="" xmlns:a16="http://schemas.microsoft.com/office/drawing/2014/main" val="158790458"/>
                    </a:ext>
                  </a:extLst>
                </a:gridCol>
                <a:gridCol w="732069">
                  <a:extLst>
                    <a:ext uri="{9D8B030D-6E8A-4147-A177-3AD203B41FA5}">
                      <a16:colId xmlns="" xmlns:a16="http://schemas.microsoft.com/office/drawing/2014/main" val="1654552305"/>
                    </a:ext>
                  </a:extLst>
                </a:gridCol>
              </a:tblGrid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46401873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Hadron spectra as probes of QCD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7030870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transverse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6060417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longitudinal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8395686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3D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9082366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07781592"/>
                  </a:ext>
                </a:extLst>
              </a:tr>
              <a:tr h="8051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0005727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13277887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2.7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2.1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0.8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10.2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7121746"/>
                  </a:ext>
                </a:extLst>
              </a:tr>
              <a:tr h="402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Experiments Remaining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20.9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3.0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67.8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374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45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Approved Experiments – PAC Days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907340"/>
              </p:ext>
            </p:extLst>
          </p:nvPr>
        </p:nvGraphicFramePr>
        <p:xfrm>
          <a:off x="158482" y="967418"/>
          <a:ext cx="8875060" cy="5018226"/>
        </p:xfrm>
        <a:graphic>
          <a:graphicData uri="http://schemas.openxmlformats.org/drawingml/2006/table">
            <a:tbl>
              <a:tblPr/>
              <a:tblGrid>
                <a:gridCol w="4699588">
                  <a:extLst>
                    <a:ext uri="{9D8B030D-6E8A-4147-A177-3AD203B41FA5}">
                      <a16:colId xmlns="" xmlns:a16="http://schemas.microsoft.com/office/drawing/2014/main" val="948350383"/>
                    </a:ext>
                  </a:extLst>
                </a:gridCol>
                <a:gridCol w="698823">
                  <a:extLst>
                    <a:ext uri="{9D8B030D-6E8A-4147-A177-3AD203B41FA5}">
                      <a16:colId xmlns="" xmlns:a16="http://schemas.microsoft.com/office/drawing/2014/main" val="3352161806"/>
                    </a:ext>
                  </a:extLst>
                </a:gridCol>
                <a:gridCol w="663883">
                  <a:extLst>
                    <a:ext uri="{9D8B030D-6E8A-4147-A177-3AD203B41FA5}">
                      <a16:colId xmlns="" xmlns:a16="http://schemas.microsoft.com/office/drawing/2014/main" val="3253922997"/>
                    </a:ext>
                  </a:extLst>
                </a:gridCol>
                <a:gridCol w="663883">
                  <a:extLst>
                    <a:ext uri="{9D8B030D-6E8A-4147-A177-3AD203B41FA5}">
                      <a16:colId xmlns="" xmlns:a16="http://schemas.microsoft.com/office/drawing/2014/main" val="1595155650"/>
                    </a:ext>
                  </a:extLst>
                </a:gridCol>
                <a:gridCol w="768706">
                  <a:extLst>
                    <a:ext uri="{9D8B030D-6E8A-4147-A177-3AD203B41FA5}">
                      <a16:colId xmlns="" xmlns:a16="http://schemas.microsoft.com/office/drawing/2014/main" val="1305367736"/>
                    </a:ext>
                  </a:extLst>
                </a:gridCol>
                <a:gridCol w="646412">
                  <a:extLst>
                    <a:ext uri="{9D8B030D-6E8A-4147-A177-3AD203B41FA5}">
                      <a16:colId xmlns="" xmlns:a16="http://schemas.microsoft.com/office/drawing/2014/main" val="2956232111"/>
                    </a:ext>
                  </a:extLst>
                </a:gridCol>
                <a:gridCol w="733765">
                  <a:extLst>
                    <a:ext uri="{9D8B030D-6E8A-4147-A177-3AD203B41FA5}">
                      <a16:colId xmlns="" xmlns:a16="http://schemas.microsoft.com/office/drawing/2014/main" val="4006938269"/>
                    </a:ext>
                  </a:extLst>
                </a:gridCol>
              </a:tblGrid>
              <a:tr h="4675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Topic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B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Hall 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Other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3726970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Hadron spectra as probes of QCD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0694603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transverse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370.5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452274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longitudinal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4997492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The 3D structure of the hadrons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30964074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Hadrons and cold nuclear matter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89101583"/>
                  </a:ext>
                </a:extLst>
              </a:tr>
              <a:tr h="3426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Low-energy tests of the Standard Model and Fundamental Symmetries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0489505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4658.5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9328427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- Without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SoLID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917.5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688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4139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A0C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63822108"/>
                  </a:ext>
                </a:extLst>
              </a:tr>
              <a:tr h="4571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Approved Run Group Days (includes MIE)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96276775"/>
                  </a:ext>
                </a:extLst>
              </a:tr>
              <a:tr h="3844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Approved Run Group Days (without SoLID)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917.5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0321836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Completed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138.4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327.9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9302632"/>
                  </a:ext>
                </a:extLst>
              </a:tr>
              <a:tr h="3740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 Days Remaining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600.5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7E7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7E7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76909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66067" y="6098004"/>
            <a:ext cx="265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A Decade of Experiments!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8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Published FY19-20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111250"/>
            <a:ext cx="7510463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953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PAC47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427827"/>
            <a:ext cx="8464378" cy="4534061"/>
          </a:xfrm>
        </p:spPr>
        <p:txBody>
          <a:bodyPr/>
          <a:lstStyle/>
          <a:p>
            <a:r>
              <a:rPr lang="en-US" dirty="0"/>
              <a:t> July 29th - August 2, </a:t>
            </a:r>
            <a:r>
              <a:rPr lang="en-US" dirty="0" smtClean="0"/>
              <a:t>2019</a:t>
            </a:r>
          </a:p>
          <a:p>
            <a:endParaRPr lang="en-US" dirty="0" smtClean="0"/>
          </a:p>
          <a:p>
            <a:r>
              <a:rPr lang="en-US" dirty="0" smtClean="0"/>
              <a:t>Proposals will be </a:t>
            </a:r>
            <a:r>
              <a:rPr lang="en-US" dirty="0" smtClean="0"/>
              <a:t>due </a:t>
            </a:r>
            <a:r>
              <a:rPr lang="en-US" dirty="0" smtClean="0"/>
              <a:t>June </a:t>
            </a:r>
            <a:r>
              <a:rPr lang="en-US" dirty="0" smtClean="0"/>
              <a:t>10 (call </a:t>
            </a:r>
            <a:r>
              <a:rPr lang="en-US" dirty="0" smtClean="0"/>
              <a:t>being drafted)</a:t>
            </a:r>
          </a:p>
          <a:p>
            <a:endParaRPr lang="en-US" dirty="0"/>
          </a:p>
          <a:p>
            <a:r>
              <a:rPr lang="en-US" dirty="0" smtClean="0"/>
              <a:t>New members: Markus Diehl, Barbara Erasmus,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Matthias Grosse </a:t>
            </a:r>
            <a:r>
              <a:rPr lang="en-US" dirty="0" err="1" smtClean="0"/>
              <a:t>Perdekamp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Will initiate Jeopardy process...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24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/>
              <a:t>PAC47 Jeopardy</a:t>
            </a:r>
            <a:endParaRPr lang="en-US" sz="32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863751"/>
              </p:ext>
            </p:extLst>
          </p:nvPr>
        </p:nvGraphicFramePr>
        <p:xfrm>
          <a:off x="1566528" y="946405"/>
          <a:ext cx="5853828" cy="4555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9116"/>
                <a:gridCol w="330773"/>
                <a:gridCol w="2354359"/>
                <a:gridCol w="889425"/>
                <a:gridCol w="366234"/>
                <a:gridCol w="470872"/>
                <a:gridCol w="873049"/>
              </a:tblGrid>
              <a:tr h="3209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Proposal</a:t>
                      </a:r>
                      <a:endParaRPr lang="en-US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Hall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Title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 Contact Person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PAC days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Rating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000" dirty="0" smtClean="0">
                        <a:effectLst/>
                        <a:latin typeface="Arial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000" dirty="0" smtClean="0">
                          <a:effectLst/>
                          <a:latin typeface="Arial"/>
                          <a:cs typeface="Times New Roman"/>
                        </a:rPr>
                        <a:t>Scheduled?</a:t>
                      </a:r>
                      <a:endParaRPr lang="en-US" sz="1000" dirty="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2802" marR="62802" marT="0" marB="0" anchor="b"/>
                </a:tc>
              </a:tr>
              <a:tr h="3209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E12-06-101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Measurement of the Charged Pion Form Factor to High Q2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G. Huber*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52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A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(HI)</a:t>
                      </a:r>
                      <a:endParaRPr lang="en-US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No</a:t>
                      </a:r>
                      <a:endParaRPr lang="en-US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3209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E12-06-104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Measurement of the Ratio R=sigmaL/sigmaT in Semi-Inclusive Deep-Inelastic Scattering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R. Ent*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40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A-</a:t>
                      </a:r>
                      <a:endParaRPr lang="en-US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000" dirty="0" smtClean="0">
                          <a:effectLst/>
                          <a:latin typeface="Arial"/>
                          <a:cs typeface="Times New Roman"/>
                        </a:rPr>
                        <a:t>No</a:t>
                      </a:r>
                      <a:endParaRPr lang="en-US" sz="1000" dirty="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3209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E12-06-105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Inclusive Scattering from Nuclei at $x &gt; 1$ in the quasielastic and deeply inelastic regimes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D. Day*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32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A-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(HI)</a:t>
                      </a:r>
                      <a:endParaRPr lang="en-US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No</a:t>
                      </a:r>
                      <a:endParaRPr lang="en-US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3530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E12-06-107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The Search for Color Transparency at 12 GeV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D. Dutta*</a:t>
                      </a:r>
                      <a:endParaRPr lang="en-US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26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B+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35% complete</a:t>
                      </a:r>
                      <a:endParaRPr lang="en-US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 anchor="b"/>
                </a:tc>
              </a:tr>
              <a:tr h="4814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E12-06-110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Measurement of Neutron Spin Asymmetry A1n in the Valence Quark Region Using an 11 GeV Beam and a Polarized 3He Target in Hall C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X. Zheng*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36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A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(HI)</a:t>
                      </a:r>
                      <a:endParaRPr lang="en-US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Yes</a:t>
                      </a:r>
                      <a:endParaRPr lang="en-US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4814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E12-06-114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Measurements of Electron-Helicity Dependent Cross Sections of Deeply Virtual Compton Scattering with CEBAF at 12 GeV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C. Hyde*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100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A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(HI)</a:t>
                      </a:r>
                      <a:endParaRPr lang="en-US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50% complete</a:t>
                      </a:r>
                      <a:endParaRPr lang="en-US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4814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E12-06-121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 Path to 'Color Polarizabilities' in the Neutron: A Precision Measurement of the Neutron $g_2$ and $d_2$ at High $Q^2$ in Hall C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B. Sawatzky*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29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A-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000" dirty="0" smtClean="0">
                          <a:effectLst/>
                          <a:latin typeface="Arial"/>
                          <a:cs typeface="Times New Roman"/>
                        </a:rPr>
                        <a:t>Yes</a:t>
                      </a:r>
                      <a:endParaRPr lang="en-US" sz="1000" dirty="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6419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E12-06-122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Measurement of neutron asymmetry A1n in the valence quark region using 8.8 GeV and 6.6 GeV beam energies and Bigbite spectrometer in Hall A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B. Wojtsekhowski*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23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A-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000" dirty="0" smtClean="0">
                          <a:effectLst/>
                          <a:latin typeface="Arial"/>
                          <a:cs typeface="Times New Roman"/>
                        </a:rPr>
                        <a:t>No</a:t>
                      </a:r>
                      <a:endParaRPr lang="en-US" sz="1000" dirty="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3209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E12-07-105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Scaling Study of the L-T Separated Pion Electroproduction Cross Section at 11 GeV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T. Horn*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36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A-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000" dirty="0" smtClean="0">
                          <a:effectLst/>
                          <a:latin typeface="Arial"/>
                          <a:cs typeface="Times New Roman"/>
                        </a:rPr>
                        <a:t>No</a:t>
                      </a:r>
                      <a:endParaRPr lang="en-US" sz="1000" dirty="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  <a:tr h="4814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E12-07-109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Large Acceptance Proton Form Factor Ratio Measurements at 13 and 15 (GeV/c)2 Using REcoil Polarization Method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B. Wojtsekhowski*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45</a:t>
                      </a:r>
                      <a:endParaRPr lang="en-US" sz="10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</a:rPr>
                        <a:t>A-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effectLst/>
                          <a:latin typeface="Arial"/>
                          <a:ea typeface="Arial"/>
                          <a:cs typeface="Times New Roman"/>
                        </a:rPr>
                        <a:t>(HI)</a:t>
                      </a:r>
                      <a:endParaRPr lang="en-US" sz="10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000" dirty="0" smtClean="0">
                          <a:effectLst/>
                          <a:latin typeface="Arial"/>
                          <a:cs typeface="Times New Roman"/>
                        </a:rPr>
                        <a:t>No</a:t>
                      </a:r>
                      <a:endParaRPr lang="en-US" sz="1000" dirty="0">
                        <a:effectLst/>
                        <a:latin typeface="Arial"/>
                        <a:cs typeface="Times New Roman"/>
                      </a:endParaRPr>
                    </a:p>
                  </a:txBody>
                  <a:tcPr marL="62802" marR="62802" marT="0" marB="0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6312" y="5596128"/>
            <a:ext cx="4545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 partial complete </a:t>
            </a:r>
            <a:r>
              <a:rPr lang="en-US" dirty="0" smtClean="0">
                <a:sym typeface="Wingdings 3"/>
              </a:rPr>
              <a:t> jeopardy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 unscheduled non-HI </a:t>
            </a:r>
            <a:r>
              <a:rPr lang="en-US" dirty="0" smtClean="0">
                <a:sym typeface="Wingdings 3"/>
              </a:rPr>
              <a:t>jeopardy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 3"/>
              </a:rPr>
              <a:t>3 unscheduled HI (1 scheduled to install) 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933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21" y="120253"/>
            <a:ext cx="7772400" cy="685800"/>
          </a:xfrm>
        </p:spPr>
        <p:txBody>
          <a:bodyPr>
            <a:normAutofit/>
          </a:bodyPr>
          <a:lstStyle/>
          <a:p>
            <a:r>
              <a:rPr lang="en-US" sz="2800" cap="none" dirty="0" smtClean="0"/>
              <a:t>Future Projects</a:t>
            </a:r>
            <a:endParaRPr lang="en-US" sz="2800" cap="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636" y="457200"/>
            <a:ext cx="851516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endParaRPr lang="en-US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SzPct val="120000"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61963" indent="-461963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MOLLER experiment 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(Possible MIE –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FY20-24)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Precision Standard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Model Test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DOE science review (Sept. 2014) – strong endorsement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 	Director’s Cost, Schedule and Technical review held Dec.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2016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CD-0 approved, Dec. 2016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(project </a:t>
            </a:r>
            <a:r>
              <a:rPr lang="en-US" sz="2000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paused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due to budget)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Awaiting green light to proceed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endParaRPr lang="en-US" sz="1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endParaRPr lang="en-US" sz="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61963" indent="-461963"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SoLID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Large acceptance, high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  SIDIS and PVDIS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CLEO Solenoid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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	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  International collaboration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  <a:sym typeface="Wingdings 2"/>
            </a:endParaRP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       	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 	Director’s review (Feb. 2015) 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2"/>
              </a:rPr>
              <a:t>		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 new pre-CDR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Wingdings 3"/>
              </a:rPr>
              <a:t>complete</a:t>
            </a:r>
          </a:p>
          <a:p>
            <a:pPr>
              <a:buClr>
                <a:srgbClr val="C00000"/>
              </a:buClr>
              <a:tabLst>
                <a:tab pos="744538" algn="l"/>
                <a:tab pos="1084263" algn="l"/>
              </a:tabLst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– 	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Awaiting science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eview from ONP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1314" y="4420895"/>
            <a:ext cx="2780050" cy="1873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421" y="2612439"/>
            <a:ext cx="3185835" cy="1568053"/>
          </a:xfrm>
          <a:prstGeom prst="rect">
            <a:avLst/>
          </a:prstGeom>
          <a:noFill/>
          <a:ln>
            <a:noFill/>
          </a:ln>
          <a:effectLst>
            <a:outerShdw blurRad="152400" dist="1270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30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58" y="3538327"/>
            <a:ext cx="3335856" cy="275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2387" y="937331"/>
            <a:ext cx="4148607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endParaRPr lang="en-US" sz="800" b="1" u="sng" dirty="0" smtClean="0">
              <a:solidFill>
                <a:srgbClr val="002060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en-US" sz="1700" b="1" u="sng" dirty="0" err="1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JLab</a:t>
            </a:r>
            <a:r>
              <a:rPr lang="en-US" sz="1700" b="1" u="sng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lang="en-US" sz="1700" b="1" u="sng" dirty="0">
                <a:solidFill>
                  <a:srgbClr val="00206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EIC Figure 8 Concept</a:t>
            </a:r>
          </a:p>
          <a:p>
            <a:pPr defTabSz="457200">
              <a:defRPr/>
            </a:pPr>
            <a:endParaRPr lang="en-US" sz="600" dirty="0">
              <a:solidFill>
                <a:srgbClr val="002060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Polarization (including deuterons)</a:t>
            </a: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Luminosity</a:t>
            </a: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Energy Range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: √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s : 20 to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100-140 GeV (magnet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technology choice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)</a:t>
            </a:r>
          </a:p>
          <a:p>
            <a:pPr marL="285750" lvl="2" indent="-285750" defTabSz="4572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Low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technical risk</a:t>
            </a: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Font typeface="Arial" panose="020B0604020202020204" pitchFamily="34" charset="0"/>
              <a:buChar char="•"/>
              <a:defRPr/>
            </a:pP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Flexible timeframe for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construction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0" lvl="2" defTabSz="457200">
              <a:buSzPct val="100000"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    consistent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w/running 12 GeV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CEBAF</a:t>
            </a:r>
          </a:p>
          <a:p>
            <a:pPr marL="0" lvl="2" defTabSz="457200">
              <a:buSzPct val="100000"/>
              <a:defRPr/>
            </a:pP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SzPct val="70000"/>
              <a:buFont typeface="Arial" panose="020B0604020202020204" pitchFamily="34" charset="0"/>
              <a:buChar char="•"/>
              <a:defRPr/>
            </a:pPr>
            <a:endParaRPr lang="en-US" sz="200" dirty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High performance, low-risk, well-reviewed</a:t>
            </a:r>
            <a:endParaRPr lang="en-US" sz="7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buFont typeface="Arial" panose="020B0604020202020204" pitchFamily="34" charset="0"/>
              <a:buChar char="•"/>
              <a:defRPr/>
            </a:pPr>
            <a:endParaRPr lang="en-US" sz="7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Cost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effective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rPr>
              <a:t>operations</a:t>
            </a:r>
            <a:endParaRPr lang="en-US" sz="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171450" lvl="2" indent="-171450" defTabSz="457200">
              <a:buFont typeface="Arial" panose="020B0604020202020204" pitchFamily="34" charset="0"/>
              <a:buChar char="•"/>
              <a:defRPr/>
            </a:pPr>
            <a:endParaRPr lang="en-US" sz="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  <a:p>
            <a:pPr marL="285750" lvl="2" indent="-285750" defTabSz="457200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Fulfills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White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  <a:sym typeface="Wingdings 3"/>
              </a:rPr>
              <a:t>Paper, NAS Requirements</a:t>
            </a:r>
          </a:p>
          <a:p>
            <a:pPr defTabSz="457200">
              <a:lnSpc>
                <a:spcPct val="150000"/>
              </a:lnSpc>
              <a:defRPr/>
            </a:pPr>
            <a:endParaRPr lang="en-US" sz="1600" dirty="0" smtClean="0">
              <a:solidFill>
                <a:prstClr val="black"/>
              </a:solidFill>
              <a:latin typeface="Arial" panose="020B0604020202020204" pitchFamily="34" charset="0"/>
              <a:ea typeface="ＭＳ Ｐゴシック" pitchFamily="1" charset="-128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153" y="1056132"/>
            <a:ext cx="4153654" cy="379476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70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994" y="1320140"/>
            <a:ext cx="4782314" cy="218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09927" y="220080"/>
            <a:ext cx="6652261" cy="48749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Electron Ion Collider </a:t>
            </a:r>
            <a:r>
              <a:rPr lang="en-US" dirty="0">
                <a:solidFill>
                  <a:prstClr val="black"/>
                </a:solidFill>
              </a:rPr>
              <a:t>at Jefferson Lab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0604" y="5252410"/>
            <a:ext cx="2210032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0033CC"/>
                </a:solidFill>
              </a:rPr>
              <a:t>PreCDR</a:t>
            </a:r>
            <a:r>
              <a:rPr lang="en-US" sz="1600" dirty="0" smtClean="0">
                <a:solidFill>
                  <a:srgbClr val="0033CC"/>
                </a:solidFill>
              </a:rPr>
              <a:t> under revision,</a:t>
            </a:r>
          </a:p>
          <a:p>
            <a:r>
              <a:rPr lang="en-US" sz="1600" dirty="0" smtClean="0">
                <a:solidFill>
                  <a:srgbClr val="0033CC"/>
                </a:solidFill>
              </a:rPr>
              <a:t> E</a:t>
            </a:r>
            <a:r>
              <a:rPr lang="en-US" sz="1600" baseline="-25000" dirty="0" smtClean="0">
                <a:solidFill>
                  <a:srgbClr val="0033CC"/>
                </a:solidFill>
              </a:rPr>
              <a:t>CM</a:t>
            </a:r>
            <a:r>
              <a:rPr lang="en-US" sz="1600" dirty="0" smtClean="0">
                <a:solidFill>
                  <a:srgbClr val="0033CC"/>
                </a:solidFill>
              </a:rPr>
              <a:t> 65</a:t>
            </a:r>
            <a:r>
              <a:rPr lang="en-US" sz="1600" dirty="0" smtClean="0">
                <a:solidFill>
                  <a:srgbClr val="0033CC"/>
                </a:solidFill>
                <a:sym typeface="Wingdings 3"/>
              </a:rPr>
              <a:t>100GeV</a:t>
            </a:r>
            <a:endParaRPr lang="en-US" sz="1600" dirty="0">
              <a:solidFill>
                <a:srgbClr val="0033CC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61" y="1211613"/>
            <a:ext cx="4650184" cy="223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61214" y="3678144"/>
            <a:ext cx="3757669" cy="2619816"/>
            <a:chOff x="4461214" y="3678144"/>
            <a:chExt cx="3757669" cy="2619816"/>
          </a:xfrm>
        </p:grpSpPr>
        <p:grpSp>
          <p:nvGrpSpPr>
            <p:cNvPr id="14" name="Group 13"/>
            <p:cNvGrpSpPr/>
            <p:nvPr/>
          </p:nvGrpSpPr>
          <p:grpSpPr>
            <a:xfrm>
              <a:off x="4461214" y="3678144"/>
              <a:ext cx="3757669" cy="2619816"/>
              <a:chOff x="4115301" y="1008355"/>
              <a:chExt cx="4985504" cy="3949342"/>
            </a:xfrm>
          </p:grpSpPr>
          <p:pic>
            <p:nvPicPr>
              <p:cNvPr id="15" name="Picture 14" descr="Screen Shot 2018-10-05 at 4.07.18 PM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15301" y="1008355"/>
                <a:ext cx="4985504" cy="3949342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009272" y="3497533"/>
                <a:ext cx="2641881" cy="6495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1100" b="1" dirty="0" smtClean="0">
                    <a:solidFill>
                      <a:srgbClr val="008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With DC and BB cooling</a:t>
                </a:r>
              </a:p>
              <a:p>
                <a:r>
                  <a:rPr lang="en-US" sz="11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× </a:t>
                </a:r>
                <a:r>
                  <a:rPr lang="en-US" sz="1100" b="1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1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With DC cooling only</a:t>
                </a:r>
                <a:endParaRPr lang="en-US" sz="11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222670" y="1132593"/>
                <a:ext cx="731520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6577654" y="3760558"/>
              <a:ext cx="1348740" cy="281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228914" y="3948422"/>
            <a:ext cx="3915086" cy="369332"/>
            <a:chOff x="5228914" y="3930134"/>
            <a:chExt cx="3915086" cy="369332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228914" y="4105656"/>
              <a:ext cx="2697480" cy="914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963869" y="3930134"/>
              <a:ext cx="11801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100 fb</a:t>
              </a:r>
              <a:r>
                <a:rPr lang="en-US" baseline="30000" dirty="0" smtClean="0">
                  <a:solidFill>
                    <a:srgbClr val="C00000"/>
                  </a:solidFill>
                </a:rPr>
                <a:t>-1</a:t>
              </a:r>
              <a:r>
                <a:rPr lang="en-US" dirty="0" smtClean="0">
                  <a:solidFill>
                    <a:srgbClr val="C00000"/>
                  </a:solidFill>
                </a:rPr>
                <a:t>/</a:t>
              </a:r>
              <a:r>
                <a:rPr lang="en-US" dirty="0" err="1" smtClean="0">
                  <a:solidFill>
                    <a:srgbClr val="C00000"/>
                  </a:solidFill>
                </a:rPr>
                <a:t>yr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635" y="4969776"/>
            <a:ext cx="1266657" cy="158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27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1963" indent="-461963"/>
            <a:r>
              <a:rPr lang="en-US" dirty="0"/>
              <a:t>Recent </a:t>
            </a:r>
            <a:r>
              <a:rPr lang="en-US" dirty="0" smtClean="0"/>
              <a:t>Highlights</a:t>
            </a:r>
          </a:p>
          <a:p>
            <a:pPr marL="461963" indent="-461963"/>
            <a:endParaRPr lang="en-US" dirty="0" smtClean="0"/>
          </a:p>
          <a:p>
            <a:pPr marL="461963" indent="-461963"/>
            <a:r>
              <a:rPr lang="en-US" dirty="0" smtClean="0"/>
              <a:t>12 GeV Program, PAC</a:t>
            </a:r>
          </a:p>
          <a:p>
            <a:pPr marL="461963" indent="-461963"/>
            <a:endParaRPr lang="en-US" dirty="0" smtClean="0"/>
          </a:p>
          <a:p>
            <a:pPr marL="461963" indent="-461963"/>
            <a:r>
              <a:rPr lang="en-US" dirty="0" smtClean="0"/>
              <a:t>Future Projects</a:t>
            </a:r>
          </a:p>
          <a:p>
            <a:pPr marL="461963" indent="-461963"/>
            <a:endParaRPr lang="en-US" dirty="0" smtClean="0"/>
          </a:p>
          <a:p>
            <a:pPr marL="461963" indent="-461963"/>
            <a:r>
              <a:rPr lang="en-US" dirty="0" smtClean="0"/>
              <a:t>EIC</a:t>
            </a:r>
          </a:p>
          <a:p>
            <a:pPr marL="461963" indent="-461963"/>
            <a:endParaRPr lang="en-US" dirty="0" smtClean="0"/>
          </a:p>
          <a:p>
            <a:pPr marL="461963" indent="-461963"/>
            <a:r>
              <a:rPr lang="en-US" dirty="0" smtClean="0"/>
              <a:t>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72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179579"/>
            <a:ext cx="6545580" cy="4157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white paper Science goals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788" y="1052299"/>
            <a:ext cx="1921803" cy="2457306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 w="0" h="0"/>
          </a:sp3d>
        </p:spPr>
      </p:pic>
      <p:pic>
        <p:nvPicPr>
          <p:cNvPr id="7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6" b="13407"/>
          <a:stretch/>
        </p:blipFill>
        <p:spPr bwMode="auto">
          <a:xfrm>
            <a:off x="6414517" y="822960"/>
            <a:ext cx="2172572" cy="154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50292" y="4932616"/>
            <a:ext cx="36723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Note: Total of ~640 fb</a:t>
            </a:r>
            <a:r>
              <a:rPr lang="en-US" baseline="30000" dirty="0" smtClean="0">
                <a:solidFill>
                  <a:srgbClr val="002060"/>
                </a:solidFill>
              </a:rPr>
              <a:t>-1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10</a:t>
            </a:r>
            <a:r>
              <a:rPr lang="en-US" baseline="30000" dirty="0" smtClean="0">
                <a:solidFill>
                  <a:srgbClr val="002060"/>
                </a:solidFill>
              </a:rPr>
              <a:t>34 </a:t>
            </a:r>
            <a:r>
              <a:rPr lang="en-US" dirty="0" smtClean="0">
                <a:solidFill>
                  <a:srgbClr val="002060"/>
                </a:solidFill>
              </a:rPr>
              <a:t>cm</a:t>
            </a:r>
            <a:r>
              <a:rPr lang="en-US" baseline="30000" dirty="0" smtClean="0">
                <a:solidFill>
                  <a:srgbClr val="002060"/>
                </a:solidFill>
              </a:rPr>
              <a:t>-2</a:t>
            </a:r>
            <a:r>
              <a:rPr lang="en-US" dirty="0" smtClean="0">
                <a:solidFill>
                  <a:srgbClr val="002060"/>
                </a:solidFill>
              </a:rPr>
              <a:t>s</a:t>
            </a:r>
            <a:r>
              <a:rPr lang="en-US" baseline="30000" dirty="0" smtClean="0">
                <a:solidFill>
                  <a:srgbClr val="002060"/>
                </a:solidFill>
              </a:rPr>
              <a:t>-1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 6 fb</a:t>
            </a:r>
            <a:r>
              <a:rPr lang="en-US" baseline="30000" dirty="0" smtClean="0">
                <a:solidFill>
                  <a:srgbClr val="002060"/>
                </a:solidFill>
                <a:sym typeface="Wingdings 3"/>
              </a:rPr>
              <a:t>-1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/week,</a:t>
            </a:r>
          </a:p>
          <a:p>
            <a:pPr lvl="1"/>
            <a:r>
              <a:rPr lang="en-US" dirty="0">
                <a:solidFill>
                  <a:srgbClr val="002060"/>
                </a:solidFill>
                <a:sym typeface="Wingdings 3"/>
              </a:rPr>
              <a:t>	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( &gt;100 fb</a:t>
            </a:r>
            <a:r>
              <a:rPr lang="en-US" baseline="30000" dirty="0" smtClean="0">
                <a:solidFill>
                  <a:srgbClr val="002060"/>
                </a:solidFill>
                <a:sym typeface="Wingdings 3"/>
              </a:rPr>
              <a:t>-1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 /year)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sym typeface="Wingdings 3"/>
              </a:rPr>
              <a:t>10</a:t>
            </a:r>
            <a:r>
              <a:rPr lang="en-US" baseline="30000" dirty="0" smtClean="0">
                <a:solidFill>
                  <a:srgbClr val="002060"/>
                </a:solidFill>
                <a:sym typeface="Wingdings 3"/>
              </a:rPr>
              <a:t>33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-2</a:t>
            </a:r>
            <a:r>
              <a:rPr lang="en-US" dirty="0">
                <a:solidFill>
                  <a:srgbClr val="002060"/>
                </a:solidFill>
              </a:rPr>
              <a:t>s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 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0.6 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fb</a:t>
            </a:r>
            <a:r>
              <a:rPr lang="en-US" baseline="30000" dirty="0">
                <a:solidFill>
                  <a:srgbClr val="002060"/>
                </a:solidFill>
                <a:sym typeface="Wingdings 3"/>
              </a:rPr>
              <a:t>-1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/week, </a:t>
            </a:r>
            <a:endParaRPr lang="en-US" dirty="0" smtClean="0">
              <a:solidFill>
                <a:srgbClr val="002060"/>
              </a:solidFill>
              <a:sym typeface="Wingdings 3"/>
            </a:endParaRPr>
          </a:p>
          <a:p>
            <a:pPr lvl="1"/>
            <a:r>
              <a:rPr lang="en-US" dirty="0">
                <a:solidFill>
                  <a:srgbClr val="002060"/>
                </a:solidFill>
                <a:sym typeface="Wingdings 3"/>
              </a:rPr>
              <a:t>	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( &gt;10 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fb</a:t>
            </a:r>
            <a:r>
              <a:rPr lang="en-US" baseline="30000" dirty="0">
                <a:solidFill>
                  <a:srgbClr val="002060"/>
                </a:solidFill>
                <a:sym typeface="Wingdings 3"/>
              </a:rPr>
              <a:t>-1</a:t>
            </a:r>
            <a:r>
              <a:rPr lang="en-US" dirty="0">
                <a:solidFill>
                  <a:srgbClr val="002060"/>
                </a:solidFill>
                <a:sym typeface="Wingdings 3"/>
              </a:rPr>
              <a:t> /</a:t>
            </a:r>
            <a:r>
              <a:rPr lang="en-US" dirty="0" smtClean="0">
                <a:solidFill>
                  <a:srgbClr val="002060"/>
                </a:solidFill>
                <a:sym typeface="Wingdings 3"/>
              </a:rPr>
              <a:t>year)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6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807" y="1107143"/>
            <a:ext cx="8471424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 science program at </a:t>
            </a:r>
            <a:r>
              <a:rPr lang="en-US" sz="2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underway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9163" lvl="1" indent="-461963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Hall operation is now routine</a:t>
            </a:r>
          </a:p>
          <a:p>
            <a:pPr marL="919163" lvl="1" indent="-461963" defTabSz="914400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program of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experiments with many opportunities for discovery is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</a:t>
            </a:r>
          </a:p>
          <a:p>
            <a:pPr marL="919163" lvl="1" indent="-461963">
              <a:spcBef>
                <a:spcPts val="500"/>
              </a:spcBef>
              <a:buFont typeface="Arial" panose="020B0604020202020204" pitchFamily="34" charset="0"/>
              <a:buChar char="–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science results are already being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reported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Future Equipment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</a:p>
          <a:p>
            <a:pPr marL="914400" lvl="1" indent="-458788">
              <a:buFont typeface="Arial" panose="020B0604020202020204" pitchFamily="34" charset="0"/>
              <a:buChar char="–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MOLLER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CD0 – hope for FY20 start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8788">
              <a:buFont typeface="Arial" panose="020B0604020202020204" pitchFamily="34" charset="0"/>
              <a:buChar char="–"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Prepare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DOE science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review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8788">
              <a:buFont typeface="Arial" panose="020B0604020202020204" pitchFamily="34" charset="0"/>
              <a:buChar char="–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NSF mid-scale?</a:t>
            </a:r>
          </a:p>
          <a:p>
            <a:pPr marL="455613"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Continue development of JLEIC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2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95" y="161426"/>
            <a:ext cx="9144000" cy="429759"/>
          </a:xfrm>
        </p:spPr>
        <p:txBody>
          <a:bodyPr>
            <a:noAutofit/>
          </a:bodyPr>
          <a:lstStyle/>
          <a:p>
            <a:r>
              <a:rPr lang="en-US" kern="0" dirty="0" smtClean="0">
                <a:solidFill>
                  <a:srgbClr val="000000"/>
                </a:solidFill>
                <a:latin typeface="Arial" pitchFamily="34" charset="0"/>
              </a:rPr>
              <a:t>Results Published in </a:t>
            </a:r>
            <a:r>
              <a:rPr lang="en-US" i="1" kern="0" dirty="0" smtClean="0">
                <a:solidFill>
                  <a:srgbClr val="000000"/>
                </a:solidFill>
                <a:latin typeface="Arial" pitchFamily="34" charset="0"/>
              </a:rPr>
              <a:t>Nature</a:t>
            </a:r>
            <a:endParaRPr lang="en-US" kern="0" cap="none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/>
          <a:p>
            <a:fld id="{27DC7FEC-6281-4CAA-AD6C-D2B553012DAA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02E2569-D04E-4302-A7F2-DFF2644293C4}"/>
              </a:ext>
            </a:extLst>
          </p:cNvPr>
          <p:cNvSpPr txBox="1"/>
          <p:nvPr/>
        </p:nvSpPr>
        <p:spPr>
          <a:xfrm>
            <a:off x="163420" y="845626"/>
            <a:ext cx="3875180" cy="584775"/>
          </a:xfrm>
          <a:prstGeom prst="rect">
            <a:avLst/>
          </a:prstGeom>
          <a:solidFill>
            <a:srgbClr val="0064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r>
              <a:rPr lang="en-US" sz="1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Qweak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</a:t>
            </a:r>
          </a:p>
          <a:p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557, 207–211 (2018</a:t>
            </a:r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AA60721-2155-44B1-B4F2-879310D3E2C9}"/>
              </a:ext>
            </a:extLst>
          </p:cNvPr>
          <p:cNvSpPr txBox="1"/>
          <p:nvPr/>
        </p:nvSpPr>
        <p:spPr>
          <a:xfrm>
            <a:off x="2822147" y="1556806"/>
            <a:ext cx="1719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weak charge of the proton – “</a:t>
            </a:r>
            <a:r>
              <a:rPr lang="en-US" sz="1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Qweak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represents the (tiny) difference of the charge of the proton and it’s mirror image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7B8655E-8A42-4DC5-BED3-575820EFF91E}"/>
              </a:ext>
            </a:extLst>
          </p:cNvPr>
          <p:cNvSpPr txBox="1"/>
          <p:nvPr/>
        </p:nvSpPr>
        <p:spPr>
          <a:xfrm>
            <a:off x="63597" y="3369652"/>
            <a:ext cx="3843173" cy="584775"/>
          </a:xfrm>
          <a:prstGeom prst="rect">
            <a:avLst/>
          </a:prstGeom>
          <a:solidFill>
            <a:srgbClr val="0071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The pressure distribution in </a:t>
            </a:r>
            <a:r>
              <a:rPr lang="en-US" sz="1600" b="1" dirty="0">
                <a:solidFill>
                  <a:srgbClr val="FFFF00"/>
                </a:solidFill>
              </a:rPr>
              <a:t>the proton</a:t>
            </a:r>
            <a:r>
              <a:rPr lang="en-US" sz="1600" b="1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Nature </a:t>
            </a:r>
            <a:r>
              <a:rPr lang="en-US" sz="1600" b="1" dirty="0">
                <a:solidFill>
                  <a:srgbClr val="FFFF00"/>
                </a:solidFill>
              </a:rPr>
              <a:t>557 (2018) no.7705, </a:t>
            </a:r>
            <a:r>
              <a:rPr lang="en-US" sz="1600" b="1" dirty="0" smtClean="0">
                <a:solidFill>
                  <a:srgbClr val="FFFF00"/>
                </a:solidFill>
              </a:rPr>
              <a:t>396-399</a:t>
            </a:r>
            <a:endParaRPr lang="en-US" sz="1600" b="1" dirty="0">
              <a:solidFill>
                <a:srgbClr val="FFFF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10" y="4095170"/>
            <a:ext cx="2320446" cy="21820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34" y="1464248"/>
            <a:ext cx="2621813" cy="181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715" y="1676620"/>
            <a:ext cx="3300983" cy="206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7B8655E-8A42-4DC5-BED3-575820EFF91E}"/>
              </a:ext>
            </a:extLst>
          </p:cNvPr>
          <p:cNvSpPr txBox="1"/>
          <p:nvPr/>
        </p:nvSpPr>
        <p:spPr>
          <a:xfrm>
            <a:off x="4795472" y="845626"/>
            <a:ext cx="4211287" cy="830997"/>
          </a:xfrm>
          <a:prstGeom prst="rect">
            <a:avLst/>
          </a:prstGeom>
          <a:solidFill>
            <a:srgbClr val="0071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accurate calculation of the nucleon axial charge with lattice QCD</a:t>
            </a:r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558, 91-94 (2018) </a:t>
            </a:r>
            <a:endParaRPr lang="en-US" sz="1600" b="1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AA60721-2155-44B1-B4F2-879310D3E2C9}"/>
              </a:ext>
            </a:extLst>
          </p:cNvPr>
          <p:cNvSpPr txBox="1"/>
          <p:nvPr/>
        </p:nvSpPr>
        <p:spPr>
          <a:xfrm>
            <a:off x="2542220" y="4178659"/>
            <a:ext cx="171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 6 GeV CLAS DVCS data on the proton. </a:t>
            </a:r>
            <a:endParaRPr lang="en-US" sz="1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227" y="4980469"/>
            <a:ext cx="1811665" cy="121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7B8655E-8A42-4DC5-BED3-575820EFF91E}"/>
              </a:ext>
            </a:extLst>
          </p:cNvPr>
          <p:cNvSpPr txBox="1"/>
          <p:nvPr/>
        </p:nvSpPr>
        <p:spPr>
          <a:xfrm>
            <a:off x="5163590" y="3954429"/>
            <a:ext cx="3843173" cy="584775"/>
          </a:xfrm>
          <a:prstGeom prst="rect">
            <a:avLst/>
          </a:prstGeom>
          <a:solidFill>
            <a:srgbClr val="0071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Ultrafast </a:t>
            </a:r>
            <a:r>
              <a:rPr lang="en-US" sz="1600" b="1" dirty="0">
                <a:solidFill>
                  <a:srgbClr val="FFFF00"/>
                </a:solidFill>
              </a:rPr>
              <a:t>Nucleons in Asymmetric </a:t>
            </a:r>
            <a:r>
              <a:rPr lang="en-US" sz="1600" b="1" dirty="0" smtClean="0">
                <a:solidFill>
                  <a:srgbClr val="FFFF00"/>
                </a:solidFill>
              </a:rPr>
              <a:t>Nuclei:</a:t>
            </a:r>
          </a:p>
          <a:p>
            <a:r>
              <a:rPr lang="en-US" sz="1600" b="1" dirty="0">
                <a:solidFill>
                  <a:srgbClr val="FFFF00"/>
                </a:solidFill>
              </a:rPr>
              <a:t>Nature 560 (2018) no.7720, 617-621</a:t>
            </a:r>
            <a:endParaRPr lang="en-US" sz="1600" b="1" dirty="0" smtClean="0">
              <a:solidFill>
                <a:srgbClr val="FFFF00"/>
              </a:solidFill>
            </a:endParaRPr>
          </a:p>
        </p:txBody>
      </p:sp>
      <p:pic>
        <p:nvPicPr>
          <p:cNvPr id="1026" name="Picture 2" descr="Fig.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69" y="4661957"/>
            <a:ext cx="2146763" cy="166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43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</a:t>
            </a:r>
            <a:r>
              <a:rPr lang="en-US" sz="2400" dirty="0" err="1" smtClean="0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 smtClean="0">
                <a:solidFill>
                  <a:srgbClr val="0000FF"/>
                </a:solidFill>
                <a:latin typeface="Arial Narrow" charset="0"/>
                <a:sym typeface="Symbol" charset="0"/>
              </a:rPr>
              <a:t>: First completed experiment in 12 GeV era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8200" y="942912"/>
            <a:ext cx="8077200" cy="3125787"/>
            <a:chOff x="152400" y="2894013"/>
            <a:chExt cx="8077200" cy="3125787"/>
          </a:xfrm>
        </p:grpSpPr>
        <p:pic>
          <p:nvPicPr>
            <p:cNvPr id="41988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894013"/>
              <a:ext cx="7315200" cy="312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304800" y="4495800"/>
              <a:ext cx="5334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93" name="TextBox 15"/>
            <p:cNvSpPr txBox="1">
              <a:spLocks noChangeArrowheads="1"/>
            </p:cNvSpPr>
            <p:nvPr/>
          </p:nvSpPr>
          <p:spPr bwMode="auto">
            <a:xfrm>
              <a:off x="152400" y="4219575"/>
              <a:ext cx="6826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srgbClr val="000000"/>
                  </a:solidFill>
                  <a:latin typeface="Arial Narrow" charset="0"/>
                  <a:cs typeface="Arial Narrow" charset="0"/>
                </a:rPr>
                <a:t>e - beam</a:t>
              </a:r>
            </a:p>
          </p:txBody>
        </p:sp>
      </p:grpSp>
      <p:pic>
        <p:nvPicPr>
          <p:cNvPr id="12" name="Picture 11" descr="Rp_reference_s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0" b="31457"/>
          <a:stretch/>
        </p:blipFill>
        <p:spPr>
          <a:xfrm>
            <a:off x="434340" y="4214728"/>
            <a:ext cx="4823460" cy="214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142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Proton Radius Result from </a:t>
            </a:r>
            <a:r>
              <a:rPr lang="en-US" sz="2400" dirty="0" err="1" smtClean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</a:t>
            </a:r>
            <a:r>
              <a:rPr lang="en-US" sz="2400" dirty="0" smtClean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(</a:t>
            </a:r>
            <a:r>
              <a:rPr lang="en-US" sz="24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Preliminary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87EA6-E2C0-5442-91AA-EB280AD76216}" type="slidenum">
              <a:rPr lang="en-US" smtClean="0">
                <a:solidFill>
                  <a:srgbClr val="000000"/>
                </a:solidFill>
                <a:latin typeface="Arial Narrow"/>
                <a:ea typeface="Helvetica" charset="0"/>
                <a:cs typeface="Arial Narrow"/>
              </a:rPr>
              <a:pPr/>
              <a:t>5</a:t>
            </a:fld>
            <a:endParaRPr lang="en-US" dirty="0">
              <a:solidFill>
                <a:srgbClr val="000000"/>
              </a:solidFill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609600" y="6109624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dirty="0" smtClean="0">
                <a:solidFill>
                  <a:srgbClr val="000000"/>
                </a:solidFill>
                <a:latin typeface="Arial Narrow"/>
                <a:cs typeface="Arial Narrow"/>
              </a:rPr>
              <a:t>A. Gasparian</a:t>
            </a:r>
            <a:endParaRPr lang="en-US" sz="10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 descr="Rp_reference_s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3" b="32135"/>
          <a:stretch/>
        </p:blipFill>
        <p:spPr>
          <a:xfrm>
            <a:off x="4357116" y="1412748"/>
            <a:ext cx="4938621" cy="22210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20962" y="4153243"/>
            <a:ext cx="376256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defRPr/>
            </a:pPr>
            <a:r>
              <a:rPr lang="en-US" sz="1600" b="1" kern="0" dirty="0" err="1" smtClean="0">
                <a:solidFill>
                  <a:srgbClr val="D60093"/>
                </a:solidFill>
                <a:latin typeface="Arial Narrow" pitchFamily="34" charset="0"/>
                <a:ea typeface="ＭＳ Ｐゴシック" charset="0"/>
                <a:sym typeface="Symbol" pitchFamily="18" charset="2"/>
              </a:rPr>
              <a:t>PRad</a:t>
            </a:r>
            <a:r>
              <a:rPr lang="en-US" sz="1600" b="1" kern="0" dirty="0" smtClean="0">
                <a:solidFill>
                  <a:srgbClr val="D60093"/>
                </a:solidFill>
                <a:latin typeface="Arial Narrow" pitchFamily="34" charset="0"/>
                <a:ea typeface="ＭＳ Ｐゴシック" charset="0"/>
                <a:sym typeface="Symbol" pitchFamily="18" charset="2"/>
              </a:rPr>
              <a:t> Preliminary result: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defRPr/>
            </a:pPr>
            <a:r>
              <a:rPr lang="en-US" sz="1600" b="1" kern="0" dirty="0" smtClean="0">
                <a:solidFill>
                  <a:srgbClr val="D60093"/>
                </a:solidFill>
                <a:latin typeface="Arial Narrow" pitchFamily="34" charset="0"/>
                <a:ea typeface="ＭＳ Ｐゴシック" charset="0"/>
                <a:sym typeface="Symbol" pitchFamily="18" charset="2"/>
              </a:rPr>
              <a:t>R</a:t>
            </a:r>
            <a:r>
              <a:rPr lang="en-US" sz="1600" b="1" kern="0" baseline="-25000" dirty="0" smtClean="0">
                <a:solidFill>
                  <a:srgbClr val="D60093"/>
                </a:solidFill>
                <a:latin typeface="Arial Narrow" pitchFamily="34" charset="0"/>
                <a:ea typeface="ＭＳ Ｐゴシック" charset="0"/>
                <a:sym typeface="Symbol" pitchFamily="18" charset="2"/>
              </a:rPr>
              <a:t>p</a:t>
            </a:r>
            <a:r>
              <a:rPr lang="en-US" sz="1600" b="1" kern="0" dirty="0" smtClean="0">
                <a:solidFill>
                  <a:srgbClr val="D60093"/>
                </a:solidFill>
                <a:latin typeface="Arial Narrow" pitchFamily="34" charset="0"/>
                <a:ea typeface="ＭＳ Ｐゴシック" charset="0"/>
                <a:sym typeface="Symbol" pitchFamily="18" charset="2"/>
              </a:rPr>
              <a:t> </a:t>
            </a:r>
            <a:r>
              <a:rPr lang="en-US" sz="1600" b="1" kern="0" dirty="0">
                <a:solidFill>
                  <a:srgbClr val="D60093"/>
                </a:solidFill>
                <a:latin typeface="Arial Narrow" pitchFamily="34" charset="0"/>
                <a:ea typeface="ＭＳ Ｐゴシック" charset="0"/>
                <a:sym typeface="Symbol" pitchFamily="18" charset="2"/>
              </a:rPr>
              <a:t>= 0.830  ± 0.008 (stat.) ± 0.018 (syst.) </a:t>
            </a:r>
            <a:r>
              <a:rPr lang="en-US" sz="1600" b="1" kern="0" dirty="0" err="1">
                <a:solidFill>
                  <a:srgbClr val="D60093"/>
                </a:solidFill>
                <a:latin typeface="Arial Narrow" pitchFamily="34" charset="0"/>
                <a:ea typeface="ＭＳ Ｐゴシック" charset="0"/>
                <a:sym typeface="Symbol" pitchFamily="18" charset="2"/>
              </a:rPr>
              <a:t>fm</a:t>
            </a:r>
            <a:endParaRPr lang="en-US" sz="1600" b="1" kern="0" dirty="0">
              <a:solidFill>
                <a:srgbClr val="0000FF"/>
              </a:solidFill>
              <a:latin typeface="Arial Narrow" pitchFamily="34" charset="0"/>
              <a:ea typeface="ＭＳ Ｐゴシック" charset="0"/>
              <a:sym typeface="Symbol" pitchFamily="18" charset="2"/>
            </a:endParaRPr>
          </a:p>
        </p:txBody>
      </p:sp>
      <p:pic>
        <p:nvPicPr>
          <p:cNvPr id="7" name="Picture 6" descr="GE_data_PRad_fit_para_all3dig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8" b="21796"/>
          <a:stretch/>
        </p:blipFill>
        <p:spPr>
          <a:xfrm>
            <a:off x="498348" y="1531620"/>
            <a:ext cx="4011596" cy="295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5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2"/>
          <a:stretch/>
        </p:blipFill>
        <p:spPr>
          <a:xfrm>
            <a:off x="300465" y="1273731"/>
            <a:ext cx="8706287" cy="477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14684" y="2805056"/>
            <a:ext cx="1199841" cy="307777"/>
          </a:xfrm>
          <a:prstGeom prst="rect">
            <a:avLst/>
          </a:prstGeom>
          <a:solidFill>
            <a:srgbClr val="FFFF00">
              <a:alpha val="4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Installation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4113767" y="3255308"/>
            <a:ext cx="4170863" cy="36933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Pass Change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8968" y="440591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D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6941" y="1630292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A</a:t>
            </a:r>
            <a:r>
              <a:rPr lang="en-US" b="1" dirty="0" smtClean="0">
                <a:solidFill>
                  <a:srgbClr val="000000"/>
                </a:solidFill>
              </a:rPr>
              <a:t>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3368" y="2885594"/>
            <a:ext cx="68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B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10044" y="3908460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</a:t>
            </a:r>
            <a:r>
              <a:rPr lang="en-US" b="1" dirty="0" smtClean="0">
                <a:solidFill>
                  <a:srgbClr val="000000"/>
                </a:solidFill>
              </a:rPr>
              <a:t> up!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269" y="1910967"/>
            <a:ext cx="304800" cy="2725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34071" y="4877263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nA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47971" y="270031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</a:rPr>
              <a:t>nA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347970" y="1581970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srgbClr val="000000"/>
                </a:solidFill>
              </a:rPr>
              <a:t>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85677" y="3780486"/>
            <a:ext cx="38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srgbClr val="000000"/>
                </a:solidFill>
              </a:rPr>
              <a:t>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Initiated Four Hall Operation!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983422" y="3202042"/>
            <a:ext cx="273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Beam Current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0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xmlns:lc="http://schemas.openxmlformats.org/drawingml/2006/lockedCanvas" id="{C7C2D0FE-6754-45E1-B782-0F9D9B4A8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444" y="1085172"/>
            <a:ext cx="3424703" cy="17533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D5E418E-CA91-6644-8253-6372490BA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50" y="5287935"/>
            <a:ext cx="3691697" cy="1101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A 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4F193B-4B46-9444-91C0-C350C3143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32" y="990601"/>
            <a:ext cx="5545373" cy="3472931"/>
          </a:xfrm>
          <a:prstGeom prst="rect">
            <a:avLst/>
          </a:prstGeom>
        </p:spPr>
      </p:pic>
      <p:pic>
        <p:nvPicPr>
          <p:cNvPr id="34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1219207" y="1905001"/>
            <a:ext cx="1533701" cy="18524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5E75174-D8A1-4344-9744-6588C3C77971}"/>
              </a:ext>
            </a:extLst>
          </p:cNvPr>
          <p:cNvSpPr txBox="1"/>
          <p:nvPr/>
        </p:nvSpPr>
        <p:spPr>
          <a:xfrm>
            <a:off x="169631" y="4758556"/>
            <a:ext cx="50642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Running tritium family of experiments in 2018 – </a:t>
            </a:r>
            <a:r>
              <a:rPr lang="en-US" sz="2000" dirty="0" smtClean="0">
                <a:solidFill>
                  <a:srgbClr val="002060"/>
                </a:solidFill>
              </a:rPr>
              <a:t>all 4 </a:t>
            </a:r>
            <a:r>
              <a:rPr lang="en-US" sz="2000" dirty="0">
                <a:solidFill>
                  <a:srgbClr val="002060"/>
                </a:solidFill>
              </a:rPr>
              <a:t>complete</a:t>
            </a:r>
            <a:r>
              <a:rPr lang="en-US" sz="2000" dirty="0" smtClean="0">
                <a:solidFill>
                  <a:srgbClr val="002060"/>
                </a:solidFill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Continue to publication results of previous 12 GeV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A0C21CD-041E-EA4B-A8C6-798DF716A98E}"/>
              </a:ext>
            </a:extLst>
          </p:cNvPr>
          <p:cNvCxnSpPr/>
          <p:nvPr/>
        </p:nvCxnSpPr>
        <p:spPr>
          <a:xfrm>
            <a:off x="8394511" y="765414"/>
            <a:ext cx="0" cy="1902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841C14DE-0F38-5C43-B731-6B375A991EEF}"/>
              </a:ext>
            </a:extLst>
          </p:cNvPr>
          <p:cNvCxnSpPr>
            <a:cxnSpLocks/>
          </p:cNvCxnSpPr>
          <p:nvPr/>
        </p:nvCxnSpPr>
        <p:spPr>
          <a:xfrm>
            <a:off x="4101152" y="1508078"/>
            <a:ext cx="1670593" cy="45378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4DA38F-F9B0-1949-B721-D140B1BEF6EB}"/>
              </a:ext>
            </a:extLst>
          </p:cNvPr>
          <p:cNvSpPr txBox="1"/>
          <p:nvPr/>
        </p:nvSpPr>
        <p:spPr>
          <a:xfrm>
            <a:off x="5518587" y="5181012"/>
            <a:ext cx="34428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200" b="1" dirty="0">
                <a:solidFill>
                  <a:srgbClr val="7030A0"/>
                </a:solidFill>
              </a:rPr>
              <a:t>Published in Phys. Rev. C98 (2018) no.1, 014617 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57888" y="5124748"/>
            <a:ext cx="3564252" cy="12650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558" y="2971802"/>
            <a:ext cx="3045542" cy="202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5B8C5500-08FC-9F42-A118-CE23C5D01B03}"/>
              </a:ext>
            </a:extLst>
          </p:cNvPr>
          <p:cNvCxnSpPr>
            <a:cxnSpLocks/>
          </p:cNvCxnSpPr>
          <p:nvPr/>
        </p:nvCxnSpPr>
        <p:spPr>
          <a:xfrm>
            <a:off x="5105407" y="2971801"/>
            <a:ext cx="1087877" cy="41991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8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Hall </a:t>
            </a:r>
            <a:r>
              <a:rPr lang="en-US" dirty="0" smtClean="0"/>
              <a:t>B – CLAS12: toward High Impact science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rcRect l="11764" b="65"/>
          <a:stretch>
            <a:fillRect/>
          </a:stretch>
        </p:blipFill>
        <p:spPr>
          <a:xfrm>
            <a:off x="342426" y="885467"/>
            <a:ext cx="3327515" cy="251246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Group 25"/>
          <p:cNvGrpSpPr/>
          <p:nvPr/>
        </p:nvGrpSpPr>
        <p:grpSpPr>
          <a:xfrm>
            <a:off x="3646767" y="1025469"/>
            <a:ext cx="2778672" cy="3002698"/>
            <a:chOff x="4702305" y="1146732"/>
            <a:chExt cx="2988834" cy="300269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rcRect l="2001" t="3818" r="50027" b="3772"/>
            <a:stretch>
              <a:fillRect/>
            </a:stretch>
          </p:blipFill>
          <p:spPr>
            <a:xfrm>
              <a:off x="4937550" y="1146732"/>
              <a:ext cx="2753589" cy="2951622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 rot="16200000">
              <a:off x="4427473" y="2232805"/>
              <a:ext cx="880719" cy="33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400" dirty="0" smtClean="0">
                  <a:solidFill>
                    <a:srgbClr val="000000"/>
                  </a:solidFill>
                </a:rPr>
                <a:t>Q</a:t>
              </a:r>
              <a:r>
                <a:rPr lang="en-US" sz="1400" baseline="30000" dirty="0" smtClean="0">
                  <a:solidFill>
                    <a:srgbClr val="000000"/>
                  </a:solidFill>
                </a:rPr>
                <a:t>2</a:t>
              </a:r>
              <a:r>
                <a:rPr lang="en-US" sz="1400" dirty="0" smtClean="0">
                  <a:solidFill>
                    <a:srgbClr val="000000"/>
                  </a:solidFill>
                </a:rPr>
                <a:t> (GeV</a:t>
              </a:r>
              <a:r>
                <a:rPr lang="en-US" sz="1400" baseline="30000" dirty="0" smtClean="0">
                  <a:solidFill>
                    <a:srgbClr val="000000"/>
                  </a:solidFill>
                </a:rPr>
                <a:t>2</a:t>
              </a:r>
              <a:r>
                <a:rPr lang="en-US" sz="1400" dirty="0" smtClean="0">
                  <a:solidFill>
                    <a:srgbClr val="000000"/>
                  </a:solidFill>
                </a:rPr>
                <a:t>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32697" y="3841653"/>
              <a:ext cx="3683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400" b="1" dirty="0" err="1" smtClean="0">
                  <a:solidFill>
                    <a:srgbClr val="000000"/>
                  </a:solidFill>
                </a:rPr>
                <a:t>x</a:t>
              </a:r>
              <a:r>
                <a:rPr lang="en-US" sz="1400" b="1" baseline="-25000" dirty="0" err="1" smtClean="0">
                  <a:solidFill>
                    <a:srgbClr val="000000"/>
                  </a:solidFill>
                </a:rPr>
                <a:t>B</a:t>
              </a:r>
              <a:endParaRPr lang="en-US" sz="1400" b="1" baseline="-25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563476" y="1362610"/>
            <a:ext cx="9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 err="1" smtClean="0">
                <a:solidFill>
                  <a:srgbClr val="000000"/>
                </a:solidFill>
                <a:latin typeface="Arial"/>
                <a:cs typeface="Arial"/>
              </a:rPr>
              <a:t>p(e,e’)X</a:t>
            </a:r>
            <a:endParaRPr lang="en-US" sz="1600" b="1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99778" y="737692"/>
            <a:ext cx="2583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 smtClean="0">
                <a:solidFill>
                  <a:srgbClr val="000090"/>
                </a:solidFill>
              </a:rPr>
              <a:t>Kinematic reach at 10.6 GeV</a:t>
            </a:r>
            <a:endParaRPr lang="en-US" sz="1600" b="1" baseline="-25000" dirty="0">
              <a:solidFill>
                <a:srgbClr val="00009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56" y="3510672"/>
            <a:ext cx="3032760" cy="294132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rot="5400000">
            <a:off x="-1279724" y="4981339"/>
            <a:ext cx="2941320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13812" y="3511466"/>
            <a:ext cx="3325811" cy="158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3268706" y="3784766"/>
            <a:ext cx="544204" cy="2383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90142" y="6465748"/>
            <a:ext cx="6062268" cy="7564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75"/>
          <p:cNvGrpSpPr/>
          <p:nvPr/>
        </p:nvGrpSpPr>
        <p:grpSpPr>
          <a:xfrm>
            <a:off x="3553651" y="4035548"/>
            <a:ext cx="2756900" cy="2414469"/>
            <a:chOff x="3541999" y="4058845"/>
            <a:chExt cx="2756900" cy="2414469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1599" y="4168357"/>
              <a:ext cx="2527300" cy="2223399"/>
            </a:xfrm>
            <a:prstGeom prst="rect">
              <a:avLst/>
            </a:prstGeom>
          </p:spPr>
        </p:pic>
        <p:cxnSp>
          <p:nvCxnSpPr>
            <p:cNvPr id="58" name="Straight Connector 57"/>
            <p:cNvCxnSpPr/>
            <p:nvPr/>
          </p:nvCxnSpPr>
          <p:spPr>
            <a:xfrm>
              <a:off x="3541999" y="4068112"/>
              <a:ext cx="2709616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5044382" y="5265285"/>
              <a:ext cx="2414469" cy="1589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5400000">
              <a:off x="4481925" y="5802139"/>
              <a:ext cx="41943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rot="5400000">
              <a:off x="5106638" y="5778837"/>
              <a:ext cx="419432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447966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dirty="0" err="1" smtClean="0">
                <a:solidFill>
                  <a:srgbClr val="000000"/>
                </a:solidFill>
              </a:rPr>
              <a:t>￼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277" y="1338997"/>
            <a:ext cx="2675037" cy="2637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3168" y="3901046"/>
            <a:ext cx="2606103" cy="252043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256892" y="801210"/>
            <a:ext cx="106150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b="1" dirty="0" err="1" smtClean="0">
                <a:solidFill>
                  <a:srgbClr val="000090"/>
                </a:solidFill>
              </a:rPr>
              <a:t>p(e,e’π)X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43527" y="271742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008000"/>
                </a:solidFill>
              </a:rPr>
              <a:t>π</a:t>
            </a:r>
            <a:r>
              <a:rPr lang="en-US" b="1" baseline="30000" dirty="0" smtClean="0">
                <a:solidFill>
                  <a:srgbClr val="008000"/>
                </a:solidFill>
              </a:rPr>
              <a:t>0</a:t>
            </a:r>
            <a:endParaRPr lang="en-US" b="1" baseline="30000" dirty="0">
              <a:solidFill>
                <a:srgbClr val="008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256888" y="5268627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 err="1" smtClean="0">
                <a:solidFill>
                  <a:srgbClr val="0000FF"/>
                </a:solidFill>
              </a:rPr>
              <a:t>π</a:t>
            </a:r>
            <a:r>
              <a:rPr lang="en-US" b="1" baseline="30000" dirty="0">
                <a:solidFill>
                  <a:srgbClr val="0000FF"/>
                </a:solidFill>
              </a:rPr>
              <a:t>+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633779" y="3782126"/>
            <a:ext cx="361756" cy="211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920989" y="1169719"/>
            <a:ext cx="208704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US" sz="1600" b="1" dirty="0" smtClean="0">
                <a:solidFill>
                  <a:srgbClr val="000000"/>
                </a:solidFill>
              </a:rPr>
              <a:t>Beam-spin asymmetry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434234" y="801210"/>
            <a:ext cx="2675037" cy="567210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6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Hall C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11" name="Picture 6" descr="Picture 6">
            <a:extLst>
              <a:ext uri="{FF2B5EF4-FFF2-40B4-BE49-F238E27FC236}">
                <a16:creationId xmlns="" xmlns:a16="http://schemas.microsoft.com/office/drawing/2014/main" id="{19AF4E35-E2D8-2F44-A05D-BCA42E5AE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86402" y="1219200"/>
            <a:ext cx="3709827" cy="27683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eft Brace 5">
            <a:extLst>
              <a:ext uri="{FF2B5EF4-FFF2-40B4-BE49-F238E27FC236}">
                <a16:creationId xmlns="" xmlns:a16="http://schemas.microsoft.com/office/drawing/2014/main" id="{C6F8E729-F41D-5C4B-B25A-0629BFABAE0D}"/>
              </a:ext>
            </a:extLst>
          </p:cNvPr>
          <p:cNvSpPr/>
          <p:nvPr/>
        </p:nvSpPr>
        <p:spPr>
          <a:xfrm rot="16200000">
            <a:off x="7834884" y="2357627"/>
            <a:ext cx="164592" cy="43891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895E0AD-CFAF-7E4C-BA25-60D3E5E6042A}"/>
              </a:ext>
            </a:extLst>
          </p:cNvPr>
          <p:cNvSpPr txBox="1"/>
          <p:nvPr/>
        </p:nvSpPr>
        <p:spPr>
          <a:xfrm>
            <a:off x="7543807" y="2590799"/>
            <a:ext cx="12410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overlaps BNL data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76200" y="609601"/>
            <a:ext cx="5562600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en-US" sz="2000" kern="0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SHMS calibration initial physics data acquired</a:t>
            </a:r>
          </a:p>
          <a:p>
            <a:pPr marL="914400" lvl="1" indent="-34290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F</a:t>
            </a:r>
            <a:r>
              <a:rPr lang="en-US" sz="1600" kern="0" baseline="-25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600" kern="0" baseline="30000" dirty="0">
                <a:solidFill>
                  <a:srgbClr val="000000"/>
                </a:solidFill>
                <a:latin typeface="Arial"/>
              </a:rPr>
              <a:t>H,D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 structure functions, EMC effect</a:t>
            </a:r>
          </a:p>
          <a:p>
            <a:pPr marL="914400" lvl="1" indent="-34290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D(</a:t>
            </a:r>
            <a:r>
              <a:rPr lang="en-US" sz="1600" kern="0" dirty="0" err="1">
                <a:solidFill>
                  <a:srgbClr val="000000"/>
                </a:solidFill>
                <a:latin typeface="Arial"/>
              </a:rPr>
              <a:t>e,e’p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) at high missing momentum</a:t>
            </a:r>
          </a:p>
          <a:p>
            <a:pPr marL="914400" lvl="1" indent="-34290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Color Transparency (CT) – </a:t>
            </a:r>
            <a:r>
              <a:rPr lang="en-US" sz="1600" kern="0" baseline="30000" dirty="0">
                <a:solidFill>
                  <a:srgbClr val="000000"/>
                </a:solidFill>
                <a:latin typeface="Arial"/>
              </a:rPr>
              <a:t>12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C(</a:t>
            </a:r>
            <a:r>
              <a:rPr lang="en-US" sz="1600" kern="0" dirty="0" err="1">
                <a:solidFill>
                  <a:srgbClr val="000000"/>
                </a:solidFill>
                <a:latin typeface="Arial"/>
              </a:rPr>
              <a:t>e,e’p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)</a:t>
            </a:r>
            <a:endParaRPr lang="en-US" sz="1600" kern="0" baseline="30000" dirty="0">
              <a:solidFill>
                <a:srgbClr val="000000"/>
              </a:solidFill>
              <a:latin typeface="Arial"/>
            </a:endParaRPr>
          </a:p>
          <a:p>
            <a:pPr marL="1485900" lvl="2" indent="-342900">
              <a:spcBef>
                <a:spcPct val="20000"/>
              </a:spcBef>
              <a:buSzPct val="120000"/>
              <a:buFontTx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Data for 3 points acquired.</a:t>
            </a:r>
          </a:p>
          <a:p>
            <a:pPr marL="1485900" lvl="2" indent="-342900">
              <a:spcBef>
                <a:spcPct val="20000"/>
              </a:spcBef>
              <a:buSzPct val="120000"/>
              <a:buFontTx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Highest Q</a:t>
            </a:r>
            <a:r>
              <a:rPr lang="en-US" sz="1600" kern="0" baseline="30000" dirty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 is where BNL A(p,2p) saw rise in transparency</a:t>
            </a:r>
          </a:p>
          <a:p>
            <a:pPr marL="914400" lvl="1" indent="-34290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 TMD studies (SIDIS) and Kaon electroproduction scaling measurement underway</a:t>
            </a:r>
          </a:p>
          <a:p>
            <a:pPr marL="342900" indent="-342900">
              <a:spcBef>
                <a:spcPct val="20000"/>
              </a:spcBef>
              <a:buSzPct val="120000"/>
              <a:buFontTx/>
              <a:buChar char="•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Analyses of CT, F2, D(</a:t>
            </a:r>
            <a:r>
              <a:rPr lang="en-US" sz="1600" kern="0" dirty="0" err="1">
                <a:solidFill>
                  <a:srgbClr val="000000"/>
                </a:solidFill>
                <a:latin typeface="Arial"/>
              </a:rPr>
              <a:t>e,e’p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), EMC underway</a:t>
            </a:r>
          </a:p>
          <a:p>
            <a:pPr marL="114300">
              <a:spcBef>
                <a:spcPct val="20000"/>
              </a:spcBef>
              <a:defRPr/>
            </a:pPr>
            <a:endParaRPr lang="en-US" sz="1600" kern="0" dirty="0">
              <a:solidFill>
                <a:srgbClr val="000000"/>
              </a:solidFill>
              <a:latin typeface="Arial"/>
            </a:endParaRPr>
          </a:p>
          <a:p>
            <a:pPr lvl="2">
              <a:spcBef>
                <a:spcPct val="20000"/>
              </a:spcBef>
              <a:buFontTx/>
              <a:buChar char="–"/>
              <a:defRPr/>
            </a:pPr>
            <a:endParaRPr lang="en-US" sz="1600" kern="0" baseline="30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42767" y="838200"/>
            <a:ext cx="360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Projected Color Transparency errors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xmlns:lc="http://schemas.openxmlformats.org/drawingml/2006/lockedCanvas" id="{BF9F4794-76F6-46E1-B85F-A78425E4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62" y="3876495"/>
            <a:ext cx="6290553" cy="25398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4364477"/>
            <a:ext cx="1907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Preliminary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93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JLabStandardPPTTemplate" id="{A76DDB89-9485-FD4D-98A9-DF1C06249F3D}" vid="{808B238C-84FF-B441-8654-84F07F73F6B9}"/>
    </a:ext>
  </a:extLst>
</a:theme>
</file>

<file path=ppt/theme/theme10.xml><?xml version="1.0" encoding="utf-8"?>
<a:theme xmlns:a="http://schemas.openxmlformats.org/drawingml/2006/main" name="15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11.xml><?xml version="1.0" encoding="utf-8"?>
<a:theme xmlns:a="http://schemas.openxmlformats.org/drawingml/2006/main" name="3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12.xml><?xml version="1.0" encoding="utf-8"?>
<a:theme xmlns:a="http://schemas.openxmlformats.org/drawingml/2006/main" name="8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3.xml><?xml version="1.0" encoding="utf-8"?>
<a:theme xmlns:a="http://schemas.openxmlformats.org/drawingml/2006/main" name="5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JLabPowerPoint_New" id="{0F51BAC6-8159-9548-A7B1-EAE7940081C2}" vid="{ADBF82FF-A152-6C40-B135-1D95428A4853}"/>
    </a:ext>
  </a:extLst>
</a:theme>
</file>

<file path=ppt/theme/theme4.xml><?xml version="1.0" encoding="utf-8"?>
<a:theme xmlns:a="http://schemas.openxmlformats.org/drawingml/2006/main" name="9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5.xml><?xml version="1.0" encoding="utf-8"?>
<a:theme xmlns:a="http://schemas.openxmlformats.org/drawingml/2006/main" name="2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6.xml><?xml version="1.0" encoding="utf-8"?>
<a:theme xmlns:a="http://schemas.openxmlformats.org/drawingml/2006/main" name="11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7A9992D1-7024-A740-925F-C69EF509E2FF}" vid="{1BA63485-8226-9948-BD88-7C461ED892FA}"/>
    </a:ext>
  </a:extLst>
</a:theme>
</file>

<file path=ppt/theme/theme7.xml><?xml version="1.0" encoding="utf-8"?>
<a:theme xmlns:a="http://schemas.openxmlformats.org/drawingml/2006/main" name="4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8.xml><?xml version="1.0" encoding="utf-8"?>
<a:theme xmlns:a="http://schemas.openxmlformats.org/drawingml/2006/main" name="12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2" id="{7A9992D1-7024-A740-925F-C69EF509E2FF}" vid="{1BA63485-8226-9948-BD88-7C461ED892FA}"/>
    </a:ext>
  </a:extLst>
</a:theme>
</file>

<file path=ppt/theme/theme9.xml><?xml version="1.0" encoding="utf-8"?>
<a:theme xmlns:a="http://schemas.openxmlformats.org/drawingml/2006/main" name="7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JLabPowerPoint_New" id="{0F51BAC6-8159-9548-A7B1-EAE7940081C2}" vid="{ADBF82FF-A152-6C40-B135-1D95428A485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JLabPowerPointMain(1)</Template>
  <TotalTime>34758</TotalTime>
  <Words>1356</Words>
  <Application>Microsoft Office PowerPoint</Application>
  <PresentationFormat>On-screen Show (4:3)</PresentationFormat>
  <Paragraphs>462</Paragraphs>
  <Slides>21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Office Theme</vt:lpstr>
      <vt:lpstr>JeffersonLabTemplate</vt:lpstr>
      <vt:lpstr>5_Office Theme</vt:lpstr>
      <vt:lpstr>9_JeffersonLabTemplate</vt:lpstr>
      <vt:lpstr>2_JeffersonLabTemplate</vt:lpstr>
      <vt:lpstr>11_JeffersonLabTemplate</vt:lpstr>
      <vt:lpstr>4_JeffersonLabTemplate</vt:lpstr>
      <vt:lpstr>12_JeffersonLabTemplate</vt:lpstr>
      <vt:lpstr>7_Office Theme</vt:lpstr>
      <vt:lpstr>15_JeffersonLabTemplate</vt:lpstr>
      <vt:lpstr>3_JeffersonLabTemplate</vt:lpstr>
      <vt:lpstr>8_JeffersonLabTemplate</vt:lpstr>
      <vt:lpstr>JLab Science Update</vt:lpstr>
      <vt:lpstr>Outline</vt:lpstr>
      <vt:lpstr>Results Published in Nature</vt:lpstr>
      <vt:lpstr>               Prad: First completed experiment in 12 GeV era</vt:lpstr>
      <vt:lpstr>Proton Radius Result from PRad (Preliminary)</vt:lpstr>
      <vt:lpstr>Initiated Four Hall Operation!</vt:lpstr>
      <vt:lpstr>Hall A </vt:lpstr>
      <vt:lpstr>Hall B – CLAS12: toward High Impact science</vt:lpstr>
      <vt:lpstr>Hall C</vt:lpstr>
      <vt:lpstr>Hall D: analysis as of Fall 2018</vt:lpstr>
      <vt:lpstr>Excellent fy19-q1 CEBAF performance</vt:lpstr>
      <vt:lpstr>Nuclear Femtography</vt:lpstr>
      <vt:lpstr>Approved experiments</vt:lpstr>
      <vt:lpstr>Approved Experiments – PAC Days</vt:lpstr>
      <vt:lpstr>Published FY19-20 Schedule</vt:lpstr>
      <vt:lpstr>PAC47</vt:lpstr>
      <vt:lpstr>PAC47 Jeopardy</vt:lpstr>
      <vt:lpstr>Future Projects</vt:lpstr>
      <vt:lpstr>Electron Ion Collider at Jefferson Lab</vt:lpstr>
      <vt:lpstr>EIC white paper Science goals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stewartm@jlab.org</dc:creator>
  <cp:lastModifiedBy>Robert McKeown</cp:lastModifiedBy>
  <cp:revision>114</cp:revision>
  <dcterms:created xsi:type="dcterms:W3CDTF">2017-11-20T21:19:42Z</dcterms:created>
  <dcterms:modified xsi:type="dcterms:W3CDTF">2019-01-10T13:17:52Z</dcterms:modified>
</cp:coreProperties>
</file>