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31" r:id="rId2"/>
    <p:sldId id="334" r:id="rId3"/>
    <p:sldId id="336" r:id="rId4"/>
    <p:sldId id="333" r:id="rId5"/>
    <p:sldId id="338" r:id="rId6"/>
    <p:sldId id="323" r:id="rId7"/>
    <p:sldId id="339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E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0" autoAdjust="0"/>
    <p:restoredTop sz="94578" autoAdjust="0"/>
  </p:normalViewPr>
  <p:slideViewPr>
    <p:cSldViewPr>
      <p:cViewPr varScale="1">
        <p:scale>
          <a:sx n="79" d="100"/>
          <a:sy n="79" d="100"/>
        </p:scale>
        <p:origin x="1280" y="200"/>
      </p:cViewPr>
      <p:guideLst>
        <p:guide orient="horz" pos="2400"/>
        <p:guide pos="2880"/>
      </p:guideLst>
    </p:cSldViewPr>
  </p:slideViewPr>
  <p:outlineViewPr>
    <p:cViewPr>
      <p:scale>
        <a:sx n="33" d="100"/>
        <a:sy n="33" d="100"/>
      </p:scale>
      <p:origin x="0" y="115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8" charset="0"/>
              </a:defRPr>
            </a:lvl1pPr>
          </a:lstStyle>
          <a:p>
            <a:pPr>
              <a:defRPr/>
            </a:pPr>
            <a:fld id="{44F7DDD0-A54B-42D0-9C89-378B2B3DDD96}" type="datetime1">
              <a:rPr lang="en-US"/>
              <a:pPr>
                <a:defRPr/>
              </a:pPr>
              <a:t>1/9/19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8" charset="0"/>
              </a:defRPr>
            </a:lvl1pPr>
          </a:lstStyle>
          <a:p>
            <a:pPr>
              <a:defRPr/>
            </a:pPr>
            <a:fld id="{444602BB-28CC-4FD7-8B7F-2532843D6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997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63" charset="-128"/>
        <a:cs typeface="ＭＳ Ｐゴシック" pitchFamily="6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6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6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6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6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>
            <a:lvl1pPr>
              <a:defRPr i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305800" cy="54102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63" charset="-128"/>
          <a:cs typeface="ＭＳ Ｐゴシック" pitchFamily="63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  <a:ea typeface="ＭＳ Ｐゴシック" pitchFamily="63" charset="-128"/>
          <a:cs typeface="ＭＳ Ｐゴシック" pitchFamily="6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  <a:ea typeface="ＭＳ Ｐゴシック" pitchFamily="63" charset="-128"/>
          <a:cs typeface="ＭＳ Ｐゴシック" pitchFamily="6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  <a:ea typeface="ＭＳ Ｐゴシック" pitchFamily="63" charset="-128"/>
          <a:cs typeface="ＭＳ Ｐゴシック" pitchFamily="6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  <a:ea typeface="ＭＳ Ｐゴシック" pitchFamily="63" charset="-128"/>
          <a:cs typeface="ＭＳ Ｐゴシック" pitchFamily="63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63" charset="-128"/>
          <a:cs typeface="ＭＳ Ｐゴシック" pitchFamily="63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6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6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6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pitchFamily="68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772400" cy="2667000"/>
          </a:xfrm>
        </p:spPr>
        <p:txBody>
          <a:bodyPr/>
          <a:lstStyle/>
          <a:p>
            <a:pPr lvl="1" eaLnBrk="1" hangingPunct="1">
              <a:spcAft>
                <a:spcPts val="2400"/>
              </a:spcAft>
            </a:pPr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Computing Update</a:t>
            </a:r>
            <a:br>
              <a:rPr lang="en-US" dirty="0">
                <a:ea typeface="ＭＳ Ｐゴシック" pitchFamily="-1" charset="-128"/>
                <a:cs typeface="ＭＳ Ｐゴシック" pitchFamily="-1" charset="-128"/>
              </a:rPr>
            </a:br>
            <a:br>
              <a:rPr lang="en-US" dirty="0">
                <a:ea typeface="ＭＳ Ｐゴシック" pitchFamily="-1" charset="-128"/>
                <a:cs typeface="ＭＳ Ｐゴシック" pitchFamily="-1" charset="-128"/>
              </a:rPr>
            </a:br>
            <a:r>
              <a:rPr lang="en-US" sz="1000" dirty="0">
                <a:ea typeface="ＭＳ Ｐゴシック" pitchFamily="-1" charset="-128"/>
                <a:cs typeface="ＭＳ Ｐゴシック" pitchFamily="-1" charset="-128"/>
              </a:rPr>
              <a:t> </a:t>
            </a:r>
            <a:br>
              <a:rPr lang="en-US" dirty="0">
                <a:ea typeface="ＭＳ Ｐゴシック" pitchFamily="-1" charset="-128"/>
                <a:cs typeface="ＭＳ Ｐゴシック" pitchFamily="-1" charset="-128"/>
              </a:rPr>
            </a:br>
            <a:r>
              <a:rPr lang="en-US" sz="2800" b="0" dirty="0">
                <a:ea typeface="ＭＳ Ｐゴシック" pitchFamily="-1" charset="-128"/>
                <a:cs typeface="ＭＳ Ｐゴシック" pitchFamily="-1" charset="-128"/>
              </a:rPr>
              <a:t>User Group Board of Directors Meeting</a:t>
            </a:r>
            <a:br>
              <a:rPr lang="en-US" sz="2800" b="0" dirty="0">
                <a:ea typeface="ＭＳ Ｐゴシック" pitchFamily="-1" charset="-128"/>
                <a:cs typeface="ＭＳ Ｐゴシック" pitchFamily="-1" charset="-128"/>
              </a:rPr>
            </a:br>
            <a:r>
              <a:rPr lang="en-US" sz="1000" b="0" dirty="0">
                <a:ea typeface="ＭＳ Ｐゴシック" pitchFamily="-1" charset="-128"/>
                <a:cs typeface="ＭＳ Ｐゴシック" pitchFamily="-1" charset="-128"/>
              </a:rPr>
              <a:t> </a:t>
            </a:r>
            <a:br>
              <a:rPr lang="en-US" sz="2800" b="0" dirty="0">
                <a:ea typeface="ＭＳ Ｐゴシック" pitchFamily="-1" charset="-128"/>
                <a:cs typeface="ＭＳ Ｐゴシック" pitchFamily="-1" charset="-128"/>
              </a:rPr>
            </a:br>
            <a:r>
              <a:rPr lang="en-US" sz="1800" b="0" i="1" dirty="0">
                <a:ea typeface="ＭＳ Ｐゴシック" pitchFamily="-1" charset="-128"/>
                <a:cs typeface="ＭＳ Ｐゴシック" pitchFamily="-1" charset="-128"/>
              </a:rPr>
              <a:t>Amber Boehnlein</a:t>
            </a:r>
            <a:br>
              <a:rPr lang="en-US" sz="1800" b="0" i="1" dirty="0">
                <a:ea typeface="ＭＳ Ｐゴシック" pitchFamily="-1" charset="-128"/>
                <a:cs typeface="ＭＳ Ｐゴシック" pitchFamily="-1" charset="-128"/>
              </a:rPr>
            </a:br>
            <a:r>
              <a:rPr lang="en-US" sz="1800" b="0" i="1" dirty="0">
                <a:ea typeface="ＭＳ Ｐゴシック" pitchFamily="-1" charset="-128"/>
                <a:cs typeface="ＭＳ Ｐゴシック" pitchFamily="-1" charset="-128"/>
              </a:rPr>
              <a:t>IT Division Director</a:t>
            </a:r>
            <a:endParaRPr lang="en-US" b="0" dirty="0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419600"/>
            <a:ext cx="5410200" cy="1447800"/>
          </a:xfrm>
        </p:spPr>
        <p:txBody>
          <a:bodyPr/>
          <a:lstStyle/>
          <a:p>
            <a:pPr algn="l" eaLnBrk="1" hangingPunct="1"/>
            <a:r>
              <a:rPr lang="en-US" sz="1800" i="1" dirty="0">
                <a:ea typeface="ＭＳ Ｐゴシック" pitchFamily="-1" charset="-128"/>
                <a:cs typeface="ＭＳ Ｐゴシック" pitchFamily="-1" charset="-128"/>
              </a:rPr>
              <a:t>Outline</a:t>
            </a:r>
          </a:p>
          <a:p>
            <a:pPr lvl="1" algn="l" eaLnBrk="1" hangingPunct="1"/>
            <a:r>
              <a:rPr lang="en-US" sz="1800" dirty="0"/>
              <a:t>IT Division News</a:t>
            </a:r>
          </a:p>
          <a:p>
            <a:pPr lvl="1" algn="l" eaLnBrk="1" hangingPunct="1"/>
            <a:r>
              <a:rPr lang="en-US" sz="1800" dirty="0"/>
              <a:t>Other News</a:t>
            </a:r>
          </a:p>
          <a:p>
            <a:pPr algn="l" eaLnBrk="1" hangingPunct="1"/>
            <a:endParaRPr lang="en-US" sz="1800" dirty="0"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4517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305800" cy="54148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100% Internet uptime</a:t>
            </a:r>
          </a:p>
          <a:p>
            <a:r>
              <a:rPr lang="en-US" dirty="0"/>
              <a:t>IT service survey- </a:t>
            </a:r>
            <a:r>
              <a:rPr lang="en-US" i="1" dirty="0"/>
              <a:t>Calls for more engagement/collaboration</a:t>
            </a:r>
            <a:br>
              <a:rPr lang="en-US" i="1" dirty="0"/>
            </a:br>
            <a:r>
              <a:rPr lang="en-US" i="1" dirty="0"/>
              <a:t>between IT &amp; Physics</a:t>
            </a:r>
          </a:p>
          <a:p>
            <a:pPr lvl="1"/>
            <a:r>
              <a:rPr lang="en-US" i="1" dirty="0"/>
              <a:t>Last survey in 2016: time for another one</a:t>
            </a:r>
            <a:endParaRPr lang="en-US" dirty="0"/>
          </a:p>
          <a:p>
            <a:r>
              <a:rPr lang="en-US" dirty="0"/>
              <a:t>Made improvements to User Audit and other user management tools</a:t>
            </a:r>
          </a:p>
          <a:p>
            <a:pPr lvl="1"/>
            <a:r>
              <a:rPr lang="en-US" dirty="0"/>
              <a:t>We are always open to suggestions</a:t>
            </a:r>
          </a:p>
          <a:p>
            <a:r>
              <a:rPr lang="en-US" dirty="0"/>
              <a:t>PAC proposal submission improved and this year deploying </a:t>
            </a:r>
            <a:r>
              <a:rPr lang="en-US" dirty="0" err="1"/>
              <a:t>Unicheck</a:t>
            </a:r>
            <a:endParaRPr lang="en-US" dirty="0"/>
          </a:p>
          <a:p>
            <a:r>
              <a:rPr lang="en-US" dirty="0"/>
              <a:t>Now ORCID ‘members’ </a:t>
            </a:r>
          </a:p>
          <a:p>
            <a:pPr lvl="1"/>
            <a:r>
              <a:rPr lang="en-US" dirty="0"/>
              <a:t>rollout in process</a:t>
            </a:r>
          </a:p>
          <a:p>
            <a:r>
              <a:rPr lang="en-US" dirty="0"/>
              <a:t>Publications—At 85%+ manuscripts logged to DOE</a:t>
            </a:r>
          </a:p>
          <a:p>
            <a:pPr lvl="1"/>
            <a:r>
              <a:rPr lang="en-US" dirty="0"/>
              <a:t>We are consistently the best in the DOE complex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229" y="869572"/>
            <a:ext cx="2904571" cy="217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32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phase of migration to Office365-cloud version and other cloud services complete</a:t>
            </a:r>
          </a:p>
          <a:p>
            <a:r>
              <a:rPr lang="en-US" dirty="0"/>
              <a:t>Replacing CCPR system with ServiceNow</a:t>
            </a:r>
          </a:p>
          <a:p>
            <a:pPr lvl="1"/>
            <a:r>
              <a:rPr lang="en-US" dirty="0"/>
              <a:t>Will allow dashboards and better quantification of tickets.</a:t>
            </a:r>
          </a:p>
          <a:p>
            <a:pPr lvl="1"/>
            <a:r>
              <a:rPr lang="en-US" dirty="0"/>
              <a:t>Rolling out in March</a:t>
            </a:r>
          </a:p>
          <a:p>
            <a:r>
              <a:rPr lang="en-US" dirty="0"/>
              <a:t>Hiring students for  “Cyber Operations Lab’</a:t>
            </a:r>
          </a:p>
          <a:p>
            <a:r>
              <a:rPr lang="en-US" dirty="0"/>
              <a:t>2019 is largely an administrative year: many projects for the benefit of the Jefferson Lab but of less interest to the User community.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395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SciComp</a:t>
            </a:r>
            <a:r>
              <a:rPr lang="en-US" dirty="0"/>
              <a:t>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57200"/>
            <a:ext cx="8305800" cy="5410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990600"/>
            <a:ext cx="3429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1600" u="sng" dirty="0">
                <a:latin typeface="Arial" charset="0"/>
                <a:ea typeface="Arial" charset="0"/>
                <a:cs typeface="Arial" charset="0"/>
              </a:rPr>
              <a:t>JLAB Existing Hardware</a:t>
            </a:r>
          </a:p>
          <a:p>
            <a:r>
              <a:rPr lang="is-IS" sz="1600" dirty="0">
                <a:latin typeface="Arial" charset="0"/>
                <a:ea typeface="Arial" charset="0"/>
                <a:cs typeface="Arial" charset="0"/>
              </a:rPr>
              <a:t>SciPhy Cluster:</a:t>
            </a:r>
          </a:p>
          <a:p>
            <a:pPr lvl="1"/>
            <a:r>
              <a:rPr lang="en-US" sz="1600" dirty="0">
                <a:latin typeface="Arial" charset="0"/>
                <a:ea typeface="Arial" charset="0"/>
                <a:cs typeface="Arial" charset="0"/>
              </a:rPr>
              <a:t>LQCD-Ext (2016)</a:t>
            </a:r>
          </a:p>
          <a:p>
            <a:pPr lvl="1"/>
            <a:r>
              <a:rPr lang="en-US" sz="1600" dirty="0">
                <a:latin typeface="Arial" charset="0"/>
                <a:ea typeface="Arial" charset="0"/>
                <a:cs typeface="Arial" charset="0"/>
              </a:rPr>
              <a:t>17,152 Xeon Phi KNL cores +</a:t>
            </a:r>
          </a:p>
          <a:p>
            <a:pPr lvl="1"/>
            <a:r>
              <a:rPr lang="en-US" sz="1600" dirty="0">
                <a:ea typeface="Arial" charset="0"/>
              </a:rPr>
              <a:t>12,500 Xeon Phi cores as for last week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14,520 conventional Intel cores</a:t>
            </a:r>
            <a:endParaRPr lang="en-US" sz="1600" dirty="0">
              <a:ea typeface="Arial" charset="0"/>
            </a:endParaRPr>
          </a:p>
          <a:p>
            <a:pPr lvl="1"/>
            <a:r>
              <a:rPr lang="en-US" sz="1600" dirty="0">
                <a:ea typeface="Arial" charset="0"/>
              </a:rPr>
              <a:t>5,000 Physics Farm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1600" dirty="0">
                <a:latin typeface="Arial" charset="0"/>
                <a:ea typeface="Arial" charset="0"/>
                <a:cs typeface="Arial" charset="0"/>
              </a:rPr>
              <a:t>6,000 ‘DNR’</a:t>
            </a:r>
            <a:r>
              <a:rPr lang="en-US" sz="1600" dirty="0">
                <a:ea typeface="Arial" charset="0"/>
              </a:rPr>
              <a:t> nodes</a:t>
            </a:r>
          </a:p>
          <a:p>
            <a:pPr lvl="1"/>
            <a:r>
              <a:rPr lang="en-US" sz="1600" dirty="0">
                <a:ea typeface="Arial" charset="0"/>
              </a:rPr>
              <a:t>3,520 cores added in 2018</a:t>
            </a:r>
          </a:p>
          <a:p>
            <a:pPr lvl="1"/>
            <a:endParaRPr lang="en-US" sz="1600" dirty="0">
              <a:ea typeface="Arial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69207D3-5186-CF44-B26D-BC2CD61750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996956"/>
              </p:ext>
            </p:extLst>
          </p:nvPr>
        </p:nvGraphicFramePr>
        <p:xfrm>
          <a:off x="3898899" y="990600"/>
          <a:ext cx="3797301" cy="203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9562">
                  <a:extLst>
                    <a:ext uri="{9D8B030D-6E8A-4147-A177-3AD203B41FA5}">
                      <a16:colId xmlns:a16="http://schemas.microsoft.com/office/drawing/2014/main" val="2313551737"/>
                    </a:ext>
                  </a:extLst>
                </a:gridCol>
                <a:gridCol w="825913">
                  <a:extLst>
                    <a:ext uri="{9D8B030D-6E8A-4147-A177-3AD203B41FA5}">
                      <a16:colId xmlns:a16="http://schemas.microsoft.com/office/drawing/2014/main" val="313790053"/>
                    </a:ext>
                  </a:extLst>
                </a:gridCol>
                <a:gridCol w="825913">
                  <a:extLst>
                    <a:ext uri="{9D8B030D-6E8A-4147-A177-3AD203B41FA5}">
                      <a16:colId xmlns:a16="http://schemas.microsoft.com/office/drawing/2014/main" val="3246395432"/>
                    </a:ext>
                  </a:extLst>
                </a:gridCol>
                <a:gridCol w="825913">
                  <a:extLst>
                    <a:ext uri="{9D8B030D-6E8A-4147-A177-3AD203B41FA5}">
                      <a16:colId xmlns:a16="http://schemas.microsoft.com/office/drawing/2014/main" val="3947805325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Current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FY19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FY20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0994553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CPU                     (M-core-hours/year)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37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87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7509733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Scratch Disk &amp; Cache Disk        (PB)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0.65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190736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Tape (GB/s)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3017521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WAN bandwidth (Gbps)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9210097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99EB2F3-68C5-B145-BAE4-169D75CB3A68}"/>
              </a:ext>
            </a:extLst>
          </p:cNvPr>
          <p:cNvSpPr txBox="1"/>
          <p:nvPr/>
        </p:nvSpPr>
        <p:spPr>
          <a:xfrm>
            <a:off x="4191000" y="3276600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Proposed resources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0D49A6-3DD4-DC46-A962-B80AA75B4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810000"/>
            <a:ext cx="7924800" cy="216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41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marL="0" indent="0"/>
            <a:r>
              <a:rPr lang="en-US" sz="3200" dirty="0" err="1"/>
              <a:t>SciComp</a:t>
            </a:r>
            <a:r>
              <a:rPr lang="en-US" sz="3200" dirty="0"/>
              <a:t>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838200"/>
            <a:ext cx="8001000" cy="5410200"/>
          </a:xfrm>
        </p:spPr>
        <p:txBody>
          <a:bodyPr/>
          <a:lstStyle/>
          <a:p>
            <a:r>
              <a:rPr lang="en-US" dirty="0"/>
              <a:t>Developed a 3 year plan for computing resources for the experimental program</a:t>
            </a:r>
          </a:p>
          <a:p>
            <a:r>
              <a:rPr lang="en-US" dirty="0"/>
              <a:t>2018 S&amp;C review endorsed approach of mix of resources</a:t>
            </a:r>
          </a:p>
          <a:p>
            <a:pPr lvl="1"/>
            <a:r>
              <a:rPr lang="en-US" dirty="0"/>
              <a:t>Provisioning to peaks is not affordable</a:t>
            </a:r>
          </a:p>
          <a:p>
            <a:pPr lvl="1"/>
            <a:r>
              <a:rPr lang="en-US" dirty="0" err="1"/>
              <a:t>GlueX</a:t>
            </a:r>
            <a:r>
              <a:rPr lang="en-US" dirty="0"/>
              <a:t> running MC jobs offsite using OSG and (mostly) collaboration resources at universities</a:t>
            </a:r>
          </a:p>
          <a:p>
            <a:pPr lvl="1"/>
            <a:r>
              <a:rPr lang="en-US" dirty="0" err="1"/>
              <a:t>GlueX</a:t>
            </a:r>
            <a:r>
              <a:rPr lang="en-US" dirty="0"/>
              <a:t> also now running </a:t>
            </a:r>
            <a:r>
              <a:rPr lang="en-US" sz="2000" dirty="0"/>
              <a:t>reconstruction at NERSC</a:t>
            </a:r>
          </a:p>
          <a:p>
            <a:pPr lvl="2"/>
            <a:r>
              <a:rPr lang="en-US" dirty="0"/>
              <a:t>Have allocations for </a:t>
            </a:r>
            <a:r>
              <a:rPr lang="en-US" dirty="0" err="1"/>
              <a:t>GlueX</a:t>
            </a:r>
            <a:r>
              <a:rPr lang="en-US" dirty="0"/>
              <a:t> and CLAS12 at NERSC for 2019</a:t>
            </a:r>
          </a:p>
          <a:p>
            <a:pPr lvl="1"/>
            <a:r>
              <a:rPr lang="en-US" dirty="0"/>
              <a:t>Network bottlenecks observed on our current 10G link to ESNET</a:t>
            </a:r>
          </a:p>
          <a:p>
            <a:pPr lvl="2"/>
            <a:r>
              <a:rPr lang="en-US" dirty="0"/>
              <a:t>Some tuning required on our part</a:t>
            </a:r>
          </a:p>
          <a:p>
            <a:pPr lvl="2"/>
            <a:r>
              <a:rPr lang="en-US" dirty="0" err="1"/>
              <a:t>ESNet</a:t>
            </a:r>
            <a:r>
              <a:rPr lang="en-US" dirty="0"/>
              <a:t> will light a second 10G link March/April 2018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48011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2019 </a:t>
            </a:r>
            <a:r>
              <a:rPr lang="en-US" dirty="0" err="1"/>
              <a:t>SciComp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305800" cy="5410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IT and Physics continues to host a computing round table to discuss common topics</a:t>
            </a:r>
          </a:p>
          <a:p>
            <a:pPr lvl="1"/>
            <a:r>
              <a:rPr lang="en-US" dirty="0"/>
              <a:t>Speakers often comment on what a nice series it is (makes it easier to get good speakers)</a:t>
            </a:r>
          </a:p>
          <a:p>
            <a:pPr lvl="1"/>
            <a:r>
              <a:rPr lang="en-US" dirty="0"/>
              <a:t>However it is getting harder to maintain…</a:t>
            </a:r>
          </a:p>
          <a:p>
            <a:r>
              <a:rPr lang="en-US" dirty="0"/>
              <a:t>Waiting for the S&amp;C review report…</a:t>
            </a:r>
          </a:p>
          <a:p>
            <a:pPr lvl="1"/>
            <a:r>
              <a:rPr lang="en-US" dirty="0"/>
              <a:t>Close out was positive.</a:t>
            </a:r>
          </a:p>
          <a:p>
            <a:r>
              <a:rPr lang="en-US" dirty="0"/>
              <a:t>Some technical projects this year such as phasing out PBS on the farm</a:t>
            </a:r>
          </a:p>
          <a:p>
            <a:r>
              <a:rPr lang="en-US" dirty="0"/>
              <a:t>Machine Learning will be a lab focal area for the year.</a:t>
            </a:r>
          </a:p>
          <a:p>
            <a:pPr lvl="1"/>
            <a:r>
              <a:rPr lang="en-US" dirty="0"/>
              <a:t>IT will be hiring </a:t>
            </a:r>
          </a:p>
          <a:p>
            <a:pPr lvl="1"/>
            <a:r>
              <a:rPr lang="en-US" dirty="0"/>
              <a:t>Establish working group (s) based grass roots effort</a:t>
            </a:r>
          </a:p>
          <a:p>
            <a:pPr lvl="1"/>
            <a:r>
              <a:rPr lang="en-US" dirty="0"/>
              <a:t>Working with University CS and Math groups as well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/>
              <a:t>	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341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955F9-93BA-D642-85F8-A566EA9B3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Data &amp; Data Cataloging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1FDCB-2357-E24A-98EA-7AF360E8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Data discussed at last summers’ meeting… </a:t>
            </a:r>
          </a:p>
          <a:p>
            <a:pPr lvl="1"/>
            <a:r>
              <a:rPr lang="en-US" dirty="0"/>
              <a:t>Many considerations… </a:t>
            </a:r>
          </a:p>
          <a:p>
            <a:pPr lvl="1"/>
            <a:r>
              <a:rPr lang="en-US" dirty="0"/>
              <a:t>Technical; infrastructure; policy; cost…. </a:t>
            </a:r>
          </a:p>
          <a:p>
            <a:r>
              <a:rPr lang="en-US" dirty="0"/>
              <a:t> Some initiatives</a:t>
            </a:r>
          </a:p>
          <a:p>
            <a:pPr lvl="1"/>
            <a:r>
              <a:rPr lang="en-US" dirty="0"/>
              <a:t>ORCID is the de facto standard. </a:t>
            </a:r>
          </a:p>
          <a:p>
            <a:pPr lvl="1"/>
            <a:r>
              <a:rPr lang="en-US" dirty="0"/>
              <a:t>Digital Object Identifier- USQCD has done some work</a:t>
            </a:r>
          </a:p>
          <a:p>
            <a:pPr lvl="1"/>
            <a:r>
              <a:rPr lang="en-US" dirty="0"/>
              <a:t>Software Citations--Dan Katz of UIUC is spearing heading</a:t>
            </a:r>
          </a:p>
          <a:p>
            <a:pPr lvl="1"/>
            <a:r>
              <a:rPr lang="en-US" dirty="0"/>
              <a:t>CERN Open Data</a:t>
            </a:r>
          </a:p>
          <a:p>
            <a:r>
              <a:rPr lang="en-US" dirty="0"/>
              <a:t>Can schedule a Round Table on </a:t>
            </a:r>
            <a:r>
              <a:rPr lang="en-US"/>
              <a:t>this topic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50833122"/>
      </p:ext>
    </p:extLst>
  </p:cSld>
  <p:clrMapOvr>
    <a:masterClrMapping/>
  </p:clrMapOvr>
</p:sld>
</file>

<file path=ppt/theme/theme1.xml><?xml version="1.0" encoding="utf-8"?>
<a:theme xmlns:a="http://schemas.openxmlformats.org/drawingml/2006/main" name="JLab_PowerPoint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JLab_PowerPoint1</Template>
  <TotalTime>32889</TotalTime>
  <Words>435</Words>
  <Application>Microsoft Macintosh PowerPoint</Application>
  <PresentationFormat>On-screen Show (4:3)</PresentationFormat>
  <Paragraphs>93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ＭＳ Ｐゴシック</vt:lpstr>
      <vt:lpstr>Arial</vt:lpstr>
      <vt:lpstr>Calibri</vt:lpstr>
      <vt:lpstr>Times</vt:lpstr>
      <vt:lpstr>Times New Roman</vt:lpstr>
      <vt:lpstr>JLab_PowerPoint1</vt:lpstr>
      <vt:lpstr>Computing Update    User Group Board of Directors Meeting   Amber Boehnlein IT Division Director</vt:lpstr>
      <vt:lpstr>IT News</vt:lpstr>
      <vt:lpstr>2019 IT</vt:lpstr>
      <vt:lpstr>SciComp News</vt:lpstr>
      <vt:lpstr>SciComp News</vt:lpstr>
      <vt:lpstr> 2019 SciComp</vt:lpstr>
      <vt:lpstr>Open Data &amp; Data Cataloging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Division</dc:title>
  <dc:creator>Roy Whitney</dc:creator>
  <cp:lastModifiedBy>Amber Boehnlein</cp:lastModifiedBy>
  <cp:revision>288</cp:revision>
  <cp:lastPrinted>2017-01-05T14:57:44Z</cp:lastPrinted>
  <dcterms:created xsi:type="dcterms:W3CDTF">2010-08-09T13:46:45Z</dcterms:created>
  <dcterms:modified xsi:type="dcterms:W3CDTF">2019-01-10T20:33:09Z</dcterms:modified>
</cp:coreProperties>
</file>