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67" r:id="rId2"/>
    <p:sldId id="593" r:id="rId3"/>
    <p:sldId id="585" r:id="rId4"/>
    <p:sldId id="586" r:id="rId5"/>
    <p:sldId id="588" r:id="rId6"/>
    <p:sldId id="590" r:id="rId7"/>
    <p:sldId id="592" r:id="rId8"/>
  </p:sldIdLst>
  <p:sldSz cx="9144000" cy="6858000" type="screen4x3"/>
  <p:notesSz cx="69469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CF1C00"/>
    <a:srgbClr val="008000"/>
    <a:srgbClr val="336600"/>
    <a:srgbClr val="003399"/>
    <a:srgbClr val="00CC00"/>
    <a:srgbClr val="2C5800"/>
    <a:srgbClr val="C5D4E9"/>
    <a:srgbClr val="CBD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3" autoAdjust="0"/>
    <p:restoredTop sz="86381" autoAdjust="0"/>
  </p:normalViewPr>
  <p:slideViewPr>
    <p:cSldViewPr snapToGrid="0" snapToObjects="1" showGuides="1">
      <p:cViewPr>
        <p:scale>
          <a:sx n="92" d="100"/>
          <a:sy n="92" d="100"/>
        </p:scale>
        <p:origin x="138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9592"/>
    </p:cViewPr>
  </p:sorterViewPr>
  <p:notesViewPr>
    <p:cSldViewPr snapToGrid="0" snapToObjects="1">
      <p:cViewPr varScale="1">
        <p:scale>
          <a:sx n="97" d="100"/>
          <a:sy n="97" d="100"/>
        </p:scale>
        <p:origin x="-3558" y="-102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elawson/Documents/JSA%20Docs/Committees-Programs/IF%202019/2019%20Sta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elawson/Documents/JSA%20Docs/Committees-Programs/IF%20Info/IF%20Histor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2019</a:t>
            </a:r>
            <a:r>
              <a:rPr lang="en-US" sz="1200" baseline="0">
                <a:latin typeface="Arial" charset="0"/>
                <a:ea typeface="Arial" charset="0"/>
                <a:cs typeface="Arial" charset="0"/>
              </a:rPr>
              <a:t> IF Program Profile</a:t>
            </a:r>
            <a:endParaRPr lang="en-US" sz="1200">
              <a:latin typeface="Arial" charset="0"/>
              <a:ea typeface="Arial" charset="0"/>
              <a:cs typeface="Arial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08554712346194"/>
                  <c:y val="0.08381853140450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sz="600" baseline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Grad/Undergrad Support - 31.8%</a:t>
                    </a:r>
                  </a:p>
                  <a:p>
                    <a:pPr>
                      <a:defRPr sz="60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sz="600" baseline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$143.2K</a:t>
                    </a:r>
                    <a:endParaRPr lang="en-US" sz="6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203934814555"/>
                      <c:h val="0.11039443325398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448020529467242"/>
                  <c:y val="0.004475004577916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sz="600" baseline="0">
                        <a:latin typeface="Arial" charset="0"/>
                        <a:ea typeface="Arial" charset="0"/>
                        <a:cs typeface="Arial" charset="0"/>
                      </a:rPr>
                      <a:t>K-12 Support - 5.3%</a:t>
                    </a:r>
                  </a:p>
                  <a:p>
                    <a:pPr>
                      <a:defRPr sz="600">
                        <a:solidFill>
                          <a:schemeClr val="accent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sz="600" baseline="0">
                        <a:latin typeface="Arial" charset="0"/>
                        <a:ea typeface="Arial" charset="0"/>
                        <a:cs typeface="Arial" charset="0"/>
                      </a:rPr>
                      <a:t>$24.1K</a:t>
                    </a:r>
                    <a:endParaRPr lang="en-US" sz="600">
                      <a:latin typeface="Arial" charset="0"/>
                      <a:ea typeface="Arial" charset="0"/>
                      <a:cs typeface="Ari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3794003465444"/>
                  <c:y val="-0.3075440395531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sz="600" baseline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JLab Support - 32.8%</a:t>
                    </a:r>
                  </a:p>
                  <a:p>
                    <a:pPr>
                      <a:defRPr sz="60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sz="600" baseline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$147.5K</a:t>
                    </a:r>
                    <a:endParaRPr lang="en-US" sz="60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94698747614765"/>
                  <c:y val="0.03720930232558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User Support - 15.8%</a:t>
                    </a:r>
                  </a:p>
                  <a:p>
                    <a:pPr>
                      <a:defRPr sz="60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$71.1K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8133704735376"/>
                  <c:y val="0.1209302325581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Meeting Support - 14.3%</a:t>
                    </a:r>
                  </a:p>
                  <a:p>
                    <a:pPr>
                      <a:defRPr sz="60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$64.2K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spc="0" baseline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'[2019 Stats.xls]Graphs'!$B$46:$B$50</c:f>
              <c:numCache>
                <c:formatCode>"$"#,##0</c:formatCode>
                <c:ptCount val="5"/>
                <c:pt idx="0">
                  <c:v>143150.0</c:v>
                </c:pt>
                <c:pt idx="1">
                  <c:v>24050.0</c:v>
                </c:pt>
                <c:pt idx="2">
                  <c:v>147500.0</c:v>
                </c:pt>
                <c:pt idx="3">
                  <c:v>71100.0</c:v>
                </c:pt>
                <c:pt idx="4">
                  <c:v>64200.0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'[2019 Stats.xls]Graphs'!$B$46:$B$51</c:f>
              <c:numCache>
                <c:formatCode>"$"#,##0</c:formatCode>
                <c:ptCount val="6"/>
                <c:pt idx="0">
                  <c:v>143150.0</c:v>
                </c:pt>
                <c:pt idx="1">
                  <c:v>24050.0</c:v>
                </c:pt>
                <c:pt idx="2">
                  <c:v>147500.0</c:v>
                </c:pt>
                <c:pt idx="3">
                  <c:v>71100.0</c:v>
                </c:pt>
                <c:pt idx="4">
                  <c:v>64200.0</c:v>
                </c:pt>
                <c:pt idx="5">
                  <c:v>450000.0</c:v>
                </c:pt>
              </c:numCache>
            </c:numRef>
          </c:val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'[2019 Stats.xls]Graphs'!$C$46:$C$51</c:f>
              <c:numCache>
                <c:formatCode>0.00%</c:formatCode>
                <c:ptCount val="6"/>
                <c:pt idx="0">
                  <c:v>0.318111111111111</c:v>
                </c:pt>
                <c:pt idx="1">
                  <c:v>0.0534444444444444</c:v>
                </c:pt>
                <c:pt idx="2">
                  <c:v>0.327777777777778</c:v>
                </c:pt>
                <c:pt idx="3">
                  <c:v>0.158</c:v>
                </c:pt>
                <c:pt idx="4">
                  <c:v>0.142666666666667</c:v>
                </c:pt>
                <c:pt idx="5">
                  <c:v>1.0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Initiatives Funds Program: 2006-2019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9267496522857"/>
          <c:y val="0.187759844076464"/>
          <c:w val="0.784683760161226"/>
          <c:h val="0.3344526755012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80358784342924E-6"/>
                  <c:y val="0.00018925553851294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$1,456K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"/>
                  <c:y val="0.008084017945454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$1,542K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"/>
                  <c:y val="0.015795272794547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$403K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8373840651607E-17"/>
                  <c:y val="0.01011689587815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$291K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"/>
                  <c:y val="0.015459946727804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$404K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0"/>
                  <c:y val="0.011140530872579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$783K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00277298025507051"/>
                  <c:y val="0.015070281807253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$606K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01674768130321E-16"/>
                  <c:y val="0.013519897557344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$327K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1.01674768130321E-16"/>
                  <c:y val="0.023917438530628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$180K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01492300003605E-16"/>
                  <c:y val="0.02055582411286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$121K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'Cumulative-Types'!$A$24:$A$42</c:f>
              <c:strCache>
                <c:ptCount val="19"/>
                <c:pt idx="0">
                  <c:v>Director's Discretionary</c:v>
                </c:pt>
                <c:pt idx="2">
                  <c:v>Graduate Support</c:v>
                </c:pt>
                <c:pt idx="4">
                  <c:v>Post Doc Support</c:v>
                </c:pt>
                <c:pt idx="6">
                  <c:v>Undergrad Support</c:v>
                </c:pt>
                <c:pt idx="8">
                  <c:v>K-12</c:v>
                </c:pt>
                <c:pt idx="10">
                  <c:v>Meetings</c:v>
                </c:pt>
                <c:pt idx="12">
                  <c:v>User Support</c:v>
                </c:pt>
                <c:pt idx="14">
                  <c:v>Outreach</c:v>
                </c:pt>
                <c:pt idx="16">
                  <c:v>JLab Projects</c:v>
                </c:pt>
                <c:pt idx="18">
                  <c:v>Director Search</c:v>
                </c:pt>
              </c:strCache>
            </c:strRef>
          </c:cat>
          <c:val>
            <c:numRef>
              <c:f>'Cumulative-Types'!$B$24:$B$42</c:f>
              <c:numCache>
                <c:formatCode>General</c:formatCode>
                <c:ptCount val="19"/>
                <c:pt idx="0">
                  <c:v>1456.0</c:v>
                </c:pt>
                <c:pt idx="2">
                  <c:v>1542.0</c:v>
                </c:pt>
                <c:pt idx="4">
                  <c:v>403.0</c:v>
                </c:pt>
                <c:pt idx="6">
                  <c:v>291.0</c:v>
                </c:pt>
                <c:pt idx="8">
                  <c:v>404.0</c:v>
                </c:pt>
                <c:pt idx="10">
                  <c:v>783.0</c:v>
                </c:pt>
                <c:pt idx="12">
                  <c:v>606.0</c:v>
                </c:pt>
                <c:pt idx="14">
                  <c:v>327.0</c:v>
                </c:pt>
                <c:pt idx="16">
                  <c:v>180.0</c:v>
                </c:pt>
                <c:pt idx="18">
                  <c:v>121.0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545371968"/>
        <c:axId val="-545364688"/>
      </c:barChart>
      <c:catAx>
        <c:axId val="-545371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/>
                  <a:t>Project Categories</a:t>
                </a:r>
              </a:p>
            </c:rich>
          </c:tx>
          <c:layout>
            <c:manualLayout>
              <c:xMode val="edge"/>
              <c:yMode val="edge"/>
              <c:x val="0.396201006124234"/>
              <c:y val="0.8576374307378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45364688"/>
        <c:crossesAt val="0.0"/>
        <c:auto val="1"/>
        <c:lblAlgn val="ctr"/>
        <c:lblOffset val="100"/>
        <c:noMultiLvlLbl val="0"/>
      </c:catAx>
      <c:valAx>
        <c:axId val="-54536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45371968"/>
        <c:crosses val="autoZero"/>
        <c:crossBetween val="between"/>
        <c:majorUnit val="300.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0323" cy="461010"/>
          </a:xfrm>
          <a:prstGeom prst="rect">
            <a:avLst/>
          </a:prstGeom>
        </p:spPr>
        <p:txBody>
          <a:bodyPr vert="horz" lIns="92352" tIns="46176" rIns="92352" bIns="461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72" y="0"/>
            <a:ext cx="3010323" cy="461010"/>
          </a:xfrm>
          <a:prstGeom prst="rect">
            <a:avLst/>
          </a:prstGeom>
        </p:spPr>
        <p:txBody>
          <a:bodyPr vert="horz" lIns="92352" tIns="46176" rIns="92352" bIns="46176" rtlCol="0"/>
          <a:lstStyle>
            <a:lvl1pPr algn="r">
              <a:defRPr sz="1200"/>
            </a:lvl1pPr>
          </a:lstStyle>
          <a:p>
            <a:fld id="{46E95E93-35A9-4227-9D9A-3C87CA0468B6}" type="datetimeFigureOut">
              <a:rPr lang="en-US" smtClean="0"/>
              <a:t>1/9/19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57593"/>
            <a:ext cx="3010323" cy="461010"/>
          </a:xfrm>
          <a:prstGeom prst="rect">
            <a:avLst/>
          </a:prstGeom>
        </p:spPr>
        <p:txBody>
          <a:bodyPr vert="horz" lIns="92352" tIns="46176" rIns="92352" bIns="461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72" y="8757593"/>
            <a:ext cx="3010323" cy="461010"/>
          </a:xfrm>
          <a:prstGeom prst="rect">
            <a:avLst/>
          </a:prstGeom>
        </p:spPr>
        <p:txBody>
          <a:bodyPr vert="horz" lIns="92352" tIns="46176" rIns="92352" bIns="46176" rtlCol="0" anchor="b"/>
          <a:lstStyle>
            <a:lvl1pPr algn="r">
              <a:defRPr sz="1200"/>
            </a:lvl1pPr>
          </a:lstStyle>
          <a:p>
            <a:fld id="{10AD6E22-91D4-4717-9328-C9EEDD06B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36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0323" cy="461010"/>
          </a:xfrm>
          <a:prstGeom prst="rect">
            <a:avLst/>
          </a:prstGeom>
        </p:spPr>
        <p:txBody>
          <a:bodyPr vert="horz" lIns="92352" tIns="46176" rIns="92352" bIns="461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2" y="0"/>
            <a:ext cx="3010323" cy="461010"/>
          </a:xfrm>
          <a:prstGeom prst="rect">
            <a:avLst/>
          </a:prstGeom>
        </p:spPr>
        <p:txBody>
          <a:bodyPr vert="horz" lIns="92352" tIns="46176" rIns="92352" bIns="46176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52" tIns="46176" rIns="92352" bIns="461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8"/>
            <a:ext cx="5557520" cy="4149090"/>
          </a:xfrm>
          <a:prstGeom prst="rect">
            <a:avLst/>
          </a:prstGeom>
        </p:spPr>
        <p:txBody>
          <a:bodyPr vert="horz" lIns="92352" tIns="46176" rIns="92352" bIns="461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57593"/>
            <a:ext cx="3010323" cy="461010"/>
          </a:xfrm>
          <a:prstGeom prst="rect">
            <a:avLst/>
          </a:prstGeom>
        </p:spPr>
        <p:txBody>
          <a:bodyPr vert="horz" lIns="92352" tIns="46176" rIns="92352" bIns="461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2" y="8757593"/>
            <a:ext cx="3010323" cy="461010"/>
          </a:xfrm>
          <a:prstGeom prst="rect">
            <a:avLst/>
          </a:prstGeom>
        </p:spPr>
        <p:txBody>
          <a:bodyPr vert="horz" lIns="92352" tIns="46176" rIns="92352" bIns="46176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695325"/>
            <a:ext cx="4606925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224C-8770-4CF2-A1E4-A246CB135B8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1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695325"/>
            <a:ext cx="4606925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224C-8770-4CF2-A1E4-A246CB135B8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4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695325"/>
            <a:ext cx="4606925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224C-8770-4CF2-A1E4-A246CB135B8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0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695325"/>
            <a:ext cx="4606925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224C-8770-4CF2-A1E4-A246CB135B8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7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695325"/>
            <a:ext cx="4606925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224C-8770-4CF2-A1E4-A246CB135B8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3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695325"/>
            <a:ext cx="4606925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224C-8770-4CF2-A1E4-A246CB135B8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695325"/>
            <a:ext cx="4606925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224C-8770-4CF2-A1E4-A246CB135B8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1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541588" y="6431939"/>
            <a:ext cx="4087812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FY16 Year End Performance Evaluation Review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October 3, 2016 – Page </a:t>
            </a:r>
            <a:fld id="{4676FCE4-7B76-460F-BCC8-7D7D1039DEF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541588" y="6431939"/>
            <a:ext cx="4087812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FY16 Year End Performance Evaluation Review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October 3, 2016 – Page </a:t>
            </a:r>
            <a:fld id="{672CAA16-D5A6-43EC-931B-155C5E0B3894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541588" y="6431939"/>
            <a:ext cx="4087812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FFFFFF"/>
                </a:solidFill>
                <a:latin typeface="Arial" charset="0"/>
                <a:cs typeface="Arial" charset="0"/>
              </a:rPr>
              <a:t>FY16 </a:t>
            </a:r>
            <a:r>
              <a:rPr lang="en-US" sz="11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Year End Performance </a:t>
            </a:r>
            <a:r>
              <a:rPr lang="en-US" sz="1100" b="1" dirty="0">
                <a:solidFill>
                  <a:srgbClr val="FFFFFF"/>
                </a:solidFill>
                <a:latin typeface="Arial" charset="0"/>
                <a:cs typeface="Arial" charset="0"/>
              </a:rPr>
              <a:t>Evaluation Review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October</a:t>
            </a:r>
            <a:r>
              <a:rPr lang="en-US" sz="1000" b="1" baseline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3, 2016 – </a:t>
            </a:r>
            <a:r>
              <a:rPr lang="en-US" sz="1000" b="1" baseline="0" dirty="0">
                <a:solidFill>
                  <a:srgbClr val="FFFFFF"/>
                </a:solidFill>
                <a:latin typeface="Arial" charset="0"/>
                <a:cs typeface="Arial" charset="0"/>
              </a:rPr>
              <a:t>Page </a:t>
            </a:r>
            <a:fld id="{289A48E6-6138-495E-B1F2-EDECA2E4C1D4}" type="slidenum">
              <a:rPr lang="en-US" sz="1000" b="1" baseline="0" smtClean="0">
                <a:solidFill>
                  <a:srgbClr val="FFFFFF"/>
                </a:solidFill>
                <a:latin typeface="Arial" charset="0"/>
                <a:cs typeface="Arial" charset="0"/>
              </a:rPr>
              <a:t>‹#›</a:t>
            </a:fld>
            <a:endParaRPr lang="en-US" sz="1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541588" y="6431939"/>
            <a:ext cx="4087812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FY16 Year End Performance Evaluation Review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October 3, 2016 – Page </a:t>
            </a:r>
            <a:fld id="{AD41F2C1-9DF0-4576-9183-54328322211E}" type="slidenum">
              <a:rPr lang="en-US" sz="10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‹#›</a:t>
            </a:fld>
            <a:endParaRPr lang="en-US" sz="1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541588" y="6431939"/>
            <a:ext cx="4087812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Jefferson</a:t>
            </a:r>
            <a:r>
              <a:rPr lang="en-US" sz="1100" b="1" baseline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Lab Users Group Board Meeting</a:t>
            </a:r>
            <a:endParaRPr lang="en-US" sz="11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January</a:t>
            </a:r>
            <a:r>
              <a:rPr lang="en-US" sz="1000" b="1" baseline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10, 2018</a:t>
            </a:r>
            <a:r>
              <a:rPr lang="en-US" sz="1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– Page </a:t>
            </a:r>
            <a:fld id="{0D0E8D2F-DF41-45D1-8267-8391BA4B698B}" type="slidenum">
              <a:rPr lang="en-US" sz="10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‹#›</a:t>
            </a:fld>
            <a:endParaRPr lang="en-US" sz="1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541588" y="6431939"/>
            <a:ext cx="4087812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FY16 Year End Performance Evaluation Review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October 3, 2016 – Page </a:t>
            </a:r>
            <a:fld id="{6FF69A20-1781-4BB8-80D9-798AB458CCAC}" type="slidenum">
              <a:rPr lang="en-US" sz="10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‹#›</a:t>
            </a:fld>
            <a:endParaRPr lang="en-US" sz="1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41588" y="6431939"/>
            <a:ext cx="4087812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FY16 Year End Performance Evaluation Review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October 3, 2016 – Page </a:t>
            </a:r>
            <a:fld id="{7069AD70-7D1B-4BE9-A002-8737DE94A77A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541588" y="6431939"/>
            <a:ext cx="4087812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JLUO Board Meeting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January 11, 2019 – Page </a:t>
            </a:r>
            <a:fld id="{D0DB84E1-A918-42C5-A445-C3077153D0A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541588" y="6431939"/>
            <a:ext cx="4087812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FY16 Year End Performance Evaluation Review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October 3, 2016 – Page </a:t>
            </a:r>
            <a:fld id="{BBA1CCE3-80A7-4F07-933E-C016F6EE4B1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541588" y="6431939"/>
            <a:ext cx="4087812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FY16 Year End Performance Evaluation Review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October 3, 2016 – Page </a:t>
            </a:r>
            <a:fld id="{BB241DDE-48BB-4486-BA80-130007F794E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jpeg"/><Relationship Id="rId13" Type="http://schemas.openxmlformats.org/officeDocument/2006/relationships/image" Target="../media/image19.JPG"/><Relationship Id="rId14" Type="http://schemas.openxmlformats.org/officeDocument/2006/relationships/hyperlink" Target="http://www.eicug.org/web/" TargetMode="External"/><Relationship Id="rId1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tiff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6"/>
          <p:cNvSpPr>
            <a:spLocks noChangeArrowheads="1"/>
          </p:cNvSpPr>
          <p:nvPr/>
        </p:nvSpPr>
        <p:spPr bwMode="auto">
          <a:xfrm>
            <a:off x="0" y="14631"/>
            <a:ext cx="9144000" cy="69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8" tIns="45634" rIns="91268" bIns="45634"/>
          <a:lstStyle/>
          <a:p>
            <a:pPr algn="ctr"/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49960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82625" indent="-2190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94945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252095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309245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3549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006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4640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921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Report to the </a:t>
            </a:r>
            <a:r>
              <a:rPr lang="en-US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JLUO Board </a:t>
            </a:r>
            <a:r>
              <a:rPr lang="en-US" alt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Directors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751" y="2743355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231775" indent="-231775" algn="ctr">
              <a:defRPr sz="2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ＭＳ Ｐゴシック" charset="-128"/>
              </a:defRPr>
            </a:lvl1pPr>
            <a:lvl2pPr marL="682625" indent="-219075">
              <a:defRPr sz="2400">
                <a:latin typeface="Arial" charset="0"/>
                <a:ea typeface="ＭＳ Ｐゴシック" charset="-128"/>
              </a:defRPr>
            </a:lvl2pPr>
            <a:lvl3pPr marL="1949450" indent="-457200">
              <a:defRPr sz="2400">
                <a:latin typeface="Arial" charset="0"/>
                <a:ea typeface="ＭＳ Ｐゴシック" charset="-128"/>
              </a:defRPr>
            </a:lvl3pPr>
            <a:lvl4pPr marL="2520950" indent="-457200">
              <a:defRPr sz="2400">
                <a:latin typeface="Arial" charset="0"/>
                <a:ea typeface="ＭＳ Ｐゴシック" charset="-128"/>
              </a:defRPr>
            </a:lvl4pPr>
            <a:lvl5pPr marL="3092450" indent="-457200">
              <a:defRPr sz="2400">
                <a:latin typeface="Arial" charset="0"/>
                <a:ea typeface="ＭＳ Ｐゴシック" charset="-128"/>
              </a:defRPr>
            </a:lvl5pPr>
            <a:lvl6pPr marL="3549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-128"/>
              </a:defRPr>
            </a:lvl6pPr>
            <a:lvl7pPr marL="4006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-128"/>
              </a:defRPr>
            </a:lvl7pPr>
            <a:lvl8pPr marL="44640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-128"/>
              </a:defRPr>
            </a:lvl8pPr>
            <a:lvl9pPr marL="4921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/>
              <a:t>Elizabeth L. Lawson</a:t>
            </a:r>
          </a:p>
          <a:p>
            <a:r>
              <a:rPr lang="en-US" altLang="en-US" sz="1600" dirty="0"/>
              <a:t>Chief Governance Officer / Principal JSA/JLab Liaison</a:t>
            </a:r>
          </a:p>
          <a:p>
            <a:r>
              <a:rPr lang="en-US" altLang="en-US" sz="1600" dirty="0"/>
              <a:t>SURA Corporate Secretary</a:t>
            </a:r>
          </a:p>
          <a:p>
            <a:r>
              <a:rPr lang="en-US" altLang="en-US" sz="1600" dirty="0"/>
              <a:t>JSA Board Liaison and Secretary</a:t>
            </a:r>
          </a:p>
          <a:p>
            <a:endParaRPr lang="en-US" altLang="en-US" sz="1600" dirty="0"/>
          </a:p>
          <a:p>
            <a:r>
              <a:rPr lang="en-US" altLang="en-US" sz="1600" dirty="0" smtClean="0"/>
              <a:t>January 11, 2019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237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6"/>
          <p:cNvSpPr>
            <a:spLocks noChangeArrowheads="1"/>
          </p:cNvSpPr>
          <p:nvPr/>
        </p:nvSpPr>
        <p:spPr bwMode="auto">
          <a:xfrm>
            <a:off x="0" y="14631"/>
            <a:ext cx="9144000" cy="69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8" tIns="45634" rIns="91268" bIns="45634"/>
          <a:lstStyle/>
          <a:p>
            <a:pPr algn="ctr"/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49960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82625" indent="-2190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94945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252095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309245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3549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006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4640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921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Jefferson Lab Committee Charter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197" y="935619"/>
            <a:ext cx="8974818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/>
                <a:ea typeface="ＭＳ Ｐゴシック" charset="0"/>
                <a:cs typeface="Arial"/>
              </a:rPr>
              <a:t>SURA Executive Committee renamed former JSA Programs Committee as the Jefferson Lab Committee in September 2018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/>
                <a:ea typeface="ＭＳ Ｐゴシック" charset="0"/>
                <a:cs typeface="Arial"/>
              </a:rPr>
              <a:t>SURA Board approved new Committee charter November 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ea typeface="ＭＳ Ｐゴシック" charset="0"/>
                <a:cs typeface="Arial"/>
              </a:rPr>
              <a:t>2018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ea typeface="ＭＳ Ｐゴシック" charset="0"/>
                <a:cs typeface="Arial"/>
              </a:rPr>
              <a:t>including the responsibilities to monitor and 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ea typeface="ＭＳ Ｐゴシック" charset="0"/>
                <a:cs typeface="Arial"/>
              </a:rPr>
              <a:t>oversee </a:t>
            </a:r>
            <a:r>
              <a:rPr lang="en-US" sz="2000" dirty="0">
                <a:solidFill>
                  <a:srgbClr val="002060"/>
                </a:solidFill>
                <a:latin typeface="Arial"/>
                <a:ea typeface="ＭＳ Ｐゴシック" charset="0"/>
                <a:cs typeface="Arial"/>
              </a:rPr>
              <a:t>the SURA Residence 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ea typeface="ＭＳ Ｐゴシック" charset="0"/>
                <a:cs typeface="Arial"/>
              </a:rPr>
              <a:t>Facility and JSA </a:t>
            </a:r>
            <a:r>
              <a:rPr lang="en-US" sz="2000" dirty="0">
                <a:solidFill>
                  <a:srgbClr val="002060"/>
                </a:solidFill>
                <a:latin typeface="Arial"/>
                <a:ea typeface="ＭＳ Ｐゴシック" charset="0"/>
                <a:cs typeface="Arial"/>
              </a:rPr>
              <a:t>Initiatives 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ea typeface="ＭＳ Ｐゴシック" charset="0"/>
                <a:cs typeface="Arial"/>
              </a:rPr>
              <a:t>Fund</a:t>
            </a:r>
            <a:r>
              <a:rPr lang="en-US" sz="2000" dirty="0">
                <a:solidFill>
                  <a:srgbClr val="00206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ea typeface="ＭＳ Ｐゴシック" charset="0"/>
                <a:cs typeface="Arial"/>
              </a:rPr>
              <a:t>Program, both of which are important for JLab users.</a:t>
            </a:r>
            <a:endParaRPr lang="en-US" sz="2000" dirty="0" smtClean="0">
              <a:solidFill>
                <a:srgbClr val="00206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40076" y="3345659"/>
            <a:ext cx="2630101" cy="2054333"/>
            <a:chOff x="996470" y="4022195"/>
            <a:chExt cx="2630101" cy="2054333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996470" y="4035003"/>
              <a:ext cx="2489199" cy="2041525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round/>
              <a:headEnd/>
              <a:tailEnd/>
            </a:ln>
            <a:scene3d>
              <a:camera prst="legacyPerspectiveFront">
                <a:rot lat="21599947" lon="0" rev="0"/>
              </a:camera>
              <a:lightRig rig="legacyFlat2" dir="t"/>
            </a:scene3d>
            <a:sp3d extrusionH="887400" contourW="12700" prstMaterial="legacyMatte">
              <a:bevelT w="13500" h="13500" prst="angle"/>
              <a:bevelB w="13500" h="13500" prst="angle"/>
              <a:extrusionClr>
                <a:srgbClr val="008080"/>
              </a:extrusionClr>
              <a:contourClr>
                <a:srgbClr val="BBE0E3"/>
              </a:contourClr>
            </a:sp3d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en-US" altLang="en-US" sz="1600" b="1">
                <a:solidFill>
                  <a:schemeClr val="bg2"/>
                </a:solidFill>
                <a:latin typeface="Arial Narrow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094509" y="4022195"/>
              <a:ext cx="2532062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chemeClr val="accent5">
                      <a:lumMod val="50000"/>
                    </a:schemeClr>
                  </a:solidFill>
                </a:rPr>
                <a:t>Steering Group</a:t>
              </a:r>
            </a:p>
            <a:p>
              <a:pPr algn="ctr"/>
              <a:endParaRPr lang="en-US" altLang="en-US" sz="12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en-US" altLang="en-US" sz="1200" b="1" dirty="0">
                  <a:solidFill>
                    <a:schemeClr val="accent5">
                      <a:lumMod val="50000"/>
                    </a:schemeClr>
                  </a:solidFill>
                </a:rPr>
                <a:t>Elizabeth Beise, UMD, Chair</a:t>
              </a:r>
            </a:p>
            <a:p>
              <a:r>
                <a:rPr lang="en-US" altLang="en-US" sz="1200" b="1" dirty="0">
                  <a:solidFill>
                    <a:schemeClr val="accent5">
                      <a:lumMod val="50000"/>
                    </a:schemeClr>
                  </a:solidFill>
                </a:rPr>
                <a:t>Jerry Draayer, SURA/JSA</a:t>
              </a:r>
            </a:p>
            <a:p>
              <a:r>
                <a:rPr lang="en-US" altLang="en-US" sz="1200" b="1" dirty="0" smtClean="0">
                  <a:solidFill>
                    <a:schemeClr val="accent5">
                      <a:lumMod val="50000"/>
                    </a:schemeClr>
                  </a:solidFill>
                  <a:sym typeface="Wingdings" charset="2"/>
                </a:rPr>
                <a:t>Paul </a:t>
              </a:r>
              <a:r>
                <a:rPr lang="en-US" altLang="en-US" sz="1200" b="1" dirty="0">
                  <a:solidFill>
                    <a:schemeClr val="accent5">
                      <a:lumMod val="50000"/>
                    </a:schemeClr>
                  </a:solidFill>
                  <a:sym typeface="Wingdings" charset="2"/>
                </a:rPr>
                <a:t>Eugenio, FSU</a:t>
              </a:r>
              <a:endParaRPr lang="en-US" altLang="en-US" sz="12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en-US" altLang="en-US" sz="1200" b="1" dirty="0" smtClean="0">
                  <a:solidFill>
                    <a:schemeClr val="accent5">
                      <a:lumMod val="50000"/>
                    </a:schemeClr>
                  </a:solidFill>
                </a:rPr>
                <a:t>Tanja Horn, Catholic</a:t>
              </a:r>
            </a:p>
            <a:p>
              <a:r>
                <a:rPr lang="en-US" altLang="en-US" sz="1200" b="1" dirty="0" smtClean="0">
                  <a:solidFill>
                    <a:schemeClr val="accent5">
                      <a:lumMod val="50000"/>
                    </a:schemeClr>
                  </a:solidFill>
                </a:rPr>
                <a:t>Krishna Kumar, Stony Brook</a:t>
              </a:r>
              <a:endParaRPr lang="en-US" altLang="en-US" sz="12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en-US" altLang="en-US" sz="1200" b="1" dirty="0" smtClean="0">
                  <a:solidFill>
                    <a:schemeClr val="accent5">
                      <a:lumMod val="50000"/>
                    </a:schemeClr>
                  </a:solidFill>
                </a:rPr>
                <a:t>Stuart Henderson, </a:t>
              </a:r>
              <a:r>
                <a:rPr lang="en-US" altLang="en-US" sz="1200" b="1" dirty="0">
                  <a:solidFill>
                    <a:schemeClr val="accent5">
                      <a:lumMod val="50000"/>
                    </a:schemeClr>
                  </a:solidFill>
                </a:rPr>
                <a:t>JSA/JLab</a:t>
              </a:r>
            </a:p>
            <a:p>
              <a:r>
                <a:rPr lang="en-US" altLang="en-US" sz="1200" b="1" dirty="0">
                  <a:solidFill>
                    <a:schemeClr val="accent5">
                      <a:lumMod val="50000"/>
                    </a:schemeClr>
                  </a:solidFill>
                </a:rPr>
                <a:t>Zisis Papandreou, Regina</a:t>
              </a:r>
            </a:p>
            <a:p>
              <a:r>
                <a:rPr lang="en-US" altLang="en-US" sz="1200" b="1" dirty="0">
                  <a:solidFill>
                    <a:schemeClr val="accent5">
                      <a:lumMod val="50000"/>
                    </a:schemeClr>
                  </a:solidFill>
                </a:rPr>
                <a:t>Elizabeth Lawson, SURA/JSA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182" y="5707740"/>
            <a:ext cx="8805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Next JLab Committee Meeting: Georgia Tech, Atlanta, March 28, 2019</a:t>
            </a:r>
          </a:p>
        </p:txBody>
      </p:sp>
    </p:spTree>
    <p:extLst>
      <p:ext uri="{BB962C8B-B14F-4D97-AF65-F5344CB8AC3E}">
        <p14:creationId xmlns:p14="http://schemas.microsoft.com/office/powerpoint/2010/main" val="8370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6"/>
          <p:cNvSpPr>
            <a:spLocks noChangeArrowheads="1"/>
          </p:cNvSpPr>
          <p:nvPr/>
        </p:nvSpPr>
        <p:spPr bwMode="auto">
          <a:xfrm>
            <a:off x="0" y="14631"/>
            <a:ext cx="9144000" cy="69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8" tIns="45634" rIns="91268" bIns="45634"/>
          <a:lstStyle/>
          <a:p>
            <a:pPr algn="ctr"/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0" y="123980"/>
            <a:ext cx="914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1775" indent="-231775" algn="ctr"/>
            <a:r>
              <a:rPr lang="en-US" alt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ＭＳ Ｐゴシック" charset="-128"/>
              </a:rPr>
              <a:t>JSA Initiatives Fund Program – Community Building Initiative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98491" y="6012961"/>
            <a:ext cx="57369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1200" dirty="0" smtClean="0">
                <a:solidFill>
                  <a:schemeClr val="accent4">
                    <a:lumMod val="75000"/>
                  </a:schemeClr>
                </a:solidFill>
              </a:rPr>
              <a:t>Initiatives Fund Program website</a:t>
            </a:r>
            <a:r>
              <a:rPr lang="en-US" altLang="en-US" sz="1200" dirty="0">
                <a:solidFill>
                  <a:schemeClr val="accent4">
                    <a:lumMod val="75000"/>
                  </a:schemeClr>
                </a:solidFill>
              </a:rPr>
              <a:t>: http://</a:t>
            </a:r>
            <a:r>
              <a:rPr lang="en-US" altLang="en-US" sz="1200" dirty="0" err="1" smtClean="0">
                <a:solidFill>
                  <a:schemeClr val="accent4">
                    <a:lumMod val="75000"/>
                  </a:schemeClr>
                </a:solidFill>
              </a:rPr>
              <a:t>www.jsallc.org</a:t>
            </a:r>
            <a:r>
              <a:rPr lang="en-US" altLang="en-US" sz="1200" dirty="0" smtClean="0">
                <a:solidFill>
                  <a:schemeClr val="accent4">
                    <a:lumMod val="75000"/>
                  </a:schemeClr>
                </a:solidFill>
              </a:rPr>
              <a:t>/IF/</a:t>
            </a:r>
            <a:r>
              <a:rPr lang="en-US" altLang="en-US" sz="1200" dirty="0" err="1" smtClean="0">
                <a:solidFill>
                  <a:schemeClr val="accent4">
                    <a:lumMod val="75000"/>
                  </a:schemeClr>
                </a:solidFill>
              </a:rPr>
              <a:t>IFIndex.html</a:t>
            </a:r>
            <a:endParaRPr lang="en-US" altLang="en-US" sz="12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6588" y="993455"/>
            <a:ext cx="8485187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US" altLang="en-US" sz="1600" b="1" dirty="0">
                <a:solidFill>
                  <a:srgbClr val="002060"/>
                </a:solidFill>
                <a:latin typeface="Arial" pitchFamily="34" charset="0"/>
              </a:rPr>
              <a:t>JSA Initiatives Fund Program </a:t>
            </a:r>
            <a:r>
              <a:rPr lang="en-US" altLang="en-US" sz="1600" dirty="0">
                <a:solidFill>
                  <a:srgbClr val="002060"/>
                </a:solidFill>
                <a:latin typeface="Arial" pitchFamily="34" charset="0"/>
              </a:rPr>
              <a:t>supports specific projects, initiatives, and activities that:</a:t>
            </a:r>
          </a:p>
          <a:p>
            <a:pPr marL="285750" indent="-285750" eaLnBrk="1" hangingPunct="1">
              <a:spcBef>
                <a:spcPts val="600"/>
              </a:spcBef>
              <a:buFont typeface="Wingdings" charset="2"/>
              <a:buChar char="ü"/>
              <a:defRPr/>
            </a:pPr>
            <a:r>
              <a:rPr lang="en-US" altLang="en-US" sz="1600" dirty="0" smtClean="0">
                <a:solidFill>
                  <a:srgbClr val="002060"/>
                </a:solidFill>
                <a:latin typeface="Arial" pitchFamily="34" charset="0"/>
              </a:rPr>
              <a:t>Further the scientific outreach and enhance the Lab’s scientific and technology programs</a:t>
            </a:r>
          </a:p>
          <a:p>
            <a:pPr marL="285750" indent="-285750" eaLnBrk="1" hangingPunct="1">
              <a:spcBef>
                <a:spcPts val="600"/>
              </a:spcBef>
              <a:buFont typeface="Wingdings" charset="2"/>
              <a:buChar char="ü"/>
              <a:defRPr/>
            </a:pPr>
            <a:r>
              <a:rPr lang="en-US" altLang="en-US" sz="1600" dirty="0" smtClean="0">
                <a:solidFill>
                  <a:srgbClr val="002060"/>
                </a:solidFill>
                <a:latin typeface="Arial" pitchFamily="34" charset="0"/>
              </a:rPr>
              <a:t>Leverage commitments and resources of others, including the Lab itself</a:t>
            </a:r>
          </a:p>
          <a:p>
            <a:pPr marL="285750" indent="-285750" eaLnBrk="1" hangingPunct="1">
              <a:spcBef>
                <a:spcPts val="600"/>
              </a:spcBef>
              <a:buFont typeface="Wingdings" charset="2"/>
              <a:buChar char="ü"/>
              <a:defRPr/>
            </a:pPr>
            <a:r>
              <a:rPr lang="en-US" altLang="en-US" sz="1600" dirty="0" smtClean="0">
                <a:solidFill>
                  <a:srgbClr val="002060"/>
                </a:solidFill>
                <a:latin typeface="Arial" pitchFamily="34" charset="0"/>
              </a:rPr>
              <a:t>Benefit the Lab’s extended user community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8738" y="2334121"/>
            <a:ext cx="5416935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FY2019 Program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includes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32 awards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for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$400K </a:t>
            </a:r>
            <a:endParaRPr lang="en-US" sz="1600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Over $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600K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contributing funds associated with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2019 awards</a:t>
            </a:r>
            <a:endParaRPr lang="en-US" sz="1600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2708" y="3533102"/>
            <a:ext cx="3930463" cy="14619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Aft>
                <a:spcPts val="600"/>
              </a:spcAft>
              <a:tabLst>
                <a:tab pos="3651250" algn="r"/>
              </a:tabLst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FY19 IF Program Status (to date)</a:t>
            </a:r>
          </a:p>
          <a:p>
            <a:pPr marL="165100" eaLnBrk="0" hangingPunct="0">
              <a:tabLst>
                <a:tab pos="3365500" algn="r"/>
              </a:tabLst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FY2019 awards:	$400,000</a:t>
            </a:r>
          </a:p>
          <a:p>
            <a:pPr marL="165100" eaLnBrk="0" hangingPunct="0">
              <a:tabLst>
                <a:tab pos="3365500" algn="r"/>
              </a:tabLst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Prior year carryover:	</a:t>
            </a:r>
            <a:r>
              <a:rPr lang="en-US" sz="14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$154,939</a:t>
            </a:r>
          </a:p>
          <a:p>
            <a:pPr marL="165100" eaLnBrk="0" hangingPunct="0">
              <a:tabLst>
                <a:tab pos="3365500" algn="r"/>
              </a:tabLst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Total IF program	$554,939</a:t>
            </a:r>
          </a:p>
          <a:p>
            <a:pPr marL="165100" eaLnBrk="0" hangingPunct="0">
              <a:tabLst>
                <a:tab pos="3365500" algn="r"/>
              </a:tabLst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Expenditures	</a:t>
            </a:r>
            <a:r>
              <a:rPr lang="en-US" sz="14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$  24,752  </a:t>
            </a:r>
          </a:p>
          <a:p>
            <a:pPr marL="165100" eaLnBrk="0" hangingPunct="0">
              <a:tabLst>
                <a:tab pos="3365500" algn="r"/>
              </a:tabLst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Program balance	$530,187</a:t>
            </a:r>
            <a:endParaRPr lang="en-US" sz="1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085461"/>
              </p:ext>
            </p:extLst>
          </p:nvPr>
        </p:nvGraphicFramePr>
        <p:xfrm>
          <a:off x="4389181" y="2894732"/>
          <a:ext cx="4559300" cy="273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39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6"/>
          <p:cNvSpPr>
            <a:spLocks noChangeArrowheads="1"/>
          </p:cNvSpPr>
          <p:nvPr/>
        </p:nvSpPr>
        <p:spPr bwMode="auto">
          <a:xfrm>
            <a:off x="0" y="14631"/>
            <a:ext cx="9144000" cy="69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8" tIns="45634" rIns="91268" bIns="45634"/>
          <a:lstStyle/>
          <a:p>
            <a:pPr algn="ctr"/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737" y="868577"/>
            <a:ext cx="864191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292100" indent="-1778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00050" lvl="2" indent="-285750">
              <a:spcBef>
                <a:spcPts val="600"/>
              </a:spcBef>
              <a:buFont typeface="Arial" charset="0"/>
              <a:buChar char="•"/>
            </a:pPr>
            <a:r>
              <a:rPr lang="en-US" altLang="en-US" sz="1800" dirty="0" smtClean="0">
                <a:solidFill>
                  <a:srgbClr val="002060"/>
                </a:solidFill>
              </a:rPr>
              <a:t>JSA has committed over $5.8M and made ~370 awards</a:t>
            </a:r>
          </a:p>
          <a:p>
            <a:pPr marL="400050" lvl="2" indent="-285750">
              <a:spcBef>
                <a:spcPts val="600"/>
              </a:spcBef>
              <a:buFont typeface="Arial" charset="0"/>
              <a:buChar char="•"/>
            </a:pPr>
            <a:r>
              <a:rPr lang="en-US" altLang="en-US" sz="1800" dirty="0" smtClean="0">
                <a:solidFill>
                  <a:srgbClr val="002060"/>
                </a:solidFill>
              </a:rPr>
              <a:t>Total award amounts of over $6.2M </a:t>
            </a:r>
          </a:p>
          <a:p>
            <a:pPr marL="727075" lvl="3" indent="-285750">
              <a:spcBef>
                <a:spcPts val="600"/>
              </a:spcBef>
              <a:buSzPct val="75000"/>
              <a:buFont typeface="ZapfDingbatsITC" charset="0"/>
              <a:buChar char="✶"/>
            </a:pPr>
            <a:r>
              <a:rPr lang="en-US" altLang="en-US" sz="1800" dirty="0" smtClean="0">
                <a:solidFill>
                  <a:srgbClr val="002060"/>
                </a:solidFill>
              </a:rPr>
              <a:t>‘Extra’ award funds result of IF guideline that unused prior year funds are returned for current year awards</a:t>
            </a:r>
          </a:p>
        </p:txBody>
      </p:sp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0" y="123980"/>
            <a:ext cx="914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1775" indent="-231775" algn="ctr"/>
            <a:r>
              <a:rPr lang="en-US" alt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ＭＳ Ｐゴシック" charset="-128"/>
              </a:rPr>
              <a:t>JSA Initiatives Fund Program – </a:t>
            </a:r>
            <a:r>
              <a:rPr lang="en-US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ＭＳ Ｐゴシック" charset="-128"/>
              </a:rPr>
              <a:t>History</a:t>
            </a:r>
            <a:endParaRPr lang="en-US" alt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936267"/>
              </p:ext>
            </p:extLst>
          </p:nvPr>
        </p:nvGraphicFramePr>
        <p:xfrm>
          <a:off x="1655316" y="2222794"/>
          <a:ext cx="6456218" cy="380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3749" y="5927280"/>
            <a:ext cx="6200211" cy="4505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Note: Starting in</a:t>
            </a:r>
            <a:r>
              <a:rPr lang="en-US" sz="1100" dirty="0" smtClean="0"/>
              <a:t> FY17, lobbying costs were not deducted from the Director’s Discretionary Fund account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861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6"/>
          <p:cNvSpPr>
            <a:spLocks noChangeArrowheads="1"/>
          </p:cNvSpPr>
          <p:nvPr/>
        </p:nvSpPr>
        <p:spPr bwMode="auto">
          <a:xfrm>
            <a:off x="0" y="14631"/>
            <a:ext cx="9144000" cy="69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8" tIns="45634" rIns="91268" bIns="45634"/>
          <a:lstStyle/>
          <a:p>
            <a:pPr algn="ctr"/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0" y="123980"/>
            <a:ext cx="914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1775" indent="-231775" algn="ctr"/>
            <a:r>
              <a:rPr lang="en-US" alt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ＭＳ Ｐゴシック" charset="-128"/>
              </a:rPr>
              <a:t>JSA Initiatives Fund Program </a:t>
            </a:r>
            <a:r>
              <a:rPr lang="en-US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ＭＳ Ｐゴシック" charset="-128"/>
              </a:rPr>
              <a:t>– Schedule</a:t>
            </a:r>
            <a:endParaRPr lang="en-US" alt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254580" y="1123462"/>
            <a:ext cx="8869117" cy="450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84263" indent="-1084263" eaLnBrk="0" hangingPunct="0">
              <a:tabLst>
                <a:tab pos="1033463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1033463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tabLst>
                <a:tab pos="1033463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tabLst>
                <a:tab pos="1033463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tabLst>
                <a:tab pos="1033463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33463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33463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33463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33463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1490663" indent="-1490663" eaLnBrk="1" hangingPunct="1">
              <a:spcBef>
                <a:spcPts val="800"/>
              </a:spcBef>
              <a:tabLst>
                <a:tab pos="1365250" algn="r"/>
              </a:tabLst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Jun 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: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Call 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for proposals made</a:t>
            </a:r>
          </a:p>
          <a:p>
            <a:pPr marL="1490663" indent="-1490663" eaLnBrk="1" hangingPunct="1">
              <a:spcBef>
                <a:spcPts val="800"/>
              </a:spcBef>
              <a:tabLst>
                <a:tab pos="1365250" algn="r"/>
              </a:tabLst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Jul 15: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Proposals due</a:t>
            </a:r>
            <a:endParaRPr lang="en-US" sz="2000" dirty="0">
              <a:solidFill>
                <a:srgbClr val="002060"/>
              </a:solidFill>
              <a:latin typeface="Arial" charset="0"/>
            </a:endParaRPr>
          </a:p>
          <a:p>
            <a:pPr marL="1490663" indent="-1490663" eaLnBrk="1" hangingPunct="1">
              <a:spcBef>
                <a:spcPts val="800"/>
              </a:spcBef>
              <a:tabLst>
                <a:tab pos="1365250" algn="r"/>
              </a:tabLst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o/a Jul 22: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	Revised proposals 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received following 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JSA 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review</a:t>
            </a:r>
          </a:p>
          <a:p>
            <a:pPr marL="1490663" indent="-1490663" eaLnBrk="1" hangingPunct="1">
              <a:spcBef>
                <a:spcPts val="800"/>
              </a:spcBef>
              <a:tabLst>
                <a:tab pos="1365250" algn="r"/>
              </a:tabLst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o/a Jul 29:	Proposals distributed to Lab management and UG </a:t>
            </a:r>
            <a:r>
              <a:rPr lang="en-US" sz="2000" dirty="0" err="1" smtClean="0">
                <a:solidFill>
                  <a:srgbClr val="002060"/>
                </a:solidFill>
                <a:latin typeface="Arial" charset="0"/>
              </a:rPr>
              <a:t>BoD</a:t>
            </a:r>
            <a:endParaRPr lang="en-US" sz="2000" dirty="0" smtClean="0">
              <a:solidFill>
                <a:srgbClr val="002060"/>
              </a:solidFill>
              <a:latin typeface="Arial" charset="0"/>
            </a:endParaRPr>
          </a:p>
          <a:p>
            <a:pPr marL="1490663" indent="-1490663" eaLnBrk="1" hangingPunct="1">
              <a:spcBef>
                <a:spcPts val="800"/>
              </a:spcBef>
              <a:tabLst>
                <a:tab pos="1365250" algn="r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	o/a Aug 30:	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Lab and UG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BoD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reviews 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submitted</a:t>
            </a:r>
          </a:p>
          <a:p>
            <a:pPr marL="1490663" indent="-1490663" eaLnBrk="1" hangingPunct="1">
              <a:spcBef>
                <a:spcPts val="800"/>
              </a:spcBef>
              <a:tabLst>
                <a:tab pos="1365250" algn="r"/>
              </a:tabLst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o/a Sep 16:	Proposals distributed to chair-appointed evaluation committee</a:t>
            </a:r>
            <a:endParaRPr lang="en-US" sz="2000" dirty="0">
              <a:solidFill>
                <a:srgbClr val="002060"/>
              </a:solidFill>
              <a:latin typeface="Arial" charset="0"/>
            </a:endParaRPr>
          </a:p>
          <a:p>
            <a:pPr marL="1490663" indent="-1490663" eaLnBrk="1" hangingPunct="1">
              <a:spcBef>
                <a:spcPts val="800"/>
              </a:spcBef>
              <a:tabLst>
                <a:tab pos="1365250" algn="r"/>
              </a:tabLst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o/a Oct 21: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	Evaluation committee review conducted</a:t>
            </a:r>
            <a:endParaRPr lang="en-US" sz="2000" dirty="0" smtClean="0">
              <a:solidFill>
                <a:srgbClr val="002060"/>
              </a:solidFill>
              <a:latin typeface="Arial" charset="0"/>
            </a:endParaRPr>
          </a:p>
          <a:p>
            <a:pPr marL="1490663" indent="-1490663" eaLnBrk="1" hangingPunct="1">
              <a:spcBef>
                <a:spcPts val="800"/>
              </a:spcBef>
              <a:tabLst>
                <a:tab pos="1365250" algn="r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	o/a Nov 4: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	Award decisions submitted to 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CEO for concurrence</a:t>
            </a:r>
            <a:endParaRPr lang="en-US" sz="2000" dirty="0">
              <a:solidFill>
                <a:srgbClr val="002060"/>
              </a:solidFill>
              <a:latin typeface="Arial" charset="0"/>
            </a:endParaRPr>
          </a:p>
          <a:p>
            <a:pPr marL="1490663" indent="-1490663" eaLnBrk="1" hangingPunct="1">
              <a:spcBef>
                <a:spcPts val="800"/>
              </a:spcBef>
              <a:tabLst>
                <a:tab pos="1365250" algn="r"/>
              </a:tabLst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o/a Nov 18:	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Proposers notified of 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outcome</a:t>
            </a:r>
          </a:p>
          <a:p>
            <a:pPr marL="1490663" indent="-1490663" eaLnBrk="1" hangingPunct="1">
              <a:spcBef>
                <a:spcPts val="800"/>
              </a:spcBef>
              <a:tabLst>
                <a:tab pos="1365250" algn="r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	o/a Nov 26:	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Press release issued</a:t>
            </a:r>
          </a:p>
          <a:p>
            <a:pPr marL="1490663" indent="-1490663" eaLnBrk="1" hangingPunct="1">
              <a:spcBef>
                <a:spcPts val="800"/>
              </a:spcBef>
              <a:tabLst>
                <a:tab pos="1365250" algn="r"/>
              </a:tabLst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Post 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award:	JSA debriefs PI’s re. 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proposals</a:t>
            </a:r>
            <a:endParaRPr lang="en-US" sz="20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7"/>
          <p:cNvSpPr txBox="1">
            <a:spLocks/>
          </p:cNvSpPr>
          <p:nvPr/>
        </p:nvSpPr>
        <p:spPr>
          <a:xfrm>
            <a:off x="58738" y="833668"/>
            <a:ext cx="8744624" cy="15388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>
                <a:solidFill>
                  <a:srgbClr val="000090"/>
                </a:solidFill>
                <a:latin typeface="Arial" charset="0"/>
                <a:ea typeface="ＭＳ Ｐゴシック" charset="-128"/>
              </a:defRPr>
            </a:lvl1pPr>
            <a:lvl2pPr marL="246063" lvl="1" indent="-246063">
              <a:spcBef>
                <a:spcPts val="600"/>
              </a:spcBef>
              <a:spcAft>
                <a:spcPts val="600"/>
              </a:spcAft>
              <a:buClr>
                <a:srgbClr val="000090"/>
              </a:buClr>
              <a:buSzPct val="75000"/>
              <a:buFont typeface="Wingdings" charset="2"/>
              <a:buChar char="q"/>
              <a:defRPr>
                <a:solidFill>
                  <a:srgbClr val="00009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latin typeface="Times" charset="0"/>
                <a:ea typeface="ＭＳ Ｐゴシック" charset="-128"/>
              </a:defRPr>
            </a:lvl3pPr>
            <a:lvl4pPr marL="1600200" indent="-228600" eaLnBrk="0" hangingPunct="0">
              <a:defRPr sz="2400">
                <a:latin typeface="Times" charset="0"/>
                <a:ea typeface="ＭＳ Ｐゴシック" charset="-128"/>
              </a:defRPr>
            </a:lvl4pPr>
            <a:lvl5pPr marL="2057400" indent="-228600" eaLnBrk="0" hangingPunct="0">
              <a:defRPr sz="2400"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ＭＳ Ｐゴシック" charset="-128"/>
              </a:defRPr>
            </a:lvl9pPr>
          </a:lstStyle>
          <a:p>
            <a:pPr marL="206375" lvl="1" indent="-206375">
              <a:spcAft>
                <a:spcPts val="0"/>
              </a:spcAft>
              <a:buClr>
                <a:srgbClr val="002060"/>
              </a:buClr>
            </a:pPr>
            <a:r>
              <a:rPr lang="en-US" sz="1400" dirty="0">
                <a:solidFill>
                  <a:srgbClr val="002060"/>
                </a:solidFill>
                <a:ea typeface="Arial" charset="0"/>
                <a:cs typeface="Arial" charset="0"/>
              </a:rPr>
              <a:t>SURA continues to manage and operate the Residence Facility on a break-even basis for use by researchers and students at the Lab</a:t>
            </a:r>
          </a:p>
          <a:p>
            <a:pPr marL="206375" lvl="1" indent="-206375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400" dirty="0">
                <a:solidFill>
                  <a:srgbClr val="002060"/>
                </a:solidFill>
                <a:ea typeface="Arial" charset="0"/>
                <a:cs typeface="Arial" charset="0"/>
              </a:rPr>
              <a:t>Facility operations finished out </a:t>
            </a:r>
            <a:r>
              <a:rPr lang="en-US" sz="1400" dirty="0" smtClean="0">
                <a:solidFill>
                  <a:srgbClr val="002060"/>
                </a:solidFill>
                <a:ea typeface="Arial" charset="0"/>
                <a:cs typeface="Arial" charset="0"/>
              </a:rPr>
              <a:t>FY2018 </a:t>
            </a:r>
            <a:r>
              <a:rPr lang="en-US" sz="1400" dirty="0">
                <a:solidFill>
                  <a:srgbClr val="002060"/>
                </a:solidFill>
                <a:ea typeface="Arial" charset="0"/>
                <a:cs typeface="Arial" charset="0"/>
              </a:rPr>
              <a:t>in the positive with revenues of $554.2K (69.6% occupancy) and expenditures of $473.5K.</a:t>
            </a:r>
          </a:p>
          <a:p>
            <a:pPr marL="206375" lvl="1" indent="-206375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400" dirty="0">
                <a:solidFill>
                  <a:srgbClr val="002060"/>
                </a:solidFill>
                <a:ea typeface="Arial" charset="0"/>
                <a:cs typeface="Arial" charset="0"/>
              </a:rPr>
              <a:t>Business model enables economical rate structure, with ADR of ~$61 (33% less than GSA lodging per diem of $95)</a:t>
            </a: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0" y="196501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231775" indent="-231775" algn="ctr">
              <a:defRPr sz="2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ＭＳ Ｐゴシック" charset="-128"/>
              </a:defRPr>
            </a:lvl1pPr>
          </a:lstStyle>
          <a:p>
            <a:r>
              <a:rPr lang="en-US" altLang="en-US" dirty="0" smtClean="0"/>
              <a:t>SURA Residence Facility</a:t>
            </a:r>
            <a:endParaRPr lang="en-US" alt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572000" y="2578831"/>
            <a:ext cx="4433454" cy="3662627"/>
            <a:chOff x="4648096" y="2561364"/>
            <a:chExt cx="4433454" cy="3662627"/>
          </a:xfrm>
        </p:grpSpPr>
        <p:grpSp>
          <p:nvGrpSpPr>
            <p:cNvPr id="20" name="Group 19"/>
            <p:cNvGrpSpPr/>
            <p:nvPr/>
          </p:nvGrpSpPr>
          <p:grpSpPr>
            <a:xfrm>
              <a:off x="4648096" y="2561364"/>
              <a:ext cx="4433454" cy="3662627"/>
              <a:chOff x="277091" y="2829165"/>
              <a:chExt cx="4433454" cy="366262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77091" y="2829165"/>
                <a:ext cx="4433454" cy="366262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359903" y="2939569"/>
                <a:ext cx="4250738" cy="3444349"/>
                <a:chOff x="4878733" y="2169019"/>
                <a:chExt cx="4081117" cy="3066143"/>
              </a:xfrm>
              <a:solidFill>
                <a:schemeClr val="accent6"/>
              </a:solidFill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0453" y="3616438"/>
                  <a:ext cx="2455546" cy="1618724"/>
                </a:xfrm>
                <a:prstGeom prst="rect">
                  <a:avLst/>
                </a:prstGeom>
                <a:grpFill/>
                <a:ln w="25400">
                  <a:noFill/>
                </a:ln>
              </p:spPr>
            </p:pic>
            <p:pic>
              <p:nvPicPr>
                <p:cNvPr id="25" name="Picture 2" descr="Resfac Outside Spring.JP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90319" y="2174733"/>
                  <a:ext cx="2469531" cy="1670421"/>
                </a:xfrm>
                <a:prstGeom prst="rect">
                  <a:avLst/>
                </a:prstGeom>
                <a:grpFill/>
                <a:ln w="25400">
                  <a:noFill/>
                  <a:miter lim="800000"/>
                  <a:headEnd/>
                  <a:tailEnd/>
                </a:ln>
                <a:extLst/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880165" y="4211126"/>
                  <a:ext cx="2062198" cy="1022228"/>
                </a:xfrm>
                <a:prstGeom prst="rect">
                  <a:avLst/>
                </a:prstGeom>
                <a:grpFill/>
                <a:ln w="25400">
                  <a:noFill/>
                </a:ln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8733" y="2169019"/>
                  <a:ext cx="1611586" cy="2148782"/>
                </a:xfrm>
                <a:prstGeom prst="rect">
                  <a:avLst/>
                </a:prstGeom>
                <a:grpFill/>
                <a:ln w="25400">
                  <a:noFill/>
                </a:ln>
              </p:spPr>
            </p:pic>
            <p:pic>
              <p:nvPicPr>
                <p:cNvPr id="28" name="Picture 45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15410" y="3818253"/>
                  <a:ext cx="2056389" cy="488841"/>
                </a:xfrm>
                <a:prstGeom prst="rect">
                  <a:avLst/>
                </a:prstGeom>
                <a:grpFill/>
                <a:ln w="25400">
                  <a:noFill/>
                  <a:miter lim="800000"/>
                  <a:headEnd/>
                  <a:tailEnd/>
                </a:ln>
                <a:extLst/>
              </p:spPr>
            </p:pic>
          </p:grpSp>
        </p:grp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7" t="9185" r="21846" b="76907"/>
            <a:stretch/>
          </p:blipFill>
          <p:spPr>
            <a:xfrm>
              <a:off x="4818046" y="4109750"/>
              <a:ext cx="1410924" cy="240981"/>
            </a:xfrm>
            <a:prstGeom prst="rect">
              <a:avLst/>
            </a:prstGeom>
          </p:spPr>
        </p:pic>
      </p:grpSp>
      <p:sp>
        <p:nvSpPr>
          <p:cNvPr id="29" name="Content Placeholder 27"/>
          <p:cNvSpPr txBox="1">
            <a:spLocks/>
          </p:cNvSpPr>
          <p:nvPr/>
        </p:nvSpPr>
        <p:spPr>
          <a:xfrm>
            <a:off x="58738" y="2361021"/>
            <a:ext cx="8744624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>
                <a:solidFill>
                  <a:srgbClr val="000090"/>
                </a:solidFill>
                <a:latin typeface="Arial" charset="0"/>
                <a:ea typeface="ＭＳ Ｐゴシック" charset="-128"/>
              </a:defRPr>
            </a:lvl1pPr>
            <a:lvl2pPr marL="246063" lvl="1" indent="-246063">
              <a:spcBef>
                <a:spcPts val="600"/>
              </a:spcBef>
              <a:spcAft>
                <a:spcPts val="600"/>
              </a:spcAft>
              <a:buClr>
                <a:srgbClr val="000090"/>
              </a:buClr>
              <a:buSzPct val="75000"/>
              <a:buFont typeface="Wingdings" charset="2"/>
              <a:buChar char="q"/>
              <a:defRPr>
                <a:solidFill>
                  <a:srgbClr val="00009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latin typeface="Times" charset="0"/>
                <a:ea typeface="ＭＳ Ｐゴシック" charset="-128"/>
              </a:defRPr>
            </a:lvl3pPr>
            <a:lvl4pPr marL="1600200" indent="-228600" eaLnBrk="0" hangingPunct="0">
              <a:defRPr sz="2400">
                <a:latin typeface="Times" charset="0"/>
                <a:ea typeface="ＭＳ Ｐゴシック" charset="-128"/>
              </a:defRPr>
            </a:lvl4pPr>
            <a:lvl5pPr marL="2057400" indent="-228600" eaLnBrk="0" hangingPunct="0">
              <a:defRPr sz="2400"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ＭＳ Ｐゴシック" charset="-128"/>
              </a:defRPr>
            </a:lvl9pPr>
          </a:lstStyle>
          <a:p>
            <a:pPr marL="206375" lvl="1" indent="-206375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400" dirty="0" smtClean="0">
                <a:solidFill>
                  <a:srgbClr val="002060"/>
                </a:solidFill>
                <a:ea typeface="Arial" charset="0"/>
                <a:cs typeface="Arial" charset="0"/>
              </a:rPr>
              <a:t>Renovations completed</a:t>
            </a:r>
            <a:endParaRPr lang="en-US" sz="1400" dirty="0">
              <a:solidFill>
                <a:srgbClr val="002060"/>
              </a:solidFill>
              <a:ea typeface="Arial" charset="0"/>
              <a:cs typeface="Arial" charset="0"/>
            </a:endParaRPr>
          </a:p>
          <a:p>
            <a:pPr marL="344488" lvl="3" indent="-193675">
              <a:spcBef>
                <a:spcPts val="600"/>
              </a:spcBef>
              <a:buClr>
                <a:srgbClr val="002060"/>
              </a:buClr>
              <a:buSzPct val="70000"/>
              <a:buFont typeface="Wingdings" charset="2"/>
              <a:buChar char="v"/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2018, Building 9; HVAC replacements </a:t>
            </a:r>
          </a:p>
          <a:p>
            <a:pPr marL="344488" lvl="3" indent="-193675">
              <a:spcBef>
                <a:spcPts val="600"/>
              </a:spcBef>
              <a:buClr>
                <a:srgbClr val="002060"/>
              </a:buClr>
              <a:buSzPct val="70000"/>
              <a:buFont typeface="Wingdings" charset="2"/>
              <a:buChar char="v"/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2017, Building 3; Roof replacements</a:t>
            </a:r>
          </a:p>
          <a:p>
            <a:pPr marL="344488" lvl="3" indent="-193675">
              <a:spcBef>
                <a:spcPts val="600"/>
              </a:spcBef>
              <a:buClr>
                <a:srgbClr val="002060"/>
              </a:buClr>
              <a:buSzPct val="70000"/>
              <a:buFont typeface="Wingdings" charset="2"/>
              <a:buChar char="v"/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2016</a:t>
            </a:r>
            <a:r>
              <a:rPr lang="en-US" sz="1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Building 8; Main building</a:t>
            </a:r>
          </a:p>
          <a:p>
            <a:pPr marL="344488" lvl="3" indent="-193675">
              <a:spcBef>
                <a:spcPts val="600"/>
              </a:spcBef>
              <a:buClr>
                <a:srgbClr val="002060"/>
              </a:buClr>
              <a:buSzPct val="70000"/>
              <a:buFont typeface="Wingdings" charset="2"/>
              <a:buChar char="v"/>
              <a:defRPr/>
            </a:pPr>
            <a:r>
              <a:rPr lang="en-US" sz="1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2015, Building </a:t>
            </a: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0" name="Content Placeholder 27"/>
          <p:cNvSpPr txBox="1">
            <a:spLocks/>
          </p:cNvSpPr>
          <p:nvPr/>
        </p:nvSpPr>
        <p:spPr>
          <a:xfrm>
            <a:off x="66336" y="3825412"/>
            <a:ext cx="4517197" cy="22006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>
                <a:solidFill>
                  <a:srgbClr val="000090"/>
                </a:solidFill>
                <a:latin typeface="Arial" charset="0"/>
                <a:ea typeface="ＭＳ Ｐゴシック" charset="-128"/>
              </a:defRPr>
            </a:lvl1pPr>
            <a:lvl2pPr marL="246063" lvl="1" indent="-246063">
              <a:spcBef>
                <a:spcPts val="600"/>
              </a:spcBef>
              <a:spcAft>
                <a:spcPts val="600"/>
              </a:spcAft>
              <a:buClr>
                <a:srgbClr val="000090"/>
              </a:buClr>
              <a:buSzPct val="75000"/>
              <a:buFont typeface="Wingdings" charset="2"/>
              <a:buChar char="q"/>
              <a:defRPr>
                <a:solidFill>
                  <a:srgbClr val="00009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latin typeface="Times" charset="0"/>
                <a:ea typeface="ＭＳ Ｐゴシック" charset="-128"/>
              </a:defRPr>
            </a:lvl3pPr>
            <a:lvl4pPr marL="1600200" indent="-228600" eaLnBrk="0" hangingPunct="0">
              <a:defRPr sz="2400">
                <a:latin typeface="Times" charset="0"/>
                <a:ea typeface="ＭＳ Ｐゴシック" charset="-128"/>
              </a:defRPr>
            </a:lvl4pPr>
            <a:lvl5pPr marL="2057400" indent="-228600" eaLnBrk="0" hangingPunct="0">
              <a:defRPr sz="2400"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  <a:ea typeface="ＭＳ Ｐゴシック" charset="-128"/>
              </a:defRPr>
            </a:lvl9pPr>
          </a:lstStyle>
          <a:p>
            <a:pPr marL="206375" lvl="1" indent="-206375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400" dirty="0" smtClean="0">
                <a:solidFill>
                  <a:srgbClr val="002060"/>
                </a:solidFill>
                <a:ea typeface="Arial" charset="0"/>
                <a:cs typeface="Arial" charset="0"/>
              </a:rPr>
              <a:t>FY2019 Budget</a:t>
            </a:r>
          </a:p>
          <a:p>
            <a:pPr marL="344488" lvl="3" indent="-193675">
              <a:spcBef>
                <a:spcPts val="600"/>
              </a:spcBef>
              <a:buClr>
                <a:srgbClr val="002060"/>
              </a:buClr>
              <a:buSzPct val="70000"/>
              <a:buFont typeface="Wingdings" charset="2"/>
              <a:buChar char="v"/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Break-even operating budget anticipates rate increase April 1, 2019</a:t>
            </a:r>
          </a:p>
          <a:p>
            <a:pPr marL="344488" lvl="3" indent="-193675">
              <a:spcBef>
                <a:spcPts val="600"/>
              </a:spcBef>
              <a:buClr>
                <a:srgbClr val="002060"/>
              </a:buClr>
              <a:buSzPct val="70000"/>
              <a:buFont typeface="Wingdings" charset="2"/>
              <a:buChar char="v"/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Capital budget includes renovation of Building 10 and parking lot paving</a:t>
            </a:r>
          </a:p>
          <a:p>
            <a:pPr marL="206375" lvl="1" indent="-206375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400" dirty="0" smtClean="0">
                <a:solidFill>
                  <a:srgbClr val="002060"/>
                </a:solidFill>
                <a:ea typeface="Arial" charset="0"/>
                <a:cs typeface="Arial" charset="0"/>
              </a:rPr>
              <a:t>Guest satisfaction</a:t>
            </a:r>
            <a:endParaRPr lang="en-US" sz="1400" dirty="0">
              <a:solidFill>
                <a:srgbClr val="002060"/>
              </a:solidFill>
              <a:ea typeface="Arial" charset="0"/>
              <a:cs typeface="Arial" charset="0"/>
            </a:endParaRPr>
          </a:p>
          <a:p>
            <a:pPr marL="344488" lvl="3" indent="-193675">
              <a:spcBef>
                <a:spcPts val="600"/>
              </a:spcBef>
              <a:buClr>
                <a:srgbClr val="002060"/>
              </a:buClr>
              <a:buSzPct val="70000"/>
              <a:buFont typeface="Wingdings" charset="2"/>
              <a:buChar char="v"/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Remains very high: overall 96% satisfaction</a:t>
            </a:r>
          </a:p>
          <a:p>
            <a:pPr marL="344488" lvl="3" indent="-193675">
              <a:spcBef>
                <a:spcPts val="600"/>
              </a:spcBef>
              <a:buClr>
                <a:srgbClr val="002060"/>
              </a:buClr>
              <a:buSzPct val="70000"/>
              <a:buFont typeface="Wingdings" charset="2"/>
              <a:buChar char="v"/>
              <a:defRPr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Much encouragement to continue renovations</a:t>
            </a:r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6"/>
          <p:cNvSpPr>
            <a:spLocks noChangeArrowheads="1"/>
          </p:cNvSpPr>
          <p:nvPr/>
        </p:nvSpPr>
        <p:spPr bwMode="auto">
          <a:xfrm>
            <a:off x="0" y="14631"/>
            <a:ext cx="9144000" cy="69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8" tIns="45634" rIns="91268" bIns="45634"/>
          <a:lstStyle/>
          <a:p>
            <a:pPr algn="ctr"/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0" y="123980"/>
            <a:ext cx="914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1775" indent="-231775" algn="ctr"/>
            <a:r>
              <a:rPr lang="en-US" alt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ＭＳ Ｐゴシック" charset="-128"/>
              </a:rPr>
              <a:t>SURA / JSA Relations Program</a:t>
            </a:r>
            <a:endParaRPr lang="en-US" alt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8738" y="800757"/>
            <a:ext cx="885983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2857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lvl="1" indent="0" algn="ctr" eaLnBrk="1" hangingPunct="1">
              <a:spcBef>
                <a:spcPts val="600"/>
              </a:spcBef>
              <a:spcAft>
                <a:spcPts val="600"/>
              </a:spcAft>
              <a:buClr>
                <a:srgbClr val="000090"/>
              </a:buClr>
              <a:buSzPct val="75000"/>
            </a:pPr>
            <a:r>
              <a:rPr lang="en-US" altLang="en-US" sz="1400" dirty="0" smtClean="0">
                <a:solidFill>
                  <a:srgbClr val="002060"/>
                </a:solidFill>
                <a:latin typeface="Arial" charset="0"/>
                <a:sym typeface="Wingdings" charset="2"/>
              </a:rPr>
              <a:t>Regular meetings with </a:t>
            </a:r>
            <a:r>
              <a:rPr lang="en-US" altLang="en-US" sz="1400" dirty="0">
                <a:solidFill>
                  <a:srgbClr val="002060"/>
                </a:solidFill>
                <a:latin typeface="Arial" charset="0"/>
                <a:sym typeface="Wingdings" charset="2"/>
              </a:rPr>
              <a:t>federal and state lobbyists, regular meetings and discussions with federal, state, and local officials, representatives, and staffers, and Lab user community</a:t>
            </a:r>
          </a:p>
          <a:p>
            <a:pPr marL="246063" lvl="1" indent="-246063" eaLnBrk="1" hangingPunct="1">
              <a:spcBef>
                <a:spcPts val="600"/>
              </a:spcBef>
              <a:spcAft>
                <a:spcPts val="600"/>
              </a:spcAft>
              <a:buClr>
                <a:srgbClr val="000090"/>
              </a:buClr>
              <a:buSzPct val="75000"/>
              <a:buFont typeface="Wingdings" charset="2"/>
              <a:buChar char="q"/>
            </a:pPr>
            <a:r>
              <a:rPr lang="en-US" altLang="en-US" sz="1400" dirty="0">
                <a:solidFill>
                  <a:srgbClr val="002060"/>
                </a:solidFill>
                <a:latin typeface="Arial" charset="0"/>
                <a:sym typeface="Wingdings" charset="2"/>
              </a:rPr>
              <a:t>Funding boost for SC in FY19 appropriations is result of Virginia delegation’s advocacy and meetings with Virginia delegation</a:t>
            </a:r>
          </a:p>
          <a:p>
            <a:pPr marL="246063" lvl="1" indent="-246063" eaLnBrk="1" hangingPunct="1">
              <a:spcBef>
                <a:spcPts val="600"/>
              </a:spcBef>
              <a:spcAft>
                <a:spcPts val="600"/>
              </a:spcAft>
              <a:buClr>
                <a:srgbClr val="000090"/>
              </a:buClr>
              <a:buSzPct val="75000"/>
              <a:buFont typeface="Wingdings" charset="2"/>
              <a:buChar char="q"/>
            </a:pPr>
            <a:r>
              <a:rPr lang="en-US" altLang="en-US" sz="1400" dirty="0">
                <a:solidFill>
                  <a:srgbClr val="002060"/>
                </a:solidFill>
                <a:latin typeface="Arial" charset="0"/>
                <a:sym typeface="Wingdings" charset="2"/>
              </a:rPr>
              <a:t>Seed funding from Virginia for the Center for Nuclear Femtography, supported by Virginia university presidents</a:t>
            </a:r>
          </a:p>
          <a:p>
            <a:pPr marL="246063" lvl="1" indent="-246063" eaLnBrk="1" hangingPunct="1">
              <a:spcBef>
                <a:spcPts val="600"/>
              </a:spcBef>
              <a:spcAft>
                <a:spcPts val="600"/>
              </a:spcAft>
              <a:buClr>
                <a:srgbClr val="000090"/>
              </a:buClr>
              <a:buSzPct val="75000"/>
              <a:buFont typeface="Wingdings" charset="2"/>
              <a:buChar char="q"/>
            </a:pPr>
            <a:r>
              <a:rPr lang="en-US" altLang="en-US" sz="1400" dirty="0">
                <a:solidFill>
                  <a:srgbClr val="002060"/>
                </a:solidFill>
                <a:latin typeface="Arial" charset="0"/>
                <a:sym typeface="Wingdings" charset="2"/>
              </a:rPr>
              <a:t>Successfully negotiated language in Virginia budget bill exempting JSA from sales tax on personal property for biennial </a:t>
            </a:r>
          </a:p>
          <a:p>
            <a:pPr marL="246063" lvl="1" indent="-246063" eaLnBrk="1" hangingPunct="1">
              <a:spcBef>
                <a:spcPts val="600"/>
              </a:spcBef>
              <a:spcAft>
                <a:spcPts val="600"/>
              </a:spcAft>
              <a:buClr>
                <a:srgbClr val="000090"/>
              </a:buClr>
              <a:buSzPct val="75000"/>
              <a:buFont typeface="Wingdings" charset="2"/>
              <a:buChar char="q"/>
            </a:pPr>
            <a:r>
              <a:rPr lang="en-US" altLang="en-US" sz="1400" dirty="0">
                <a:solidFill>
                  <a:srgbClr val="002060"/>
                </a:solidFill>
                <a:latin typeface="Arial" charset="0"/>
                <a:sym typeface="Wingdings" charset="2"/>
              </a:rPr>
              <a:t>Working with City of NN, State of VA, College of W&amp;M, private developer, and regional groups to ensure land and infrastructure issues are successfully resolved for future Lab </a:t>
            </a:r>
            <a:r>
              <a:rPr lang="en-US" altLang="en-US" sz="1400" dirty="0" smtClean="0">
                <a:solidFill>
                  <a:srgbClr val="002060"/>
                </a:solidFill>
                <a:latin typeface="Arial" charset="0"/>
                <a:sym typeface="Wingdings" charset="2"/>
              </a:rPr>
              <a:t>expansion</a:t>
            </a:r>
            <a:endParaRPr lang="en-US" altLang="en-US" sz="1400" dirty="0">
              <a:solidFill>
                <a:srgbClr val="002060"/>
              </a:solidFill>
              <a:latin typeface="Arial" charset="0"/>
              <a:sym typeface="Wingdings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9" y="5143500"/>
            <a:ext cx="996533" cy="1186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42" y="3788610"/>
            <a:ext cx="1450951" cy="351877"/>
          </a:xfrm>
          <a:prstGeom prst="rect">
            <a:avLst/>
          </a:prstGeom>
          <a:ln w="12700">
            <a:solidFill>
              <a:srgbClr val="06611F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4707730" y="3760370"/>
            <a:ext cx="2395876" cy="911081"/>
            <a:chOff x="5491959" y="3348795"/>
            <a:chExt cx="3528270" cy="159092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532" y="3348795"/>
              <a:ext cx="2247697" cy="1590928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1"/>
              </a:bgClr>
            </a:pattFill>
            <a:ln w="28575" cmpd="sng">
              <a:noFill/>
            </a:ln>
            <a:effectLst>
              <a:softEdge rad="3175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1959" y="3366535"/>
              <a:ext cx="2478724" cy="951653"/>
            </a:xfrm>
            <a:prstGeom prst="rect">
              <a:avLst/>
            </a:prstGeom>
            <a:effectLst>
              <a:softEdge rad="12700"/>
            </a:effec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50" y="5704257"/>
            <a:ext cx="585721" cy="6034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23" y="4401806"/>
            <a:ext cx="809817" cy="70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47" y="4267001"/>
            <a:ext cx="1150730" cy="7652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" y="3732035"/>
            <a:ext cx="2256532" cy="630973"/>
          </a:xfrm>
          <a:prstGeom prst="rect">
            <a:avLst/>
          </a:prstGeom>
        </p:spPr>
      </p:pic>
      <p:pic>
        <p:nvPicPr>
          <p:cNvPr id="18" name="Picture 17" descr="177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69" y="4948721"/>
            <a:ext cx="2092411" cy="4782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64" y="4088902"/>
            <a:ext cx="675708" cy="871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25" y="3983094"/>
            <a:ext cx="714292" cy="66484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449543" y="5087880"/>
            <a:ext cx="3716256" cy="791651"/>
            <a:chOff x="1366849" y="5032236"/>
            <a:chExt cx="3716256" cy="791651"/>
          </a:xfrm>
        </p:grpSpPr>
        <p:pic>
          <p:nvPicPr>
            <p:cNvPr id="21" name="Picture 2" descr="http://www.eicug.org/web/sites/default/files/EIC-logo_1.png">
              <a:hlinkClick r:id="rId14" tooltip="Home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849" y="5032236"/>
              <a:ext cx="808675" cy="791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144630" y="5321265"/>
              <a:ext cx="29384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x-none" altLang="x-none" sz="1200" b="1">
                  <a:latin typeface="Arial" charset="0"/>
                </a:rPr>
                <a:t>Electron-Ion Collider User Group </a:t>
              </a:r>
              <a:endParaRPr lang="x-none" altLang="x-none" sz="1200" b="1" dirty="0">
                <a:latin typeface="Arial" charset="0"/>
              </a:endParaRPr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1792360" y="5893386"/>
            <a:ext cx="5606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2857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246063" lvl="1" indent="-246063" eaLnBrk="1" hangingPunct="1">
              <a:spcBef>
                <a:spcPts val="600"/>
              </a:spcBef>
              <a:spcAft>
                <a:spcPts val="600"/>
              </a:spcAft>
              <a:buClr>
                <a:srgbClr val="000090"/>
              </a:buClr>
              <a:buSzPct val="75000"/>
              <a:buFont typeface="Wingdings" charset="2"/>
              <a:buChar char="q"/>
            </a:pPr>
            <a:r>
              <a:rPr lang="en-US" altLang="en-US" sz="1400" dirty="0" smtClean="0">
                <a:solidFill>
                  <a:srgbClr val="002060"/>
                </a:solidFill>
                <a:latin typeface="Arial" charset="0"/>
                <a:sym typeface="Wingdings" charset="2"/>
              </a:rPr>
              <a:t>Supported EIC User Group’s </a:t>
            </a:r>
            <a:r>
              <a:rPr lang="en-US" altLang="en-US" sz="1400" dirty="0">
                <a:solidFill>
                  <a:srgbClr val="002060"/>
                </a:solidFill>
                <a:latin typeface="Arial" charset="0"/>
                <a:sym typeface="Wingdings" charset="2"/>
              </a:rPr>
              <a:t>advocacy </a:t>
            </a:r>
            <a:r>
              <a:rPr lang="en-US" altLang="en-US" sz="1400" dirty="0" smtClean="0">
                <a:solidFill>
                  <a:srgbClr val="002060"/>
                </a:solidFill>
                <a:latin typeface="Arial" charset="0"/>
                <a:sym typeface="Wingdings" charset="2"/>
              </a:rPr>
              <a:t>efforts on Capitol Hill in early December</a:t>
            </a:r>
            <a:endParaRPr lang="en-US" altLang="en-US" sz="1400" dirty="0">
              <a:solidFill>
                <a:srgbClr val="002060"/>
              </a:solidFill>
              <a:latin typeface="Arial" charset="0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09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13370</TotalTime>
  <Words>637</Words>
  <Application>Microsoft Macintosh PowerPoint</Application>
  <PresentationFormat>On-screen Show (4:3)</PresentationFormat>
  <Paragraphs>107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ＭＳ Ｐゴシック</vt:lpstr>
      <vt:lpstr>Wingdings</vt:lpstr>
      <vt:lpstr>ZapfDingbatsITC</vt:lpstr>
      <vt:lpstr>JLabPowerpointMain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Jacqueline Bacon</dc:creator>
  <cp:lastModifiedBy>Elizabeth Lawson</cp:lastModifiedBy>
  <cp:revision>831</cp:revision>
  <cp:lastPrinted>2016-05-12T15:06:44Z</cp:lastPrinted>
  <dcterms:created xsi:type="dcterms:W3CDTF">2013-08-22T19:51:08Z</dcterms:created>
  <dcterms:modified xsi:type="dcterms:W3CDTF">2019-01-09T19:22:27Z</dcterms:modified>
</cp:coreProperties>
</file>