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embeddings/Microsoft_Equation8.bin" ContentType="application/vnd.openxmlformats-officedocument.oleObject"/>
  <Override PartName="/ppt/embeddings/oleObject1.bin" ContentType="application/vnd.openxmlformats-officedocument.oleObject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embeddings/oleObject2.bin" ContentType="application/vnd.openxmlformats-officedocument.oleObject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embeddings/Microsoft_Equation6.bin" ContentType="application/vnd.openxmlformats-officedocument.oleObject"/>
  <Override PartName="/ppt/slides/slide4.xml" ContentType="application/vnd.openxmlformats-officedocument.presentationml.slide+xml"/>
  <Default Extension="wmf" ContentType="image/x-wmf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2"/>
  </p:notesMasterIdLst>
  <p:sldIdLst>
    <p:sldId id="260" r:id="rId2"/>
    <p:sldId id="297" r:id="rId3"/>
    <p:sldId id="308" r:id="rId4"/>
    <p:sldId id="267" r:id="rId5"/>
    <p:sldId id="265" r:id="rId6"/>
    <p:sldId id="296" r:id="rId7"/>
    <p:sldId id="279" r:id="rId8"/>
    <p:sldId id="274" r:id="rId9"/>
    <p:sldId id="261" r:id="rId10"/>
    <p:sldId id="305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C00"/>
    <a:srgbClr val="0066FF"/>
    <a:srgbClr val="3399FF"/>
    <a:srgbClr val="FF0000"/>
    <a:srgbClr val="FF3300"/>
    <a:srgbClr val="00FF00"/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4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ict"/><Relationship Id="rId4" Type="http://schemas.openxmlformats.org/officeDocument/2006/relationships/image" Target="../media/image5.pict"/><Relationship Id="rId5" Type="http://schemas.openxmlformats.org/officeDocument/2006/relationships/image" Target="../media/image6.pict"/><Relationship Id="rId6" Type="http://schemas.openxmlformats.org/officeDocument/2006/relationships/image" Target="../media/image7.pict"/><Relationship Id="rId7" Type="http://schemas.openxmlformats.org/officeDocument/2006/relationships/image" Target="../media/image8.pict"/><Relationship Id="rId8" Type="http://schemas.openxmlformats.org/officeDocument/2006/relationships/image" Target="../media/image9.pict"/><Relationship Id="rId1" Type="http://schemas.openxmlformats.org/officeDocument/2006/relationships/image" Target="../media/image2.pict"/><Relationship Id="rId2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E3325A-7242-5247-BAAD-1CA154F9E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/>
          <a:ea typeface="ＭＳ Ｐゴシック" pitchFamily="-106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itchFamily="-106" charset="0"/>
          <a:ea typeface="ＭＳ Ｐゴシック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itchFamily="-106" charset="0"/>
          <a:ea typeface="ＭＳ Ｐゴシック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itchFamily="-106" charset="0"/>
          <a:ea typeface="ＭＳ Ｐゴシック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itchFamily="-106" charset="0"/>
          <a:ea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/>
          <a:ea typeface="ＭＳ Ｐゴシック" pitchFamily="-106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27.png"/><Relationship Id="rId8" Type="http://schemas.openxmlformats.org/officeDocument/2006/relationships/oleObject" Target="../embeddings/Microsoft_Equation15.bin"/><Relationship Id="rId9" Type="http://schemas.openxmlformats.org/officeDocument/2006/relationships/oleObject" Target="../embeddings/Microsoft_Equation1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Microsoft_Equation6.bin"/><Relationship Id="rId9" Type="http://schemas.openxmlformats.org/officeDocument/2006/relationships/oleObject" Target="../embeddings/Microsoft_Equation7.bin"/><Relationship Id="rId10" Type="http://schemas.openxmlformats.org/officeDocument/2006/relationships/oleObject" Target="../embeddings/Microsoft_Equation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3400" y="833497"/>
            <a:ext cx="8229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90"/>
                </a:solidFill>
                <a:latin typeface="Arial"/>
                <a:cs typeface="Arial"/>
              </a:rPr>
              <a:t>Sub-</a:t>
            </a:r>
            <a:r>
              <a:rPr lang="en-US" sz="3200" b="0" dirty="0" err="1" smtClean="0">
                <a:solidFill>
                  <a:srgbClr val="000090"/>
                </a:solidFill>
                <a:latin typeface="Arial"/>
                <a:cs typeface="Arial"/>
              </a:rPr>
              <a:t>ps</a:t>
            </a:r>
            <a:r>
              <a:rPr lang="en-US" sz="3200" b="0" dirty="0" smtClean="0">
                <a:solidFill>
                  <a:srgbClr val="000090"/>
                </a:solidFill>
                <a:latin typeface="Arial"/>
                <a:cs typeface="Arial"/>
              </a:rPr>
              <a:t> bunch length measurements</a:t>
            </a:r>
          </a:p>
          <a:p>
            <a:pPr algn="ctr"/>
            <a:r>
              <a:rPr lang="en-US" sz="3200" b="0" dirty="0" smtClean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en-US" sz="3200" b="0" dirty="0" smtClean="0">
                <a:solidFill>
                  <a:srgbClr val="000090"/>
                </a:solidFill>
                <a:latin typeface="Arial"/>
                <a:cs typeface="Arial"/>
              </a:rPr>
              <a:t>t the JLab FEL</a:t>
            </a:r>
          </a:p>
          <a:p>
            <a:pPr algn="ctr"/>
            <a:r>
              <a:rPr lang="en-US" sz="3200" b="0" dirty="0" smtClean="0">
                <a:solidFill>
                  <a:srgbClr val="000090"/>
                </a:solidFill>
                <a:latin typeface="Arial"/>
                <a:cs typeface="Arial"/>
              </a:rPr>
              <a:t>with coherent transition radiation (CTR) </a:t>
            </a:r>
          </a:p>
          <a:p>
            <a:pPr algn="ctr"/>
            <a:r>
              <a:rPr lang="en-US" sz="3200" b="0" dirty="0" smtClean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en-US" sz="3200" b="0" dirty="0" smtClean="0">
                <a:solidFill>
                  <a:srgbClr val="000090"/>
                </a:solidFill>
                <a:latin typeface="Arial"/>
                <a:cs typeface="Arial"/>
              </a:rPr>
              <a:t>nd “Martin-</a:t>
            </a:r>
            <a:r>
              <a:rPr lang="en-US" sz="3200" b="0" dirty="0" err="1" smtClean="0">
                <a:solidFill>
                  <a:srgbClr val="000090"/>
                </a:solidFill>
                <a:latin typeface="Arial"/>
                <a:cs typeface="Arial"/>
              </a:rPr>
              <a:t>Puplett</a:t>
            </a:r>
            <a:r>
              <a:rPr lang="en-US" sz="3200" b="0" dirty="0" smtClean="0">
                <a:solidFill>
                  <a:srgbClr val="000090"/>
                </a:solidFill>
                <a:latin typeface="Arial"/>
                <a:cs typeface="Arial"/>
              </a:rPr>
              <a:t>” interferometer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3214165" y="3059668"/>
            <a:ext cx="2715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1" dirty="0">
                <a:solidFill>
                  <a:srgbClr val="000000"/>
                </a:solidFill>
                <a:latin typeface="Arial"/>
                <a:cs typeface="Arial"/>
              </a:rPr>
              <a:t>Pavel </a:t>
            </a:r>
            <a:r>
              <a:rPr lang="en-US" sz="1800" b="0" i="1" dirty="0" smtClean="0">
                <a:solidFill>
                  <a:srgbClr val="000000"/>
                </a:solidFill>
                <a:latin typeface="Arial"/>
                <a:cs typeface="Arial"/>
              </a:rPr>
              <a:t>Evtushenko,</a:t>
            </a:r>
            <a:r>
              <a:rPr lang="en-US" sz="1800" b="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i="1" dirty="0" smtClean="0">
                <a:solidFill>
                  <a:srgbClr val="000000"/>
                </a:solidFill>
                <a:latin typeface="Arial"/>
                <a:cs typeface="Arial"/>
              </a:rPr>
              <a:t>JLab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79373" y="3493532"/>
            <a:ext cx="5147563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  <a:buSzPct val="100000"/>
              <a:buFont typeface="Wingdings" charset="2"/>
              <a:buChar char="v"/>
            </a:pPr>
            <a:r>
              <a:rPr lang="en-US" sz="1800" b="0" dirty="0" smtClean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  The </a:t>
            </a:r>
            <a:r>
              <a:rPr lang="en-US" sz="1800" b="0" dirty="0" smtClean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key </a:t>
            </a:r>
            <a:r>
              <a:rPr lang="en-US" sz="1800" b="0" dirty="0" smtClean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principles of the diagnostic </a:t>
            </a:r>
            <a:endParaRPr lang="en-US" sz="1800" b="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SzPct val="100000"/>
              <a:buFont typeface="Wingdings" charset="2"/>
              <a:buChar char="v"/>
            </a:pPr>
            <a:r>
              <a:rPr lang="en-US" sz="1800" b="0" dirty="0" smtClean="0">
                <a:solidFill>
                  <a:schemeClr val="accent4"/>
                </a:solidFill>
                <a:latin typeface="Arial"/>
                <a:cs typeface="Arial"/>
              </a:rPr>
              <a:t>  Operation of the </a:t>
            </a:r>
            <a:r>
              <a:rPr lang="en-US" sz="1800" b="0" dirty="0" err="1" smtClean="0">
                <a:solidFill>
                  <a:schemeClr val="accent4"/>
                </a:solidFill>
                <a:latin typeface="Arial"/>
                <a:cs typeface="Arial"/>
              </a:rPr>
              <a:t>Matrin-Puplett</a:t>
            </a:r>
            <a:r>
              <a:rPr lang="en-US" sz="1800" b="0" dirty="0" smtClean="0">
                <a:solidFill>
                  <a:schemeClr val="accent4"/>
                </a:solidFill>
                <a:latin typeface="Arial"/>
                <a:cs typeface="Arial"/>
              </a:rPr>
              <a:t> interferometer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SzPct val="100000"/>
              <a:buFont typeface="Wingdings" charset="2"/>
              <a:buChar char="v"/>
            </a:pPr>
            <a:r>
              <a:rPr lang="en-US" sz="1800" b="0" dirty="0" smtClean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  An examples of data</a:t>
            </a:r>
            <a:endParaRPr lang="en-US" sz="1800" b="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SzPct val="100000"/>
              <a:buFont typeface="Wingdings" charset="2"/>
              <a:buChar char="v"/>
            </a:pPr>
            <a:r>
              <a:rPr lang="en-US" sz="1800" b="0" dirty="0" smtClean="0">
                <a:solidFill>
                  <a:schemeClr val="accent4"/>
                </a:solidFill>
                <a:latin typeface="Arial"/>
                <a:cs typeface="Arial"/>
              </a:rPr>
              <a:t>  Low frequency cut-off</a:t>
            </a:r>
            <a:endParaRPr lang="en-US" sz="1800" b="0" dirty="0" smtClean="0">
              <a:solidFill>
                <a:schemeClr val="accent4"/>
              </a:solidFill>
              <a:latin typeface="Arial"/>
              <a:cs typeface="Arial"/>
              <a:sym typeface="Symbol" charset="2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SzPct val="100000"/>
              <a:buFont typeface="Wingdings" charset="2"/>
              <a:buChar char="v"/>
            </a:pPr>
            <a:r>
              <a:rPr lang="en-US" sz="1800" b="0" dirty="0" smtClean="0">
                <a:solidFill>
                  <a:schemeClr val="accent4"/>
                </a:solidFill>
                <a:latin typeface="Arial"/>
                <a:cs typeface="Arial"/>
              </a:rPr>
              <a:t>  Data Evaluation in frequency domain</a:t>
            </a:r>
            <a:endParaRPr lang="en-US" sz="1800" b="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SzPct val="100000"/>
              <a:buFont typeface="Wingdings" charset="2"/>
              <a:buChar char="v"/>
            </a:pPr>
            <a:r>
              <a:rPr lang="en-US" sz="1800" b="0" dirty="0" smtClean="0">
                <a:solidFill>
                  <a:schemeClr val="accent4"/>
                </a:solidFill>
                <a:latin typeface="Arial"/>
                <a:cs typeface="Arial"/>
              </a:rPr>
              <a:t>  Pulsed beam vs. CW beam measurements</a:t>
            </a:r>
            <a:endParaRPr lang="en-US" sz="1800" b="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2270785" y="166688"/>
            <a:ext cx="4629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Bunch length reconstruction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572000" y="914400"/>
          <a:ext cx="2235200" cy="860425"/>
        </p:xfrm>
        <a:graphic>
          <a:graphicData uri="http://schemas.openxmlformats.org/presentationml/2006/ole">
            <p:oleObj spid="_x0000_s45058" r:id="rId3" imgW="1485900" imgH="57150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572000" y="2017713"/>
          <a:ext cx="1608138" cy="420687"/>
        </p:xfrm>
        <a:graphic>
          <a:graphicData uri="http://schemas.openxmlformats.org/presentationml/2006/ole">
            <p:oleObj spid="_x0000_s45059" r:id="rId4" imgW="1054100" imgH="279400" progId="Equation.3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572000" y="5905500"/>
          <a:ext cx="3011488" cy="419100"/>
        </p:xfrm>
        <a:graphic>
          <a:graphicData uri="http://schemas.openxmlformats.org/presentationml/2006/ole">
            <p:oleObj spid="_x0000_s45060" r:id="rId5" imgW="1981200" imgH="279400" progId="Equation.3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4572000" y="2362200"/>
          <a:ext cx="4345984" cy="3543300"/>
        </p:xfrm>
        <a:graphic>
          <a:graphicData uri="http://schemas.openxmlformats.org/presentationml/2006/ole">
            <p:oleObj spid="_x0000_s45061" name="Graph" r:id="rId6" imgW="3552480" imgH="2897280" progId="">
              <p:embed/>
            </p:oleObj>
          </a:graphicData>
        </a:graphic>
      </p:graphicFrame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1222375" y="974725"/>
            <a:ext cx="303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Comic Sans MS" charset="0"/>
                <a:ea typeface="Times New Roman" charset="0"/>
                <a:cs typeface="Times New Roman" charset="0"/>
              </a:rPr>
              <a:t>the Gaussian shape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Comic Sans MS" charset="0"/>
                <a:ea typeface="Times New Roman" charset="0"/>
                <a:cs typeface="Times New Roman" charset="0"/>
              </a:rPr>
              <a:t>of the bunch </a:t>
            </a:r>
            <a:r>
              <a:rPr lang="en-US" sz="2000" b="0" dirty="0">
                <a:solidFill>
                  <a:srgbClr val="000000"/>
                </a:solidFill>
                <a:latin typeface="Comic Sans MS" charset="0"/>
              </a:rPr>
              <a:t>is </a:t>
            </a:r>
            <a:r>
              <a:rPr lang="en-US" sz="2000" b="0" dirty="0">
                <a:solidFill>
                  <a:srgbClr val="000000"/>
                </a:solidFill>
                <a:latin typeface="Comic Sans MS" charset="0"/>
                <a:ea typeface="Times New Roman" charset="0"/>
                <a:cs typeface="Times New Roman" charset="0"/>
              </a:rPr>
              <a:t>assumed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1222375" y="1889125"/>
            <a:ext cx="2727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>
                <a:solidFill>
                  <a:srgbClr val="000000"/>
                </a:solidFill>
                <a:latin typeface="Comic Sans MS" charset="0"/>
              </a:rPr>
              <a:t>its power spectrum is</a:t>
            </a:r>
          </a:p>
          <a:p>
            <a:pPr>
              <a:buFont typeface="Symbol" charset="2"/>
              <a:buNone/>
            </a:pPr>
            <a:r>
              <a:rPr lang="en-US" sz="2000" b="0">
                <a:solidFill>
                  <a:srgbClr val="000000"/>
                </a:solidFill>
                <a:latin typeface="Comic Sans MS" charset="0"/>
              </a:rPr>
              <a:t>also </a:t>
            </a:r>
            <a:r>
              <a:rPr lang="en-US" sz="2000" b="0">
                <a:solidFill>
                  <a:srgbClr val="000000"/>
                </a:solidFill>
                <a:latin typeface="Comic Sans MS" charset="0"/>
                <a:ea typeface="Times New Roman" charset="0"/>
                <a:cs typeface="Times New Roman" charset="0"/>
              </a:rPr>
              <a:t>Gaussian</a:t>
            </a:r>
            <a:r>
              <a:rPr lang="en-US" sz="2000" b="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1219200" y="2895600"/>
            <a:ext cx="31162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solidFill>
                  <a:schemeClr val="accent4"/>
                </a:solidFill>
                <a:latin typeface="Comic Sans MS" charset="0"/>
              </a:rPr>
              <a:t>low frequency cut-off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chemeClr val="accent4"/>
                </a:solidFill>
                <a:latin typeface="Comic Sans MS" charset="0"/>
              </a:rPr>
              <a:t>diffraction on the  </a:t>
            </a:r>
            <a:r>
              <a:rPr lang="en-US" sz="2000" b="0" dirty="0" err="1">
                <a:solidFill>
                  <a:schemeClr val="accent4"/>
                </a:solidFill>
                <a:latin typeface="Comic Sans MS" charset="0"/>
              </a:rPr>
              <a:t>Golay</a:t>
            </a:r>
            <a:endParaRPr lang="en-US" sz="2000" b="0" dirty="0">
              <a:solidFill>
                <a:schemeClr val="accent4"/>
              </a:solidFill>
              <a:latin typeface="Comic Sans MS" charset="0"/>
            </a:endParaRP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chemeClr val="accent4"/>
                </a:solidFill>
                <a:latin typeface="Comic Sans MS" charset="0"/>
              </a:rPr>
              <a:t>cell input window</a:t>
            </a:r>
          </a:p>
          <a:p>
            <a:pPr>
              <a:buFont typeface="Symbol" charset="2"/>
              <a:buNone/>
            </a:pPr>
            <a:endParaRPr lang="en-US" sz="2000" b="0" dirty="0">
              <a:solidFill>
                <a:schemeClr val="accent4"/>
              </a:solidFill>
              <a:latin typeface="Comic Sans MS" charset="0"/>
            </a:endParaRP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chemeClr val="accent4"/>
                </a:solidFill>
                <a:latin typeface="Comic Sans MS" charset="0"/>
              </a:rPr>
              <a:t>two filter functions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chemeClr val="accent4"/>
                </a:solidFill>
                <a:latin typeface="Comic Sans MS" charset="0"/>
              </a:rPr>
              <a:t>were considered: </a:t>
            </a:r>
          </a:p>
        </p:txBody>
      </p:sp>
      <p:pic>
        <p:nvPicPr>
          <p:cNvPr id="45068" name="Picture 13" descr="gb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143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4" descr="gb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057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5" descr="gb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3048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6" descr="gb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6096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322388" y="4854575"/>
          <a:ext cx="2187575" cy="420688"/>
        </p:xfrm>
        <a:graphic>
          <a:graphicData uri="http://schemas.openxmlformats.org/presentationml/2006/ole">
            <p:oleObj spid="_x0000_s45062" r:id="rId8" imgW="1435100" imgH="279400" progId="Equation.3">
              <p:embed/>
            </p:oleObj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322388" y="5372100"/>
          <a:ext cx="2198687" cy="419100"/>
        </p:xfrm>
        <a:graphic>
          <a:graphicData uri="http://schemas.openxmlformats.org/presentationml/2006/ole">
            <p:oleObj spid="_x0000_s45063" r:id="rId9" imgW="1447800" imgH="279400" progId="Equation.3">
              <p:embed/>
            </p:oleObj>
          </a:graphicData>
        </a:graphic>
      </p:graphicFrame>
      <p:sp>
        <p:nvSpPr>
          <p:cNvPr id="45072" name="Text Box 21"/>
          <p:cNvSpPr txBox="1">
            <a:spLocks noChangeArrowheads="1"/>
          </p:cNvSpPr>
          <p:nvPr/>
        </p:nvSpPr>
        <p:spPr bwMode="auto">
          <a:xfrm>
            <a:off x="1219200" y="5943600"/>
            <a:ext cx="306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Comic Sans MS" charset="0"/>
                <a:ea typeface="Times New Roman" charset="0"/>
                <a:cs typeface="Times New Roman" charset="0"/>
              </a:rPr>
              <a:t>The fit function is used</a:t>
            </a:r>
            <a:r>
              <a:rPr lang="en-US" sz="2000" b="0" dirty="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260480" y="166688"/>
            <a:ext cx="4661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 err="1" smtClean="0">
                <a:solidFill>
                  <a:srgbClr val="000090"/>
                </a:solidFill>
                <a:latin typeface="Arial"/>
                <a:cs typeface="Arial"/>
              </a:rPr>
              <a:t>Jlab</a:t>
            </a:r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 FEL </a:t>
            </a:r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CTR </a:t>
            </a:r>
            <a:r>
              <a:rPr lang="en-US" sz="2800" b="0" dirty="0" err="1" smtClean="0">
                <a:solidFill>
                  <a:srgbClr val="000090"/>
                </a:solidFill>
                <a:latin typeface="Arial"/>
                <a:cs typeface="Arial"/>
              </a:rPr>
              <a:t>interferogram</a:t>
            </a:r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n-US" sz="2800" b="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569910" y="5848290"/>
            <a:ext cx="3306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s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ea typeface="Times New Roman" charset="0"/>
                <a:cs typeface="Arial"/>
              </a:rPr>
              <a:t>tep size – 5 um, 128 steps</a:t>
            </a:r>
            <a:endParaRPr lang="en-US" sz="2000" b="0" dirty="0">
              <a:solidFill>
                <a:schemeClr val="tx1"/>
              </a:solidFill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6" name="Picture 5" descr="Interfero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85" y="960120"/>
            <a:ext cx="6546215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72723" y="166688"/>
            <a:ext cx="7036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 err="1" smtClean="0">
                <a:solidFill>
                  <a:srgbClr val="000090"/>
                </a:solidFill>
                <a:latin typeface="Arial"/>
                <a:cs typeface="Arial"/>
              </a:rPr>
              <a:t>Jlab</a:t>
            </a:r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 FEL </a:t>
            </a:r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CTR spectrum and the fit function</a:t>
            </a:r>
            <a:endParaRPr lang="en-US" sz="2800" b="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5" name="Picture 4" descr="CTR spectr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" y="960120"/>
            <a:ext cx="6537960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536575"/>
          </a:xfrm>
        </p:spPr>
        <p:txBody>
          <a:bodyPr/>
          <a:lstStyle/>
          <a:p>
            <a:pPr eaLnBrk="1" hangingPunct="1"/>
            <a:r>
              <a:rPr lang="en-US" sz="2800" dirty="0"/>
              <a:t>JLab FEL (layout and longitudinal matching)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620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57200" y="762000"/>
            <a:ext cx="769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Requirements on phase space: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Long bunch in </a:t>
            </a:r>
            <a:r>
              <a:rPr lang="en-US" sz="1600" b="0" dirty="0" err="1">
                <a:solidFill>
                  <a:schemeClr val="tx1"/>
                </a:solidFill>
                <a:latin typeface="Arial"/>
                <a:cs typeface="Arial"/>
              </a:rPr>
              <a:t>linac</a:t>
            </a:r>
            <a:endParaRPr lang="en-US" sz="16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high peak current (short bunch) at FEL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b="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bunch length compression at wiggler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“small” energy spread at dump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b="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energy compress while energy recovering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b="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“short” RF wavelength/long bunch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1600" b="0" dirty="0" err="1">
                <a:solidFill>
                  <a:schemeClr val="tx1"/>
                </a:solidFill>
                <a:latin typeface="Arial"/>
                <a:ea typeface="ＭＳ Ｐゴシック" charset="-128"/>
                <a:cs typeface="Arial"/>
                <a:sym typeface="Symbol" charset="2"/>
              </a:rPr>
              <a:t></a:t>
            </a:r>
            <a:r>
              <a:rPr lang="en-US" sz="1600" b="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get slope </a:t>
            </a:r>
            <a:r>
              <a:rPr lang="en-US" sz="1600" b="0" i="1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and curvature</a:t>
            </a:r>
            <a:r>
              <a:rPr lang="en-US" sz="1600" b="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right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81600" y="3581400"/>
            <a:ext cx="1419225" cy="1243013"/>
            <a:chOff x="3148" y="2448"/>
            <a:chExt cx="894" cy="78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16" y="2448"/>
              <a:ext cx="826" cy="783"/>
              <a:chOff x="1768" y="1555"/>
              <a:chExt cx="826" cy="783"/>
            </a:xfrm>
          </p:grpSpPr>
          <p:sp>
            <p:nvSpPr>
              <p:cNvPr id="14374" name="Line 8"/>
              <p:cNvSpPr>
                <a:spLocks noChangeShapeType="1"/>
              </p:cNvSpPr>
              <p:nvPr/>
            </p:nvSpPr>
            <p:spPr bwMode="auto">
              <a:xfrm flipV="1">
                <a:off x="2128" y="161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5" name="Line 9"/>
              <p:cNvSpPr>
                <a:spLocks noChangeShapeType="1"/>
              </p:cNvSpPr>
              <p:nvPr/>
            </p:nvSpPr>
            <p:spPr bwMode="auto">
              <a:xfrm rot="5400000" flipH="1" flipV="1">
                <a:off x="2128" y="161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6" name="Oval 10"/>
              <p:cNvSpPr>
                <a:spLocks noChangeArrowheads="1"/>
              </p:cNvSpPr>
              <p:nvPr/>
            </p:nvSpPr>
            <p:spPr bwMode="auto">
              <a:xfrm rot="-5475630">
                <a:off x="2007" y="1959"/>
                <a:ext cx="242" cy="4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7" name="Text Box 11"/>
              <p:cNvSpPr txBox="1">
                <a:spLocks noChangeArrowheads="1"/>
              </p:cNvSpPr>
              <p:nvPr/>
            </p:nvSpPr>
            <p:spPr bwMode="auto">
              <a:xfrm>
                <a:off x="1971" y="1555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E</a:t>
                </a:r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4378" name="Text Box 12"/>
              <p:cNvSpPr txBox="1">
                <a:spLocks noChangeArrowheads="1"/>
              </p:cNvSpPr>
              <p:nvPr/>
            </p:nvSpPr>
            <p:spPr bwMode="auto">
              <a:xfrm>
                <a:off x="2403" y="1961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Symbol" charset="2"/>
                  </a:rPr>
                  <a:t>f</a:t>
                </a:r>
                <a:endParaRPr lang="en-US" sz="2400">
                  <a:solidFill>
                    <a:srgbClr val="000000"/>
                  </a:solidFill>
                  <a:latin typeface="Symbol" charset="2"/>
                </a:endParaRPr>
              </a:p>
            </p:txBody>
          </p:sp>
        </p:grpSp>
        <p:sp>
          <p:nvSpPr>
            <p:cNvPr id="14373" name="Freeform 13"/>
            <p:cNvSpPr>
              <a:spLocks/>
            </p:cNvSpPr>
            <p:nvPr/>
          </p:nvSpPr>
          <p:spPr bwMode="auto">
            <a:xfrm>
              <a:off x="3148" y="2482"/>
              <a:ext cx="308" cy="302"/>
            </a:xfrm>
            <a:custGeom>
              <a:avLst/>
              <a:gdLst>
                <a:gd name="T0" fmla="*/ 308 w 308"/>
                <a:gd name="T1" fmla="*/ 302 h 302"/>
                <a:gd name="T2" fmla="*/ 108 w 308"/>
                <a:gd name="T3" fmla="*/ 241 h 302"/>
                <a:gd name="T4" fmla="*/ 34 w 308"/>
                <a:gd name="T5" fmla="*/ 143 h 302"/>
                <a:gd name="T6" fmla="*/ 0 w 308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302"/>
                <a:gd name="T14" fmla="*/ 308 w 308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302">
                  <a:moveTo>
                    <a:pt x="308" y="302"/>
                  </a:moveTo>
                  <a:cubicBezTo>
                    <a:pt x="274" y="292"/>
                    <a:pt x="153" y="268"/>
                    <a:pt x="108" y="241"/>
                  </a:cubicBezTo>
                  <a:cubicBezTo>
                    <a:pt x="63" y="214"/>
                    <a:pt x="52" y="183"/>
                    <a:pt x="34" y="143"/>
                  </a:cubicBezTo>
                  <a:cubicBezTo>
                    <a:pt x="16" y="103"/>
                    <a:pt x="7" y="3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781800" y="2743200"/>
            <a:ext cx="1384300" cy="1511300"/>
            <a:chOff x="4032" y="1824"/>
            <a:chExt cx="872" cy="952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4080" y="1968"/>
              <a:ext cx="824" cy="808"/>
              <a:chOff x="929" y="1560"/>
              <a:chExt cx="824" cy="808"/>
            </a:xfrm>
          </p:grpSpPr>
          <p:sp>
            <p:nvSpPr>
              <p:cNvPr id="14367" name="Line 16"/>
              <p:cNvSpPr>
                <a:spLocks noChangeShapeType="1"/>
              </p:cNvSpPr>
              <p:nvPr/>
            </p:nvSpPr>
            <p:spPr bwMode="auto">
              <a:xfrm flipV="1">
                <a:off x="1289" y="164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8" name="Line 17"/>
              <p:cNvSpPr>
                <a:spLocks noChangeShapeType="1"/>
              </p:cNvSpPr>
              <p:nvPr/>
            </p:nvSpPr>
            <p:spPr bwMode="auto">
              <a:xfrm rot="5400000" flipH="1" flipV="1">
                <a:off x="1289" y="164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9" name="Oval 18"/>
              <p:cNvSpPr>
                <a:spLocks noChangeArrowheads="1"/>
              </p:cNvSpPr>
              <p:nvPr/>
            </p:nvSpPr>
            <p:spPr bwMode="auto">
              <a:xfrm rot="-5448019">
                <a:off x="929" y="1982"/>
                <a:ext cx="726" cy="4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Text Box 19"/>
              <p:cNvSpPr txBox="1">
                <a:spLocks noChangeArrowheads="1"/>
              </p:cNvSpPr>
              <p:nvPr/>
            </p:nvSpPr>
            <p:spPr bwMode="auto">
              <a:xfrm>
                <a:off x="1132" y="156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E</a:t>
                </a: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4371" name="Text Box 20"/>
              <p:cNvSpPr txBox="1">
                <a:spLocks noChangeArrowheads="1"/>
              </p:cNvSpPr>
              <p:nvPr/>
            </p:nvSpPr>
            <p:spPr bwMode="auto">
              <a:xfrm>
                <a:off x="1562" y="196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Symbol" charset="2"/>
                  </a:rPr>
                  <a:t>f</a:t>
                </a:r>
                <a:endParaRPr lang="en-US" sz="2400">
                  <a:solidFill>
                    <a:srgbClr val="000000"/>
                  </a:solidFill>
                  <a:latin typeface="Symbol" charset="2"/>
                </a:endParaRPr>
              </a:p>
            </p:txBody>
          </p:sp>
        </p:grpSp>
        <p:sp>
          <p:nvSpPr>
            <p:cNvPr id="14366" name="Freeform 21"/>
            <p:cNvSpPr>
              <a:spLocks/>
            </p:cNvSpPr>
            <p:nvPr/>
          </p:nvSpPr>
          <p:spPr bwMode="auto">
            <a:xfrm>
              <a:off x="4032" y="1824"/>
              <a:ext cx="284" cy="512"/>
            </a:xfrm>
            <a:custGeom>
              <a:avLst/>
              <a:gdLst>
                <a:gd name="T0" fmla="*/ 284 w 284"/>
                <a:gd name="T1" fmla="*/ 512 h 512"/>
                <a:gd name="T2" fmla="*/ 105 w 284"/>
                <a:gd name="T3" fmla="*/ 383 h 512"/>
                <a:gd name="T4" fmla="*/ 24 w 284"/>
                <a:gd name="T5" fmla="*/ 237 h 512"/>
                <a:gd name="T6" fmla="*/ 0 w 284"/>
                <a:gd name="T7" fmla="*/ 0 h 5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4"/>
                <a:gd name="T13" fmla="*/ 0 h 512"/>
                <a:gd name="T14" fmla="*/ 284 w 284"/>
                <a:gd name="T15" fmla="*/ 512 h 5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4" h="512">
                  <a:moveTo>
                    <a:pt x="284" y="512"/>
                  </a:moveTo>
                  <a:cubicBezTo>
                    <a:pt x="254" y="492"/>
                    <a:pt x="148" y="429"/>
                    <a:pt x="105" y="383"/>
                  </a:cubicBezTo>
                  <a:cubicBezTo>
                    <a:pt x="62" y="337"/>
                    <a:pt x="41" y="301"/>
                    <a:pt x="24" y="237"/>
                  </a:cubicBezTo>
                  <a:cubicBezTo>
                    <a:pt x="7" y="173"/>
                    <a:pt x="5" y="49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066800" y="3200400"/>
            <a:ext cx="1641475" cy="1257300"/>
            <a:chOff x="816" y="2160"/>
            <a:chExt cx="1034" cy="792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816" y="2160"/>
              <a:ext cx="835" cy="792"/>
              <a:chOff x="2671" y="1550"/>
              <a:chExt cx="835" cy="792"/>
            </a:xfrm>
          </p:grpSpPr>
          <p:sp>
            <p:nvSpPr>
              <p:cNvPr id="14360" name="Line 32"/>
              <p:cNvSpPr>
                <a:spLocks noChangeShapeType="1"/>
              </p:cNvSpPr>
              <p:nvPr/>
            </p:nvSpPr>
            <p:spPr bwMode="auto">
              <a:xfrm flipV="1">
                <a:off x="3031" y="162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Line 33"/>
              <p:cNvSpPr>
                <a:spLocks noChangeShapeType="1"/>
              </p:cNvSpPr>
              <p:nvPr/>
            </p:nvSpPr>
            <p:spPr bwMode="auto">
              <a:xfrm rot="5400000" flipH="1" flipV="1">
                <a:off x="3031" y="162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Oval 34"/>
              <p:cNvSpPr>
                <a:spLocks noChangeArrowheads="1"/>
              </p:cNvSpPr>
              <p:nvPr/>
            </p:nvSpPr>
            <p:spPr bwMode="auto">
              <a:xfrm rot="-2292887">
                <a:off x="2911" y="1959"/>
                <a:ext cx="242" cy="4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Text Box 35"/>
              <p:cNvSpPr txBox="1">
                <a:spLocks noChangeArrowheads="1"/>
              </p:cNvSpPr>
              <p:nvPr/>
            </p:nvSpPr>
            <p:spPr bwMode="auto">
              <a:xfrm>
                <a:off x="2874" y="155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E</a:t>
                </a: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4364" name="Text Box 36"/>
              <p:cNvSpPr txBox="1">
                <a:spLocks noChangeArrowheads="1"/>
              </p:cNvSpPr>
              <p:nvPr/>
            </p:nvSpPr>
            <p:spPr bwMode="auto">
              <a:xfrm>
                <a:off x="3315" y="195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Symbol" charset="2"/>
                  </a:rPr>
                  <a:t>f</a:t>
                </a:r>
                <a:endParaRPr lang="en-US" sz="2400">
                  <a:solidFill>
                    <a:srgbClr val="000000"/>
                  </a:solidFill>
                  <a:latin typeface="Symbol" charset="2"/>
                </a:endParaRPr>
              </a:p>
            </p:txBody>
          </p:sp>
        </p:grpSp>
        <p:sp>
          <p:nvSpPr>
            <p:cNvPr id="14359" name="Freeform 37"/>
            <p:cNvSpPr>
              <a:spLocks/>
            </p:cNvSpPr>
            <p:nvPr/>
          </p:nvSpPr>
          <p:spPr bwMode="auto">
            <a:xfrm>
              <a:off x="1233" y="2677"/>
              <a:ext cx="617" cy="214"/>
            </a:xfrm>
            <a:custGeom>
              <a:avLst/>
              <a:gdLst>
                <a:gd name="T0" fmla="*/ 0 w 617"/>
                <a:gd name="T1" fmla="*/ 0 h 214"/>
                <a:gd name="T2" fmla="*/ 63 w 617"/>
                <a:gd name="T3" fmla="*/ 155 h 214"/>
                <a:gd name="T4" fmla="*/ 159 w 617"/>
                <a:gd name="T5" fmla="*/ 203 h 214"/>
                <a:gd name="T6" fmla="*/ 617 w 617"/>
                <a:gd name="T7" fmla="*/ 89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7"/>
                <a:gd name="T13" fmla="*/ 0 h 214"/>
                <a:gd name="T14" fmla="*/ 617 w 617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" h="214">
                  <a:moveTo>
                    <a:pt x="0" y="0"/>
                  </a:moveTo>
                  <a:cubicBezTo>
                    <a:pt x="11" y="25"/>
                    <a:pt x="36" y="121"/>
                    <a:pt x="63" y="155"/>
                  </a:cubicBezTo>
                  <a:cubicBezTo>
                    <a:pt x="90" y="189"/>
                    <a:pt x="67" y="214"/>
                    <a:pt x="159" y="203"/>
                  </a:cubicBezTo>
                  <a:cubicBezTo>
                    <a:pt x="251" y="192"/>
                    <a:pt x="522" y="113"/>
                    <a:pt x="617" y="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	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953000" y="981075"/>
            <a:ext cx="1339850" cy="1228725"/>
            <a:chOff x="3120" y="720"/>
            <a:chExt cx="844" cy="774"/>
          </a:xfrm>
        </p:grpSpPr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3120" y="720"/>
              <a:ext cx="844" cy="774"/>
              <a:chOff x="3624" y="1590"/>
              <a:chExt cx="844" cy="774"/>
            </a:xfrm>
          </p:grpSpPr>
          <p:sp>
            <p:nvSpPr>
              <p:cNvPr id="14353" name="Line 40"/>
              <p:cNvSpPr>
                <a:spLocks noChangeShapeType="1"/>
              </p:cNvSpPr>
              <p:nvPr/>
            </p:nvSpPr>
            <p:spPr bwMode="auto">
              <a:xfrm flipV="1">
                <a:off x="3984" y="164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4" name="Line 41"/>
              <p:cNvSpPr>
                <a:spLocks noChangeShapeType="1"/>
              </p:cNvSpPr>
              <p:nvPr/>
            </p:nvSpPr>
            <p:spPr bwMode="auto">
              <a:xfrm rot="5400000" flipH="1" flipV="1">
                <a:off x="3984" y="164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5" name="Oval 42"/>
              <p:cNvSpPr>
                <a:spLocks noChangeArrowheads="1"/>
              </p:cNvSpPr>
              <p:nvPr/>
            </p:nvSpPr>
            <p:spPr bwMode="auto">
              <a:xfrm>
                <a:off x="3862" y="1980"/>
                <a:ext cx="242" cy="4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Text Box 43"/>
              <p:cNvSpPr txBox="1">
                <a:spLocks noChangeArrowheads="1"/>
              </p:cNvSpPr>
              <p:nvPr/>
            </p:nvSpPr>
            <p:spPr bwMode="auto">
              <a:xfrm>
                <a:off x="3827" y="159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E</a:t>
                </a: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4357" name="Text Box 44"/>
              <p:cNvSpPr txBox="1">
                <a:spLocks noChangeArrowheads="1"/>
              </p:cNvSpPr>
              <p:nvPr/>
            </p:nvSpPr>
            <p:spPr bwMode="auto">
              <a:xfrm>
                <a:off x="4277" y="1978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Symbol" charset="2"/>
                  </a:rPr>
                  <a:t>f</a:t>
                </a:r>
                <a:endParaRPr lang="en-US" sz="2400">
                  <a:solidFill>
                    <a:srgbClr val="000000"/>
                  </a:solidFill>
                  <a:latin typeface="Symbol" charset="2"/>
                </a:endParaRPr>
              </a:p>
            </p:txBody>
          </p:sp>
        </p:grpSp>
        <p:sp>
          <p:nvSpPr>
            <p:cNvPr id="14352" name="Freeform 45"/>
            <p:cNvSpPr>
              <a:spLocks/>
            </p:cNvSpPr>
            <p:nvPr/>
          </p:nvSpPr>
          <p:spPr bwMode="auto">
            <a:xfrm>
              <a:off x="3552" y="1248"/>
              <a:ext cx="48" cy="240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192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0"/>
                  </a:moveTo>
                  <a:cubicBezTo>
                    <a:pt x="0" y="0"/>
                    <a:pt x="24" y="96"/>
                    <a:pt x="4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5562600" y="3352800"/>
            <a:ext cx="3505200" cy="2514600"/>
            <a:chOff x="3504" y="2112"/>
            <a:chExt cx="2208" cy="1584"/>
          </a:xfrm>
        </p:grpSpPr>
        <p:sp>
          <p:nvSpPr>
            <p:cNvPr id="14349" name="Line 54"/>
            <p:cNvSpPr>
              <a:spLocks noChangeShapeType="1"/>
            </p:cNvSpPr>
            <p:nvPr/>
          </p:nvSpPr>
          <p:spPr bwMode="auto">
            <a:xfrm>
              <a:off x="3504" y="2112"/>
              <a:ext cx="1008" cy="8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Rectangle 56"/>
            <p:cNvSpPr>
              <a:spLocks noChangeArrowheads="1"/>
            </p:cNvSpPr>
            <p:nvPr/>
          </p:nvSpPr>
          <p:spPr bwMode="auto">
            <a:xfrm>
              <a:off x="3936" y="2928"/>
              <a:ext cx="177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modified Martin-</a:t>
              </a:r>
              <a:r>
                <a:rPr lang="en-US" sz="1600" b="0" dirty="0" err="1">
                  <a:solidFill>
                    <a:srgbClr val="000000"/>
                  </a:solidFill>
                  <a:latin typeface="Arial"/>
                  <a:cs typeface="Arial"/>
                </a:rPr>
                <a:t>Puplett</a:t>
              </a:r>
              <a:endParaRPr lang="en-US" sz="1600" b="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interferometer (step scan)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is used with CTR;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only tune (pulsed) beam</a:t>
              </a:r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3657600" y="3657600"/>
            <a:ext cx="2819400" cy="2667000"/>
            <a:chOff x="2304" y="2304"/>
            <a:chExt cx="1776" cy="1680"/>
          </a:xfrm>
        </p:grpSpPr>
        <p:sp>
          <p:nvSpPr>
            <p:cNvPr id="14347" name="Line 55"/>
            <p:cNvSpPr>
              <a:spLocks noChangeShapeType="1"/>
            </p:cNvSpPr>
            <p:nvPr/>
          </p:nvSpPr>
          <p:spPr bwMode="auto">
            <a:xfrm>
              <a:off x="3120" y="2304"/>
              <a:ext cx="0" cy="9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Rectangle 57"/>
            <p:cNvSpPr>
              <a:spLocks noChangeArrowheads="1"/>
            </p:cNvSpPr>
            <p:nvPr/>
          </p:nvSpPr>
          <p:spPr bwMode="auto">
            <a:xfrm>
              <a:off x="2304" y="3264"/>
              <a:ext cx="177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Michelson interferometer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(rapid scan)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is used with CSR;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CW beam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536575"/>
          </a:xfrm>
        </p:spPr>
        <p:txBody>
          <a:bodyPr/>
          <a:lstStyle/>
          <a:p>
            <a:pPr eaLnBrk="1" hangingPunct="1"/>
            <a:r>
              <a:rPr lang="en-US" sz="2800"/>
              <a:t>Interferometers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410200" y="933034"/>
            <a:ext cx="3595355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We use two different interferometers;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essentially both are a modification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of the Michelson interferometer.</a:t>
            </a:r>
          </a:p>
          <a:p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The two interferometers differ in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implementation;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   Beam splitter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   Polarizer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   Detector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   Focusing element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1600" b="0" u="sng" dirty="0">
                <a:solidFill>
                  <a:srgbClr val="FF0000"/>
                </a:solidFill>
                <a:latin typeface="Arial"/>
                <a:cs typeface="Arial"/>
              </a:rPr>
              <a:t>Mirror position </a:t>
            </a:r>
            <a:r>
              <a:rPr lang="en-US" sz="1600" b="0" u="sng" dirty="0" smtClean="0">
                <a:solidFill>
                  <a:srgbClr val="FF0000"/>
                </a:solidFill>
                <a:latin typeface="Arial"/>
                <a:cs typeface="Arial"/>
              </a:rPr>
              <a:t>measurements</a:t>
            </a:r>
            <a:endParaRPr lang="en-US" sz="1600" b="0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22325" y="4191000"/>
            <a:ext cx="36547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Modified Marin-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cs typeface="Arial"/>
              </a:rPr>
              <a:t>Puplett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 interferometer:</a:t>
            </a:r>
          </a:p>
          <a:p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(step scan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device)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beam splitter &amp; polarizer (wire grids)</a:t>
            </a: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detector (</a:t>
            </a:r>
            <a:r>
              <a:rPr lang="en-US" sz="1600" b="0" dirty="0" err="1">
                <a:solidFill>
                  <a:schemeClr val="tx1"/>
                </a:solidFill>
                <a:latin typeface="Arial"/>
                <a:cs typeface="Arial"/>
              </a:rPr>
              <a:t>Golay</a:t>
            </a:r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cell)</a:t>
            </a: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focusing (Plano-convex lens)</a:t>
            </a: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mirror position is set by</a:t>
            </a: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600" b="0" u="sng" dirty="0">
                <a:solidFill>
                  <a:schemeClr val="tx1"/>
                </a:solidFill>
                <a:latin typeface="Arial"/>
                <a:cs typeface="Arial"/>
              </a:rPr>
              <a:t>step motor</a:t>
            </a:r>
          </a:p>
          <a:p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Used with CTR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19713" y="4191000"/>
            <a:ext cx="30700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Michelson interferometer:</a:t>
            </a:r>
          </a:p>
          <a:p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(rapid scan device 2 sec/scan)</a:t>
            </a: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beam splitter (silicon)</a:t>
            </a: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detector (</a:t>
            </a:r>
            <a:r>
              <a:rPr lang="en-US" sz="1600" b="0" dirty="0" err="1">
                <a:solidFill>
                  <a:schemeClr val="tx1"/>
                </a:solidFill>
                <a:latin typeface="Arial"/>
                <a:cs typeface="Arial"/>
              </a:rPr>
              <a:t>pyroelectric</a:t>
            </a:r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focusing (parabolic mirrors)</a:t>
            </a: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mirror position is measured by </a:t>
            </a:r>
          </a:p>
          <a:p>
            <a:r>
              <a:rPr lang="en-US" sz="1600" b="0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600" b="0" u="sng" dirty="0">
                <a:solidFill>
                  <a:schemeClr val="tx1"/>
                </a:solidFill>
                <a:latin typeface="Arial"/>
                <a:cs typeface="Arial"/>
              </a:rPr>
              <a:t>another built-in interferometer</a:t>
            </a:r>
          </a:p>
          <a:p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Used with CSR</a:t>
            </a:r>
          </a:p>
        </p:txBody>
      </p:sp>
      <p:pic>
        <p:nvPicPr>
          <p:cNvPr id="16390" name="Picture 9" descr="simple interferomet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871537"/>
            <a:ext cx="4913312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536575"/>
          </a:xfrm>
        </p:spPr>
        <p:txBody>
          <a:bodyPr/>
          <a:lstStyle/>
          <a:p>
            <a:pPr eaLnBrk="1" hangingPunct="1"/>
            <a:r>
              <a:rPr lang="en-US" sz="2800"/>
              <a:t>Pulsed beam measurements; RMS 148 fs</a:t>
            </a:r>
          </a:p>
        </p:txBody>
      </p:sp>
      <p:pic>
        <p:nvPicPr>
          <p:cNvPr id="20483" name="Picture 5" descr="Happek data&amp;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904875"/>
            <a:ext cx="66103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62000" y="59436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The mod. Martin-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Puplett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interferometer </a:t>
            </a:r>
            <a:r>
              <a:rPr lang="en-US" sz="1800" b="0" dirty="0">
                <a:solidFill>
                  <a:srgbClr val="0000FF"/>
                </a:solidFill>
                <a:latin typeface="Arial"/>
                <a:cs typeface="Arial"/>
              </a:rPr>
              <a:t>(the </a:t>
            </a:r>
            <a:r>
              <a:rPr lang="en-US" sz="1800" b="0" dirty="0" err="1">
                <a:solidFill>
                  <a:srgbClr val="0000FF"/>
                </a:solidFill>
                <a:latin typeface="Arial"/>
                <a:cs typeface="Arial"/>
              </a:rPr>
              <a:t>Happek</a:t>
            </a:r>
            <a:r>
              <a:rPr lang="en-US" sz="1800" b="0" dirty="0">
                <a:solidFill>
                  <a:srgbClr val="0000FF"/>
                </a:solidFill>
                <a:latin typeface="Arial"/>
                <a:cs typeface="Arial"/>
              </a:rPr>
              <a:t> device)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rial"/>
                <a:cs typeface="Arial"/>
              </a:rPr>
              <a:t>measurements</a:t>
            </a:r>
            <a:endParaRPr lang="en-US" sz="1800" b="0" dirty="0">
              <a:solidFill>
                <a:schemeClr val="tx1"/>
              </a:solidFill>
              <a:latin typeface="Arial"/>
              <a:cs typeface="Arial"/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536575"/>
          </a:xfrm>
        </p:spPr>
        <p:txBody>
          <a:bodyPr/>
          <a:lstStyle/>
          <a:p>
            <a:pPr eaLnBrk="1" hangingPunct="1"/>
            <a:r>
              <a:rPr lang="en-US" sz="2800"/>
              <a:t>CW beam measurements 0.31 mA; RMS 147 fs</a:t>
            </a:r>
          </a:p>
        </p:txBody>
      </p:sp>
      <p:pic>
        <p:nvPicPr>
          <p:cNvPr id="21507" name="Picture 3" descr="2MHz data&amp;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904875"/>
            <a:ext cx="66103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536575"/>
          </a:xfrm>
        </p:spPr>
        <p:txBody>
          <a:bodyPr/>
          <a:lstStyle/>
          <a:p>
            <a:pPr eaLnBrk="1" hangingPunct="1"/>
            <a:r>
              <a:rPr lang="en-US" sz="2800"/>
              <a:t>CW beam measurements 0.62 mA; RMS 151 fs</a:t>
            </a:r>
          </a:p>
        </p:txBody>
      </p:sp>
      <p:pic>
        <p:nvPicPr>
          <p:cNvPr id="22531" name="Picture 6" descr="4MHz data&amp;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914400"/>
            <a:ext cx="66103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536575"/>
          </a:xfrm>
        </p:spPr>
        <p:txBody>
          <a:bodyPr/>
          <a:lstStyle/>
          <a:p>
            <a:pPr eaLnBrk="1" hangingPunct="1"/>
            <a:r>
              <a:rPr lang="en-US" sz="2800"/>
              <a:t>CW beam measurements 1.25 mA; 163 fs</a:t>
            </a:r>
          </a:p>
        </p:txBody>
      </p:sp>
      <p:pic>
        <p:nvPicPr>
          <p:cNvPr id="23555" name="Picture 5" descr="9MHz data&amp;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904875"/>
            <a:ext cx="66103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536575"/>
          </a:xfrm>
        </p:spPr>
        <p:txBody>
          <a:bodyPr/>
          <a:lstStyle/>
          <a:p>
            <a:pPr eaLnBrk="1" hangingPunct="1"/>
            <a:r>
              <a:rPr lang="en-US" sz="2800"/>
              <a:t>CW beam measurements 2.51 mA; 145 fs</a:t>
            </a:r>
          </a:p>
        </p:txBody>
      </p:sp>
      <p:pic>
        <p:nvPicPr>
          <p:cNvPr id="24579" name="Picture 5" descr="18MHz data&amp;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904875"/>
            <a:ext cx="66103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38482" y="166688"/>
            <a:ext cx="8906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 err="1" smtClean="0">
                <a:solidFill>
                  <a:srgbClr val="000090"/>
                </a:solidFill>
                <a:latin typeface="Arial"/>
                <a:cs typeface="Arial"/>
              </a:rPr>
              <a:t>ps</a:t>
            </a:r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 and sub-</a:t>
            </a:r>
            <a:r>
              <a:rPr lang="en-US" sz="2800" b="0" dirty="0" err="1" smtClean="0">
                <a:solidFill>
                  <a:srgbClr val="000090"/>
                </a:solidFill>
                <a:latin typeface="Arial"/>
                <a:cs typeface="Arial"/>
              </a:rPr>
              <a:t>ps</a:t>
            </a:r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bunch length measurements using CTR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04900" y="1004888"/>
            <a:ext cx="6934200" cy="491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Transition radiation is produced when the electron bunch passes a boundary of two media.</a:t>
            </a:r>
          </a:p>
          <a:p>
            <a:pPr marL="457200" indent="-457200" eaLnBrk="0" hangingPunct="0"/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 </a:t>
            </a:r>
          </a:p>
          <a:p>
            <a:pPr marL="457200" indent="-457200" eaLnBrk="0" hangingPunct="0">
              <a:buFontTx/>
              <a:buAutoNum type="arabicPeriod" startAt="2"/>
            </a:pPr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Respond time is zero. Shape of the radiation pulse is a “copy” of the electron bunch shape.</a:t>
            </a:r>
          </a:p>
          <a:p>
            <a:pPr marL="457200" indent="-457200" eaLnBrk="0" hangingPunct="0">
              <a:buFontTx/>
              <a:buAutoNum type="arabicPeriod" startAt="2"/>
            </a:pPr>
            <a:endParaRPr lang="en-US" sz="2000" b="0" dirty="0">
              <a:solidFill>
                <a:schemeClr val="accent4"/>
              </a:solidFill>
              <a:latin typeface="Arial"/>
              <a:cs typeface="Arial"/>
              <a:sym typeface="Symbol" charset="2"/>
            </a:endParaRPr>
          </a:p>
          <a:p>
            <a:pPr marL="457200" indent="-457200" eaLnBrk="0" hangingPunct="0">
              <a:buFontTx/>
              <a:buAutoNum type="arabicPeriod" startAt="2"/>
            </a:pPr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When the wave length of the radiation becomes more than the bunch length the radiation becomes </a:t>
            </a:r>
            <a:r>
              <a:rPr lang="en-US" sz="2000" b="0" u="sng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COHERENT</a:t>
            </a:r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.  </a:t>
            </a:r>
            <a:r>
              <a:rPr lang="en-US" sz="2000" b="0" dirty="0">
                <a:solidFill>
                  <a:srgbClr val="0000FF"/>
                </a:solidFill>
                <a:latin typeface="Arial"/>
                <a:cs typeface="Arial"/>
                <a:sym typeface="Symbol" charset="2"/>
              </a:rPr>
              <a:t>( </a:t>
            </a:r>
            <a:r>
              <a:rPr lang="en-US" sz="2000" b="0" dirty="0" err="1">
                <a:solidFill>
                  <a:srgbClr val="0000FF"/>
                </a:solidFill>
                <a:latin typeface="Arial"/>
                <a:cs typeface="Arial"/>
                <a:sym typeface="Symbol" charset="2"/>
              </a:rPr>
              <a:t></a:t>
            </a:r>
            <a:r>
              <a:rPr lang="en-US" sz="2000" b="0" dirty="0">
                <a:solidFill>
                  <a:srgbClr val="0000FF"/>
                </a:solidFill>
                <a:latin typeface="Arial"/>
                <a:cs typeface="Arial"/>
                <a:sym typeface="Symbol" charset="2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Arial"/>
                <a:cs typeface="Arial"/>
                <a:sym typeface="Symbol" charset="2"/>
              </a:rPr>
              <a:t></a:t>
            </a:r>
            <a:r>
              <a:rPr lang="en-US" sz="2000" b="0" dirty="0">
                <a:solidFill>
                  <a:srgbClr val="0000FF"/>
                </a:solidFill>
                <a:latin typeface="Arial"/>
                <a:cs typeface="Arial"/>
                <a:sym typeface="Symbol" charset="2"/>
              </a:rPr>
              <a:t> L</a:t>
            </a:r>
            <a:r>
              <a:rPr lang="en-US" sz="2000" b="0" dirty="0" smtClean="0">
                <a:solidFill>
                  <a:srgbClr val="0000FF"/>
                </a:solidFill>
                <a:latin typeface="Arial"/>
                <a:cs typeface="Arial"/>
                <a:sym typeface="Symbol" charset="2"/>
              </a:rPr>
              <a:t> )</a:t>
            </a:r>
            <a:endParaRPr lang="en-US" sz="2000" b="0" dirty="0">
              <a:solidFill>
                <a:srgbClr val="0000FF"/>
              </a:solidFill>
              <a:latin typeface="Arial"/>
              <a:cs typeface="Arial"/>
              <a:sym typeface="Symbol" charset="2"/>
            </a:endParaRPr>
          </a:p>
          <a:p>
            <a:pPr marL="457200" indent="-457200" eaLnBrk="0" hangingPunct="0">
              <a:buFontTx/>
              <a:buAutoNum type="arabicPeriod" startAt="2"/>
            </a:pPr>
            <a:endParaRPr lang="en-US" sz="2000" b="0" dirty="0">
              <a:solidFill>
                <a:schemeClr val="accent4"/>
              </a:solidFill>
              <a:latin typeface="Arial"/>
              <a:cs typeface="Arial"/>
              <a:sym typeface="Symbol" charset="2"/>
            </a:endParaRPr>
          </a:p>
          <a:p>
            <a:pPr marL="457200" indent="-457200" eaLnBrk="0" hangingPunct="0">
              <a:buFontTx/>
              <a:buAutoNum type="arabicPeriod" startAt="2"/>
            </a:pPr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Power is proportional to:</a:t>
            </a:r>
          </a:p>
          <a:p>
            <a:pPr marL="457200" indent="-457200" algn="ctr" eaLnBrk="0" hangingPunct="0"/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incoherent radiation </a:t>
            </a:r>
            <a:r>
              <a:rPr lang="en-US" sz="2000" b="0" dirty="0" err="1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</a:t>
            </a:r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 N </a:t>
            </a:r>
          </a:p>
          <a:p>
            <a:pPr marL="457200" indent="-457200" algn="ctr" eaLnBrk="0" hangingPunct="0"/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coherent radiation </a:t>
            </a:r>
            <a:r>
              <a:rPr lang="en-US" sz="2000" b="0" dirty="0" err="1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</a:t>
            </a:r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 N</a:t>
            </a:r>
            <a:r>
              <a:rPr lang="en-US" sz="2000" b="0" baseline="3000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2</a:t>
            </a:r>
            <a:endParaRPr lang="en-US" sz="2000" b="0" dirty="0">
              <a:solidFill>
                <a:schemeClr val="accent4"/>
              </a:solidFill>
              <a:latin typeface="Arial"/>
              <a:cs typeface="Arial"/>
              <a:sym typeface="Symbol" charset="2"/>
            </a:endParaRPr>
          </a:p>
          <a:p>
            <a:pPr marL="457200" indent="-457200" algn="r" eaLnBrk="0" hangingPunct="0"/>
            <a:endParaRPr lang="en-US" sz="2000" b="0" baseline="30000" dirty="0">
              <a:solidFill>
                <a:schemeClr val="accent4"/>
              </a:solidFill>
              <a:latin typeface="Arial"/>
              <a:cs typeface="Arial"/>
              <a:sym typeface="Symbol" charset="2"/>
            </a:endParaRPr>
          </a:p>
          <a:p>
            <a:pPr marL="457200" indent="-457200" eaLnBrk="0" hangingPunct="0">
              <a:buFontTx/>
              <a:buAutoNum type="arabicPeriod" startAt="5"/>
            </a:pPr>
            <a:r>
              <a:rPr lang="en-US" sz="2000" b="0" dirty="0">
                <a:solidFill>
                  <a:schemeClr val="accent4"/>
                </a:solidFill>
                <a:latin typeface="Arial"/>
                <a:cs typeface="Arial"/>
                <a:sym typeface="Symbol" charset="2"/>
              </a:rPr>
              <a:t>Measurements of the radiation spectrum give information about  the bunch length.</a:t>
            </a:r>
            <a:endParaRPr lang="de-DE" sz="2000" b="0" dirty="0">
              <a:solidFill>
                <a:schemeClr val="accent4"/>
              </a:solidFill>
              <a:latin typeface="Arial"/>
              <a:cs typeface="Arial"/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536575"/>
          </a:xfrm>
        </p:spPr>
        <p:txBody>
          <a:bodyPr/>
          <a:lstStyle/>
          <a:p>
            <a:pPr eaLnBrk="1" hangingPunct="1"/>
            <a:r>
              <a:rPr lang="en-US" sz="2800" dirty="0"/>
              <a:t>Pulsed beam measurements vs. CW beam</a:t>
            </a:r>
          </a:p>
        </p:txBody>
      </p:sp>
      <p:pic>
        <p:nvPicPr>
          <p:cNvPr id="25603" name="Picture 3" descr="2-18 MHz + Happ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2836862" cy="22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bunch length vs cur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3285" y="914400"/>
            <a:ext cx="6104515" cy="48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49752" y="5791200"/>
            <a:ext cx="7541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Arial"/>
                <a:cs typeface="Arial"/>
              </a:rPr>
              <a:t>The bunch length does not change with beam current.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695315" y="166688"/>
            <a:ext cx="5793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Coherent radiation power spectrum</a:t>
            </a:r>
            <a:endParaRPr lang="en-US" sz="2800" b="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1828800"/>
          <a:ext cx="2249488" cy="571500"/>
        </p:xfrm>
        <a:graphic>
          <a:graphicData uri="http://schemas.openxmlformats.org/presentationml/2006/ole">
            <p:oleObj spid="_x0000_s1026" name="Equation" r:id="rId3" imgW="1498600" imgH="3810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1000" y="2566987"/>
          <a:ext cx="5110163" cy="595313"/>
        </p:xfrm>
        <a:graphic>
          <a:graphicData uri="http://schemas.openxmlformats.org/presentationml/2006/ole">
            <p:oleObj spid="_x0000_s1027" name="Equation" r:id="rId4" imgW="3378200" imgH="3937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00050" y="3336925"/>
          <a:ext cx="3336925" cy="777875"/>
        </p:xfrm>
        <a:graphic>
          <a:graphicData uri="http://schemas.openxmlformats.org/presentationml/2006/ole">
            <p:oleObj spid="_x0000_s1028" name="Equation" r:id="rId5" imgW="2235200" imgH="5207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162050" y="4286250"/>
          <a:ext cx="2038350" cy="323850"/>
        </p:xfrm>
        <a:graphic>
          <a:graphicData uri="http://schemas.openxmlformats.org/presentationml/2006/ole">
            <p:oleObj spid="_x0000_s1029" name="Equation" r:id="rId6" imgW="1358900" imgH="2159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81000" y="4799012"/>
          <a:ext cx="3227388" cy="573088"/>
        </p:xfrm>
        <a:graphic>
          <a:graphicData uri="http://schemas.openxmlformats.org/presentationml/2006/ole">
            <p:oleObj spid="_x0000_s1031" name="Equation" r:id="rId7" imgW="2146300" imgH="38100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81000" y="5546725"/>
          <a:ext cx="3684588" cy="473075"/>
        </p:xfrm>
        <a:graphic>
          <a:graphicData uri="http://schemas.openxmlformats.org/presentationml/2006/ole">
            <p:oleObj spid="_x0000_s1032" name="Equation" r:id="rId8" imgW="2476500" imgH="31750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678362" y="5565219"/>
          <a:ext cx="731838" cy="404813"/>
        </p:xfrm>
        <a:graphic>
          <a:graphicData uri="http://schemas.openxmlformats.org/presentationml/2006/ole">
            <p:oleObj spid="_x0000_s1033" name="Equation" r:id="rId9" imgW="482600" imgH="26670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381000" y="1103312"/>
          <a:ext cx="2349500" cy="573088"/>
        </p:xfrm>
        <a:graphic>
          <a:graphicData uri="http://schemas.openxmlformats.org/presentationml/2006/ole">
            <p:oleObj spid="_x0000_s1035" name="Equation" r:id="rId10" imgW="1562100" imgH="381000" progId="Equation.3">
              <p:embed/>
            </p:oleObj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300934" y="1154668"/>
            <a:ext cx="4385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1800" b="0" dirty="0" smtClean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lang="en-US" sz="1800" b="0" dirty="0" smtClean="0">
                <a:solidFill>
                  <a:srgbClr val="0000FF"/>
                </a:solidFill>
                <a:latin typeface="Arial"/>
                <a:cs typeface="Arial"/>
              </a:rPr>
              <a:t>Coulomb field of electron bunch</a:t>
            </a:r>
            <a:endParaRPr lang="en-US" sz="1800" b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300934" y="1840468"/>
            <a:ext cx="4385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1800" b="0" dirty="0" smtClean="0">
                <a:solidFill>
                  <a:srgbClr val="0000FF"/>
                </a:solidFill>
                <a:latin typeface="Arial"/>
                <a:cs typeface="Arial"/>
              </a:rPr>
              <a:t>- Fourier transform of the </a:t>
            </a:r>
            <a:r>
              <a:rPr lang="en-US" sz="1800" b="0" dirty="0" smtClean="0">
                <a:solidFill>
                  <a:srgbClr val="0000FF"/>
                </a:solidFill>
                <a:latin typeface="Arial"/>
                <a:cs typeface="Arial"/>
              </a:rPr>
              <a:t>Coulomb field</a:t>
            </a:r>
            <a:endParaRPr lang="en-US" sz="1800" b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596334" y="2602468"/>
            <a:ext cx="3319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1800" b="0" dirty="0" smtClean="0">
                <a:solidFill>
                  <a:srgbClr val="0000FF"/>
                </a:solidFill>
                <a:latin typeface="Arial"/>
                <a:cs typeface="Arial"/>
              </a:rPr>
              <a:t>- Power spectrum of the bunch</a:t>
            </a:r>
            <a:endParaRPr lang="en-US" sz="1800" b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300934" y="4278868"/>
            <a:ext cx="4157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1800" b="0" dirty="0" smtClean="0">
                <a:solidFill>
                  <a:srgbClr val="0000FF"/>
                </a:solidFill>
                <a:latin typeface="Arial"/>
                <a:cs typeface="Arial"/>
              </a:rPr>
              <a:t>- Power spectrum of </a:t>
            </a:r>
            <a:r>
              <a:rPr lang="en-US" sz="1800" b="0" dirty="0" smtClean="0">
                <a:solidFill>
                  <a:srgbClr val="0000FF"/>
                </a:solidFill>
                <a:latin typeface="Arial"/>
                <a:cs typeface="Arial"/>
              </a:rPr>
              <a:t>a single electron</a:t>
            </a:r>
            <a:endParaRPr lang="en-US" sz="1800" b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367734" y="5562600"/>
            <a:ext cx="3014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1800" b="0" dirty="0" smtClean="0">
                <a:solidFill>
                  <a:srgbClr val="0000FF"/>
                </a:solidFill>
                <a:latin typeface="Arial"/>
                <a:cs typeface="Arial"/>
              </a:rPr>
              <a:t>- Bunch Form Factor (BFF) </a:t>
            </a:r>
            <a:endParaRPr lang="en-US" sz="1800" b="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67874" y="166688"/>
            <a:ext cx="7070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The Martin-</a:t>
            </a:r>
            <a:r>
              <a:rPr lang="en-US" sz="2800" b="0" dirty="0" err="1">
                <a:solidFill>
                  <a:srgbClr val="000090"/>
                </a:solidFill>
                <a:latin typeface="Arial"/>
                <a:cs typeface="Arial"/>
              </a:rPr>
              <a:t>Puplett</a:t>
            </a:r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 interferometer operation</a:t>
            </a:r>
          </a:p>
        </p:txBody>
      </p:sp>
      <p:pic>
        <p:nvPicPr>
          <p:cNvPr id="37891" name="Picture 7" descr="mpi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mpi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mpi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mpi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mpi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mpi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mpi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mpi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mpi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 descr="mpi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mpi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mpi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mpi1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871538"/>
            <a:ext cx="7553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33" descr="DSCN1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034"/>
          <p:cNvSpPr>
            <a:spLocks noChangeArrowheads="1"/>
          </p:cNvSpPr>
          <p:nvPr/>
        </p:nvSpPr>
        <p:spPr bwMode="auto">
          <a:xfrm>
            <a:off x="1834657" y="166688"/>
            <a:ext cx="5473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The Martin-</a:t>
            </a:r>
            <a:r>
              <a:rPr lang="en-US" sz="2800" b="0" dirty="0" err="1">
                <a:solidFill>
                  <a:srgbClr val="000090"/>
                </a:solidFill>
                <a:latin typeface="Arial"/>
                <a:cs typeface="Arial"/>
              </a:rPr>
              <a:t>Puplett</a:t>
            </a:r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 interferometer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1834658" y="166688"/>
            <a:ext cx="5473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The Martin-</a:t>
            </a:r>
            <a:r>
              <a:rPr lang="en-US" sz="2800" b="0" dirty="0" err="1">
                <a:solidFill>
                  <a:srgbClr val="000090"/>
                </a:solidFill>
                <a:latin typeface="Arial"/>
                <a:cs typeface="Arial"/>
              </a:rPr>
              <a:t>Puplett</a:t>
            </a:r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 interferometer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572000" y="1943100"/>
          <a:ext cx="3587750" cy="419100"/>
        </p:xfrm>
        <a:graphic>
          <a:graphicData uri="http://schemas.openxmlformats.org/presentationml/2006/ole">
            <p:oleObj spid="_x0000_s39938" r:id="rId3" imgW="2362200" imgH="27940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72000" y="2951163"/>
          <a:ext cx="4098925" cy="706437"/>
        </p:xfrm>
        <a:graphic>
          <a:graphicData uri="http://schemas.openxmlformats.org/presentationml/2006/ole">
            <p:oleObj spid="_x0000_s39939" name="Equation" r:id="rId4" imgW="2705040" imgH="46980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572000" y="1028700"/>
          <a:ext cx="1544638" cy="342900"/>
        </p:xfrm>
        <a:graphic>
          <a:graphicData uri="http://schemas.openxmlformats.org/presentationml/2006/ole">
            <p:oleObj spid="_x0000_s39940" r:id="rId5" imgW="1028700" imgH="228600" progId="Equation.3">
              <p:embed/>
            </p:oleObj>
          </a:graphicData>
        </a:graphic>
      </p:graphicFrame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4573588" y="4022725"/>
            <a:ext cx="4076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000" b="0" u="sng" dirty="0">
                <a:solidFill>
                  <a:schemeClr val="tx1"/>
                </a:solidFill>
                <a:latin typeface="Arial"/>
                <a:cs typeface="Arial"/>
              </a:rPr>
              <a:t>autocorrelation function</a:t>
            </a: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 is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measured with the help of the MPI</a:t>
            </a:r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1227138" y="5241925"/>
            <a:ext cx="61151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The Wiener-</a:t>
            </a:r>
            <a:r>
              <a:rPr lang="en-US" sz="2000" b="0" dirty="0" err="1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Khintchine</a:t>
            </a:r>
            <a:r>
              <a:rPr lang="en-US" sz="2000" b="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 theorem says: 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“the Fourier transform of the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2000" b="0" u="sng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autocorrelation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function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is the </a:t>
            </a:r>
            <a:r>
              <a:rPr lang="en-US" sz="2000" b="0" u="sng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power spectrum</a:t>
            </a:r>
            <a:r>
              <a:rPr lang="en-US" sz="2000" b="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”.</a:t>
            </a:r>
            <a:endParaRPr lang="en-US" sz="20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1222375" y="974725"/>
            <a:ext cx="27939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longitudinal field profile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Arial"/>
                <a:cs typeface="Arial"/>
              </a:rPr>
              <a:t>at the MPI entrance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1222375" y="1889125"/>
            <a:ext cx="27939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longitudinal field profile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at the MPI exit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1219200" y="2895600"/>
            <a:ext cx="2308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detectors measure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intensity I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  <a:sym typeface="Symbol" charset="2"/>
              </a:rPr>
              <a:t>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2000" b="0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9947" name="Line 15"/>
          <p:cNvSpPr>
            <a:spLocks noChangeShapeType="1"/>
          </p:cNvSpPr>
          <p:nvPr/>
        </p:nvSpPr>
        <p:spPr bwMode="auto">
          <a:xfrm>
            <a:off x="7620000" y="3429000"/>
            <a:ext cx="0" cy="609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8" name="Picture 16" descr="gb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143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7" descr="gb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057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8" descr="gb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048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9" descr="gb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5410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295012" y="166688"/>
            <a:ext cx="2479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The MPI scan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354139" y="914400"/>
          <a:ext cx="6265862" cy="5513154"/>
        </p:xfrm>
        <a:graphic>
          <a:graphicData uri="http://schemas.openxmlformats.org/presentationml/2006/ole">
            <p:oleObj spid="_x0000_s40962" name="Graph" r:id="rId3" imgW="3379680" imgH="2973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206760" y="166688"/>
            <a:ext cx="6684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 err="1">
                <a:solidFill>
                  <a:srgbClr val="000090"/>
                </a:solidFill>
                <a:latin typeface="Arial"/>
                <a:cs typeface="Arial"/>
              </a:rPr>
              <a:t>Interferogram</a:t>
            </a:r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 - the normalized difference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390650" y="904876"/>
          <a:ext cx="6153150" cy="5462302"/>
        </p:xfrm>
        <a:graphic>
          <a:graphicData uri="http://schemas.openxmlformats.org/presentationml/2006/ole">
            <p:oleObj spid="_x0000_s41986" name="Graph" r:id="rId3" imgW="3349440" imgH="2973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85600" y="139700"/>
            <a:ext cx="8590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>
                <a:solidFill>
                  <a:srgbClr val="000090"/>
                </a:solidFill>
                <a:latin typeface="Arial"/>
                <a:cs typeface="Arial"/>
              </a:rPr>
              <a:t>The use of two detectors: raw data vs. </a:t>
            </a:r>
            <a:r>
              <a:rPr lang="en-US" sz="2800" b="0" dirty="0" err="1">
                <a:solidFill>
                  <a:srgbClr val="000090"/>
                </a:solidFill>
                <a:latin typeface="Arial"/>
                <a:cs typeface="Arial"/>
              </a:rPr>
              <a:t>interferogram</a:t>
            </a:r>
            <a:endParaRPr lang="en-US" sz="2800" b="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3011" name="Picture 6" descr="two detectors raw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38200"/>
            <a:ext cx="6910387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two detectors interfero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838200"/>
            <a:ext cx="6910387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lab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jlab.thmx</Template>
  <TotalTime>7040</TotalTime>
  <Words>646</Words>
  <Application>Microsoft Macintosh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jlab</vt:lpstr>
      <vt:lpstr>Equation.3</vt:lpstr>
      <vt:lpstr>Equation</vt:lpstr>
      <vt:lpstr>Graph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JLab FEL (layout and longitudinal matching)</vt:lpstr>
      <vt:lpstr>Interferometers </vt:lpstr>
      <vt:lpstr>Pulsed beam measurements; RMS 148 fs</vt:lpstr>
      <vt:lpstr>CW beam measurements 0.31 mA; RMS 147 fs</vt:lpstr>
      <vt:lpstr>CW beam measurements 0.62 mA; RMS 151 fs</vt:lpstr>
      <vt:lpstr>CW beam measurements 1.25 mA; 163 fs</vt:lpstr>
      <vt:lpstr>CW beam measurements 2.51 mA; 145 fs</vt:lpstr>
      <vt:lpstr>Pulsed beam measurements vs. CW beam</vt:lpstr>
    </vt:vector>
  </TitlesOfParts>
  <Company>FZR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Evtushenko</dc:creator>
  <cp:lastModifiedBy>Pavel Evtushenko</cp:lastModifiedBy>
  <cp:revision>70</cp:revision>
  <dcterms:created xsi:type="dcterms:W3CDTF">2011-01-20T07:25:48Z</dcterms:created>
  <dcterms:modified xsi:type="dcterms:W3CDTF">2011-01-20T08:37:33Z</dcterms:modified>
</cp:coreProperties>
</file>