
<file path=[Content_Types].xml><?xml version="1.0" encoding="utf-8"?>
<Types xmlns="http://schemas.openxmlformats.org/package/2006/content-types"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8.bin" ContentType="application/vnd.openxmlformats-officedocument.oleObject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embeddings/Microsoft_Equation4.bin" ContentType="application/vnd.openxmlformats-officedocument.oleObject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embeddings/Microsoft_Equation14.bin" ContentType="application/vnd.openxmlformats-officedocument.oleObject"/>
  <Override PartName="/ppt/notesSlides/notesSlide2.xml" ContentType="application/vnd.openxmlformats-officedocument.presentationml.notes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embeddings/Microsoft_Equation1.bin" ContentType="application/vnd.openxmlformats-officedocument.oleObject"/>
  <Override PartName="/ppt/embeddings/Microsoft_Equation15.bin" ContentType="application/vnd.openxmlformats-officedocument.oleObject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6.bin" ContentType="application/vnd.openxmlformats-officedocument.oleObject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7" r:id="rId5"/>
    <p:sldId id="260" r:id="rId6"/>
    <p:sldId id="261" r:id="rId7"/>
    <p:sldId id="271" r:id="rId8"/>
    <p:sldId id="262" r:id="rId9"/>
    <p:sldId id="264" r:id="rId10"/>
    <p:sldId id="268" r:id="rId11"/>
    <p:sldId id="270" r:id="rId12"/>
    <p:sldId id="27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E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ict"/><Relationship Id="rId4" Type="http://schemas.openxmlformats.org/officeDocument/2006/relationships/image" Target="../media/image25.pict"/><Relationship Id="rId5" Type="http://schemas.openxmlformats.org/officeDocument/2006/relationships/image" Target="../media/image26.pict"/><Relationship Id="rId6" Type="http://schemas.openxmlformats.org/officeDocument/2006/relationships/image" Target="../media/image27.pict"/><Relationship Id="rId7" Type="http://schemas.openxmlformats.org/officeDocument/2006/relationships/image" Target="../media/image28.pict"/><Relationship Id="rId8" Type="http://schemas.openxmlformats.org/officeDocument/2006/relationships/image" Target="../media/image29.pict"/><Relationship Id="rId9" Type="http://schemas.openxmlformats.org/officeDocument/2006/relationships/image" Target="../media/image30.pict"/><Relationship Id="rId10" Type="http://schemas.openxmlformats.org/officeDocument/2006/relationships/image" Target="../media/image31.pict"/><Relationship Id="rId11" Type="http://schemas.openxmlformats.org/officeDocument/2006/relationships/image" Target="../media/image32.pict"/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8C0C-7D56-4248-B4FD-53635459C64A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2D112-E5BB-294B-8DD7-9477097DE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A05C3-BB11-6F44-8EB2-70A64E45D286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shows the calculated R0 ration for the injector beam and fir the accelerated to 12 MeV beam.</a:t>
            </a:r>
          </a:p>
          <a:p>
            <a:endParaRPr lang="en-US"/>
          </a:p>
          <a:p>
            <a:r>
              <a:rPr lang="en-US"/>
              <a:t>The calculations are made with realistic value of the transverse emittance. The table shows the emittance value with corresponding bunch charge.</a:t>
            </a:r>
          </a:p>
          <a:p>
            <a:endParaRPr lang="en-US"/>
          </a:p>
          <a:p>
            <a:r>
              <a:rPr lang="en-US"/>
              <a:t>Beam size in the injector (if focused) mm in the order of magnitude. This calculations are made assuming the 1.5 mm RMS beam size.</a:t>
            </a:r>
          </a:p>
          <a:p>
            <a:r>
              <a:rPr lang="en-US"/>
              <a:t>There is the peak current in the R0 ration, that we estimate as Q/bunch length.</a:t>
            </a:r>
          </a:p>
          <a:p>
            <a:endParaRPr lang="en-US"/>
          </a:p>
          <a:p>
            <a:r>
              <a:rPr lang="en-US"/>
              <a:t>Our gun does 450 ps long bunches. The bunch is compressed in the injector down to 10 ps.</a:t>
            </a:r>
          </a:p>
          <a:p>
            <a:r>
              <a:rPr lang="en-US"/>
              <a:t>So the right part of the plot shows the situation au the gut, while the left part shows</a:t>
            </a:r>
          </a:p>
          <a:p>
            <a:r>
              <a:rPr lang="en-US"/>
              <a:t>what is going on at the linac entrance and this is what are a mainly interesting.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BA05C3-BB11-6F44-8EB2-70A64E45D286}" type="slidenum">
              <a:rPr lang="en-US"/>
              <a:pPr/>
              <a:t>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shows the calculated R0 ration for the injector beam and fir the accelerated to 12 MeV beam.</a:t>
            </a:r>
          </a:p>
          <a:p>
            <a:endParaRPr lang="en-US"/>
          </a:p>
          <a:p>
            <a:r>
              <a:rPr lang="en-US"/>
              <a:t>The calculations are made with realistic value of the transverse emittance. The table shows the emittance value with corresponding bunch charge.</a:t>
            </a:r>
          </a:p>
          <a:p>
            <a:endParaRPr lang="en-US"/>
          </a:p>
          <a:p>
            <a:r>
              <a:rPr lang="en-US"/>
              <a:t>Beam size in the injector (if focused) mm in the order of magnitude. This calculations are made assuming the 1.5 mm RMS beam size.</a:t>
            </a:r>
          </a:p>
          <a:p>
            <a:r>
              <a:rPr lang="en-US"/>
              <a:t>There is the peak current in the R0 ration, that we estimate as Q/bunch length.</a:t>
            </a:r>
          </a:p>
          <a:p>
            <a:endParaRPr lang="en-US"/>
          </a:p>
          <a:p>
            <a:r>
              <a:rPr lang="en-US"/>
              <a:t>Our gun does 450 ps long bunches. The bunch is compressed in the injector down to 10 ps.</a:t>
            </a:r>
          </a:p>
          <a:p>
            <a:r>
              <a:rPr lang="en-US"/>
              <a:t>So the right part of the plot shows the situation au the gut, while the left part shows</a:t>
            </a:r>
          </a:p>
          <a:p>
            <a:r>
              <a:rPr lang="en-US"/>
              <a:t>what is going on at the linac entrance and this is what are a mainly interesting.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1533-4630-C241-86BA-8C0988C9D1C3}" type="datetimeFigureOut">
              <a:rPr lang="en-US" smtClean="0"/>
              <a:pPr/>
              <a:t>1/24/11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B16F-1BB3-B14C-94CE-2962915ED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Macintosh%20HD:Users:Pavel:Documents:tmp3:AccApp2007.doc!OLE_LINK1" TargetMode="External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3.bin"/><Relationship Id="rId12" Type="http://schemas.openxmlformats.org/officeDocument/2006/relationships/oleObject" Target="../embeddings/Microsoft_Equation14.bin"/><Relationship Id="rId13" Type="http://schemas.openxmlformats.org/officeDocument/2006/relationships/oleObject" Target="../embeddings/Microsoft_Equation15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0" Type="http://schemas.openxmlformats.org/officeDocument/2006/relationships/oleObject" Target="../embeddings/Microsoft_Equation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726002" y="166688"/>
            <a:ext cx="3623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Transverse emittance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04988" y="3260725"/>
            <a:ext cx="534596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Arial"/>
                <a:cs typeface="Arial"/>
              </a:rPr>
              <a:t>Two different techniques  were used</a:t>
            </a:r>
          </a:p>
          <a:p>
            <a:r>
              <a:rPr lang="en-US" sz="2000" b="0" dirty="0">
                <a:latin typeface="Arial"/>
                <a:cs typeface="Arial"/>
              </a:rPr>
              <a:t>to measure the transverse emittance.</a:t>
            </a:r>
          </a:p>
          <a:p>
            <a:endParaRPr lang="en-US" sz="2000" b="0" dirty="0">
              <a:latin typeface="Arial"/>
              <a:cs typeface="Arial"/>
            </a:endParaRPr>
          </a:p>
          <a:p>
            <a:r>
              <a:rPr lang="en-US" sz="2000" b="0" dirty="0">
                <a:latin typeface="Arial"/>
                <a:cs typeface="Arial"/>
              </a:rPr>
              <a:t>The </a:t>
            </a:r>
            <a:r>
              <a:rPr lang="en-US" sz="2000" b="0" dirty="0" err="1">
                <a:latin typeface="Arial"/>
                <a:cs typeface="Arial"/>
              </a:rPr>
              <a:t>multislit</a:t>
            </a:r>
            <a:r>
              <a:rPr lang="en-US" sz="2000" b="0" dirty="0">
                <a:latin typeface="Arial"/>
                <a:cs typeface="Arial"/>
              </a:rPr>
              <a:t> mask in the injector</a:t>
            </a:r>
            <a:r>
              <a:rPr lang="en-US" sz="2000" b="0" dirty="0" smtClean="0">
                <a:latin typeface="Arial"/>
                <a:cs typeface="Arial"/>
              </a:rPr>
              <a:t> 9 </a:t>
            </a:r>
            <a:r>
              <a:rPr lang="en-US" sz="2000" b="0" dirty="0" err="1" smtClean="0">
                <a:latin typeface="Arial"/>
                <a:cs typeface="Arial"/>
              </a:rPr>
              <a:t>MeV</a:t>
            </a:r>
            <a:endParaRPr lang="en-US" sz="2000" b="0" dirty="0" smtClean="0">
              <a:latin typeface="Arial"/>
              <a:cs typeface="Arial"/>
            </a:endParaRPr>
          </a:p>
          <a:p>
            <a:endParaRPr lang="en-US" sz="2000" b="0" dirty="0">
              <a:latin typeface="Arial"/>
              <a:cs typeface="Arial"/>
            </a:endParaRPr>
          </a:p>
          <a:p>
            <a:r>
              <a:rPr lang="en-US" sz="2000" b="0" dirty="0" err="1">
                <a:latin typeface="Arial"/>
                <a:cs typeface="Arial"/>
              </a:rPr>
              <a:t>Quadrupole</a:t>
            </a:r>
            <a:r>
              <a:rPr lang="en-US" sz="2000" b="0" dirty="0">
                <a:latin typeface="Arial"/>
                <a:cs typeface="Arial"/>
              </a:rPr>
              <a:t> scan for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high energy beam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>
                <a:latin typeface="Arial"/>
                <a:cs typeface="Arial"/>
              </a:rPr>
              <a:t>beam 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279775" y="1693863"/>
          <a:ext cx="2584450" cy="515937"/>
        </p:xfrm>
        <a:graphic>
          <a:graphicData uri="http://schemas.openxmlformats.org/presentationml/2006/ole">
            <p:oleObj spid="_x0000_s10242" name="Equation" r:id="rId3" imgW="1714320" imgH="342720" progId="Equation.3">
              <p:embed/>
            </p:oleObj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81200" y="838200"/>
            <a:ext cx="4789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Arial"/>
                <a:cs typeface="Arial"/>
              </a:rPr>
              <a:t>One of the ways to define the transverse </a:t>
            </a:r>
          </a:p>
          <a:p>
            <a:r>
              <a:rPr lang="en-US" sz="2000" b="0" dirty="0">
                <a:latin typeface="Arial"/>
                <a:cs typeface="Arial"/>
              </a:rPr>
              <a:t>emittance is the statistical approach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858963" y="2270125"/>
            <a:ext cx="5426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latin typeface="Arial"/>
                <a:cs typeface="Arial"/>
              </a:rPr>
              <a:t>Emittance is the second order momentum of</a:t>
            </a:r>
          </a:p>
          <a:p>
            <a:r>
              <a:rPr lang="en-US" sz="2000" b="0" dirty="0">
                <a:latin typeface="Arial"/>
                <a:cs typeface="Arial"/>
              </a:rPr>
              <a:t>the distribution function of the electrons</a:t>
            </a:r>
          </a:p>
        </p:txBody>
      </p:sp>
      <p:pic>
        <p:nvPicPr>
          <p:cNvPr id="25608" name="Picture 8" descr="gb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953000"/>
            <a:ext cx="152400" cy="152400"/>
          </a:xfrm>
          <a:prstGeom prst="rect">
            <a:avLst/>
          </a:prstGeom>
          <a:noFill/>
        </p:spPr>
      </p:pic>
      <p:pic>
        <p:nvPicPr>
          <p:cNvPr id="25609" name="Picture 9" descr="gb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343400"/>
            <a:ext cx="152400" cy="152400"/>
          </a:xfrm>
          <a:prstGeom prst="rect">
            <a:avLst/>
          </a:prstGeom>
          <a:noFill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44663" y="5775325"/>
            <a:ext cx="5530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u="sng" dirty="0">
                <a:solidFill>
                  <a:schemeClr val="tx1"/>
                </a:solidFill>
                <a:latin typeface="Arial"/>
                <a:cs typeface="Arial"/>
              </a:rPr>
              <a:t>Why and when it is right to use either method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44593" y="890263"/>
            <a:ext cx="3314767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b="0" dirty="0">
                <a:latin typeface="Arial"/>
                <a:cs typeface="Arial"/>
              </a:rPr>
              <a:t>the mask is made of</a:t>
            </a:r>
            <a:r>
              <a:rPr lang="en-US" b="0" dirty="0" smtClean="0">
                <a:latin typeface="Arial"/>
                <a:cs typeface="Arial"/>
              </a:rPr>
              <a:t> 5 mm </a:t>
            </a:r>
            <a:r>
              <a:rPr lang="en-US" b="0" dirty="0" err="1" smtClean="0">
                <a:latin typeface="Arial"/>
                <a:cs typeface="Arial"/>
              </a:rPr>
              <a:t>Nb</a:t>
            </a:r>
            <a:r>
              <a:rPr lang="en-US" b="0" dirty="0" smtClean="0">
                <a:latin typeface="Arial"/>
                <a:cs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Arial"/>
                <a:cs typeface="Arial"/>
              </a:rPr>
              <a:t>1.25 </a:t>
            </a:r>
            <a:r>
              <a:rPr lang="en-US" b="0" dirty="0">
                <a:latin typeface="Arial"/>
                <a:cs typeface="Arial"/>
              </a:rPr>
              <a:t>mm period</a:t>
            </a:r>
            <a:r>
              <a:rPr lang="en-US" b="0" dirty="0" smtClean="0">
                <a:latin typeface="Arial"/>
                <a:cs typeface="Arial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latin typeface="Arial"/>
                <a:cs typeface="Arial"/>
              </a:rPr>
              <a:t>125 </a:t>
            </a:r>
            <a:r>
              <a:rPr lang="de-DE" b="0" dirty="0">
                <a:latin typeface="Arial"/>
                <a:cs typeface="Arial"/>
              </a:rPr>
              <a:t>µ</a:t>
            </a:r>
            <a:r>
              <a:rPr lang="en-US" b="0" dirty="0" err="1">
                <a:latin typeface="Arial"/>
                <a:cs typeface="Arial"/>
              </a:rPr>
              <a:t>m</a:t>
            </a:r>
            <a:r>
              <a:rPr lang="en-US" b="0" dirty="0">
                <a:latin typeface="Arial"/>
                <a:cs typeface="Arial"/>
              </a:rPr>
              <a:t> slit </a:t>
            </a:r>
            <a:r>
              <a:rPr lang="en-US" b="0" dirty="0" smtClean="0">
                <a:latin typeface="Arial"/>
                <a:cs typeface="Arial"/>
              </a:rPr>
              <a:t>width</a:t>
            </a:r>
          </a:p>
          <a:p>
            <a:pPr>
              <a:lnSpc>
                <a:spcPct val="150000"/>
              </a:lnSpc>
            </a:pPr>
            <a:r>
              <a:rPr lang="en-US" b="0" dirty="0">
                <a:latin typeface="Arial"/>
                <a:cs typeface="Arial"/>
              </a:rPr>
              <a:t>made on a</a:t>
            </a:r>
            <a:r>
              <a:rPr lang="en-US" b="0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EDM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Drift length 62 cm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044529" y="166688"/>
            <a:ext cx="50533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multislit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mask (example 2)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7414" name="Picture 6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86" y="1140570"/>
            <a:ext cx="152400" cy="152400"/>
          </a:xfrm>
          <a:prstGeom prst="rect">
            <a:avLst/>
          </a:prstGeom>
          <a:noFill/>
        </p:spPr>
      </p:pic>
      <p:pic>
        <p:nvPicPr>
          <p:cNvPr id="17415" name="Picture 7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86" y="1543623"/>
            <a:ext cx="152400" cy="152400"/>
          </a:xfrm>
          <a:prstGeom prst="rect">
            <a:avLst/>
          </a:prstGeom>
          <a:noFill/>
        </p:spPr>
      </p:pic>
      <p:pic>
        <p:nvPicPr>
          <p:cNvPr id="17416" name="Picture 8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86" y="1956597"/>
            <a:ext cx="152400" cy="152400"/>
          </a:xfrm>
          <a:prstGeom prst="rect">
            <a:avLst/>
          </a:prstGeom>
          <a:noFill/>
        </p:spPr>
      </p:pic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968270" y="3222415"/>
          <a:ext cx="5021638" cy="3267669"/>
        </p:xfrm>
        <a:graphic>
          <a:graphicData uri="http://schemas.openxmlformats.org/presentationml/2006/ole">
            <p:oleObj spid="_x0000_s28675" name="Document" r:id="rId4" imgW="2654300" imgH="1727200" progId="Word.Document.12">
              <p:link updateAutomatic="1"/>
            </p:oleObj>
          </a:graphicData>
        </a:graphic>
      </p:graphicFrame>
      <p:pic>
        <p:nvPicPr>
          <p:cNvPr id="10" name="Picture 9" descr="Screen shot 2011-01-25 at 2.56.4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68270" y="897833"/>
            <a:ext cx="5027023" cy="2173202"/>
          </a:xfrm>
          <a:prstGeom prst="rect">
            <a:avLst/>
          </a:prstGeom>
        </p:spPr>
      </p:pic>
      <p:pic>
        <p:nvPicPr>
          <p:cNvPr id="11" name="Picture 8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138" y="2374227"/>
            <a:ext cx="152400" cy="152400"/>
          </a:xfrm>
          <a:prstGeom prst="rect">
            <a:avLst/>
          </a:prstGeom>
          <a:noFill/>
        </p:spPr>
      </p:pic>
      <p:pic>
        <p:nvPicPr>
          <p:cNvPr id="12" name="Picture 8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02" y="2786421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95" y="152400"/>
            <a:ext cx="7543800" cy="4873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JLab FEL Injector emittance </a:t>
            </a:r>
            <a:r>
              <a:rPr lang="en-US" sz="2800" dirty="0">
                <a:solidFill>
                  <a:srgbClr val="FFFFFF"/>
                </a:solidFill>
                <a:latin typeface="Arial" charset="0"/>
              </a:rPr>
              <a:t>measurements</a:t>
            </a:r>
          </a:p>
        </p:txBody>
      </p:sp>
      <p:pic>
        <p:nvPicPr>
          <p:cNvPr id="5126" name="Picture 6" descr="multislit H 135pV 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84" y="843297"/>
            <a:ext cx="5008626" cy="3088386"/>
          </a:xfrm>
          <a:prstGeom prst="rect">
            <a:avLst/>
          </a:prstGeom>
          <a:noFill/>
        </p:spPr>
      </p:pic>
      <p:pic>
        <p:nvPicPr>
          <p:cNvPr id="5127" name="Picture 7" descr="multislit V 135pV 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8009" y="830671"/>
            <a:ext cx="4101846" cy="3973830"/>
          </a:xfrm>
          <a:prstGeom prst="rect">
            <a:avLst/>
          </a:prstGeom>
          <a:noFill/>
        </p:spPr>
      </p:pic>
      <p:pic>
        <p:nvPicPr>
          <p:cNvPr id="5128" name="Picture 8" descr="multislit H 135pV twi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8579" y="932586"/>
            <a:ext cx="1026795" cy="68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multislit V 135pV twi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0766" y="898143"/>
            <a:ext cx="1026795" cy="691515"/>
          </a:xfrm>
          <a:prstGeom prst="rect">
            <a:avLst/>
          </a:prstGeom>
          <a:noFill/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21479" y="4613338"/>
            <a:ext cx="580172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endParaRPr lang="en-US" sz="1200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Arial" charset="0"/>
              </a:rPr>
              <a:t> is </a:t>
            </a:r>
            <a:r>
              <a:rPr lang="en-US" sz="1400" dirty="0">
                <a:latin typeface="Arial" charset="0"/>
              </a:rPr>
              <a:t>well established technique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works for space charge dominated beam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beam profile is measured with YAG, phosphor or ceramic viewer 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measures not only the emittance but the </a:t>
            </a:r>
            <a:r>
              <a:rPr lang="en-US" sz="1400" dirty="0" err="1">
                <a:latin typeface="Arial" charset="0"/>
              </a:rPr>
              <a:t>Twiss</a:t>
            </a:r>
            <a:r>
              <a:rPr lang="en-US" sz="1400" dirty="0">
                <a:latin typeface="Arial" charset="0"/>
              </a:rPr>
              <a:t> parameters as well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 smtClean="0">
                <a:latin typeface="Arial" charset="0"/>
              </a:rPr>
              <a:t> has </a:t>
            </a:r>
            <a:r>
              <a:rPr lang="en-US" sz="1400" dirty="0">
                <a:latin typeface="Arial" charset="0"/>
              </a:rPr>
              <a:t>enough information to reconstruct the phase space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has been implemented as on-line diagnostics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works with diagnostics (low duty cycle, average current) beam only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²"/>
            </a:pP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challenges: to make such measurements with CW beam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15995" y="152400"/>
            <a:ext cx="7543800" cy="4873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mittance calculation</a:t>
            </a:r>
            <a:endParaRPr lang="en-US" sz="2800" dirty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84150" y="754063"/>
          <a:ext cx="2660650" cy="596900"/>
        </p:xfrm>
        <a:graphic>
          <a:graphicData uri="http://schemas.openxmlformats.org/presentationml/2006/ole">
            <p:oleObj spid="_x0000_s33794" name="Equation" r:id="rId3" imgW="2209800" imgH="4953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976437" y="1409760"/>
          <a:ext cx="868363" cy="700088"/>
        </p:xfrm>
        <a:graphic>
          <a:graphicData uri="http://schemas.openxmlformats.org/presentationml/2006/ole">
            <p:oleObj spid="_x0000_s33795" name="Equation" r:id="rId4" imgW="723900" imgH="5842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1565275" y="2185598"/>
          <a:ext cx="1279525" cy="450850"/>
        </p:xfrm>
        <a:graphic>
          <a:graphicData uri="http://schemas.openxmlformats.org/presentationml/2006/ole">
            <p:oleObj spid="_x0000_s33796" name="Equation" r:id="rId5" imgW="1079500" imgH="38100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150" y="2725360"/>
          <a:ext cx="2787650" cy="569912"/>
        </p:xfrm>
        <a:graphic>
          <a:graphicData uri="http://schemas.openxmlformats.org/presentationml/2006/ole">
            <p:oleObj spid="_x0000_s33797" name="Equation" r:id="rId6" imgW="2298700" imgH="469900" progId="Equation.3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68312" y="3394869"/>
          <a:ext cx="2376488" cy="547687"/>
        </p:xfrm>
        <a:graphic>
          <a:graphicData uri="http://schemas.openxmlformats.org/presentationml/2006/ole">
            <p:oleObj spid="_x0000_s33798" name="Equation" r:id="rId7" imgW="1981200" imgH="457200" progId="Equation.3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68312" y="4056976"/>
          <a:ext cx="5868988" cy="681038"/>
        </p:xfrm>
        <a:graphic>
          <a:graphicData uri="http://schemas.openxmlformats.org/presentationml/2006/ole">
            <p:oleObj spid="_x0000_s33799" name="Equation" r:id="rId8" imgW="4927600" imgH="571500" progId="Equation.3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912083" y="2182423"/>
          <a:ext cx="1636712" cy="454025"/>
        </p:xfrm>
        <a:graphic>
          <a:graphicData uri="http://schemas.openxmlformats.org/presentationml/2006/ole">
            <p:oleObj spid="_x0000_s33800" name="Equation" r:id="rId9" imgW="1371600" imgH="38100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468312" y="5227638"/>
          <a:ext cx="2678113" cy="457200"/>
        </p:xfrm>
        <a:graphic>
          <a:graphicData uri="http://schemas.openxmlformats.org/presentationml/2006/ole">
            <p:oleObj spid="_x0000_s33801" name="Equation" r:id="rId10" imgW="1714500" imgH="29210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468312" y="5821365"/>
          <a:ext cx="987425" cy="652462"/>
        </p:xfrm>
        <a:graphic>
          <a:graphicData uri="http://schemas.openxmlformats.org/presentationml/2006/ole">
            <p:oleObj spid="_x0000_s33803" name="Equation" r:id="rId11" imgW="635000" imgH="419100" progId="Equation.3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1702847" y="5876927"/>
          <a:ext cx="1352550" cy="596900"/>
        </p:xfrm>
        <a:graphic>
          <a:graphicData uri="http://schemas.openxmlformats.org/presentationml/2006/ole">
            <p:oleObj spid="_x0000_s33804" name="Equation" r:id="rId12" imgW="863600" imgH="381000" progId="Equation.3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3328776" y="5821365"/>
          <a:ext cx="1050925" cy="655638"/>
        </p:xfrm>
        <a:graphic>
          <a:graphicData uri="http://schemas.openxmlformats.org/presentationml/2006/ole">
            <p:oleObj spid="_x0000_s33806" name="Equation" r:id="rId13" imgW="673100" imgH="419100" progId="Equation.3">
              <p:embed/>
            </p:oleObj>
          </a:graphicData>
        </a:graphic>
      </p:graphicFrame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2889201" y="818197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 Multi Gaussian fit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889201" y="1427811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 Statistical weights of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beamlets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680385" y="2221348"/>
            <a:ext cx="2722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 RMS beam size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889201" y="2787042"/>
            <a:ext cx="582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 RMS beam divergence (both correlated and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uncorr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.)  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889201" y="3424478"/>
            <a:ext cx="58286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–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` correlation  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531022" y="4230319"/>
            <a:ext cx="215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E800"/>
                </a:solidFill>
                <a:latin typeface="Arial" charset="0"/>
              </a:rPr>
              <a:t>- RMS emittance</a:t>
            </a:r>
            <a:endParaRPr lang="en-US" dirty="0">
              <a:solidFill>
                <a:srgbClr val="00E800"/>
              </a:solidFill>
              <a:latin typeface="Arial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4548795" y="5978094"/>
            <a:ext cx="215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E800"/>
                </a:solidFill>
                <a:latin typeface="Arial" charset="0"/>
              </a:rPr>
              <a:t>- </a:t>
            </a:r>
            <a:r>
              <a:rPr lang="en-US" dirty="0" err="1" smtClean="0">
                <a:solidFill>
                  <a:srgbClr val="00E800"/>
                </a:solidFill>
                <a:latin typeface="Arial" charset="0"/>
              </a:rPr>
              <a:t>Twiss</a:t>
            </a:r>
            <a:r>
              <a:rPr lang="en-US" dirty="0" smtClean="0">
                <a:solidFill>
                  <a:srgbClr val="00E800"/>
                </a:solidFill>
                <a:latin typeface="Arial" charset="0"/>
              </a:rPr>
              <a:t> parameters</a:t>
            </a:r>
            <a:endParaRPr lang="en-US" dirty="0">
              <a:solidFill>
                <a:srgbClr val="00E8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82266" y="152400"/>
            <a:ext cx="7315200" cy="48736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Injector; transverse emittance measurements</a:t>
            </a:r>
          </a:p>
        </p:txBody>
      </p:sp>
      <p:pic>
        <p:nvPicPr>
          <p:cNvPr id="18441" name="Picture 9" descr="270pC horizontal multisl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2569" y="665317"/>
            <a:ext cx="4114800" cy="2934658"/>
          </a:xfrm>
          <a:prstGeom prst="rect">
            <a:avLst/>
          </a:prstGeom>
          <a:noFill/>
        </p:spPr>
      </p:pic>
      <p:pic>
        <p:nvPicPr>
          <p:cNvPr id="18442" name="Picture 10" descr="270pC vertical multisl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2569" y="3716597"/>
            <a:ext cx="4114800" cy="293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87605" y="137160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dirty="0">
                <a:latin typeface="Arial" charset="0"/>
              </a:rPr>
              <a:t>Measured at the JLab FEL at 270 </a:t>
            </a:r>
            <a:r>
              <a:rPr lang="en-US" sz="1400" dirty="0" err="1">
                <a:latin typeface="Arial" charset="0"/>
              </a:rPr>
              <a:t>pC</a:t>
            </a:r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1400" dirty="0">
                <a:latin typeface="Arial" charset="0"/>
              </a:rPr>
              <a:t>When a portion of the beam has different </a:t>
            </a:r>
            <a:r>
              <a:rPr lang="en-US" sz="1400" dirty="0" err="1">
                <a:latin typeface="Arial" charset="0"/>
              </a:rPr>
              <a:t>Twiss</a:t>
            </a:r>
            <a:r>
              <a:rPr lang="en-US" sz="1400" dirty="0">
                <a:latin typeface="Arial" charset="0"/>
              </a:rPr>
              <a:t> parameters, i.e., differently positioned in the phase space it also can be </a:t>
            </a:r>
            <a:r>
              <a:rPr lang="en-US" sz="1400" dirty="0" smtClean="0">
                <a:latin typeface="Arial" charset="0"/>
              </a:rPr>
              <a:t>seen </a:t>
            </a:r>
            <a:r>
              <a:rPr lang="en-US" sz="1400" dirty="0">
                <a:latin typeface="Arial" charset="0"/>
              </a:rPr>
              <a:t>rather well.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4574430" y="2438400"/>
            <a:ext cx="243597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574430" y="3733800"/>
            <a:ext cx="243597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2811630" y="3460750"/>
            <a:ext cx="1822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like here, for instance</a:t>
            </a:r>
          </a:p>
          <a:p>
            <a:r>
              <a:rPr lang="en-US" sz="1400" dirty="0"/>
              <a:t>(no, there is nothing</a:t>
            </a:r>
          </a:p>
          <a:p>
            <a:r>
              <a:rPr lang="en-US" sz="1400" dirty="0"/>
              <a:t> wrong with the mask)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352905" y="4560852"/>
            <a:ext cx="42696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>
                <a:latin typeface="Arial" charset="0"/>
              </a:rPr>
              <a:t>Other things to remember</a:t>
            </a:r>
            <a:r>
              <a:rPr lang="en-US" sz="1400" b="1" dirty="0" smtClean="0">
                <a:latin typeface="Arial" charset="0"/>
              </a:rPr>
              <a:t>:</a:t>
            </a:r>
          </a:p>
          <a:p>
            <a:pPr eaLnBrk="1" hangingPunct="1"/>
            <a:endParaRPr lang="en-US" sz="1400" dirty="0" smtClean="0">
              <a:latin typeface="Arial" charset="0"/>
            </a:endParaRPr>
          </a:p>
          <a:p>
            <a:pPr eaLnBrk="1" hangingPunct="1">
              <a:buClr>
                <a:srgbClr val="0000FF"/>
              </a:buClr>
              <a:buFont typeface="Wingdings" charset="2"/>
              <a:buChar char=""/>
            </a:pPr>
            <a:r>
              <a:rPr lang="en-US" sz="1400" dirty="0">
                <a:latin typeface="Arial" charset="0"/>
              </a:rPr>
              <a:t>  control ghost pulses, when using photo gun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"/>
            </a:pPr>
            <a:r>
              <a:rPr lang="en-US" sz="1400" dirty="0">
                <a:latin typeface="Arial" charset="0"/>
              </a:rPr>
              <a:t>  RF transients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"/>
            </a:pPr>
            <a:r>
              <a:rPr lang="en-US" sz="1400" dirty="0">
                <a:latin typeface="Arial" charset="0"/>
              </a:rPr>
              <a:t>  transverse beam stability</a:t>
            </a:r>
          </a:p>
          <a:p>
            <a:pPr eaLnBrk="1" hangingPunct="1">
              <a:buClr>
                <a:srgbClr val="0000FF"/>
              </a:buClr>
              <a:buFont typeface="Wingdings" charset="2"/>
              <a:buChar char=""/>
            </a:pPr>
            <a:r>
              <a:rPr lang="en-US" sz="1400" dirty="0">
                <a:latin typeface="Arial" charset="0"/>
              </a:rPr>
              <a:t>  alignment of the slit mask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2533521" y="156767"/>
            <a:ext cx="4076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Beam envelope analysis</a:t>
            </a:r>
          </a:p>
        </p:txBody>
      </p:sp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1722438" y="838200"/>
            <a:ext cx="5632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Char char="s"/>
            </a:pPr>
            <a:r>
              <a:rPr lang="en-US" sz="2000" b="0" dirty="0">
                <a:latin typeface="Comic Sans MS" charset="0"/>
              </a:rPr>
              <a:t> - RMS beam size, </a:t>
            </a:r>
            <a:r>
              <a:rPr lang="en-US" sz="2000" b="0" i="1" dirty="0" err="1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</a:t>
            </a:r>
            <a:r>
              <a:rPr lang="en-US" sz="2000" b="0" dirty="0">
                <a:latin typeface="Comic Sans MS" charset="0"/>
              </a:rPr>
              <a:t>  - geometrical emittance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Comic Sans MS" charset="0"/>
              </a:rPr>
              <a:t>I - the beam peak current, I</a:t>
            </a:r>
            <a:r>
              <a:rPr lang="en-US" sz="2000" b="0" baseline="-25000" dirty="0">
                <a:latin typeface="Comic Sans MS" charset="0"/>
              </a:rPr>
              <a:t>A</a:t>
            </a:r>
            <a:r>
              <a:rPr lang="en-US" sz="2000" b="0" dirty="0">
                <a:latin typeface="Comic Sans MS" charset="0"/>
              </a:rPr>
              <a:t> – </a:t>
            </a:r>
            <a:r>
              <a:rPr lang="en-US" sz="2000" b="0" dirty="0" err="1">
                <a:latin typeface="Comic Sans MS" charset="0"/>
              </a:rPr>
              <a:t>Alfen</a:t>
            </a:r>
            <a:r>
              <a:rPr lang="en-US" sz="2000" b="0" dirty="0">
                <a:latin typeface="Comic Sans MS" charset="0"/>
              </a:rPr>
              <a:t> current</a:t>
            </a:r>
          </a:p>
        </p:txBody>
      </p:sp>
      <p:graphicFrame>
        <p:nvGraphicFramePr>
          <p:cNvPr id="36870" name="Object 1030"/>
          <p:cNvGraphicFramePr>
            <a:graphicFrameLocks noChangeAspect="1"/>
          </p:cNvGraphicFramePr>
          <p:nvPr/>
        </p:nvGraphicFramePr>
        <p:xfrm>
          <a:off x="2816225" y="1781175"/>
          <a:ext cx="3509963" cy="630238"/>
        </p:xfrm>
        <a:graphic>
          <a:graphicData uri="http://schemas.openxmlformats.org/presentationml/2006/ole">
            <p:oleObj spid="_x0000_s11266" name="Equation" r:id="rId3" imgW="2336800" imgH="419100" progId="Equation.3">
              <p:embed/>
            </p:oleObj>
          </a:graphicData>
        </a:graphic>
      </p:graphicFrame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431800" y="2362200"/>
            <a:ext cx="7962900" cy="1101725"/>
            <a:chOff x="272" y="1488"/>
            <a:chExt cx="5016" cy="694"/>
          </a:xfrm>
        </p:grpSpPr>
        <p:sp>
          <p:nvSpPr>
            <p:cNvPr id="36872" name="Text Box 1032"/>
            <p:cNvSpPr txBox="1">
              <a:spLocks noChangeArrowheads="1"/>
            </p:cNvSpPr>
            <p:nvPr/>
          </p:nvSpPr>
          <p:spPr bwMode="auto">
            <a:xfrm>
              <a:off x="272" y="1680"/>
              <a:ext cx="178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latin typeface="Arial"/>
                  <a:cs typeface="Arial"/>
                </a:rPr>
                <a:t>external field (focusing)</a:t>
              </a:r>
            </a:p>
          </p:txBody>
        </p:sp>
        <p:sp>
          <p:nvSpPr>
            <p:cNvPr id="36873" name="Text Box 1033"/>
            <p:cNvSpPr txBox="1">
              <a:spLocks noChangeArrowheads="1"/>
            </p:cNvSpPr>
            <p:nvPr/>
          </p:nvSpPr>
          <p:spPr bwMode="auto">
            <a:xfrm>
              <a:off x="1052" y="1930"/>
              <a:ext cx="162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latin typeface="Arial"/>
                  <a:cs typeface="Arial"/>
                </a:rPr>
                <a:t>synchrotron radiation</a:t>
              </a:r>
            </a:p>
          </p:txBody>
        </p:sp>
        <p:sp>
          <p:nvSpPr>
            <p:cNvPr id="36874" name="Text Box 1034"/>
            <p:cNvSpPr txBox="1">
              <a:spLocks noChangeArrowheads="1"/>
            </p:cNvSpPr>
            <p:nvPr/>
          </p:nvSpPr>
          <p:spPr bwMode="auto">
            <a:xfrm>
              <a:off x="2928" y="1930"/>
              <a:ext cx="15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>
                  <a:latin typeface="Arial"/>
                  <a:cs typeface="Arial"/>
                </a:rPr>
                <a:t>space charge force</a:t>
              </a:r>
            </a:p>
          </p:txBody>
        </p:sp>
        <p:sp>
          <p:nvSpPr>
            <p:cNvPr id="36875" name="Text Box 1035"/>
            <p:cNvSpPr txBox="1">
              <a:spLocks noChangeArrowheads="1"/>
            </p:cNvSpPr>
            <p:nvPr/>
          </p:nvSpPr>
          <p:spPr bwMode="auto">
            <a:xfrm>
              <a:off x="3600" y="1680"/>
              <a:ext cx="16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latin typeface="Arial"/>
                  <a:cs typeface="Arial"/>
                </a:rPr>
                <a:t>influence of emittance</a:t>
              </a:r>
            </a:p>
          </p:txBody>
        </p:sp>
        <p:sp>
          <p:nvSpPr>
            <p:cNvPr id="36878" name="Line 1038"/>
            <p:cNvSpPr>
              <a:spLocks noChangeShapeType="1"/>
            </p:cNvSpPr>
            <p:nvPr/>
          </p:nvSpPr>
          <p:spPr bwMode="auto">
            <a:xfrm flipV="1">
              <a:off x="2064" y="1488"/>
              <a:ext cx="0" cy="24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79" name="Line 1039"/>
            <p:cNvSpPr>
              <a:spLocks noChangeShapeType="1"/>
            </p:cNvSpPr>
            <p:nvPr/>
          </p:nvSpPr>
          <p:spPr bwMode="auto">
            <a:xfrm flipV="1">
              <a:off x="2448" y="1488"/>
              <a:ext cx="0" cy="44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80" name="Line 1040"/>
            <p:cNvSpPr>
              <a:spLocks noChangeShapeType="1"/>
            </p:cNvSpPr>
            <p:nvPr/>
          </p:nvSpPr>
          <p:spPr bwMode="auto">
            <a:xfrm flipV="1">
              <a:off x="3168" y="1488"/>
              <a:ext cx="0" cy="44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36881" name="Line 1041"/>
            <p:cNvSpPr>
              <a:spLocks noChangeShapeType="1"/>
            </p:cNvSpPr>
            <p:nvPr/>
          </p:nvSpPr>
          <p:spPr bwMode="auto">
            <a:xfrm flipV="1">
              <a:off x="3744" y="1488"/>
              <a:ext cx="0" cy="24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3" name="Group 1044"/>
          <p:cNvGrpSpPr>
            <a:grpSpLocks/>
          </p:cNvGrpSpPr>
          <p:nvPr/>
        </p:nvGrpSpPr>
        <p:grpSpPr bwMode="auto">
          <a:xfrm>
            <a:off x="2541588" y="3613150"/>
            <a:ext cx="3678237" cy="1190625"/>
            <a:chOff x="1605" y="2276"/>
            <a:chExt cx="2317" cy="750"/>
          </a:xfrm>
        </p:grpSpPr>
        <p:graphicFrame>
          <p:nvGraphicFramePr>
            <p:cNvPr id="36876" name="Object 1036"/>
            <p:cNvGraphicFramePr>
              <a:graphicFrameLocks noChangeAspect="1"/>
            </p:cNvGraphicFramePr>
            <p:nvPr/>
          </p:nvGraphicFramePr>
          <p:xfrm>
            <a:off x="2225" y="2592"/>
            <a:ext cx="1310" cy="434"/>
          </p:xfrm>
          <a:graphic>
            <a:graphicData uri="http://schemas.openxmlformats.org/presentationml/2006/ole">
              <p:oleObj spid="_x0000_s11268" name="Equation" r:id="rId4" imgW="1384300" imgH="457200" progId="Equation.3">
                <p:embed/>
              </p:oleObj>
            </a:graphicData>
          </a:graphic>
        </p:graphicFrame>
        <p:sp>
          <p:nvSpPr>
            <p:cNvPr id="36882" name="Text Box 1042"/>
            <p:cNvSpPr txBox="1">
              <a:spLocks noChangeArrowheads="1"/>
            </p:cNvSpPr>
            <p:nvPr/>
          </p:nvSpPr>
          <p:spPr bwMode="auto">
            <a:xfrm>
              <a:off x="1605" y="2276"/>
              <a:ext cx="231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0" dirty="0">
                  <a:latin typeface="Arial"/>
                  <a:cs typeface="Arial"/>
                </a:rPr>
                <a:t>It is reduced in a drift space to:</a:t>
              </a:r>
            </a:p>
          </p:txBody>
        </p:sp>
      </p:grpSp>
      <p:grpSp>
        <p:nvGrpSpPr>
          <p:cNvPr id="4" name="Group 1048"/>
          <p:cNvGrpSpPr>
            <a:grpSpLocks/>
          </p:cNvGrpSpPr>
          <p:nvPr/>
        </p:nvGrpSpPr>
        <p:grpSpPr bwMode="auto">
          <a:xfrm>
            <a:off x="955675" y="4953000"/>
            <a:ext cx="7248525" cy="1544638"/>
            <a:chOff x="602" y="3120"/>
            <a:chExt cx="4566" cy="973"/>
          </a:xfrm>
        </p:grpSpPr>
        <p:sp>
          <p:nvSpPr>
            <p:cNvPr id="36885" name="Text Box 1045"/>
            <p:cNvSpPr txBox="1">
              <a:spLocks noChangeArrowheads="1"/>
            </p:cNvSpPr>
            <p:nvPr/>
          </p:nvSpPr>
          <p:spPr bwMode="auto">
            <a:xfrm>
              <a:off x="602" y="3120"/>
              <a:ext cx="456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buFont typeface="Symbol" charset="2"/>
                <a:buNone/>
              </a:pPr>
              <a:r>
                <a:rPr lang="en-US" sz="2000" b="0" dirty="0">
                  <a:latin typeface="Arial"/>
                  <a:cs typeface="Arial"/>
                </a:rPr>
                <a:t>The following ratio tells either the beam is</a:t>
              </a:r>
            </a:p>
            <a:p>
              <a:pPr algn="ctr">
                <a:buFont typeface="Symbol" charset="2"/>
                <a:buNone/>
              </a:pPr>
              <a:r>
                <a:rPr lang="en-US" sz="2000" b="0" dirty="0">
                  <a:latin typeface="Arial"/>
                  <a:cs typeface="Arial"/>
                </a:rPr>
                <a:t> </a:t>
              </a:r>
              <a:r>
                <a:rPr lang="en-US" sz="2000" b="0" u="sng" dirty="0">
                  <a:latin typeface="Arial"/>
                  <a:cs typeface="Arial"/>
                </a:rPr>
                <a:t>emittance</a:t>
              </a:r>
              <a:r>
                <a:rPr lang="en-US" sz="2000" b="0" dirty="0">
                  <a:latin typeface="Arial"/>
                  <a:cs typeface="Arial"/>
                </a:rPr>
                <a:t> dominated </a:t>
              </a:r>
              <a:r>
                <a:rPr lang="en-US" sz="2000" i="1" dirty="0">
                  <a:solidFill>
                    <a:srgbClr val="00FF00"/>
                  </a:solidFill>
                  <a:latin typeface="Arial"/>
                  <a:cs typeface="Arial"/>
                </a:rPr>
                <a:t>R</a:t>
              </a:r>
              <a:r>
                <a:rPr lang="en-US" sz="2000" i="1" baseline="-25000" dirty="0">
                  <a:solidFill>
                    <a:srgbClr val="00FF00"/>
                  </a:solidFill>
                  <a:latin typeface="Arial"/>
                  <a:cs typeface="Arial"/>
                </a:rPr>
                <a:t>0</a:t>
              </a:r>
              <a:r>
                <a:rPr lang="en-US" sz="2000" i="1" dirty="0">
                  <a:solidFill>
                    <a:srgbClr val="00FF00"/>
                  </a:solidFill>
                  <a:latin typeface="Arial"/>
                  <a:cs typeface="Arial"/>
                </a:rPr>
                <a:t>&lt;1</a:t>
              </a:r>
              <a:r>
                <a:rPr lang="en-US" sz="2000" b="0" dirty="0">
                  <a:latin typeface="Arial"/>
                  <a:cs typeface="Arial"/>
                </a:rPr>
                <a:t> or </a:t>
              </a:r>
              <a:r>
                <a:rPr lang="en-US" sz="2000" b="0" u="sng" dirty="0">
                  <a:latin typeface="Arial"/>
                  <a:cs typeface="Arial"/>
                </a:rPr>
                <a:t>space charge</a:t>
              </a:r>
              <a:r>
                <a:rPr lang="en-US" sz="2000" b="0" dirty="0">
                  <a:latin typeface="Arial"/>
                  <a:cs typeface="Arial"/>
                </a:rPr>
                <a:t> dominated </a:t>
              </a:r>
              <a:r>
                <a:rPr lang="en-US" sz="2000" i="1" dirty="0">
                  <a:solidFill>
                    <a:srgbClr val="00FF00"/>
                  </a:solidFill>
                  <a:latin typeface="Arial"/>
                  <a:cs typeface="Arial"/>
                </a:rPr>
                <a:t>R</a:t>
              </a:r>
              <a:r>
                <a:rPr lang="en-US" sz="2000" i="1" baseline="-25000" dirty="0">
                  <a:solidFill>
                    <a:srgbClr val="00FF00"/>
                  </a:solidFill>
                  <a:latin typeface="Arial"/>
                  <a:cs typeface="Arial"/>
                </a:rPr>
                <a:t>0</a:t>
              </a:r>
              <a:r>
                <a:rPr lang="en-US" sz="2000" i="1" dirty="0">
                  <a:solidFill>
                    <a:srgbClr val="00FF00"/>
                  </a:solidFill>
                  <a:latin typeface="Arial"/>
                  <a:cs typeface="Arial"/>
                </a:rPr>
                <a:t>&gt;1</a:t>
              </a:r>
              <a:r>
                <a:rPr lang="en-US" sz="2000" b="0" dirty="0">
                  <a:latin typeface="Arial"/>
                  <a:cs typeface="Arial"/>
                </a:rPr>
                <a:t>.</a:t>
              </a:r>
            </a:p>
          </p:txBody>
        </p:sp>
        <p:graphicFrame>
          <p:nvGraphicFramePr>
            <p:cNvPr id="36886" name="Object 1046"/>
            <p:cNvGraphicFramePr>
              <a:graphicFrameLocks noChangeAspect="1"/>
            </p:cNvGraphicFramePr>
            <p:nvPr/>
          </p:nvGraphicFramePr>
          <p:xfrm>
            <a:off x="2478" y="3648"/>
            <a:ext cx="812" cy="445"/>
          </p:xfrm>
          <a:graphic>
            <a:graphicData uri="http://schemas.openxmlformats.org/presentationml/2006/ole">
              <p:oleObj spid="_x0000_s11267" name="Equation" r:id="rId5" imgW="850680" imgH="469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51026" y="166688"/>
            <a:ext cx="62451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Space charge / emittance (R</a:t>
            </a:r>
            <a:r>
              <a:rPr lang="en-US" sz="2800" baseline="-25000" dirty="0">
                <a:latin typeface="Arial"/>
                <a:cs typeface="Arial"/>
              </a:rPr>
              <a:t>0</a:t>
            </a:r>
            <a:r>
              <a:rPr lang="en-US" sz="2800" dirty="0" smtClean="0">
                <a:latin typeface="Arial"/>
                <a:cs typeface="Arial"/>
              </a:rPr>
              <a:t>) injector</a:t>
            </a:r>
            <a:endParaRPr lang="en-US" sz="2800" baseline="-25000" dirty="0">
              <a:latin typeface="Arial"/>
              <a:cs typeface="Arial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166761" y="4797397"/>
            <a:ext cx="675620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latin typeface="Arial"/>
                <a:cs typeface="Arial"/>
              </a:rPr>
              <a:t>For typical beam parameters in the </a:t>
            </a:r>
            <a:r>
              <a:rPr lang="en-US" sz="2000" dirty="0" smtClean="0">
                <a:latin typeface="Arial"/>
                <a:cs typeface="Arial"/>
              </a:rPr>
              <a:t>i</a:t>
            </a:r>
            <a:r>
              <a:rPr lang="en-US" sz="2000" dirty="0" smtClean="0">
                <a:latin typeface="Arial"/>
                <a:cs typeface="Arial"/>
              </a:rPr>
              <a:t>njector:</a:t>
            </a:r>
          </a:p>
          <a:p>
            <a:r>
              <a:rPr lang="en-US" sz="2000" dirty="0" smtClean="0">
                <a:latin typeface="Arial"/>
                <a:cs typeface="Arial"/>
              </a:rPr>
              <a:t>at 9 </a:t>
            </a:r>
            <a:r>
              <a:rPr lang="en-US" sz="2000" dirty="0" err="1" smtClean="0">
                <a:latin typeface="Arial"/>
                <a:cs typeface="Arial"/>
              </a:rPr>
              <a:t>MeV</a:t>
            </a:r>
            <a:r>
              <a:rPr lang="en-US" sz="2000" dirty="0" smtClean="0">
                <a:latin typeface="Arial"/>
                <a:cs typeface="Arial"/>
              </a:rPr>
              <a:t> beam energy,</a:t>
            </a:r>
          </a:p>
          <a:p>
            <a:r>
              <a:rPr lang="en-US" sz="2000" dirty="0" smtClean="0">
                <a:latin typeface="Arial"/>
                <a:cs typeface="Arial"/>
              </a:rPr>
              <a:t>2.5 </a:t>
            </a:r>
            <a:r>
              <a:rPr lang="en-US" sz="2000" dirty="0" err="1" smtClean="0">
                <a:latin typeface="Arial"/>
                <a:cs typeface="Arial"/>
              </a:rPr>
              <a:t>ps</a:t>
            </a:r>
            <a:r>
              <a:rPr lang="en-US" sz="2000" dirty="0" smtClean="0">
                <a:latin typeface="Arial"/>
                <a:cs typeface="Arial"/>
              </a:rPr>
              <a:t> RMS </a:t>
            </a:r>
            <a:r>
              <a:rPr lang="en-US" sz="2000" dirty="0" smtClean="0">
                <a:latin typeface="Arial"/>
                <a:cs typeface="Arial"/>
              </a:rPr>
              <a:t>b</a:t>
            </a:r>
            <a:r>
              <a:rPr lang="en-US" sz="2000" b="0" dirty="0" smtClean="0">
                <a:latin typeface="Arial"/>
                <a:cs typeface="Arial"/>
              </a:rPr>
              <a:t>unch length,</a:t>
            </a:r>
            <a:endParaRPr lang="en-US" sz="1000" b="0" dirty="0" smtClean="0">
              <a:latin typeface="Arial"/>
              <a:cs typeface="Arial"/>
            </a:endParaRPr>
          </a:p>
          <a:p>
            <a:r>
              <a:rPr lang="en-US" sz="2000" b="0" dirty="0" smtClean="0">
                <a:latin typeface="Arial"/>
                <a:cs typeface="Arial"/>
              </a:rPr>
              <a:t>~ 2 mm RMS beam size </a:t>
            </a:r>
            <a:r>
              <a:rPr lang="en-US" sz="2000" i="1" dirty="0" smtClean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lang="en-US" sz="2000" i="1" baseline="-25000" dirty="0" smtClean="0">
                <a:solidFill>
                  <a:srgbClr val="FF3300"/>
                </a:solidFill>
                <a:latin typeface="Arial"/>
                <a:cs typeface="Arial"/>
              </a:rPr>
              <a:t>0</a:t>
            </a:r>
            <a:r>
              <a:rPr lang="en-US" sz="2000" i="1" dirty="0">
                <a:solidFill>
                  <a:srgbClr val="FF3300"/>
                </a:solidFill>
                <a:latin typeface="Arial"/>
                <a:cs typeface="Arial"/>
              </a:rPr>
              <a:t>&gt;&gt;1</a:t>
            </a:r>
            <a:r>
              <a:rPr lang="en-US" sz="2000" b="0" dirty="0">
                <a:latin typeface="Arial"/>
                <a:cs typeface="Arial"/>
              </a:rPr>
              <a:t>.</a:t>
            </a:r>
            <a:endParaRPr lang="en-US" sz="1000" b="0" dirty="0">
              <a:latin typeface="Arial"/>
              <a:cs typeface="Arial"/>
            </a:endParaRPr>
          </a:p>
          <a:p>
            <a:endParaRPr lang="en-US" sz="1000" b="0" dirty="0" smtClean="0">
              <a:latin typeface="Arial"/>
              <a:cs typeface="Arial"/>
            </a:endParaRPr>
          </a:p>
          <a:p>
            <a:r>
              <a:rPr lang="en-US" sz="2000" b="0" dirty="0" smtClean="0">
                <a:latin typeface="Arial"/>
                <a:cs typeface="Arial"/>
              </a:rPr>
              <a:t>Simple </a:t>
            </a:r>
            <a:r>
              <a:rPr lang="en-US" sz="2000" dirty="0" err="1" smtClean="0">
                <a:latin typeface="Arial"/>
                <a:cs typeface="Arial"/>
              </a:rPr>
              <a:t>q</a:t>
            </a:r>
            <a:r>
              <a:rPr lang="en-US" sz="2000" b="0" dirty="0" err="1" smtClean="0">
                <a:latin typeface="Arial"/>
                <a:cs typeface="Arial"/>
              </a:rPr>
              <a:t>uadrupole</a:t>
            </a:r>
            <a:r>
              <a:rPr lang="en-US" sz="2000" b="0" dirty="0" smtClean="0">
                <a:latin typeface="Arial"/>
                <a:cs typeface="Arial"/>
              </a:rPr>
              <a:t> scan dose </a:t>
            </a:r>
            <a:r>
              <a:rPr lang="en-US" sz="2000" b="0" dirty="0">
                <a:latin typeface="Arial"/>
                <a:cs typeface="Arial"/>
              </a:rPr>
              <a:t>not </a:t>
            </a:r>
            <a:r>
              <a:rPr lang="en-US" sz="2000" b="0" dirty="0" smtClean="0">
                <a:latin typeface="Arial"/>
                <a:cs typeface="Arial"/>
              </a:rPr>
              <a:t>work properly</a:t>
            </a:r>
            <a:r>
              <a:rPr lang="en-US" sz="2000" b="0" dirty="0">
                <a:latin typeface="Arial"/>
                <a:cs typeface="Arial"/>
              </a:rPr>
              <a:t>. </a:t>
            </a:r>
          </a:p>
        </p:txBody>
      </p:sp>
      <p:pic>
        <p:nvPicPr>
          <p:cNvPr id="11" name="Picture 10" descr="Screen shot 2011-01-25 at 1.37.0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98" y="908170"/>
            <a:ext cx="4457700" cy="3474720"/>
          </a:xfrm>
          <a:prstGeom prst="rect">
            <a:avLst/>
          </a:prstGeom>
        </p:spPr>
      </p:pic>
      <p:pic>
        <p:nvPicPr>
          <p:cNvPr id="12" name="Picture 11" descr="Screen shot 2011-01-25 at 1.36.4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0" y="908170"/>
            <a:ext cx="445770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00995" y="166688"/>
            <a:ext cx="6145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Space charge / emittance (R</a:t>
            </a:r>
            <a:r>
              <a:rPr lang="en-US" sz="2800" baseline="-25000" dirty="0">
                <a:latin typeface="Arial"/>
                <a:cs typeface="Arial"/>
              </a:rPr>
              <a:t>0</a:t>
            </a:r>
            <a:r>
              <a:rPr lang="en-US" sz="2800" dirty="0" smtClean="0">
                <a:latin typeface="Arial"/>
                <a:cs typeface="Arial"/>
              </a:rPr>
              <a:t>) LINAC</a:t>
            </a:r>
            <a:endParaRPr lang="en-US" sz="2800" baseline="-25000" dirty="0">
              <a:latin typeface="Arial"/>
              <a:cs typeface="Arial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976137" y="4479925"/>
            <a:ext cx="70570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0" dirty="0" smtClean="0">
                <a:latin typeface="Arial"/>
                <a:cs typeface="Arial"/>
              </a:rPr>
              <a:t>Even high energy 135 </a:t>
            </a:r>
            <a:r>
              <a:rPr lang="en-US" sz="2000" b="0" dirty="0" err="1" smtClean="0">
                <a:latin typeface="Arial"/>
                <a:cs typeface="Arial"/>
              </a:rPr>
              <a:t>MeV</a:t>
            </a:r>
            <a:r>
              <a:rPr lang="en-US" sz="2000" b="0" dirty="0" smtClean="0">
                <a:latin typeface="Arial"/>
                <a:cs typeface="Arial"/>
              </a:rPr>
              <a:t> beam can be made space charge dominated is the transverse beam size is made </a:t>
            </a:r>
            <a:r>
              <a:rPr lang="en-US" sz="2000" dirty="0" smtClean="0">
                <a:latin typeface="Arial"/>
                <a:cs typeface="Arial"/>
              </a:rPr>
              <a:t>sufficiently large. The shorter is the bunch the easier it is </a:t>
            </a:r>
          </a:p>
          <a:p>
            <a:r>
              <a:rPr lang="en-US" sz="2000" dirty="0" smtClean="0">
                <a:latin typeface="Arial"/>
                <a:cs typeface="Arial"/>
              </a:rPr>
              <a:t>t</a:t>
            </a:r>
            <a:r>
              <a:rPr lang="en-US" sz="2000" b="0" dirty="0" smtClean="0">
                <a:latin typeface="Arial"/>
                <a:cs typeface="Arial"/>
              </a:rPr>
              <a:t>o make the beam space charge dominated </a:t>
            </a:r>
            <a:endParaRPr lang="en-US" sz="2000" b="0" dirty="0">
              <a:latin typeface="Arial"/>
              <a:cs typeface="Arial"/>
            </a:endParaRPr>
          </a:p>
        </p:txBody>
      </p:sp>
      <p:pic>
        <p:nvPicPr>
          <p:cNvPr id="7" name="Picture 6" descr="Screen shot 2011-01-25 at 1.57.3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8" y="848644"/>
            <a:ext cx="4480560" cy="3474720"/>
          </a:xfrm>
          <a:prstGeom prst="rect">
            <a:avLst/>
          </a:prstGeom>
        </p:spPr>
      </p:pic>
      <p:pic>
        <p:nvPicPr>
          <p:cNvPr id="8" name="Picture 7" descr="Screen shot 2011-01-25 at 1.57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258" y="848644"/>
            <a:ext cx="458724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05955" y="166688"/>
            <a:ext cx="6530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atin typeface="Arial"/>
                <a:cs typeface="Arial"/>
              </a:rPr>
              <a:t>Multislit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emittance </a:t>
            </a:r>
            <a:r>
              <a:rPr lang="en-US" sz="2800" dirty="0" smtClean="0">
                <a:latin typeface="Arial"/>
                <a:cs typeface="Arial"/>
              </a:rPr>
              <a:t>measurements (idea)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8437" name="Picture 5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55700"/>
            <a:ext cx="7131050" cy="3208338"/>
          </a:xfrm>
          <a:prstGeom prst="rect">
            <a:avLst/>
          </a:prstGeom>
          <a:noFill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4565650"/>
            <a:ext cx="34633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Beam profile measurements:</a:t>
            </a:r>
            <a:endParaRPr lang="en-US" sz="2000" b="0" dirty="0" smtClean="0">
              <a:latin typeface="Arial"/>
              <a:cs typeface="Arial"/>
            </a:endParaRPr>
          </a:p>
          <a:p>
            <a:pPr>
              <a:buFont typeface="Symbol" charset="2"/>
              <a:buNone/>
            </a:pPr>
            <a:r>
              <a:rPr lang="en-US" sz="2000" b="0" dirty="0" err="1" smtClean="0">
                <a:latin typeface="Arial"/>
                <a:cs typeface="Arial"/>
              </a:rPr>
              <a:t>YAG:Ce</a:t>
            </a:r>
            <a:r>
              <a:rPr lang="en-US" sz="2000" b="0" dirty="0" smtClean="0">
                <a:latin typeface="Arial"/>
                <a:cs typeface="Arial"/>
              </a:rPr>
              <a:t> </a:t>
            </a:r>
            <a:r>
              <a:rPr lang="en-US" sz="2000" b="0" dirty="0">
                <a:latin typeface="Arial"/>
                <a:cs typeface="Arial"/>
              </a:rPr>
              <a:t>view </a:t>
            </a:r>
            <a:r>
              <a:rPr lang="en-US" sz="2000" b="0" dirty="0" smtClean="0">
                <a:latin typeface="Arial"/>
                <a:cs typeface="Arial"/>
              </a:rPr>
              <a:t>screen</a:t>
            </a:r>
            <a:endParaRPr lang="en-US" sz="2000" b="0" dirty="0">
              <a:latin typeface="Arial"/>
              <a:cs typeface="Arial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31913" y="4565650"/>
            <a:ext cx="2662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Mask is used to cut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a small </a:t>
            </a:r>
            <a:r>
              <a:rPr lang="en-US" sz="2000" b="0" dirty="0" err="1">
                <a:latin typeface="Arial"/>
                <a:cs typeface="Arial"/>
              </a:rPr>
              <a:t>beamlet(s</a:t>
            </a:r>
            <a:r>
              <a:rPr lang="en-US" sz="2000" b="0" dirty="0">
                <a:latin typeface="Arial"/>
                <a:cs typeface="Arial"/>
              </a:rPr>
              <a:t>)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every </a:t>
            </a:r>
            <a:r>
              <a:rPr lang="en-US" sz="2000" b="0" dirty="0" err="1">
                <a:latin typeface="Arial"/>
                <a:cs typeface="Arial"/>
              </a:rPr>
              <a:t>beamlet</a:t>
            </a:r>
            <a:r>
              <a:rPr lang="en-US" sz="2000" b="0" dirty="0">
                <a:latin typeface="Arial"/>
                <a:cs typeface="Arial"/>
              </a:rPr>
              <a:t> is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emittance dominated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utoUpdateAnimBg="0"/>
      <p:bldP spid="1843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463385" y="166688"/>
            <a:ext cx="42156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multislit</a:t>
            </a:r>
            <a:r>
              <a:rPr lang="en-US" sz="2800" dirty="0">
                <a:latin typeface="Arial"/>
                <a:cs typeface="Arial"/>
              </a:rPr>
              <a:t> mask design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31913" y="1301750"/>
            <a:ext cx="6170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Angular acceptance of the slit must be significantly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bigger then the uncorrelated beam divergence.</a:t>
            </a:r>
          </a:p>
          <a:p>
            <a:pPr>
              <a:buFont typeface="Symbol" charset="2"/>
              <a:buNone/>
            </a:pPr>
            <a:endParaRPr lang="en-US" sz="2000" b="0" dirty="0">
              <a:latin typeface="Arial"/>
              <a:cs typeface="Arial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At the end of the drift space the distance from any</a:t>
            </a:r>
          </a:p>
          <a:p>
            <a:pPr>
              <a:buFont typeface="Symbol" charset="2"/>
              <a:buNone/>
            </a:pPr>
            <a:r>
              <a:rPr lang="en-US" sz="2000" b="0" dirty="0" err="1">
                <a:latin typeface="Arial"/>
                <a:cs typeface="Arial"/>
              </a:rPr>
              <a:t>beamlet</a:t>
            </a:r>
            <a:r>
              <a:rPr lang="en-US" sz="2000" b="0" dirty="0">
                <a:latin typeface="Arial"/>
                <a:cs typeface="Arial"/>
              </a:rPr>
              <a:t> to a neighboring has to be bigger than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the </a:t>
            </a:r>
            <a:r>
              <a:rPr lang="en-US" sz="2000" b="0" dirty="0" err="1">
                <a:latin typeface="Arial"/>
                <a:cs typeface="Arial"/>
              </a:rPr>
              <a:t>beamlet</a:t>
            </a:r>
            <a:r>
              <a:rPr lang="en-US" sz="2000" b="0" dirty="0">
                <a:latin typeface="Arial"/>
                <a:cs typeface="Arial"/>
              </a:rPr>
              <a:t> width</a:t>
            </a:r>
          </a:p>
          <a:p>
            <a:pPr>
              <a:buFont typeface="Symbol" charset="2"/>
              <a:buNone/>
            </a:pPr>
            <a:endParaRPr lang="en-US" sz="2000" b="0" dirty="0">
              <a:latin typeface="Arial"/>
              <a:cs typeface="Arial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The drift space has to be long enough to let the</a:t>
            </a:r>
          </a:p>
          <a:p>
            <a:pPr>
              <a:buFont typeface="Symbol" charset="2"/>
              <a:buNone/>
            </a:pPr>
            <a:r>
              <a:rPr lang="en-US" sz="2000" b="0" dirty="0" err="1">
                <a:latin typeface="Arial"/>
                <a:cs typeface="Arial"/>
              </a:rPr>
              <a:t>beamlet</a:t>
            </a:r>
            <a:r>
              <a:rPr lang="en-US" sz="2000" b="0" dirty="0">
                <a:latin typeface="Arial"/>
                <a:cs typeface="Arial"/>
              </a:rPr>
              <a:t> expand so that at the end of the drift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space its RMS size is much bigger than the slit width</a:t>
            </a:r>
          </a:p>
          <a:p>
            <a:pPr>
              <a:buFont typeface="Symbol" charset="2"/>
              <a:buNone/>
            </a:pPr>
            <a:endParaRPr lang="en-US" sz="2000" b="0" dirty="0">
              <a:latin typeface="Arial"/>
              <a:cs typeface="Arial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Residual space charge force between the </a:t>
            </a:r>
            <a:r>
              <a:rPr lang="en-US" sz="2000" b="0" dirty="0" err="1">
                <a:latin typeface="Arial"/>
                <a:cs typeface="Arial"/>
              </a:rPr>
              <a:t>beamlets</a:t>
            </a:r>
            <a:endParaRPr lang="en-US" sz="2000" b="0" dirty="0">
              <a:latin typeface="Arial"/>
              <a:cs typeface="Arial"/>
            </a:endParaRP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has to be negligible, i.e., the beam behind the mask</a:t>
            </a:r>
          </a:p>
          <a:p>
            <a:pPr>
              <a:buFont typeface="Symbol" charset="2"/>
              <a:buNone/>
            </a:pPr>
            <a:r>
              <a:rPr lang="en-US" sz="2000" b="0" dirty="0">
                <a:latin typeface="Arial"/>
                <a:cs typeface="Arial"/>
              </a:rPr>
              <a:t>is emittance dominated</a:t>
            </a:r>
          </a:p>
        </p:txBody>
      </p:sp>
      <p:pic>
        <p:nvPicPr>
          <p:cNvPr id="37892" name="Picture 4" descr="g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12875"/>
            <a:ext cx="152400" cy="152400"/>
          </a:xfrm>
          <a:prstGeom prst="rect">
            <a:avLst/>
          </a:prstGeom>
          <a:noFill/>
        </p:spPr>
      </p:pic>
      <p:pic>
        <p:nvPicPr>
          <p:cNvPr id="37893" name="Picture 5" descr="g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349500"/>
            <a:ext cx="152400" cy="152400"/>
          </a:xfrm>
          <a:prstGeom prst="rect">
            <a:avLst/>
          </a:prstGeom>
          <a:noFill/>
        </p:spPr>
      </p:pic>
      <p:pic>
        <p:nvPicPr>
          <p:cNvPr id="37894" name="Picture 6" descr="g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27425"/>
            <a:ext cx="152400" cy="152400"/>
          </a:xfrm>
          <a:prstGeom prst="rect">
            <a:avLst/>
          </a:prstGeom>
          <a:noFill/>
        </p:spPr>
      </p:pic>
      <p:pic>
        <p:nvPicPr>
          <p:cNvPr id="37895" name="Picture 7" descr="g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789488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194081" y="166688"/>
            <a:ext cx="47542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multislit</a:t>
            </a:r>
            <a:r>
              <a:rPr lang="en-US" sz="2800" dirty="0">
                <a:latin typeface="Arial"/>
                <a:cs typeface="Arial"/>
              </a:rPr>
              <a:t> mask </a:t>
            </a:r>
            <a:r>
              <a:rPr lang="en-US" sz="2800" dirty="0" smtClean="0">
                <a:latin typeface="Arial"/>
                <a:cs typeface="Arial"/>
              </a:rPr>
              <a:t>design (2)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8" name="Picture 7" descr="Screen shot 2011-01-25 at 3.17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55" y="770002"/>
            <a:ext cx="6048375" cy="5857875"/>
          </a:xfrm>
          <a:prstGeom prst="rect">
            <a:avLst/>
          </a:prstGeom>
        </p:spPr>
      </p:pic>
      <p:pic>
        <p:nvPicPr>
          <p:cNvPr id="10" name="Picture 9" descr="Screen shot 2011-01-25 at 3.23.2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5" y="770002"/>
            <a:ext cx="2924175" cy="1495425"/>
          </a:xfrm>
          <a:prstGeom prst="rect">
            <a:avLst/>
          </a:prstGeom>
        </p:spPr>
      </p:pic>
      <p:pic>
        <p:nvPicPr>
          <p:cNvPr id="11" name="Picture 10" descr="Screen shot 2011-01-25 at 3.30.4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5" y="5231800"/>
            <a:ext cx="2935342" cy="1396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ma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613" y="758825"/>
            <a:ext cx="5437187" cy="4078288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66888" y="4860925"/>
            <a:ext cx="6547335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dirty="0">
                <a:latin typeface="Arial"/>
                <a:cs typeface="Arial"/>
              </a:rPr>
              <a:t>the mask is made of 1mm thick </a:t>
            </a:r>
            <a:r>
              <a:rPr lang="en-US" sz="2000" b="0" dirty="0" smtClean="0">
                <a:latin typeface="Arial"/>
                <a:cs typeface="Arial"/>
              </a:rPr>
              <a:t>cupper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Arial"/>
                <a:cs typeface="Arial"/>
              </a:rPr>
              <a:t>it consists of two parts; 1.6 mm period; 100 </a:t>
            </a:r>
            <a:r>
              <a:rPr lang="de-DE" sz="2000" b="0" dirty="0">
                <a:latin typeface="Arial"/>
                <a:cs typeface="Arial"/>
              </a:rPr>
              <a:t>µ</a:t>
            </a:r>
            <a:r>
              <a:rPr lang="en-US" sz="2000" b="0" dirty="0" err="1">
                <a:latin typeface="Arial"/>
                <a:cs typeface="Arial"/>
              </a:rPr>
              <a:t>m</a:t>
            </a:r>
            <a:r>
              <a:rPr lang="en-US" sz="2000" b="0" dirty="0">
                <a:latin typeface="Arial"/>
                <a:cs typeface="Arial"/>
              </a:rPr>
              <a:t> slit </a:t>
            </a:r>
            <a:r>
              <a:rPr lang="en-US" sz="2000" b="0" dirty="0" smtClean="0">
                <a:latin typeface="Arial"/>
                <a:cs typeface="Arial"/>
              </a:rPr>
              <a:t>width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Arial"/>
                <a:cs typeface="Arial"/>
              </a:rPr>
              <a:t>made on a wire-cut machine</a:t>
            </a:r>
          </a:p>
          <a:p>
            <a:pPr>
              <a:lnSpc>
                <a:spcPct val="150000"/>
              </a:lnSpc>
            </a:pPr>
            <a:r>
              <a:rPr lang="en-US" sz="2000" b="0" dirty="0">
                <a:latin typeface="Arial"/>
                <a:cs typeface="Arial"/>
              </a:rPr>
              <a:t>(the machine has resolution of 5 </a:t>
            </a:r>
            <a:r>
              <a:rPr lang="de-DE" sz="2000" b="0" dirty="0">
                <a:latin typeface="Arial"/>
                <a:cs typeface="Arial"/>
              </a:rPr>
              <a:t>µ</a:t>
            </a:r>
            <a:r>
              <a:rPr lang="en-US" sz="2000" b="0" dirty="0" err="1">
                <a:latin typeface="Arial"/>
                <a:cs typeface="Arial"/>
              </a:rPr>
              <a:t>m</a:t>
            </a:r>
            <a:r>
              <a:rPr lang="en-US" sz="2000" b="0" dirty="0">
                <a:latin typeface="Arial"/>
                <a:cs typeface="Arial"/>
              </a:rPr>
              <a:t>)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4378" y="166688"/>
            <a:ext cx="4853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The </a:t>
            </a:r>
            <a:r>
              <a:rPr lang="en-US" sz="2800" dirty="0" err="1">
                <a:latin typeface="Arial"/>
                <a:cs typeface="Arial"/>
              </a:rPr>
              <a:t>multislit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mask (example)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17414" name="Picture 6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5138331"/>
            <a:ext cx="152400" cy="152400"/>
          </a:xfrm>
          <a:prstGeom prst="rect">
            <a:avLst/>
          </a:prstGeom>
          <a:noFill/>
        </p:spPr>
      </p:pic>
      <p:pic>
        <p:nvPicPr>
          <p:cNvPr id="17415" name="Picture 7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5599116"/>
            <a:ext cx="152400" cy="152400"/>
          </a:xfrm>
          <a:prstGeom prst="rect">
            <a:avLst/>
          </a:prstGeom>
          <a:noFill/>
        </p:spPr>
      </p:pic>
      <p:pic>
        <p:nvPicPr>
          <p:cNvPr id="17416" name="Picture 8" descr="gb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6069822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2607121" y="76200"/>
            <a:ext cx="3917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latin typeface="Arial"/>
                <a:cs typeface="Arial"/>
              </a:rPr>
              <a:t>Multislit</a:t>
            </a:r>
            <a:r>
              <a:rPr lang="en-US" sz="2800" dirty="0">
                <a:latin typeface="Arial"/>
                <a:cs typeface="Arial"/>
              </a:rPr>
              <a:t> data evaluation</a:t>
            </a:r>
          </a:p>
        </p:txBody>
      </p:sp>
      <p:pic>
        <p:nvPicPr>
          <p:cNvPr id="24579" name="Picture 1027" descr="multislit screen sh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633413"/>
            <a:ext cx="8615363" cy="61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938</Words>
  <Application>Microsoft Macintosh PowerPoint</Application>
  <PresentationFormat>On-screen Show (4:3)</PresentationFormat>
  <Paragraphs>119</Paragraphs>
  <Slides>13</Slides>
  <Notes>2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Macintosh HD:Users:Pavel:Documents:tmp3:AccApp2007.doc!OLE_LINK1</vt:lpstr>
      <vt:lpstr>Equation</vt:lpstr>
      <vt:lpstr>Microsoft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JLab FEL Injector emittance measurements</vt:lpstr>
      <vt:lpstr>Emittance calculation</vt:lpstr>
      <vt:lpstr>Injector; transverse emittance measurements</vt:lpstr>
    </vt:vector>
  </TitlesOfParts>
  <Company>JLab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Pavel Evtushenko</dc:creator>
  <cp:lastModifiedBy>Pavel Evtushenko</cp:lastModifiedBy>
  <cp:revision>9</cp:revision>
  <dcterms:created xsi:type="dcterms:W3CDTF">2011-01-25T04:40:17Z</dcterms:created>
  <dcterms:modified xsi:type="dcterms:W3CDTF">2011-01-25T09:40:09Z</dcterms:modified>
</cp:coreProperties>
</file>