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embeddings/Microsoft_Equation6.bin" ContentType="application/vnd.openxmlformats-officedocument.oleObject"/>
  <Override PartName="/ppt/tableStyles.xml" ContentType="application/vnd.openxmlformats-officedocument.presentationml.tableStyles+xml"/>
  <Override PartName="/ppt/embeddings/Microsoft_Equation4.bin" ContentType="application/vnd.openxmlformats-officedocument.oleObject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embeddings/Microsoft_Equation2.bin" ContentType="application/vnd.openxmlformats-officedocument.oleObject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Default Extension="pict" ContentType="image/pi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embeddings/Microsoft_Equation7.bin" ContentType="application/vnd.openxmlformats-officedocument.oleObject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embeddings/Microsoft_Equation5.bin" ContentType="application/vnd.openxmlformats-officedocument.oleObject"/>
  <Override PartName="/ppt/presentation.xml" ContentType="application/vnd.openxmlformats-officedocument.presentationml.presentation.main+xml"/>
  <Default Extension="vml" ContentType="application/vnd.openxmlformats-officedocument.vmlDrawing"/>
  <Override PartName="/ppt/embeddings/Microsoft_Equation3.bin" ContentType="application/vnd.openxmlformats-officedocument.oleObject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embeddings/Microsoft_Equation1.bin" ContentType="application/vnd.openxmlformats-officedocument.oleObject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9"/>
  </p:notesMasterIdLst>
  <p:sldIdLst>
    <p:sldId id="260" r:id="rId2"/>
    <p:sldId id="310" r:id="rId3"/>
    <p:sldId id="265" r:id="rId4"/>
    <p:sldId id="297" r:id="rId5"/>
    <p:sldId id="318" r:id="rId6"/>
    <p:sldId id="319" r:id="rId7"/>
    <p:sldId id="32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Tahoma" charset="0"/>
        <a:ea typeface="+mn-ea"/>
        <a:cs typeface="+mn-cs"/>
      </a:defRPr>
    </a:lvl5pPr>
    <a:lvl6pPr marL="2286000" algn="l" defTabSz="457200" rtl="0" eaLnBrk="1" latinLnBrk="0" hangingPunct="1">
      <a:defRPr sz="2400" b="1" kern="1200">
        <a:solidFill>
          <a:schemeClr val="bg1"/>
        </a:solidFill>
        <a:latin typeface="Tahoma" charset="0"/>
        <a:ea typeface="+mn-ea"/>
        <a:cs typeface="+mn-cs"/>
      </a:defRPr>
    </a:lvl6pPr>
    <a:lvl7pPr marL="2743200" algn="l" defTabSz="457200" rtl="0" eaLnBrk="1" latinLnBrk="0" hangingPunct="1">
      <a:defRPr sz="2400" b="1" kern="1200">
        <a:solidFill>
          <a:schemeClr val="bg1"/>
        </a:solidFill>
        <a:latin typeface="Tahoma" charset="0"/>
        <a:ea typeface="+mn-ea"/>
        <a:cs typeface="+mn-cs"/>
      </a:defRPr>
    </a:lvl7pPr>
    <a:lvl8pPr marL="3200400" algn="l" defTabSz="457200" rtl="0" eaLnBrk="1" latinLnBrk="0" hangingPunct="1">
      <a:defRPr sz="2400" b="1" kern="1200">
        <a:solidFill>
          <a:schemeClr val="bg1"/>
        </a:solidFill>
        <a:latin typeface="Tahoma" charset="0"/>
        <a:ea typeface="+mn-ea"/>
        <a:cs typeface="+mn-cs"/>
      </a:defRPr>
    </a:lvl8pPr>
    <a:lvl9pPr marL="3657600" algn="l" defTabSz="457200" rtl="0" eaLnBrk="1" latinLnBrk="0" hangingPunct="1">
      <a:defRPr sz="2400" b="1" kern="1200">
        <a:solidFill>
          <a:schemeClr val="bg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CC00"/>
    <a:srgbClr val="0066FF"/>
    <a:srgbClr val="3399FF"/>
    <a:srgbClr val="FF0000"/>
    <a:srgbClr val="FF3300"/>
    <a:srgbClr val="00FF00"/>
    <a:srgbClr val="FFFF00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Objects="1">
      <p:cViewPr varScale="1">
        <p:scale>
          <a:sx n="107" d="100"/>
          <a:sy n="107" d="100"/>
        </p:scale>
        <p:origin x="-120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ict"/><Relationship Id="rId4" Type="http://schemas.openxmlformats.org/officeDocument/2006/relationships/image" Target="../media/image7.pict"/><Relationship Id="rId5" Type="http://schemas.openxmlformats.org/officeDocument/2006/relationships/image" Target="../media/image8.pict"/><Relationship Id="rId6" Type="http://schemas.openxmlformats.org/officeDocument/2006/relationships/image" Target="../media/image9.pict"/><Relationship Id="rId7" Type="http://schemas.openxmlformats.org/officeDocument/2006/relationships/image" Target="../media/image10.pict"/><Relationship Id="rId1" Type="http://schemas.openxmlformats.org/officeDocument/2006/relationships/image" Target="../media/image4.pict"/><Relationship Id="rId2" Type="http://schemas.openxmlformats.org/officeDocument/2006/relationships/image" Target="../media/image5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FE3325A-7242-5247-BAAD-1CA154F9E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7845EF-F0FD-714B-B3FD-C7495431CBD9}" type="slidenum">
              <a:rPr lang="en-US"/>
              <a:pPr/>
              <a:t>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Changing M56 in fig, 2 and 3 (positive and neg. M56) and fig. 4. wrong sextupoles, and fig. 5 with corrected sextupoles. </a:t>
            </a:r>
          </a:p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772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90"/>
          </a:solidFill>
          <a:latin typeface="Arial"/>
          <a:ea typeface="ＭＳ Ｐゴシック" pitchFamily="-106" charset="-128"/>
          <a:cs typeface="Arial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90"/>
          </a:solidFill>
          <a:latin typeface="Arial" pitchFamily="-106" charset="0"/>
          <a:ea typeface="ＭＳ Ｐゴシック" pitchFamily="-106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90"/>
          </a:solidFill>
          <a:latin typeface="Arial" pitchFamily="-106" charset="0"/>
          <a:ea typeface="ＭＳ Ｐゴシック" pitchFamily="-106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90"/>
          </a:solidFill>
          <a:latin typeface="Arial" pitchFamily="-106" charset="0"/>
          <a:ea typeface="ＭＳ Ｐゴシック" pitchFamily="-106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90"/>
          </a:solidFill>
          <a:latin typeface="Arial" pitchFamily="-106" charset="0"/>
          <a:ea typeface="ＭＳ Ｐゴシック" pitchFamily="-106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-11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-11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-11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-11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Arial"/>
          <a:ea typeface="ＭＳ Ｐゴシック" pitchFamily="-106" charset="-128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Arial"/>
          <a:ea typeface="ＭＳ Ｐゴシック" pitchFamily="-111" charset="-128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Arial"/>
          <a:ea typeface="ＭＳ Ｐゴシック" pitchFamily="-111" charset="-128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Arial"/>
          <a:ea typeface="ＭＳ Ｐゴシック" pitchFamily="-111" charset="-128"/>
          <a:cs typeface="Arial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/>
          <a:ea typeface="ＭＳ Ｐゴシック" pitchFamily="-111" charset="-128"/>
          <a:cs typeface="Arial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oleObject" Target="../embeddings/Microsoft_Equation2.bin"/><Relationship Id="rId5" Type="http://schemas.openxmlformats.org/officeDocument/2006/relationships/oleObject" Target="../embeddings/Microsoft_Equation3.bin"/><Relationship Id="rId6" Type="http://schemas.openxmlformats.org/officeDocument/2006/relationships/oleObject" Target="../embeddings/Microsoft_Equation4.bin"/><Relationship Id="rId7" Type="http://schemas.openxmlformats.org/officeDocument/2006/relationships/oleObject" Target="../embeddings/Microsoft_Equation5.bin"/><Relationship Id="rId8" Type="http://schemas.openxmlformats.org/officeDocument/2006/relationships/oleObject" Target="../embeddings/Microsoft_Equation6.bin"/><Relationship Id="rId9" Type="http://schemas.openxmlformats.org/officeDocument/2006/relationships/oleObject" Target="../embeddings/Microsoft_Equation7.bin"/><Relationship Id="rId10" Type="http://schemas.openxmlformats.org/officeDocument/2006/relationships/image" Target="../media/image1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533400" y="990600"/>
            <a:ext cx="8229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0" dirty="0" smtClean="0">
                <a:solidFill>
                  <a:srgbClr val="000090"/>
                </a:solidFill>
                <a:latin typeface="Arial"/>
                <a:cs typeface="Arial"/>
              </a:rPr>
              <a:t>Longitudinal transfer function</a:t>
            </a:r>
          </a:p>
          <a:p>
            <a:pPr algn="ctr"/>
            <a:r>
              <a:rPr lang="en-US" sz="3200" b="0" dirty="0" smtClean="0">
                <a:solidFill>
                  <a:srgbClr val="000090"/>
                </a:solidFill>
                <a:latin typeface="Arial"/>
                <a:cs typeface="Arial"/>
              </a:rPr>
              <a:t>a.k.a. (M</a:t>
            </a:r>
            <a:r>
              <a:rPr lang="en-US" sz="3200" b="0" baseline="-25000" dirty="0" smtClean="0">
                <a:solidFill>
                  <a:srgbClr val="000090"/>
                </a:solidFill>
                <a:latin typeface="Arial"/>
                <a:cs typeface="Arial"/>
              </a:rPr>
              <a:t>55</a:t>
            </a:r>
            <a:r>
              <a:rPr lang="en-US" sz="3200" b="0" dirty="0" smtClean="0">
                <a:solidFill>
                  <a:srgbClr val="000090"/>
                </a:solidFill>
                <a:latin typeface="Arial"/>
                <a:cs typeface="Arial"/>
              </a:rPr>
              <a:t>) measurements</a:t>
            </a:r>
          </a:p>
          <a:p>
            <a:pPr algn="ctr"/>
            <a:r>
              <a:rPr lang="en-US" sz="3200" b="0" dirty="0" smtClean="0">
                <a:solidFill>
                  <a:srgbClr val="000090"/>
                </a:solidFill>
                <a:latin typeface="Arial"/>
                <a:cs typeface="Arial"/>
              </a:rPr>
              <a:t>at the JLab FEL</a:t>
            </a:r>
          </a:p>
        </p:txBody>
      </p:sp>
      <p:sp>
        <p:nvSpPr>
          <p:cNvPr id="14339" name="Text Box 11"/>
          <p:cNvSpPr txBox="1">
            <a:spLocks noChangeArrowheads="1"/>
          </p:cNvSpPr>
          <p:nvPr/>
        </p:nvSpPr>
        <p:spPr bwMode="auto">
          <a:xfrm>
            <a:off x="3214165" y="3059668"/>
            <a:ext cx="27156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0" i="1" dirty="0">
                <a:solidFill>
                  <a:srgbClr val="000000"/>
                </a:solidFill>
                <a:latin typeface="Arial"/>
                <a:cs typeface="Arial"/>
              </a:rPr>
              <a:t>Pavel </a:t>
            </a:r>
            <a:r>
              <a:rPr lang="en-US" sz="1800" b="0" i="1" dirty="0" smtClean="0">
                <a:solidFill>
                  <a:srgbClr val="000000"/>
                </a:solidFill>
                <a:latin typeface="Arial"/>
                <a:cs typeface="Arial"/>
              </a:rPr>
              <a:t>Evtushenko, JLab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600200" y="3602757"/>
            <a:ext cx="6226427" cy="1731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buClr>
                <a:srgbClr val="0000FF"/>
              </a:buClr>
              <a:buSzPct val="100000"/>
              <a:buFont typeface="Wingdings" charset="2"/>
              <a:buChar char="v"/>
            </a:pPr>
            <a:r>
              <a:rPr lang="en-US" sz="1800" b="0" dirty="0" smtClean="0">
                <a:solidFill>
                  <a:schemeClr val="accent4"/>
                </a:solidFill>
                <a:latin typeface="Arial"/>
                <a:cs typeface="Arial"/>
                <a:sym typeface="Symbol" charset="2"/>
              </a:rPr>
              <a:t>  </a:t>
            </a:r>
            <a:r>
              <a:rPr lang="en-US" sz="1800" b="0" dirty="0" err="1" smtClean="0">
                <a:solidFill>
                  <a:schemeClr val="accent4"/>
                </a:solidFill>
                <a:latin typeface="Arial"/>
                <a:cs typeface="Arial"/>
                <a:sym typeface="Symbol" charset="2"/>
              </a:rPr>
              <a:t>Jlab</a:t>
            </a:r>
            <a:r>
              <a:rPr lang="en-US" sz="1800" b="0" dirty="0" smtClean="0">
                <a:solidFill>
                  <a:schemeClr val="accent4"/>
                </a:solidFill>
                <a:latin typeface="Arial"/>
                <a:cs typeface="Arial"/>
                <a:sym typeface="Symbol" charset="2"/>
              </a:rPr>
              <a:t> IR/UV upgrade longitudinal phase space evolution</a:t>
            </a:r>
            <a:endParaRPr lang="en-US" sz="1800" b="0" dirty="0" smtClean="0">
              <a:solidFill>
                <a:schemeClr val="accent4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buClr>
                <a:srgbClr val="0000FF"/>
              </a:buClr>
              <a:buSzPct val="100000"/>
              <a:buFont typeface="Wingdings" charset="2"/>
              <a:buChar char="v"/>
            </a:pPr>
            <a:r>
              <a:rPr lang="en-US" sz="1800" b="0" dirty="0" smtClean="0">
                <a:solidFill>
                  <a:schemeClr val="accent4"/>
                </a:solidFill>
                <a:latin typeface="Arial"/>
                <a:cs typeface="Arial"/>
              </a:rPr>
              <a:t>  Mixer – Phase detector</a:t>
            </a:r>
          </a:p>
          <a:p>
            <a:pPr>
              <a:lnSpc>
                <a:spcPct val="150000"/>
              </a:lnSpc>
              <a:buClr>
                <a:srgbClr val="0000FF"/>
              </a:buClr>
              <a:buSzPct val="100000"/>
              <a:buFont typeface="Wingdings" charset="2"/>
              <a:buChar char="v"/>
            </a:pPr>
            <a:r>
              <a:rPr lang="en-US" sz="1800" b="0" dirty="0" smtClean="0">
                <a:solidFill>
                  <a:schemeClr val="accent4"/>
                </a:solidFill>
                <a:latin typeface="Arial"/>
                <a:cs typeface="Arial"/>
                <a:sym typeface="Symbol" charset="2"/>
              </a:rPr>
              <a:t>  Calibrating phase measurements</a:t>
            </a:r>
            <a:endParaRPr lang="en-US" sz="1800" b="0" dirty="0" smtClean="0">
              <a:solidFill>
                <a:schemeClr val="accent4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buClr>
                <a:srgbClr val="0000FF"/>
              </a:buClr>
              <a:buSzPct val="100000"/>
              <a:buFont typeface="Wingdings" charset="2"/>
              <a:buChar char="v"/>
            </a:pPr>
            <a:r>
              <a:rPr lang="en-US" sz="1800" b="0" dirty="0" smtClean="0">
                <a:solidFill>
                  <a:schemeClr val="accent4"/>
                </a:solidFill>
                <a:latin typeface="Arial"/>
                <a:cs typeface="Arial"/>
              </a:rPr>
              <a:t> </a:t>
            </a:r>
            <a:r>
              <a:rPr lang="en-US" sz="1800" b="0" dirty="0" smtClean="0">
                <a:solidFill>
                  <a:schemeClr val="accent4"/>
                </a:solidFill>
                <a:latin typeface="Arial"/>
                <a:cs typeface="Arial"/>
              </a:rPr>
              <a:t> Measurements procedure</a:t>
            </a:r>
            <a:endParaRPr lang="en-US" sz="1800" b="0" dirty="0" smtClean="0">
              <a:solidFill>
                <a:schemeClr val="accent4"/>
              </a:solidFill>
              <a:latin typeface="Arial"/>
              <a:cs typeface="Arial"/>
              <a:sym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9225"/>
            <a:ext cx="7772400" cy="536575"/>
          </a:xfrm>
        </p:spPr>
        <p:txBody>
          <a:bodyPr/>
          <a:lstStyle/>
          <a:p>
            <a:pPr eaLnBrk="1" hangingPunct="1"/>
            <a:r>
              <a:rPr lang="en-US" sz="2800" dirty="0"/>
              <a:t>JLab FEL (layout and longitudinal matching)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62000"/>
            <a:ext cx="7620000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457200" y="762000"/>
            <a:ext cx="7696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600" b="0" dirty="0">
                <a:solidFill>
                  <a:schemeClr val="tx1"/>
                </a:solidFill>
                <a:latin typeface="Arial"/>
                <a:cs typeface="Arial"/>
              </a:rPr>
              <a:t>Requirements on phase space: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dirty="0">
                <a:solidFill>
                  <a:schemeClr val="tx1"/>
                </a:solidFill>
                <a:latin typeface="Arial"/>
                <a:cs typeface="Arial"/>
              </a:rPr>
              <a:t>Long bunch in </a:t>
            </a:r>
            <a:r>
              <a:rPr lang="en-US" sz="1600" b="0" dirty="0" err="1">
                <a:solidFill>
                  <a:schemeClr val="tx1"/>
                </a:solidFill>
                <a:latin typeface="Arial"/>
                <a:cs typeface="Arial"/>
              </a:rPr>
              <a:t>linac</a:t>
            </a:r>
            <a:endParaRPr lang="en-US" sz="1600" b="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dirty="0">
                <a:solidFill>
                  <a:schemeClr val="tx1"/>
                </a:solidFill>
                <a:latin typeface="Arial"/>
                <a:cs typeface="Arial"/>
              </a:rPr>
              <a:t>high peak current (short bunch) at FEL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600" b="0" dirty="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rPr>
              <a:t>bunch length compression at wiggler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dirty="0">
                <a:solidFill>
                  <a:schemeClr val="tx1"/>
                </a:solidFill>
                <a:latin typeface="Arial"/>
                <a:cs typeface="Arial"/>
              </a:rPr>
              <a:t>“small” energy spread at dump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600" b="0" dirty="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rPr>
              <a:t>energy compress while energy recovering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600" b="0" dirty="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rPr>
              <a:t>“short” RF wavelength/long bunch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1600" b="0" dirty="0" err="1">
                <a:solidFill>
                  <a:schemeClr val="tx1"/>
                </a:solidFill>
                <a:latin typeface="Arial"/>
                <a:ea typeface="ＭＳ Ｐゴシック" charset="-128"/>
                <a:cs typeface="Arial"/>
                <a:sym typeface="Symbol" charset="2"/>
              </a:rPr>
              <a:t></a:t>
            </a:r>
            <a:r>
              <a:rPr lang="en-US" sz="1600" b="0" dirty="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rPr>
              <a:t> get slope </a:t>
            </a:r>
            <a:r>
              <a:rPr lang="en-US" sz="1600" b="0" i="1" dirty="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rPr>
              <a:t>and curvature</a:t>
            </a:r>
            <a:r>
              <a:rPr lang="en-US" sz="1600" b="0" dirty="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rPr>
              <a:t> right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181600" y="3581400"/>
            <a:ext cx="1419225" cy="1243013"/>
            <a:chOff x="3148" y="2448"/>
            <a:chExt cx="894" cy="783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216" y="2448"/>
              <a:ext cx="826" cy="783"/>
              <a:chOff x="1768" y="1555"/>
              <a:chExt cx="826" cy="783"/>
            </a:xfrm>
          </p:grpSpPr>
          <p:sp>
            <p:nvSpPr>
              <p:cNvPr id="14374" name="Line 8"/>
              <p:cNvSpPr>
                <a:spLocks noChangeShapeType="1"/>
              </p:cNvSpPr>
              <p:nvPr/>
            </p:nvSpPr>
            <p:spPr bwMode="auto">
              <a:xfrm flipV="1">
                <a:off x="2128" y="1618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5" name="Line 9"/>
              <p:cNvSpPr>
                <a:spLocks noChangeShapeType="1"/>
              </p:cNvSpPr>
              <p:nvPr/>
            </p:nvSpPr>
            <p:spPr bwMode="auto">
              <a:xfrm rot="5400000" flipH="1" flipV="1">
                <a:off x="2128" y="1618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6" name="Oval 10"/>
              <p:cNvSpPr>
                <a:spLocks noChangeArrowheads="1"/>
              </p:cNvSpPr>
              <p:nvPr/>
            </p:nvSpPr>
            <p:spPr bwMode="auto">
              <a:xfrm rot="-5475630">
                <a:off x="2007" y="1959"/>
                <a:ext cx="242" cy="4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7" name="Text Box 11"/>
              <p:cNvSpPr txBox="1">
                <a:spLocks noChangeArrowheads="1"/>
              </p:cNvSpPr>
              <p:nvPr/>
            </p:nvSpPr>
            <p:spPr bwMode="auto">
              <a:xfrm>
                <a:off x="1971" y="1555"/>
                <a:ext cx="19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400" dirty="0">
                    <a:solidFill>
                      <a:srgbClr val="000000"/>
                    </a:solidFill>
                    <a:latin typeface="Times New Roman" charset="0"/>
                  </a:rPr>
                  <a:t>E</a:t>
                </a:r>
                <a:endParaRPr lang="en-US" sz="2400" dirty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4378" name="Text Box 12"/>
              <p:cNvSpPr txBox="1">
                <a:spLocks noChangeArrowheads="1"/>
              </p:cNvSpPr>
              <p:nvPr/>
            </p:nvSpPr>
            <p:spPr bwMode="auto">
              <a:xfrm>
                <a:off x="2403" y="1961"/>
                <a:ext cx="19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400">
                    <a:solidFill>
                      <a:srgbClr val="000000"/>
                    </a:solidFill>
                    <a:latin typeface="Symbol" charset="2"/>
                  </a:rPr>
                  <a:t>f</a:t>
                </a:r>
                <a:endParaRPr lang="en-US" sz="2400">
                  <a:solidFill>
                    <a:srgbClr val="000000"/>
                  </a:solidFill>
                  <a:latin typeface="Symbol" charset="2"/>
                </a:endParaRPr>
              </a:p>
            </p:txBody>
          </p:sp>
        </p:grpSp>
        <p:sp>
          <p:nvSpPr>
            <p:cNvPr id="14373" name="Freeform 13"/>
            <p:cNvSpPr>
              <a:spLocks/>
            </p:cNvSpPr>
            <p:nvPr/>
          </p:nvSpPr>
          <p:spPr bwMode="auto">
            <a:xfrm>
              <a:off x="3148" y="2482"/>
              <a:ext cx="308" cy="302"/>
            </a:xfrm>
            <a:custGeom>
              <a:avLst/>
              <a:gdLst>
                <a:gd name="T0" fmla="*/ 308 w 308"/>
                <a:gd name="T1" fmla="*/ 302 h 302"/>
                <a:gd name="T2" fmla="*/ 108 w 308"/>
                <a:gd name="T3" fmla="*/ 241 h 302"/>
                <a:gd name="T4" fmla="*/ 34 w 308"/>
                <a:gd name="T5" fmla="*/ 143 h 302"/>
                <a:gd name="T6" fmla="*/ 0 w 308"/>
                <a:gd name="T7" fmla="*/ 0 h 3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8"/>
                <a:gd name="T13" fmla="*/ 0 h 302"/>
                <a:gd name="T14" fmla="*/ 308 w 308"/>
                <a:gd name="T15" fmla="*/ 302 h 3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8" h="302">
                  <a:moveTo>
                    <a:pt x="308" y="302"/>
                  </a:moveTo>
                  <a:cubicBezTo>
                    <a:pt x="274" y="292"/>
                    <a:pt x="153" y="268"/>
                    <a:pt x="108" y="241"/>
                  </a:cubicBezTo>
                  <a:cubicBezTo>
                    <a:pt x="63" y="214"/>
                    <a:pt x="52" y="183"/>
                    <a:pt x="34" y="143"/>
                  </a:cubicBezTo>
                  <a:cubicBezTo>
                    <a:pt x="16" y="103"/>
                    <a:pt x="7" y="30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781800" y="2743200"/>
            <a:ext cx="1384300" cy="1511300"/>
            <a:chOff x="4032" y="1824"/>
            <a:chExt cx="872" cy="952"/>
          </a:xfrm>
        </p:grpSpPr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4080" y="1968"/>
              <a:ext cx="824" cy="808"/>
              <a:chOff x="929" y="1560"/>
              <a:chExt cx="824" cy="808"/>
            </a:xfrm>
          </p:grpSpPr>
          <p:sp>
            <p:nvSpPr>
              <p:cNvPr id="14367" name="Line 16"/>
              <p:cNvSpPr>
                <a:spLocks noChangeShapeType="1"/>
              </p:cNvSpPr>
              <p:nvPr/>
            </p:nvSpPr>
            <p:spPr bwMode="auto">
              <a:xfrm flipV="1">
                <a:off x="1289" y="1641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68" name="Line 17"/>
              <p:cNvSpPr>
                <a:spLocks noChangeShapeType="1"/>
              </p:cNvSpPr>
              <p:nvPr/>
            </p:nvSpPr>
            <p:spPr bwMode="auto">
              <a:xfrm rot="5400000" flipH="1" flipV="1">
                <a:off x="1289" y="1641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69" name="Oval 18"/>
              <p:cNvSpPr>
                <a:spLocks noChangeArrowheads="1"/>
              </p:cNvSpPr>
              <p:nvPr/>
            </p:nvSpPr>
            <p:spPr bwMode="auto">
              <a:xfrm rot="-5448019">
                <a:off x="929" y="1982"/>
                <a:ext cx="726" cy="4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70" name="Text Box 19"/>
              <p:cNvSpPr txBox="1">
                <a:spLocks noChangeArrowheads="1"/>
              </p:cNvSpPr>
              <p:nvPr/>
            </p:nvSpPr>
            <p:spPr bwMode="auto">
              <a:xfrm>
                <a:off x="1132" y="1560"/>
                <a:ext cx="19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400">
                    <a:solidFill>
                      <a:srgbClr val="000000"/>
                    </a:solidFill>
                    <a:latin typeface="Times New Roman" charset="0"/>
                  </a:rPr>
                  <a:t>E</a:t>
                </a:r>
                <a:endParaRPr 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4371" name="Text Box 20"/>
              <p:cNvSpPr txBox="1">
                <a:spLocks noChangeArrowheads="1"/>
              </p:cNvSpPr>
              <p:nvPr/>
            </p:nvSpPr>
            <p:spPr bwMode="auto">
              <a:xfrm>
                <a:off x="1562" y="1966"/>
                <a:ext cx="19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400">
                    <a:solidFill>
                      <a:srgbClr val="000000"/>
                    </a:solidFill>
                    <a:latin typeface="Symbol" charset="2"/>
                  </a:rPr>
                  <a:t>f</a:t>
                </a:r>
                <a:endParaRPr lang="en-US" sz="2400">
                  <a:solidFill>
                    <a:srgbClr val="000000"/>
                  </a:solidFill>
                  <a:latin typeface="Symbol" charset="2"/>
                </a:endParaRPr>
              </a:p>
            </p:txBody>
          </p:sp>
        </p:grpSp>
        <p:sp>
          <p:nvSpPr>
            <p:cNvPr id="14366" name="Freeform 21"/>
            <p:cNvSpPr>
              <a:spLocks/>
            </p:cNvSpPr>
            <p:nvPr/>
          </p:nvSpPr>
          <p:spPr bwMode="auto">
            <a:xfrm>
              <a:off x="4032" y="1824"/>
              <a:ext cx="284" cy="512"/>
            </a:xfrm>
            <a:custGeom>
              <a:avLst/>
              <a:gdLst>
                <a:gd name="T0" fmla="*/ 284 w 284"/>
                <a:gd name="T1" fmla="*/ 512 h 512"/>
                <a:gd name="T2" fmla="*/ 105 w 284"/>
                <a:gd name="T3" fmla="*/ 383 h 512"/>
                <a:gd name="T4" fmla="*/ 24 w 284"/>
                <a:gd name="T5" fmla="*/ 237 h 512"/>
                <a:gd name="T6" fmla="*/ 0 w 284"/>
                <a:gd name="T7" fmla="*/ 0 h 5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4"/>
                <a:gd name="T13" fmla="*/ 0 h 512"/>
                <a:gd name="T14" fmla="*/ 284 w 284"/>
                <a:gd name="T15" fmla="*/ 512 h 5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4" h="512">
                  <a:moveTo>
                    <a:pt x="284" y="512"/>
                  </a:moveTo>
                  <a:cubicBezTo>
                    <a:pt x="254" y="492"/>
                    <a:pt x="148" y="429"/>
                    <a:pt x="105" y="383"/>
                  </a:cubicBezTo>
                  <a:cubicBezTo>
                    <a:pt x="62" y="337"/>
                    <a:pt x="41" y="301"/>
                    <a:pt x="24" y="237"/>
                  </a:cubicBezTo>
                  <a:cubicBezTo>
                    <a:pt x="7" y="173"/>
                    <a:pt x="5" y="49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1066800" y="3200400"/>
            <a:ext cx="1641475" cy="1257300"/>
            <a:chOff x="816" y="2160"/>
            <a:chExt cx="1034" cy="792"/>
          </a:xfrm>
        </p:grpSpPr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816" y="2160"/>
              <a:ext cx="835" cy="792"/>
              <a:chOff x="2671" y="1550"/>
              <a:chExt cx="835" cy="792"/>
            </a:xfrm>
          </p:grpSpPr>
          <p:sp>
            <p:nvSpPr>
              <p:cNvPr id="14360" name="Line 32"/>
              <p:cNvSpPr>
                <a:spLocks noChangeShapeType="1"/>
              </p:cNvSpPr>
              <p:nvPr/>
            </p:nvSpPr>
            <p:spPr bwMode="auto">
              <a:xfrm flipV="1">
                <a:off x="3031" y="1622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61" name="Line 33"/>
              <p:cNvSpPr>
                <a:spLocks noChangeShapeType="1"/>
              </p:cNvSpPr>
              <p:nvPr/>
            </p:nvSpPr>
            <p:spPr bwMode="auto">
              <a:xfrm rot="5400000" flipH="1" flipV="1">
                <a:off x="3031" y="1622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62" name="Oval 34"/>
              <p:cNvSpPr>
                <a:spLocks noChangeArrowheads="1"/>
              </p:cNvSpPr>
              <p:nvPr/>
            </p:nvSpPr>
            <p:spPr bwMode="auto">
              <a:xfrm rot="-2292887">
                <a:off x="2911" y="1959"/>
                <a:ext cx="242" cy="4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63" name="Text Box 35"/>
              <p:cNvSpPr txBox="1">
                <a:spLocks noChangeArrowheads="1"/>
              </p:cNvSpPr>
              <p:nvPr/>
            </p:nvSpPr>
            <p:spPr bwMode="auto">
              <a:xfrm>
                <a:off x="2874" y="1550"/>
                <a:ext cx="19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400">
                    <a:solidFill>
                      <a:srgbClr val="000000"/>
                    </a:solidFill>
                    <a:latin typeface="Times New Roman" charset="0"/>
                  </a:rPr>
                  <a:t>E</a:t>
                </a:r>
                <a:endParaRPr 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4364" name="Text Box 36"/>
              <p:cNvSpPr txBox="1">
                <a:spLocks noChangeArrowheads="1"/>
              </p:cNvSpPr>
              <p:nvPr/>
            </p:nvSpPr>
            <p:spPr bwMode="auto">
              <a:xfrm>
                <a:off x="3315" y="1956"/>
                <a:ext cx="19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400">
                    <a:solidFill>
                      <a:srgbClr val="000000"/>
                    </a:solidFill>
                    <a:latin typeface="Symbol" charset="2"/>
                  </a:rPr>
                  <a:t>f</a:t>
                </a:r>
                <a:endParaRPr lang="en-US" sz="2400">
                  <a:solidFill>
                    <a:srgbClr val="000000"/>
                  </a:solidFill>
                  <a:latin typeface="Symbol" charset="2"/>
                </a:endParaRPr>
              </a:p>
            </p:txBody>
          </p:sp>
        </p:grpSp>
        <p:sp>
          <p:nvSpPr>
            <p:cNvPr id="14359" name="Freeform 37"/>
            <p:cNvSpPr>
              <a:spLocks/>
            </p:cNvSpPr>
            <p:nvPr/>
          </p:nvSpPr>
          <p:spPr bwMode="auto">
            <a:xfrm>
              <a:off x="1233" y="2677"/>
              <a:ext cx="617" cy="214"/>
            </a:xfrm>
            <a:custGeom>
              <a:avLst/>
              <a:gdLst>
                <a:gd name="T0" fmla="*/ 0 w 617"/>
                <a:gd name="T1" fmla="*/ 0 h 214"/>
                <a:gd name="T2" fmla="*/ 63 w 617"/>
                <a:gd name="T3" fmla="*/ 155 h 214"/>
                <a:gd name="T4" fmla="*/ 159 w 617"/>
                <a:gd name="T5" fmla="*/ 203 h 214"/>
                <a:gd name="T6" fmla="*/ 617 w 617"/>
                <a:gd name="T7" fmla="*/ 89 h 2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17"/>
                <a:gd name="T13" fmla="*/ 0 h 214"/>
                <a:gd name="T14" fmla="*/ 617 w 617"/>
                <a:gd name="T15" fmla="*/ 214 h 2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17" h="214">
                  <a:moveTo>
                    <a:pt x="0" y="0"/>
                  </a:moveTo>
                  <a:cubicBezTo>
                    <a:pt x="11" y="25"/>
                    <a:pt x="36" y="121"/>
                    <a:pt x="63" y="155"/>
                  </a:cubicBezTo>
                  <a:cubicBezTo>
                    <a:pt x="90" y="189"/>
                    <a:pt x="67" y="214"/>
                    <a:pt x="159" y="203"/>
                  </a:cubicBezTo>
                  <a:cubicBezTo>
                    <a:pt x="251" y="192"/>
                    <a:pt x="522" y="113"/>
                    <a:pt x="617" y="8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	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4953000" y="981075"/>
            <a:ext cx="1339850" cy="1228725"/>
            <a:chOff x="3120" y="720"/>
            <a:chExt cx="844" cy="774"/>
          </a:xfrm>
        </p:grpSpPr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3120" y="720"/>
              <a:ext cx="844" cy="774"/>
              <a:chOff x="3624" y="1590"/>
              <a:chExt cx="844" cy="774"/>
            </a:xfrm>
          </p:grpSpPr>
          <p:sp>
            <p:nvSpPr>
              <p:cNvPr id="14353" name="Line 40"/>
              <p:cNvSpPr>
                <a:spLocks noChangeShapeType="1"/>
              </p:cNvSpPr>
              <p:nvPr/>
            </p:nvSpPr>
            <p:spPr bwMode="auto">
              <a:xfrm flipV="1">
                <a:off x="3984" y="1644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54" name="Line 41"/>
              <p:cNvSpPr>
                <a:spLocks noChangeShapeType="1"/>
              </p:cNvSpPr>
              <p:nvPr/>
            </p:nvSpPr>
            <p:spPr bwMode="auto">
              <a:xfrm rot="5400000" flipH="1" flipV="1">
                <a:off x="3984" y="1644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55" name="Oval 42"/>
              <p:cNvSpPr>
                <a:spLocks noChangeArrowheads="1"/>
              </p:cNvSpPr>
              <p:nvPr/>
            </p:nvSpPr>
            <p:spPr bwMode="auto">
              <a:xfrm>
                <a:off x="3862" y="1980"/>
                <a:ext cx="242" cy="4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56" name="Text Box 43"/>
              <p:cNvSpPr txBox="1">
                <a:spLocks noChangeArrowheads="1"/>
              </p:cNvSpPr>
              <p:nvPr/>
            </p:nvSpPr>
            <p:spPr bwMode="auto">
              <a:xfrm>
                <a:off x="3827" y="1590"/>
                <a:ext cx="19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400">
                    <a:solidFill>
                      <a:srgbClr val="000000"/>
                    </a:solidFill>
                    <a:latin typeface="Times New Roman" charset="0"/>
                  </a:rPr>
                  <a:t>E</a:t>
                </a:r>
                <a:endParaRPr 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4357" name="Text Box 44"/>
              <p:cNvSpPr txBox="1">
                <a:spLocks noChangeArrowheads="1"/>
              </p:cNvSpPr>
              <p:nvPr/>
            </p:nvSpPr>
            <p:spPr bwMode="auto">
              <a:xfrm>
                <a:off x="4277" y="1978"/>
                <a:ext cx="19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400">
                    <a:solidFill>
                      <a:srgbClr val="000000"/>
                    </a:solidFill>
                    <a:latin typeface="Symbol" charset="2"/>
                  </a:rPr>
                  <a:t>f</a:t>
                </a:r>
                <a:endParaRPr lang="en-US" sz="2400">
                  <a:solidFill>
                    <a:srgbClr val="000000"/>
                  </a:solidFill>
                  <a:latin typeface="Symbol" charset="2"/>
                </a:endParaRPr>
              </a:p>
            </p:txBody>
          </p:sp>
        </p:grpSp>
        <p:sp>
          <p:nvSpPr>
            <p:cNvPr id="14352" name="Freeform 45"/>
            <p:cNvSpPr>
              <a:spLocks/>
            </p:cNvSpPr>
            <p:nvPr/>
          </p:nvSpPr>
          <p:spPr bwMode="auto">
            <a:xfrm>
              <a:off x="3552" y="1248"/>
              <a:ext cx="48" cy="240"/>
            </a:xfrm>
            <a:custGeom>
              <a:avLst/>
              <a:gdLst>
                <a:gd name="T0" fmla="*/ 0 w 48"/>
                <a:gd name="T1" fmla="*/ 0 h 192"/>
                <a:gd name="T2" fmla="*/ 48 w 48"/>
                <a:gd name="T3" fmla="*/ 192 h 192"/>
                <a:gd name="T4" fmla="*/ 0 60000 65536"/>
                <a:gd name="T5" fmla="*/ 0 60000 65536"/>
                <a:gd name="T6" fmla="*/ 0 w 48"/>
                <a:gd name="T7" fmla="*/ 0 h 192"/>
                <a:gd name="T8" fmla="*/ 48 w 48"/>
                <a:gd name="T9" fmla="*/ 192 h 19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" h="192">
                  <a:moveTo>
                    <a:pt x="0" y="0"/>
                  </a:moveTo>
                  <a:cubicBezTo>
                    <a:pt x="0" y="0"/>
                    <a:pt x="24" y="96"/>
                    <a:pt x="48" y="1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4349" name="Line 54"/>
          <p:cNvSpPr>
            <a:spLocks noChangeShapeType="1"/>
          </p:cNvSpPr>
          <p:nvPr/>
        </p:nvSpPr>
        <p:spPr bwMode="auto">
          <a:xfrm>
            <a:off x="5562600" y="3352800"/>
            <a:ext cx="1600200" cy="1295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43" name="Picture 2" descr="M56 T56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4876800"/>
            <a:ext cx="3284538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1034"/>
          <p:cNvSpPr>
            <a:spLocks noChangeArrowheads="1"/>
          </p:cNvSpPr>
          <p:nvPr/>
        </p:nvSpPr>
        <p:spPr bwMode="auto">
          <a:xfrm>
            <a:off x="2362915" y="166688"/>
            <a:ext cx="44165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0" dirty="0" smtClean="0">
                <a:solidFill>
                  <a:srgbClr val="000090"/>
                </a:solidFill>
                <a:latin typeface="Arial"/>
                <a:cs typeface="Arial"/>
              </a:rPr>
              <a:t>RF mixer – phase detector</a:t>
            </a:r>
            <a:endParaRPr lang="en-US" sz="2800" b="0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18017" y="990600"/>
          <a:ext cx="3913188" cy="528638"/>
        </p:xfrm>
        <a:graphic>
          <a:graphicData uri="http://schemas.openxmlformats.org/presentationml/2006/ole">
            <p:oleObj spid="_x0000_s9218" name="Equation" r:id="rId3" imgW="2628900" imgH="35560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518017" y="1809750"/>
          <a:ext cx="2098675" cy="358775"/>
        </p:xfrm>
        <a:graphic>
          <a:graphicData uri="http://schemas.openxmlformats.org/presentationml/2006/ole">
            <p:oleObj spid="_x0000_s9219" name="Equation" r:id="rId4" imgW="1409700" imgH="241300" progId="Equation.3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518017" y="2320925"/>
          <a:ext cx="2174875" cy="358775"/>
        </p:xfrm>
        <a:graphic>
          <a:graphicData uri="http://schemas.openxmlformats.org/presentationml/2006/ole">
            <p:oleObj spid="_x0000_s9220" name="Equation" r:id="rId5" imgW="1460500" imgH="241300" progId="Equation.3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518017" y="2900363"/>
          <a:ext cx="6789738" cy="528637"/>
        </p:xfrm>
        <a:graphic>
          <a:graphicData uri="http://schemas.openxmlformats.org/presentationml/2006/ole">
            <p:oleObj spid="_x0000_s9221" name="Equation" r:id="rId6" imgW="4559300" imgH="355600" progId="Equation.3">
              <p:embed/>
            </p:oleObj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518017" y="3751263"/>
          <a:ext cx="1665288" cy="322262"/>
        </p:xfrm>
        <a:graphic>
          <a:graphicData uri="http://schemas.openxmlformats.org/presentationml/2006/ole">
            <p:oleObj spid="_x0000_s9222" name="Equation" r:id="rId7" imgW="1117600" imgH="215900" progId="Equation.3">
              <p:embed/>
            </p:oleObj>
          </a:graphicData>
        </a:graphic>
      </p:graphicFrame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692892" y="3751263"/>
            <a:ext cx="43858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Font typeface="Symbol" charset="2"/>
              <a:buNone/>
            </a:pPr>
            <a:r>
              <a:rPr lang="en-US" sz="1800" b="0" dirty="0" smtClean="0">
                <a:solidFill>
                  <a:srgbClr val="0000FF"/>
                </a:solidFill>
                <a:latin typeface="Arial"/>
                <a:cs typeface="Arial"/>
              </a:rPr>
              <a:t>- Ohm’s law, where </a:t>
            </a:r>
            <a:r>
              <a:rPr lang="en-US" sz="1800" b="0" dirty="0" err="1" smtClean="0">
                <a:solidFill>
                  <a:srgbClr val="0000FF"/>
                </a:solidFill>
                <a:latin typeface="Arial"/>
                <a:cs typeface="Arial"/>
              </a:rPr>
              <a:t>G(t</a:t>
            </a:r>
            <a:r>
              <a:rPr lang="en-US" sz="1800" b="0" dirty="0" smtClean="0">
                <a:solidFill>
                  <a:srgbClr val="0000FF"/>
                </a:solidFill>
                <a:latin typeface="Arial"/>
                <a:cs typeface="Arial"/>
              </a:rPr>
              <a:t>) – conductance </a:t>
            </a:r>
            <a:endParaRPr lang="en-US" sz="1800" b="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518017" y="4979193"/>
          <a:ext cx="5053013" cy="398463"/>
        </p:xfrm>
        <a:graphic>
          <a:graphicData uri="http://schemas.openxmlformats.org/presentationml/2006/ole">
            <p:oleObj spid="_x0000_s9223" name="Equation" r:id="rId8" imgW="3390900" imgH="266700" progId="Equation.3">
              <p:embed/>
            </p:oleObj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518017" y="4515643"/>
          <a:ext cx="1154112" cy="265113"/>
        </p:xfrm>
        <a:graphic>
          <a:graphicData uri="http://schemas.openxmlformats.org/presentationml/2006/ole">
            <p:oleObj spid="_x0000_s9224" name="Equation" r:id="rId9" imgW="774700" imgH="177800" progId="Equation.3">
              <p:embed/>
            </p:oleObj>
          </a:graphicData>
        </a:graphic>
      </p:graphicFrame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002726" y="5576888"/>
            <a:ext cx="50760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Font typeface="Symbol" charset="2"/>
              <a:buNone/>
            </a:pPr>
            <a:r>
              <a:rPr lang="en-US" sz="1800" b="0" dirty="0" smtClean="0">
                <a:solidFill>
                  <a:srgbClr val="0000FF"/>
                </a:solidFill>
                <a:latin typeface="Arial"/>
                <a:cs typeface="Arial"/>
              </a:rPr>
              <a:t>first term DC signal - phase difference,</a:t>
            </a:r>
          </a:p>
          <a:p>
            <a:pPr>
              <a:buFont typeface="Symbol" charset="2"/>
              <a:buNone/>
            </a:pPr>
            <a:r>
              <a:rPr lang="en-US" sz="1800" b="0" dirty="0" smtClean="0">
                <a:solidFill>
                  <a:srgbClr val="0000FF"/>
                </a:solidFill>
                <a:latin typeface="Arial"/>
                <a:cs typeface="Arial"/>
              </a:rPr>
              <a:t>second term filtered out with low pass filter</a:t>
            </a:r>
            <a:endParaRPr lang="en-US" sz="1800" b="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pic>
        <p:nvPicPr>
          <p:cNvPr id="13" name="Picture 12" descr="RF mixer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29400" y="1054100"/>
            <a:ext cx="2273300" cy="1612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641286" y="166688"/>
            <a:ext cx="19011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0" dirty="0" smtClean="0">
                <a:solidFill>
                  <a:srgbClr val="000090"/>
                </a:solidFill>
                <a:latin typeface="Arial"/>
                <a:cs typeface="Arial"/>
              </a:rPr>
              <a:t>Calibration</a:t>
            </a:r>
            <a:endParaRPr lang="en-US" sz="2800" b="0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pic>
        <p:nvPicPr>
          <p:cNvPr id="5" name="Picture 4" descr="M55 receiv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90600"/>
            <a:ext cx="8839200" cy="2584238"/>
          </a:xfrm>
          <a:prstGeom prst="rect">
            <a:avLst/>
          </a:prstGeom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52400" y="3657600"/>
            <a:ext cx="8839200" cy="2287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buClr>
                <a:srgbClr val="0000FF"/>
              </a:buClr>
              <a:buSzPct val="100000"/>
              <a:buFont typeface="Wingdings" charset="2"/>
              <a:buChar char="v"/>
            </a:pP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  <a:sym typeface="Symbol" charset="2"/>
              </a:rPr>
              <a:t>  the M55 receiver chassis is placed very close to MO – minimizes cable phase drift</a:t>
            </a:r>
            <a:endParaRPr lang="en-US" sz="1600" b="0" dirty="0" smtClean="0">
              <a:solidFill>
                <a:schemeClr val="accent4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buClr>
                <a:srgbClr val="0000FF"/>
              </a:buClr>
              <a:buSzPct val="100000"/>
              <a:buFont typeface="Wingdings" charset="2"/>
              <a:buChar char="v"/>
            </a:pP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</a:rPr>
              <a:t>  the phase shifter is calibrated first with the help of Network analyzer</a:t>
            </a:r>
          </a:p>
          <a:p>
            <a:pPr>
              <a:lnSpc>
                <a:spcPct val="150000"/>
              </a:lnSpc>
              <a:buClr>
                <a:srgbClr val="0000FF"/>
              </a:buClr>
              <a:buSzPct val="100000"/>
              <a:buFont typeface="Wingdings" charset="2"/>
              <a:buChar char="v"/>
            </a:pP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  <a:sym typeface="Symbol" charset="2"/>
              </a:rPr>
              <a:t>  For the calibration of the phase detector MO and beam are kept at the same phase,</a:t>
            </a:r>
          </a:p>
          <a:p>
            <a:pPr>
              <a:lnSpc>
                <a:spcPct val="150000"/>
              </a:lnSpc>
              <a:buClr>
                <a:srgbClr val="0000FF"/>
              </a:buClr>
              <a:buSzPct val="100000"/>
            </a:pP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  <a:sym typeface="Symbol" charset="2"/>
              </a:rPr>
              <a:t>     while the phase sifter is scanned in the range ~ 360 deg.</a:t>
            </a:r>
            <a:endParaRPr lang="en-US" sz="1600" b="0" dirty="0" smtClean="0">
              <a:solidFill>
                <a:schemeClr val="accent4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buClr>
                <a:srgbClr val="0000FF"/>
              </a:buClr>
              <a:buSzPct val="100000"/>
              <a:buFont typeface="Wingdings" charset="2"/>
              <a:buChar char="v"/>
            </a:pP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</a:rPr>
              <a:t>  the calibration gives the </a:t>
            </a: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</a:rPr>
              <a:t>sensitivity i.e. </a:t>
            </a:r>
            <a:r>
              <a:rPr lang="en-US" sz="1600" b="0" dirty="0" err="1" smtClean="0">
                <a:solidFill>
                  <a:schemeClr val="accent4"/>
                </a:solidFill>
                <a:latin typeface="Arial"/>
                <a:cs typeface="Arial"/>
              </a:rPr>
              <a:t>V</a:t>
            </a:r>
            <a:r>
              <a:rPr lang="en-US" sz="1600" b="0" baseline="-25000" dirty="0" err="1" smtClean="0">
                <a:solidFill>
                  <a:schemeClr val="accent4"/>
                </a:solidFill>
                <a:latin typeface="Arial"/>
                <a:cs typeface="Arial"/>
              </a:rPr>
              <a:t>out</a:t>
            </a: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</a:rPr>
              <a:t> – </a:t>
            </a:r>
            <a:r>
              <a:rPr lang="en-US" sz="1600" b="0" dirty="0" err="1" smtClean="0">
                <a:solidFill>
                  <a:schemeClr val="accent4"/>
                </a:solidFill>
                <a:latin typeface="Arial"/>
                <a:cs typeface="Arial"/>
              </a:rPr>
              <a:t>Δ</a:t>
            </a:r>
            <a:r>
              <a:rPr lang="en-US" sz="1600" b="0" dirty="0" err="1" smtClean="0">
                <a:solidFill>
                  <a:schemeClr val="accent4"/>
                </a:solidFill>
                <a:latin typeface="Lucida Grande"/>
                <a:ea typeface="Lucida Grande"/>
                <a:cs typeface="Lucida Grande"/>
              </a:rPr>
              <a:t>ϕ</a:t>
            </a:r>
            <a:r>
              <a:rPr lang="en-US" sz="1600" b="0" dirty="0" smtClean="0">
                <a:solidFill>
                  <a:schemeClr val="accent4"/>
                </a:solidFill>
                <a:latin typeface="Lucida Grande"/>
                <a:ea typeface="Lucida Grande"/>
                <a:cs typeface="Lucida Grande"/>
              </a:rPr>
              <a:t> and zero crossing </a:t>
            </a:r>
            <a:endParaRPr lang="en-US" sz="1600" b="0" dirty="0" smtClean="0">
              <a:solidFill>
                <a:schemeClr val="accent4"/>
              </a:solidFill>
              <a:latin typeface="Arial"/>
              <a:cs typeface="Arial"/>
              <a:sym typeface="Symbol" charset="2"/>
            </a:endParaRPr>
          </a:p>
          <a:p>
            <a:pPr>
              <a:lnSpc>
                <a:spcPct val="150000"/>
              </a:lnSpc>
              <a:buClr>
                <a:srgbClr val="0000FF"/>
              </a:buClr>
              <a:buSzPct val="100000"/>
              <a:buFont typeface="Wingdings" charset="2"/>
              <a:buChar char="v"/>
            </a:pP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</a:rPr>
              <a:t> </a:t>
            </a: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</a:rPr>
              <a:t> around</a:t>
            </a: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</a:rPr>
              <a:t> zero crossing the </a:t>
            </a:r>
            <a:r>
              <a:rPr lang="en-US" sz="1600" b="0" dirty="0" err="1" smtClean="0">
                <a:solidFill>
                  <a:schemeClr val="accent4"/>
                </a:solidFill>
                <a:latin typeface="Arial"/>
                <a:cs typeface="Arial"/>
              </a:rPr>
              <a:t>V</a:t>
            </a:r>
            <a:r>
              <a:rPr lang="en-US" sz="1600" b="0" baseline="-25000" dirty="0" err="1" smtClean="0">
                <a:solidFill>
                  <a:schemeClr val="accent4"/>
                </a:solidFill>
                <a:latin typeface="Arial"/>
                <a:cs typeface="Arial"/>
              </a:rPr>
              <a:t>out</a:t>
            </a: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</a:rPr>
              <a:t> =</a:t>
            </a:r>
            <a:r>
              <a:rPr lang="en-US" sz="1600" b="0" dirty="0" err="1" smtClean="0">
                <a:solidFill>
                  <a:schemeClr val="accent4"/>
                </a:solidFill>
                <a:latin typeface="Arial"/>
                <a:cs typeface="Arial"/>
              </a:rPr>
              <a:t>V</a:t>
            </a:r>
            <a:r>
              <a:rPr lang="en-US" sz="1600" b="0" baseline="-25000" dirty="0" err="1" smtClean="0">
                <a:solidFill>
                  <a:schemeClr val="accent4"/>
                </a:solidFill>
                <a:latin typeface="Arial"/>
                <a:cs typeface="Arial"/>
              </a:rPr>
              <a:t>out</a:t>
            </a:r>
            <a:r>
              <a:rPr lang="en-US" sz="1600" b="0" baseline="-25000" dirty="0" smtClean="0">
                <a:solidFill>
                  <a:schemeClr val="accent4"/>
                </a:solidFill>
                <a:latin typeface="Arial"/>
                <a:cs typeface="Arial"/>
              </a:rPr>
              <a:t> </a:t>
            </a: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</a:rPr>
              <a:t>(</a:t>
            </a:r>
            <a:r>
              <a:rPr lang="en-US" sz="1600" b="0" dirty="0" err="1" smtClean="0">
                <a:solidFill>
                  <a:schemeClr val="accent4"/>
                </a:solidFill>
                <a:latin typeface="Arial"/>
                <a:cs typeface="Arial"/>
              </a:rPr>
              <a:t>Δ</a:t>
            </a:r>
            <a:r>
              <a:rPr lang="en-US" sz="1600" b="0" dirty="0" err="1" smtClean="0">
                <a:solidFill>
                  <a:schemeClr val="accent4"/>
                </a:solidFill>
                <a:latin typeface="Lucida Grande"/>
                <a:ea typeface="Lucida Grande"/>
                <a:cs typeface="Lucida Grande"/>
              </a:rPr>
              <a:t>ϕ</a:t>
            </a:r>
            <a:r>
              <a:rPr lang="en-US" sz="1600" b="0" dirty="0" smtClean="0">
                <a:solidFill>
                  <a:schemeClr val="accent4"/>
                </a:solidFill>
                <a:latin typeface="Lucida Grande"/>
                <a:ea typeface="Lucida Grande"/>
                <a:cs typeface="Lucida Grande"/>
              </a:rPr>
              <a:t>) is almost linear and least amplitude dependent</a:t>
            </a:r>
            <a:endParaRPr lang="en-US" sz="1600" b="0" dirty="0" smtClean="0">
              <a:solidFill>
                <a:schemeClr val="accent4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371982" y="166688"/>
            <a:ext cx="24397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0" dirty="0" smtClean="0">
                <a:solidFill>
                  <a:srgbClr val="000090"/>
                </a:solidFill>
                <a:latin typeface="Arial"/>
                <a:cs typeface="Arial"/>
              </a:rPr>
              <a:t>Calibration (2)</a:t>
            </a:r>
            <a:endParaRPr lang="en-US" sz="2800" b="0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pic>
        <p:nvPicPr>
          <p:cNvPr id="4" name="Picture 3" descr="M55 calibra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914401"/>
            <a:ext cx="8047104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312111" y="166688"/>
            <a:ext cx="25594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0" dirty="0" smtClean="0">
                <a:solidFill>
                  <a:srgbClr val="000090"/>
                </a:solidFill>
                <a:latin typeface="Arial"/>
                <a:cs typeface="Arial"/>
              </a:rPr>
              <a:t>Measurements</a:t>
            </a:r>
            <a:endParaRPr lang="en-US" sz="2800" b="0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52400" y="990600"/>
            <a:ext cx="8839200" cy="524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buClr>
                <a:srgbClr val="0000FF"/>
              </a:buClr>
              <a:buSzPct val="100000"/>
              <a:buFont typeface="Wingdings" charset="2"/>
              <a:buChar char="v"/>
            </a:pP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  <a:sym typeface="Symbol" charset="2"/>
              </a:rPr>
              <a:t>  similarly to the mixer (phase </a:t>
            </a: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  <a:sym typeface="Symbol" charset="2"/>
              </a:rPr>
              <a:t>detector</a:t>
            </a: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  <a:sym typeface="Symbol" charset="2"/>
              </a:rPr>
              <a:t>) phase of RF signal can be modulated</a:t>
            </a:r>
          </a:p>
          <a:p>
            <a:pPr>
              <a:lnSpc>
                <a:spcPct val="150000"/>
              </a:lnSpc>
              <a:buClr>
                <a:srgbClr val="0000FF"/>
              </a:buClr>
              <a:buSzPct val="100000"/>
              <a:buFont typeface="Wingdings" charset="2"/>
              <a:buChar char="v"/>
            </a:pP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  <a:sym typeface="Symbol" charset="2"/>
              </a:rPr>
              <a:t>  </a:t>
            </a: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  <a:sym typeface="Symbol" charset="2"/>
              </a:rPr>
              <a:t>practically phase of the MO going to the LLRF module is modulated </a:t>
            </a:r>
            <a:endParaRPr lang="en-US" sz="1600" b="0" dirty="0" smtClean="0">
              <a:solidFill>
                <a:schemeClr val="accent4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buClr>
                <a:srgbClr val="0000FF"/>
              </a:buClr>
              <a:buSzPct val="100000"/>
              <a:buFont typeface="Wingdings" charset="2"/>
              <a:buChar char="v"/>
            </a:pP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</a:rPr>
              <a:t> </a:t>
            </a: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</a:rPr>
              <a:t> LLRF tracks the MO phase variations and moved </a:t>
            </a: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</a:rPr>
              <a:t>the phases of RF elements of the system</a:t>
            </a:r>
          </a:p>
          <a:p>
            <a:pPr>
              <a:lnSpc>
                <a:spcPct val="150000"/>
              </a:lnSpc>
              <a:buClr>
                <a:srgbClr val="0000FF"/>
              </a:buClr>
              <a:buSzPct val="100000"/>
            </a:pP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</a:rPr>
              <a:t>     DL, Buncher, SRF cavities </a:t>
            </a:r>
            <a:endParaRPr lang="en-US" sz="1600" b="0" dirty="0" smtClean="0">
              <a:solidFill>
                <a:schemeClr val="accent4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buClr>
                <a:srgbClr val="0000FF"/>
              </a:buClr>
              <a:buSzPct val="100000"/>
              <a:buFont typeface="Wingdings" charset="2"/>
              <a:buChar char="v"/>
            </a:pP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</a:rPr>
              <a:t>  the modulation is also calibrated and cross-checked by </a:t>
            </a: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</a:rPr>
              <a:t>shifting phase via LLRF</a:t>
            </a:r>
            <a:endParaRPr lang="en-US" sz="1600" b="0" dirty="0" smtClean="0">
              <a:solidFill>
                <a:schemeClr val="accent4"/>
              </a:solidFill>
              <a:latin typeface="Arial"/>
              <a:cs typeface="Arial"/>
              <a:sym typeface="Symbol" charset="2"/>
            </a:endParaRPr>
          </a:p>
          <a:p>
            <a:pPr>
              <a:lnSpc>
                <a:spcPct val="150000"/>
              </a:lnSpc>
              <a:buClr>
                <a:srgbClr val="0000FF"/>
              </a:buClr>
              <a:buSzPct val="100000"/>
              <a:buFont typeface="Wingdings" charset="2"/>
              <a:buChar char="v"/>
            </a:pP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</a:rPr>
              <a:t> </a:t>
            </a: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</a:rPr>
              <a:t> High level application knows both calibrations (modulator and phase detector).</a:t>
            </a:r>
          </a:p>
          <a:p>
            <a:pPr>
              <a:lnSpc>
                <a:spcPct val="150000"/>
              </a:lnSpc>
              <a:buClr>
                <a:srgbClr val="0000FF"/>
              </a:buClr>
              <a:buSzPct val="100000"/>
              <a:buFont typeface="Wingdings" charset="2"/>
              <a:buChar char="v"/>
            </a:pP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</a:rPr>
              <a:t> </a:t>
            </a: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</a:rPr>
              <a:t> During the measurements injector MO is </a:t>
            </a: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</a:rPr>
              <a:t>modulated at low frequency – few Hz but</a:t>
            </a:r>
          </a:p>
          <a:p>
            <a:pPr>
              <a:lnSpc>
                <a:spcPct val="150000"/>
              </a:lnSpc>
              <a:buClr>
                <a:srgbClr val="0000FF"/>
              </a:buClr>
              <a:buSzPct val="100000"/>
            </a:pP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</a:rPr>
              <a:t>     NOT </a:t>
            </a:r>
            <a:r>
              <a:rPr lang="en-US" sz="1600" b="0" dirty="0" err="1" smtClean="0">
                <a:solidFill>
                  <a:schemeClr val="accent4"/>
                </a:solidFill>
                <a:latin typeface="Arial"/>
                <a:cs typeface="Arial"/>
              </a:rPr>
              <a:t>subharmonic</a:t>
            </a: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</a:rPr>
              <a:t> of </a:t>
            </a: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</a:rPr>
              <a:t>60 Hz !!! (take you favorite strange frequency - 2.718281828459 Hz )</a:t>
            </a:r>
          </a:p>
          <a:p>
            <a:pPr>
              <a:lnSpc>
                <a:spcPct val="150000"/>
              </a:lnSpc>
              <a:buClr>
                <a:srgbClr val="0000FF"/>
              </a:buClr>
              <a:buSzPct val="100000"/>
              <a:buFont typeface="Wingdings" charset="2"/>
              <a:buChar char="v"/>
            </a:pP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</a:rPr>
              <a:t>  two signals: phase detector output and modulator drive signal are digitized simultaneously </a:t>
            </a:r>
          </a:p>
          <a:p>
            <a:pPr>
              <a:lnSpc>
                <a:spcPct val="150000"/>
              </a:lnSpc>
              <a:buClr>
                <a:srgbClr val="0000FF"/>
              </a:buClr>
              <a:buSzPct val="100000"/>
            </a:pP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</a:rPr>
              <a:t>     by two ADC channels </a:t>
            </a:r>
          </a:p>
          <a:p>
            <a:pPr>
              <a:lnSpc>
                <a:spcPct val="150000"/>
              </a:lnSpc>
              <a:buClr>
                <a:srgbClr val="0000FF"/>
              </a:buClr>
              <a:buSzPct val="100000"/>
              <a:buFont typeface="Wingdings" charset="2"/>
              <a:buChar char="v"/>
            </a:pP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</a:rPr>
              <a:t>  using the calibration the </a:t>
            </a:r>
            <a:r>
              <a:rPr lang="en-US" sz="1600" b="0" dirty="0" err="1" smtClean="0">
                <a:solidFill>
                  <a:schemeClr val="accent4"/>
                </a:solidFill>
                <a:latin typeface="Lucida Grande"/>
                <a:ea typeface="Lucida Grande"/>
                <a:cs typeface="Lucida Grande"/>
              </a:rPr>
              <a:t>ϕ</a:t>
            </a:r>
            <a:r>
              <a:rPr lang="en-US" sz="1600" b="0" baseline="-25000" dirty="0" err="1" smtClean="0">
                <a:solidFill>
                  <a:schemeClr val="accent4"/>
                </a:solidFill>
                <a:latin typeface="Arial"/>
                <a:cs typeface="Arial"/>
              </a:rPr>
              <a:t>in</a:t>
            </a: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</a:rPr>
              <a:t> and </a:t>
            </a:r>
            <a:r>
              <a:rPr lang="en-US" sz="1600" b="0" dirty="0" err="1" smtClean="0">
                <a:solidFill>
                  <a:schemeClr val="accent4"/>
                </a:solidFill>
                <a:latin typeface="Lucida Grande"/>
                <a:ea typeface="Lucida Grande"/>
                <a:cs typeface="Lucida Grande"/>
              </a:rPr>
              <a:t>ϕ</a:t>
            </a:r>
            <a:r>
              <a:rPr lang="en-US" sz="1600" b="0" baseline="-25000" dirty="0" err="1" smtClean="0">
                <a:solidFill>
                  <a:schemeClr val="accent4"/>
                </a:solidFill>
                <a:latin typeface="Arial"/>
                <a:cs typeface="Arial"/>
              </a:rPr>
              <a:t>out</a:t>
            </a: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</a:rPr>
              <a:t> are calculated and plotted one vs. another</a:t>
            </a:r>
          </a:p>
          <a:p>
            <a:pPr>
              <a:lnSpc>
                <a:spcPct val="150000"/>
              </a:lnSpc>
              <a:buClr>
                <a:srgbClr val="0000FF"/>
              </a:buClr>
              <a:buSzPct val="100000"/>
              <a:buFont typeface="Wingdings" charset="2"/>
              <a:buChar char="v"/>
            </a:pP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</a:rPr>
              <a:t>  beam with macro pulses at 60 Hz is used – the machine needs to be setup quite well</a:t>
            </a:r>
          </a:p>
          <a:p>
            <a:pPr>
              <a:lnSpc>
                <a:spcPct val="150000"/>
              </a:lnSpc>
              <a:buClr>
                <a:srgbClr val="0000FF"/>
              </a:buClr>
              <a:buSzPct val="100000"/>
              <a:buFont typeface="Wingdings" charset="2"/>
              <a:buChar char="v"/>
            </a:pP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</a:rPr>
              <a:t>  start from smaller amplitude and work towards higher</a:t>
            </a:r>
          </a:p>
          <a:p>
            <a:pPr>
              <a:lnSpc>
                <a:spcPct val="150000"/>
              </a:lnSpc>
              <a:buClr>
                <a:srgbClr val="0000FF"/>
              </a:buClr>
              <a:buSzPct val="100000"/>
              <a:buFont typeface="Wingdings" charset="2"/>
              <a:buChar char="v"/>
            </a:pPr>
            <a:r>
              <a:rPr lang="en-US" sz="1600" b="0" dirty="0" smtClean="0">
                <a:solidFill>
                  <a:schemeClr val="accent4"/>
                </a:solidFill>
                <a:latin typeface="Arial"/>
                <a:cs typeface="Arial"/>
              </a:rPr>
              <a:t>  the range of the phase modulation can be DC shifted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800" b="0" dirty="0" smtClean="0">
                <a:solidFill>
                  <a:srgbClr val="000090"/>
                </a:solidFill>
                <a:latin typeface="Arial"/>
                <a:cs typeface="Arial"/>
              </a:rPr>
              <a:t>Measurements (2)</a:t>
            </a:r>
            <a:endParaRPr lang="en-US" sz="2800" b="0" kern="0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pic>
        <p:nvPicPr>
          <p:cNvPr id="28675" name="Picture 7" descr="M56 T56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914400"/>
            <a:ext cx="3284538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533400" y="1792288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Clr>
                <a:srgbClr val="0000FF"/>
              </a:buClr>
            </a:pPr>
            <a:r>
              <a:rPr lang="en-US" sz="1800" b="0" dirty="0">
                <a:solidFill>
                  <a:schemeClr val="tx1"/>
                </a:solidFill>
                <a:latin typeface="Arial"/>
                <a:cs typeface="Arial"/>
              </a:rPr>
              <a:t>The M</a:t>
            </a:r>
            <a:r>
              <a:rPr lang="en-US" sz="1800" b="0" baseline="-25000" dirty="0">
                <a:solidFill>
                  <a:schemeClr val="tx1"/>
                </a:solidFill>
                <a:latin typeface="Arial"/>
                <a:cs typeface="Arial"/>
              </a:rPr>
              <a:t>56</a:t>
            </a:r>
            <a:r>
              <a:rPr lang="en-US" sz="1800" b="0" dirty="0">
                <a:solidFill>
                  <a:schemeClr val="tx1"/>
                </a:solidFill>
                <a:latin typeface="Arial"/>
                <a:cs typeface="Arial"/>
              </a:rPr>
              <a:t> and T</a:t>
            </a:r>
            <a:r>
              <a:rPr lang="en-US" sz="1800" b="0" baseline="-25000" dirty="0">
                <a:solidFill>
                  <a:schemeClr val="tx1"/>
                </a:solidFill>
                <a:latin typeface="Arial"/>
                <a:cs typeface="Arial"/>
              </a:rPr>
              <a:t>566</a:t>
            </a:r>
            <a:r>
              <a:rPr lang="en-US" sz="1800" b="0" dirty="0">
                <a:solidFill>
                  <a:schemeClr val="tx1"/>
                </a:solidFill>
                <a:latin typeface="Arial"/>
                <a:cs typeface="Arial"/>
              </a:rPr>
              <a:t> transport matrix elements are validated via longitudinal transfer function measurements – essential for optimal bunch compression. </a:t>
            </a:r>
          </a:p>
        </p:txBody>
      </p:sp>
      <p:pic>
        <p:nvPicPr>
          <p:cNvPr id="28677" name="Picture 9" descr="Screen shot 2011-01-17 at 12.39.28 AM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1600" y="2519363"/>
            <a:ext cx="2924452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11" descr="Screen shot 2011-01-17 at 12.40.32 AM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67149" y="2519363"/>
            <a:ext cx="2924451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Rectangle 2"/>
          <p:cNvSpPr>
            <a:spLocks noChangeArrowheads="1"/>
          </p:cNvSpPr>
          <p:nvPr/>
        </p:nvSpPr>
        <p:spPr bwMode="auto">
          <a:xfrm>
            <a:off x="152400" y="5334000"/>
            <a:ext cx="2819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Clr>
                <a:srgbClr val="0000FF"/>
              </a:buClr>
            </a:pPr>
            <a:r>
              <a:rPr lang="en-US" sz="1800" b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lang="en-US" sz="1800" b="0" baseline="-25000">
                <a:solidFill>
                  <a:srgbClr val="000000"/>
                </a:solidFill>
                <a:latin typeface="Arial"/>
                <a:cs typeface="Arial"/>
              </a:rPr>
              <a:t>566</a:t>
            </a:r>
            <a:r>
              <a:rPr lang="en-US" sz="1800" b="0">
                <a:solidFill>
                  <a:srgbClr val="000000"/>
                </a:solidFill>
                <a:latin typeface="Arial"/>
                <a:cs typeface="Arial"/>
              </a:rPr>
              <a:t> is adjusted by sextupoles in dispersive location (ARC1)</a:t>
            </a:r>
          </a:p>
        </p:txBody>
      </p:sp>
      <p:sp>
        <p:nvSpPr>
          <p:cNvPr id="28680" name="Rectangle 2"/>
          <p:cNvSpPr>
            <a:spLocks noChangeArrowheads="1"/>
          </p:cNvSpPr>
          <p:nvPr/>
        </p:nvSpPr>
        <p:spPr bwMode="auto">
          <a:xfrm>
            <a:off x="3124200" y="5334000"/>
            <a:ext cx="2819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Clr>
                <a:srgbClr val="0000FF"/>
              </a:buClr>
            </a:pPr>
            <a:r>
              <a:rPr lang="en-US" sz="1800" b="0" dirty="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lang="en-US" sz="1800" b="0" baseline="-25000" dirty="0">
                <a:solidFill>
                  <a:srgbClr val="000000"/>
                </a:solidFill>
                <a:latin typeface="Arial"/>
                <a:cs typeface="Arial"/>
              </a:rPr>
              <a:t>56</a:t>
            </a:r>
            <a:r>
              <a:rPr lang="en-US" sz="1800" b="0" dirty="0">
                <a:solidFill>
                  <a:srgbClr val="000000"/>
                </a:solidFill>
                <a:latin typeface="Arial"/>
                <a:cs typeface="Arial"/>
              </a:rPr>
              <a:t> is adjusted by </a:t>
            </a:r>
            <a:r>
              <a:rPr lang="en-US" sz="1800" b="0" dirty="0" err="1">
                <a:solidFill>
                  <a:srgbClr val="000000"/>
                </a:solidFill>
                <a:latin typeface="Arial"/>
                <a:cs typeface="Arial"/>
              </a:rPr>
              <a:t>quadrupoles</a:t>
            </a:r>
            <a:r>
              <a:rPr lang="en-US" sz="1800" b="0" dirty="0">
                <a:solidFill>
                  <a:srgbClr val="000000"/>
                </a:solidFill>
                <a:latin typeface="Arial"/>
                <a:cs typeface="Arial"/>
              </a:rPr>
              <a:t> in dispersive location (ARC1) </a:t>
            </a:r>
          </a:p>
        </p:txBody>
      </p:sp>
      <p:sp>
        <p:nvSpPr>
          <p:cNvPr id="28681" name="Rectangle 2"/>
          <p:cNvSpPr>
            <a:spLocks noChangeArrowheads="1"/>
          </p:cNvSpPr>
          <p:nvPr/>
        </p:nvSpPr>
        <p:spPr bwMode="auto">
          <a:xfrm>
            <a:off x="6096000" y="5334000"/>
            <a:ext cx="2819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Clr>
                <a:srgbClr val="0000FF"/>
              </a:buClr>
            </a:pPr>
            <a:r>
              <a:rPr lang="en-US" sz="1800" b="0">
                <a:solidFill>
                  <a:srgbClr val="000000"/>
                </a:solidFill>
                <a:latin typeface="Arial"/>
                <a:cs typeface="Arial"/>
              </a:rPr>
              <a:t>Changes in the E</a:t>
            </a:r>
            <a:r>
              <a:rPr lang="en-US" sz="1800" b="0" baseline="-25000">
                <a:solidFill>
                  <a:srgbClr val="000000"/>
                </a:solidFill>
                <a:latin typeface="Arial"/>
                <a:cs typeface="Arial"/>
              </a:rPr>
              <a:t>0</a:t>
            </a:r>
            <a:r>
              <a:rPr lang="en-US" sz="1800" b="0">
                <a:solidFill>
                  <a:srgbClr val="000000"/>
                </a:solidFill>
                <a:latin typeface="Arial"/>
                <a:cs typeface="Arial"/>
              </a:rPr>
              <a:t> and it effect on the bunch compression </a:t>
            </a:r>
          </a:p>
        </p:txBody>
      </p:sp>
      <p:pic>
        <p:nvPicPr>
          <p:cNvPr id="28682" name="Picture 15" descr="M55 vs. 2FQTs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94038" y="2519363"/>
            <a:ext cx="2925762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lab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1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jlab.thmx</Template>
  <TotalTime>7429</TotalTime>
  <Words>516</Words>
  <Application>Microsoft Macintosh PowerPoint</Application>
  <PresentationFormat>On-screen Show (4:3)</PresentationFormat>
  <Paragraphs>60</Paragraphs>
  <Slides>7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jlab</vt:lpstr>
      <vt:lpstr>Equation</vt:lpstr>
      <vt:lpstr>Slide 1</vt:lpstr>
      <vt:lpstr>JLab FEL (layout and longitudinal matching)</vt:lpstr>
      <vt:lpstr>Slide 3</vt:lpstr>
      <vt:lpstr>Slide 4</vt:lpstr>
      <vt:lpstr>Slide 5</vt:lpstr>
      <vt:lpstr>Slide 6</vt:lpstr>
      <vt:lpstr>Slide 7</vt:lpstr>
    </vt:vector>
  </TitlesOfParts>
  <Company>FZR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Pavel Evtushenko</dc:creator>
  <cp:lastModifiedBy>Pavel Evtushenko</cp:lastModifiedBy>
  <cp:revision>77</cp:revision>
  <cp:lastPrinted>2011-01-27T08:35:06Z</cp:lastPrinted>
  <dcterms:created xsi:type="dcterms:W3CDTF">2011-01-27T08:06:15Z</dcterms:created>
  <dcterms:modified xsi:type="dcterms:W3CDTF">2011-01-27T14:32:12Z</dcterms:modified>
</cp:coreProperties>
</file>