
<file path=[Content_Types].xml><?xml version="1.0" encoding="utf-8"?>
<Types xmlns="http://schemas.openxmlformats.org/package/2006/content-types">
  <Override PartName="/ppt/embeddings/Microsoft_Equation24.bin" ContentType="application/vnd.openxmlformats-officedocument.oleObject"/>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Override PartName="/ppt/embeddings/Microsoft_Equation33.bin" ContentType="application/vnd.openxmlformats-officedocument.oleObject"/>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embeddings/Microsoft_Equation23.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Microsoft_Equation32.bin" ContentType="application/vnd.openxmlformats-officedocument.oleObject"/>
  <Override PartName="/docProps/core.xml" ContentType="application/vnd.openxmlformats-package.core-properties+xml"/>
  <Override PartName="/ppt/embeddings/Microsoft_Equation4.bin" ContentType="application/vnd.openxmlformats-officedocument.oleObject"/>
  <Override PartName="/ppt/embeddings/Microsoft_Equation15.bin" ContentType="application/vnd.openxmlformats-officedocument.oleObject"/>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Microsoft_Equation22.bin" ContentType="application/vnd.openxmlformats-officedocument.oleObject"/>
  <Override PartName="/ppt/slides/slide12.xml" ContentType="application/vnd.openxmlformats-officedocument.presentationml.slide+xml"/>
  <Override PartName="/ppt/embeddings/Microsoft_Equation31.bin" ContentType="application/vnd.openxmlformats-officedocument.oleObject"/>
  <Override PartName="/ppt/embeddings/Microsoft_Equation3.bin" ContentType="application/vnd.openxmlformats-officedocument.oleObject"/>
  <Override PartName="/ppt/embeddings/Microsoft_Equation14.bin" ContentType="application/vnd.openxmlformats-officedocument.oleObject"/>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embeddings/Microsoft_Equation21.bin" ContentType="application/vnd.openxmlformats-officedocument.oleObject"/>
  <Override PartName="/ppt/slides/slide11.xml" ContentType="application/vnd.openxmlformats-officedocument.presentationml.slide+xml"/>
  <Override PartName="/ppt/embeddings/Microsoft_Equation9.bin" ContentType="application/vnd.openxmlformats-officedocument.oleObject"/>
  <Override PartName="/ppt/embeddings/Microsoft_Equation30.bin" ContentType="application/vnd.openxmlformats-officedocument.oleObject"/>
  <Override PartName="/ppt/embeddings/Microsoft_Equation13.bin" ContentType="application/vnd.openxmlformats-officedocument.oleObject"/>
  <Override PartName="/ppt/embeddings/Microsoft_Equation2.bin" ContentType="application/vnd.openxmlformats-officedocument.oleObject"/>
  <Override PartName="/ppt/embeddings/Microsoft_Equation29.bin" ContentType="application/vnd.openxmlformats-officedocument.oleObject"/>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embeddings/Microsoft_Equation20.bin" ContentType="application/vnd.openxmlformats-officedocument.oleObject"/>
  <Override PartName="/ppt/slides/slide10.xml" ContentType="application/vnd.openxmlformats-officedocument.presentationml.slide+xml"/>
  <Override PartName="/ppt/embeddings/Microsoft_Equation8.bin" ContentType="application/vnd.openxmlformats-officedocument.oleObject"/>
  <Override PartName="/ppt/embeddings/Microsoft_Equation19.bin" ContentType="application/vnd.openxmlformats-officedocument.oleObject"/>
  <Override PartName="/docProps/app.xml" ContentType="application/vnd.openxmlformats-officedocument.extended-properties+xml"/>
  <Override PartName="/ppt/embeddings/Microsoft_Equation12.bin" ContentType="application/vnd.openxmlformats-officedocument.oleObject"/>
  <Override PartName="/ppt/embeddings/Microsoft_Equation1.bin" ContentType="application/vnd.openxmlformats-officedocument.oleObject"/>
  <Override PartName="/ppt/embeddings/Microsoft_Equation28.bin" ContentType="application/vnd.openxmlformats-officedocument.oleObject"/>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embeddings/Microsoft_Equation7.bin" ContentType="application/vnd.openxmlformats-officedocument.oleObject"/>
  <Override PartName="/ppt/embeddings/Microsoft_Equation18.bin" ContentType="application/vnd.openxmlformats-officedocument.oleObject"/>
  <Override PartName="/ppt/notesSlides/notesSlide3.xml" ContentType="application/vnd.openxmlformats-officedocument.presentationml.notesSlide+xml"/>
  <Override PartName="/ppt/embeddings/Microsoft_Equation11.bin" ContentType="application/vnd.openxmlformats-officedocument.oleObject"/>
  <Override PartName="/ppt/embeddings/Microsoft_Equation27.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embeddings/Microsoft_Equation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embeddings/Microsoft_Equation34.bin" ContentType="application/vnd.openxmlformats-officedocument.oleObject"/>
  <Override PartName="/ppt/embeddings/Microsoft_Equation17.bin" ContentType="application/vnd.openxmlformats-officedocument.oleObject"/>
  <Override PartName="/ppt/embeddings/Microsoft_Equation6.bin" ContentType="application/vnd.openxmlformats-officedocument.oleObject"/>
  <Override PartName="/ppt/notesSlides/notesSlide2.xml" ContentType="application/vnd.openxmlformats-officedocument.presentationml.notesSlide+xml"/>
  <Override PartName="/ppt/embeddings/Microsoft_Equation10.bin" ContentType="application/vnd.openxmlformats-officedocument.oleObject"/>
  <Override PartName="/ppt/slides/slide29.xml" ContentType="application/vnd.openxmlformats-officedocument.presentationml.slide+xml"/>
  <Override PartName="/ppt/theme/theme1.xml" ContentType="application/vnd.openxmlformats-officedocument.theme+xml"/>
  <Override PartName="/ppt/embeddings/Microsoft_Equation26.bin" ContentType="application/vnd.openxmlformats-officedocument.oleObject"/>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3"/>
  </p:notesMasterIdLst>
  <p:sldIdLst>
    <p:sldId id="259" r:id="rId2"/>
    <p:sldId id="287" r:id="rId3"/>
    <p:sldId id="351" r:id="rId4"/>
    <p:sldId id="343" r:id="rId5"/>
    <p:sldId id="344" r:id="rId6"/>
    <p:sldId id="345" r:id="rId7"/>
    <p:sldId id="346" r:id="rId8"/>
    <p:sldId id="352" r:id="rId9"/>
    <p:sldId id="347" r:id="rId10"/>
    <p:sldId id="353" r:id="rId11"/>
    <p:sldId id="356" r:id="rId12"/>
    <p:sldId id="354" r:id="rId13"/>
    <p:sldId id="355" r:id="rId14"/>
    <p:sldId id="357" r:id="rId15"/>
    <p:sldId id="358" r:id="rId16"/>
    <p:sldId id="359" r:id="rId17"/>
    <p:sldId id="360" r:id="rId18"/>
    <p:sldId id="361" r:id="rId19"/>
    <p:sldId id="362" r:id="rId20"/>
    <p:sldId id="363" r:id="rId21"/>
    <p:sldId id="364" r:id="rId22"/>
    <p:sldId id="365" r:id="rId23"/>
    <p:sldId id="366" r:id="rId24"/>
    <p:sldId id="367" r:id="rId25"/>
    <p:sldId id="328" r:id="rId26"/>
    <p:sldId id="350" r:id="rId27"/>
    <p:sldId id="332" r:id="rId28"/>
    <p:sldId id="333" r:id="rId29"/>
    <p:sldId id="334" r:id="rId30"/>
    <p:sldId id="341" r:id="rId31"/>
    <p:sldId id="368" r:id="rId32"/>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Stephen Benson" initials="SB"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125" d="100"/>
          <a:sy n="125" d="100"/>
        </p:scale>
        <p:origin x="-8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6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 Id="rId2" Type="http://schemas.openxmlformats.org/officeDocument/2006/relationships/image" Target="../media/image7.pict"/><Relationship Id="rId3" Type="http://schemas.openxmlformats.org/officeDocument/2006/relationships/image" Target="../media/image8.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pict"/><Relationship Id="rId2" Type="http://schemas.openxmlformats.org/officeDocument/2006/relationships/image" Target="../media/image43.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pict"/><Relationship Id="rId2" Type="http://schemas.openxmlformats.org/officeDocument/2006/relationships/image" Target="../media/image45.pict"/><Relationship Id="rId3" Type="http://schemas.openxmlformats.org/officeDocument/2006/relationships/image" Target="../media/image46.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pict"/><Relationship Id="rId2" Type="http://schemas.openxmlformats.org/officeDocument/2006/relationships/image" Target="../media/image49.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ict"/><Relationship Id="rId4" Type="http://schemas.openxmlformats.org/officeDocument/2006/relationships/image" Target="../media/image12.pict"/><Relationship Id="rId1" Type="http://schemas.openxmlformats.org/officeDocument/2006/relationships/image" Target="../media/image9.pict"/><Relationship Id="rId2"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ict"/><Relationship Id="rId2" Type="http://schemas.openxmlformats.org/officeDocument/2006/relationships/image" Target="../media/image15.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pict"/><Relationship Id="rId4" Type="http://schemas.openxmlformats.org/officeDocument/2006/relationships/image" Target="../media/image23.pict"/><Relationship Id="rId1" Type="http://schemas.openxmlformats.org/officeDocument/2006/relationships/image" Target="../media/image9.pict"/><Relationship Id="rId2" Type="http://schemas.openxmlformats.org/officeDocument/2006/relationships/image" Target="../media/image21.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ict"/><Relationship Id="rId2" Type="http://schemas.openxmlformats.org/officeDocument/2006/relationships/image" Target="../media/image26.pict"/><Relationship Id="rId3" Type="http://schemas.openxmlformats.org/officeDocument/2006/relationships/image" Target="../media/image2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pict"/><Relationship Id="rId4" Type="http://schemas.openxmlformats.org/officeDocument/2006/relationships/image" Target="../media/image34.pict"/><Relationship Id="rId5" Type="http://schemas.openxmlformats.org/officeDocument/2006/relationships/image" Target="../media/image35.pict"/><Relationship Id="rId1" Type="http://schemas.openxmlformats.org/officeDocument/2006/relationships/image" Target="../media/image31.pict"/><Relationship Id="rId2" Type="http://schemas.openxmlformats.org/officeDocument/2006/relationships/image" Target="../media/image3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665" cy="464814"/>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2484">
              <a:defRPr sz="1200"/>
            </a:lvl1pPr>
          </a:lstStyle>
          <a:p>
            <a:endParaRPr lang="en-US"/>
          </a:p>
        </p:txBody>
      </p:sp>
      <p:sp>
        <p:nvSpPr>
          <p:cNvPr id="5123" name="Rectangle 3"/>
          <p:cNvSpPr>
            <a:spLocks noGrp="1" noChangeArrowheads="1"/>
          </p:cNvSpPr>
          <p:nvPr>
            <p:ph type="dt" idx="1"/>
          </p:nvPr>
        </p:nvSpPr>
        <p:spPr bwMode="auto">
          <a:xfrm>
            <a:off x="3977827" y="0"/>
            <a:ext cx="3043665" cy="464814"/>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2484">
              <a:defRPr sz="1200"/>
            </a:lvl1pPr>
          </a:lstStyle>
          <a:p>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2633" y="4422144"/>
            <a:ext cx="5617837" cy="4188133"/>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42684"/>
            <a:ext cx="3043665" cy="464814"/>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2484">
              <a:defRPr sz="1200"/>
            </a:lvl1pPr>
          </a:lstStyle>
          <a:p>
            <a:endParaRPr lang="en-US"/>
          </a:p>
        </p:txBody>
      </p:sp>
      <p:sp>
        <p:nvSpPr>
          <p:cNvPr id="5127" name="Rectangle 7"/>
          <p:cNvSpPr>
            <a:spLocks noGrp="1" noChangeArrowheads="1"/>
          </p:cNvSpPr>
          <p:nvPr>
            <p:ph type="sldNum" sz="quarter" idx="5"/>
          </p:nvPr>
        </p:nvSpPr>
        <p:spPr bwMode="auto">
          <a:xfrm>
            <a:off x="3977827" y="8842684"/>
            <a:ext cx="3043665" cy="464814"/>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2484">
              <a:defRPr sz="1200"/>
            </a:lvl1pPr>
          </a:lstStyle>
          <a:p>
            <a:fld id="{24709204-DAF3-4AC5-A5FB-CDDE6A58A23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D7A2F-9F7C-4AD2-B977-49BAE0DD5AAE}" type="slidenum">
              <a:rPr lang="en-US"/>
              <a:pPr/>
              <a:t>1</a:t>
            </a:fld>
            <a:endParaRPr lang="en-US"/>
          </a:p>
        </p:txBody>
      </p:sp>
      <p:sp>
        <p:nvSpPr>
          <p:cNvPr id="58370" name="Rectangle 2"/>
          <p:cNvSpPr>
            <a:spLocks noGrp="1" noRot="1" noChangeAspect="1" noChangeArrowheads="1" noTextEdit="1"/>
          </p:cNvSpPr>
          <p:nvPr>
            <p:ph type="sldImg"/>
          </p:nvPr>
        </p:nvSpPr>
        <p:spPr>
          <a:xfrm>
            <a:off x="1196975" y="704850"/>
            <a:ext cx="4637088" cy="3478213"/>
          </a:xfrm>
          <a:ln/>
        </p:spPr>
      </p:sp>
      <p:sp>
        <p:nvSpPr>
          <p:cNvPr id="58371" name="Rectangle 3"/>
          <p:cNvSpPr>
            <a:spLocks noGrp="1" noChangeArrowheads="1"/>
          </p:cNvSpPr>
          <p:nvPr>
            <p:ph type="body" idx="1"/>
          </p:nvPr>
        </p:nvSpPr>
        <p:spPr>
          <a:xfrm>
            <a:off x="937379" y="4422144"/>
            <a:ext cx="5148344" cy="418813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ea typeface="ＭＳ Ｐゴシック" pitchFamily="-109" charset="-128"/>
            </a:endParaRPr>
          </a:p>
        </p:txBody>
      </p:sp>
      <p:sp>
        <p:nvSpPr>
          <p:cNvPr id="14340" name="Slide Number Placeholder 3"/>
          <p:cNvSpPr>
            <a:spLocks noGrp="1"/>
          </p:cNvSpPr>
          <p:nvPr>
            <p:ph type="sldNum" sz="quarter" idx="5"/>
          </p:nvPr>
        </p:nvSpPr>
        <p:spPr>
          <a:noFill/>
        </p:spPr>
        <p:txBody>
          <a:bodyPr/>
          <a:lstStyle/>
          <a:p>
            <a:fld id="{C2944460-567F-4FCA-8029-AD6DEA41B917}"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0668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800" b="0">
          <a:solidFill>
            <a:schemeClr val="tx2"/>
          </a:solidFill>
          <a:latin typeface="Times New Roman" pitchFamily="18" charset="0"/>
          <a:ea typeface="+mj-ea"/>
          <a:cs typeface="Times New Roman" pitchFamily="18" charset="0"/>
        </a:defRPr>
      </a:lvl1pPr>
      <a:lvl2pPr algn="ctr" rtl="0" fontAlgn="base">
        <a:spcBef>
          <a:spcPct val="0"/>
        </a:spcBef>
        <a:spcAft>
          <a:spcPct val="0"/>
        </a:spcAft>
        <a:defRPr sz="3600" b="1">
          <a:solidFill>
            <a:schemeClr val="tx2"/>
          </a:solidFill>
          <a:latin typeface="Times" pitchFamily="18" charset="0"/>
        </a:defRPr>
      </a:lvl2pPr>
      <a:lvl3pPr algn="ctr" rtl="0" fontAlgn="base">
        <a:spcBef>
          <a:spcPct val="0"/>
        </a:spcBef>
        <a:spcAft>
          <a:spcPct val="0"/>
        </a:spcAft>
        <a:defRPr sz="3600" b="1">
          <a:solidFill>
            <a:schemeClr val="tx2"/>
          </a:solidFill>
          <a:latin typeface="Times" pitchFamily="18" charset="0"/>
        </a:defRPr>
      </a:lvl3pPr>
      <a:lvl4pPr algn="ctr" rtl="0" fontAlgn="base">
        <a:spcBef>
          <a:spcPct val="0"/>
        </a:spcBef>
        <a:spcAft>
          <a:spcPct val="0"/>
        </a:spcAft>
        <a:defRPr sz="3600" b="1">
          <a:solidFill>
            <a:schemeClr val="tx2"/>
          </a:solidFill>
          <a:latin typeface="Times" pitchFamily="18" charset="0"/>
        </a:defRPr>
      </a:lvl4pPr>
      <a:lvl5pPr algn="ctr" rtl="0" fontAlgn="base">
        <a:spcBef>
          <a:spcPct val="0"/>
        </a:spcBef>
        <a:spcAft>
          <a:spcPct val="0"/>
        </a:spcAft>
        <a:defRPr sz="3600" b="1">
          <a:solidFill>
            <a:schemeClr val="tx2"/>
          </a:solidFill>
          <a:latin typeface="Times" pitchFamily="18" charset="0"/>
        </a:defRPr>
      </a:lvl5pPr>
      <a:lvl6pPr marL="457200" algn="ctr" rtl="0" fontAlgn="base">
        <a:spcBef>
          <a:spcPct val="0"/>
        </a:spcBef>
        <a:spcAft>
          <a:spcPct val="0"/>
        </a:spcAft>
        <a:defRPr sz="3600" b="1">
          <a:solidFill>
            <a:schemeClr val="tx2"/>
          </a:solidFill>
          <a:latin typeface="Times" pitchFamily="18" charset="0"/>
        </a:defRPr>
      </a:lvl6pPr>
      <a:lvl7pPr marL="914400" algn="ctr" rtl="0" fontAlgn="base">
        <a:spcBef>
          <a:spcPct val="0"/>
        </a:spcBef>
        <a:spcAft>
          <a:spcPct val="0"/>
        </a:spcAft>
        <a:defRPr sz="3600" b="1">
          <a:solidFill>
            <a:schemeClr val="tx2"/>
          </a:solidFill>
          <a:latin typeface="Times" pitchFamily="18" charset="0"/>
        </a:defRPr>
      </a:lvl7pPr>
      <a:lvl8pPr marL="1371600" algn="ctr" rtl="0" fontAlgn="base">
        <a:spcBef>
          <a:spcPct val="0"/>
        </a:spcBef>
        <a:spcAft>
          <a:spcPct val="0"/>
        </a:spcAft>
        <a:defRPr sz="3600" b="1">
          <a:solidFill>
            <a:schemeClr val="tx2"/>
          </a:solidFill>
          <a:latin typeface="Times" pitchFamily="18" charset="0"/>
        </a:defRPr>
      </a:lvl8pPr>
      <a:lvl9pPr marL="1828800" algn="ctr" rtl="0" fontAlgn="base">
        <a:spcBef>
          <a:spcPct val="0"/>
        </a:spcBef>
        <a:spcAft>
          <a:spcPct val="0"/>
        </a:spcAft>
        <a:defRPr sz="3600" b="1">
          <a:solidFill>
            <a:schemeClr val="tx2"/>
          </a:solidFill>
          <a:latin typeface="Times" pitchFamily="18" charset="0"/>
        </a:defRPr>
      </a:lvl9pPr>
    </p:titleStyle>
    <p:bodyStyle>
      <a:lvl1pPr marL="342900" indent="-342900" algn="l" rtl="0" fontAlgn="base">
        <a:spcBef>
          <a:spcPct val="20000"/>
        </a:spcBef>
        <a:spcAft>
          <a:spcPct val="0"/>
        </a:spcAft>
        <a:buChar char="•"/>
        <a:defRPr sz="20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Font typeface="Arial" pitchFamily="34" charset="0"/>
        <a:buChar char="•"/>
        <a:defRPr sz="20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Font typeface="Arial" pitchFamily="34" charset="0"/>
        <a:buChar char="•"/>
        <a:defRPr sz="20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19.pdf"/><Relationship Id="rId6" Type="http://schemas.openxmlformats.org/officeDocument/2006/relationships/image" Target="../media/image20.png"/><Relationship Id="rId7" Type="http://schemas.openxmlformats.org/officeDocument/2006/relationships/oleObject" Target="../embeddings/Microsoft_Equation10.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quation11.bin"/><Relationship Id="rId4" Type="http://schemas.openxmlformats.org/officeDocument/2006/relationships/oleObject" Target="../embeddings/Microsoft_Equation12.bin"/><Relationship Id="rId5" Type="http://schemas.openxmlformats.org/officeDocument/2006/relationships/oleObject" Target="../embeddings/Microsoft_Equation13.bin"/><Relationship Id="rId6" Type="http://schemas.openxmlformats.org/officeDocument/2006/relationships/oleObject" Target="../embeddings/Microsoft_Equation14.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Microsoft_Equation1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6" Type="http://schemas.openxmlformats.org/officeDocument/2006/relationships/oleObject" Target="../embeddings/Microsoft_Equation18.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oleObject" Target="../embeddings/Microsoft_Equation19.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quation20.bin"/><Relationship Id="rId4" Type="http://schemas.openxmlformats.org/officeDocument/2006/relationships/oleObject" Target="../embeddings/Microsoft_Equation21.bin"/><Relationship Id="rId5" Type="http://schemas.openxmlformats.org/officeDocument/2006/relationships/oleObject" Target="../embeddings/Microsoft_Equation22.bin"/><Relationship Id="rId6" Type="http://schemas.openxmlformats.org/officeDocument/2006/relationships/oleObject" Target="../embeddings/Microsoft_Equation23.bin"/><Relationship Id="rId7" Type="http://schemas.openxmlformats.org/officeDocument/2006/relationships/oleObject" Target="../embeddings/Microsoft_Equation24.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quation25.bin"/><Relationship Id="rId4" Type="http://schemas.openxmlformats.org/officeDocument/2006/relationships/image" Target="../media/image37.pdf"/><Relationship Id="rId5" Type="http://schemas.openxmlformats.org/officeDocument/2006/relationships/image" Target="../media/image38.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df"/><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Microsoft_Equation2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27.bin"/><Relationship Id="rId4" Type="http://schemas.openxmlformats.org/officeDocument/2006/relationships/oleObject" Target="../embeddings/Microsoft_Equation28.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quation29.bin"/><Relationship Id="rId4" Type="http://schemas.openxmlformats.org/officeDocument/2006/relationships/oleObject" Target="../embeddings/Microsoft_Equation30.bin"/><Relationship Id="rId5" Type="http://schemas.openxmlformats.org/officeDocument/2006/relationships/oleObject" Target="../embeddings/oleObject1.bin"/><Relationship Id="rId6" Type="http://schemas.openxmlformats.org/officeDocument/2006/relationships/image" Target="../media/image19.pdf"/><Relationship Id="rId7" Type="http://schemas.openxmlformats.org/officeDocument/2006/relationships/image" Target="../media/image20.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Microsoft_Equation3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quation32.bin"/><Relationship Id="rId4" Type="http://schemas.openxmlformats.org/officeDocument/2006/relationships/oleObject" Target="../embeddings/Microsoft_Equation33.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Microsoft_Equation34.bin"/></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df"/><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51.pd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oleObject" Target="../embeddings/Microsoft_Equation5.bin"/><Relationship Id="rId5" Type="http://schemas.openxmlformats.org/officeDocument/2006/relationships/oleObject" Target="../embeddings/Microsoft_Equation6.bin"/><Relationship Id="rId6" Type="http://schemas.openxmlformats.org/officeDocument/2006/relationships/oleObject" Target="../embeddings/Microsoft_Equation7.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oleObject" Target="../embeddings/Microsoft_Equation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74663" y="2681288"/>
            <a:ext cx="8118475" cy="492443"/>
          </a:xfrm>
          <a:prstGeom prst="rect">
            <a:avLst/>
          </a:prstGeom>
          <a:solidFill>
            <a:schemeClr val="bg1"/>
          </a:solidFill>
          <a:ln w="12700">
            <a:noFill/>
            <a:miter lim="800000"/>
            <a:headEnd/>
            <a:tailEnd/>
          </a:ln>
          <a:effectLst/>
        </p:spPr>
        <p:txBody>
          <a:bodyPr>
            <a:spAutoFit/>
          </a:bodyPr>
          <a:lstStyle/>
          <a:p>
            <a:pPr algn="ctr"/>
            <a:r>
              <a:rPr lang="en-US" altLang="en-US" sz="2600" dirty="0" smtClean="0">
                <a:latin typeface="Times New Roman" pitchFamily="18" charset="0"/>
                <a:cs typeface="Times New Roman" pitchFamily="18" charset="0"/>
              </a:rPr>
              <a:t>Stephen Benson</a:t>
            </a:r>
            <a:endParaRPr lang="en-US" altLang="en-US" sz="2600" dirty="0">
              <a:latin typeface="Times New Roman" pitchFamily="18" charset="0"/>
              <a:cs typeface="Times New Roman" pitchFamily="18" charset="0"/>
            </a:endParaRPr>
          </a:p>
        </p:txBody>
      </p:sp>
      <p:sp>
        <p:nvSpPr>
          <p:cNvPr id="57347" name="Text Box 3"/>
          <p:cNvSpPr txBox="1">
            <a:spLocks noChangeArrowheads="1"/>
          </p:cNvSpPr>
          <p:nvPr/>
        </p:nvSpPr>
        <p:spPr bwMode="auto">
          <a:xfrm>
            <a:off x="460375" y="4138613"/>
            <a:ext cx="8283575" cy="805862"/>
          </a:xfrm>
          <a:prstGeom prst="rect">
            <a:avLst/>
          </a:prstGeom>
          <a:noFill/>
          <a:ln w="12699">
            <a:noFill/>
            <a:miter lim="800000"/>
            <a:headEnd/>
            <a:tailEnd/>
          </a:ln>
          <a:effectLst/>
        </p:spPr>
        <p:txBody>
          <a:bodyPr>
            <a:spAutoFit/>
          </a:bodyPr>
          <a:lstStyle/>
          <a:p>
            <a:pPr algn="ctr">
              <a:lnSpc>
                <a:spcPct val="80000"/>
              </a:lnSpc>
              <a:spcAft>
                <a:spcPct val="15000"/>
              </a:spcAft>
            </a:pPr>
            <a:r>
              <a:rPr lang="en-US" altLang="en-US" sz="2600" dirty="0" smtClean="0">
                <a:latin typeface="Times New Roman" pitchFamily="18" charset="0"/>
                <a:cs typeface="Times New Roman" pitchFamily="18" charset="0"/>
              </a:rPr>
              <a:t>U.S. Particle Accelerator School</a:t>
            </a:r>
          </a:p>
          <a:p>
            <a:pPr algn="ctr">
              <a:lnSpc>
                <a:spcPct val="80000"/>
              </a:lnSpc>
              <a:spcAft>
                <a:spcPct val="15000"/>
              </a:spcAft>
            </a:pPr>
            <a:r>
              <a:rPr lang="en-US" altLang="en-US" sz="2600" dirty="0" smtClean="0">
                <a:latin typeface="Times New Roman" pitchFamily="18" charset="0"/>
                <a:cs typeface="Times New Roman" pitchFamily="18" charset="0"/>
              </a:rPr>
              <a:t>January 17, 2011</a:t>
            </a:r>
            <a:endParaRPr lang="en-US" altLang="en-US" sz="2600" dirty="0">
              <a:latin typeface="Times New Roman" pitchFamily="18" charset="0"/>
              <a:cs typeface="Times New Roman" pitchFamily="18" charset="0"/>
            </a:endParaRPr>
          </a:p>
        </p:txBody>
      </p:sp>
      <p:sp>
        <p:nvSpPr>
          <p:cNvPr id="4" name="TextBox 3"/>
          <p:cNvSpPr txBox="1"/>
          <p:nvPr/>
        </p:nvSpPr>
        <p:spPr>
          <a:xfrm>
            <a:off x="1" y="1057275"/>
            <a:ext cx="9144000" cy="892552"/>
          </a:xfrm>
          <a:prstGeom prst="rect">
            <a:avLst/>
          </a:prstGeom>
          <a:noFill/>
        </p:spPr>
        <p:txBody>
          <a:bodyPr wrap="square" rtlCol="0">
            <a:spAutoFit/>
          </a:bodyPr>
          <a:lstStyle/>
          <a:p>
            <a:pPr algn="ctr"/>
            <a:r>
              <a:rPr lang="en-US" sz="2600" baseline="0" dirty="0" smtClean="0">
                <a:latin typeface="Times New Roman" pitchFamily="18" charset="0"/>
                <a:cs typeface="Times New Roman" pitchFamily="18" charset="0"/>
              </a:rPr>
              <a:t>The</a:t>
            </a:r>
            <a:r>
              <a:rPr lang="en-US" sz="2600" dirty="0" smtClean="0">
                <a:latin typeface="Times New Roman" pitchFamily="18" charset="0"/>
                <a:cs typeface="Times New Roman" pitchFamily="18" charset="0"/>
              </a:rPr>
              <a:t> FEL as a Diagnostic</a:t>
            </a:r>
            <a:r>
              <a:rPr lang="en-US" sz="2600" baseline="0" dirty="0" smtClean="0">
                <a:latin typeface="Times New Roman" pitchFamily="18" charset="0"/>
                <a:cs typeface="Times New Roman" pitchFamily="18" charset="0"/>
              </a:rPr>
              <a:t>*</a:t>
            </a:r>
            <a:r>
              <a:rPr lang="en-US" sz="2600" i="1" baseline="0" dirty="0" smtClean="0">
                <a:latin typeface="Times New Roman" pitchFamily="18" charset="0"/>
                <a:cs typeface="Times New Roman" pitchFamily="18" charset="0"/>
              </a:rPr>
              <a:t> </a:t>
            </a:r>
            <a:br>
              <a:rPr lang="en-US" sz="2600" i="1" baseline="0" dirty="0" smtClean="0">
                <a:latin typeface="Times New Roman" pitchFamily="18" charset="0"/>
                <a:cs typeface="Times New Roman" pitchFamily="18" charset="0"/>
              </a:rPr>
            </a:br>
            <a:endParaRPr lang="en-US" sz="2600" i="1" baseline="0" dirty="0" smtClean="0">
              <a:latin typeface="Times New Roman" pitchFamily="18" charset="0"/>
              <a:cs typeface="Times New Roman" pitchFamily="18" charset="0"/>
            </a:endParaRPr>
          </a:p>
        </p:txBody>
      </p:sp>
      <p:sp>
        <p:nvSpPr>
          <p:cNvPr id="6" name="Rectangle 5"/>
          <p:cNvSpPr/>
          <p:nvPr/>
        </p:nvSpPr>
        <p:spPr>
          <a:xfrm>
            <a:off x="0" y="5248781"/>
            <a:ext cx="9144000" cy="1015663"/>
          </a:xfrm>
          <a:prstGeom prst="rect">
            <a:avLst/>
          </a:prstGeom>
        </p:spPr>
        <p:txBody>
          <a:bodyPr wrap="square">
            <a:spAutoFit/>
          </a:bodyPr>
          <a:lstStyle/>
          <a:p>
            <a:r>
              <a:rPr lang="en-US" sz="2000" baseline="0" dirty="0" smtClean="0">
                <a:latin typeface="Times New Roman" pitchFamily="18" charset="0"/>
                <a:cs typeface="Times New Roman" pitchFamily="18" charset="0"/>
              </a:rPr>
              <a:t>* This work was supported by U.S. DOE Contract No. DE-AC05-84-ER40150, the Air Force Office of Scientific Research, DOE Basic Energy Sciences, the Office of Naval Research, and the Joint Technology Office.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radiation and Gain</a:t>
            </a:r>
            <a:endParaRPr lang="en-US" dirty="0"/>
          </a:p>
        </p:txBody>
      </p:sp>
      <p:sp>
        <p:nvSpPr>
          <p:cNvPr id="3" name="Content Placeholder 2"/>
          <p:cNvSpPr>
            <a:spLocks noGrp="1"/>
          </p:cNvSpPr>
          <p:nvPr>
            <p:ph idx="1"/>
          </p:nvPr>
        </p:nvSpPr>
        <p:spPr>
          <a:xfrm>
            <a:off x="685800" y="863600"/>
            <a:ext cx="7772400" cy="5181600"/>
          </a:xfrm>
        </p:spPr>
        <p:txBody>
          <a:bodyPr/>
          <a:lstStyle/>
          <a:p>
            <a:r>
              <a:rPr lang="en-US" dirty="0" smtClean="0"/>
              <a:t>The spectrum of the spontaneous radiation is just:</a:t>
            </a:r>
          </a:p>
          <a:p>
            <a:endParaRPr lang="en-US" dirty="0" smtClean="0"/>
          </a:p>
          <a:p>
            <a:endParaRPr lang="en-US" dirty="0" smtClean="0"/>
          </a:p>
          <a:p>
            <a:r>
              <a:rPr lang="en-US" dirty="0" smtClean="0"/>
              <a:t>The width is inversely proportional to the number of wiggler periods and the height is proportional to the square of the number of wiggler periods.</a:t>
            </a:r>
          </a:p>
          <a:p>
            <a:r>
              <a:rPr lang="en-US" dirty="0" smtClean="0"/>
              <a:t>The gain is proportional to the slope of the spontaneous radiation so it is  proportional to the cube of the number of periods.</a:t>
            </a:r>
            <a:endParaRPr lang="en-US" dirty="0"/>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95300" y="3522854"/>
            <a:ext cx="4070350" cy="2909696"/>
          </a:xfrm>
          <a:prstGeom prst="rect">
            <a:avLst/>
          </a:prstGeom>
        </p:spPr>
      </p:pic>
      <p:pic>
        <p:nvPicPr>
          <p:cNvPr id="6" name="Picture 5"/>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724400" y="3528311"/>
            <a:ext cx="4044950" cy="2891539"/>
          </a:xfrm>
          <a:prstGeom prst="rect">
            <a:avLst/>
          </a:prstGeom>
        </p:spPr>
      </p:pic>
      <p:graphicFrame>
        <p:nvGraphicFramePr>
          <p:cNvPr id="7" name="Object 6"/>
          <p:cNvGraphicFramePr>
            <a:graphicFrameLocks noChangeAspect="1"/>
          </p:cNvGraphicFramePr>
          <p:nvPr/>
        </p:nvGraphicFramePr>
        <p:xfrm>
          <a:off x="3619500" y="1333500"/>
          <a:ext cx="1752600" cy="635000"/>
        </p:xfrm>
        <a:graphic>
          <a:graphicData uri="http://schemas.openxmlformats.org/presentationml/2006/ole">
            <p:oleObj spid="_x0000_s93186" name="Equation" r:id="rId7" imgW="1752600" imgH="6350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1790700" y="1092200"/>
            <a:ext cx="5740400" cy="5257800"/>
          </a:xfrm>
        </p:spPr>
        <p:txBody>
          <a:bodyPr/>
          <a:lstStyle/>
          <a:p>
            <a:pPr>
              <a:buNone/>
            </a:pPr>
            <a:r>
              <a:rPr lang="en-US" dirty="0" smtClean="0"/>
              <a:t>Remember that the </a:t>
            </a:r>
            <a:r>
              <a:rPr lang="en-US" dirty="0" err="1" smtClean="0"/>
              <a:t>pondermotive</a:t>
            </a:r>
            <a:r>
              <a:rPr lang="en-US" dirty="0" smtClean="0"/>
              <a:t> phase is</a:t>
            </a:r>
          </a:p>
          <a:p>
            <a:endParaRPr lang="en-US" dirty="0" smtClean="0"/>
          </a:p>
          <a:p>
            <a:pPr>
              <a:buNone/>
            </a:pPr>
            <a:r>
              <a:rPr lang="en-US" dirty="0" smtClean="0"/>
              <a:t>And that</a:t>
            </a:r>
          </a:p>
          <a:p>
            <a:pPr>
              <a:buNone/>
            </a:pPr>
            <a:endParaRPr lang="en-US" dirty="0" smtClean="0"/>
          </a:p>
          <a:p>
            <a:pPr>
              <a:buNone/>
            </a:pPr>
            <a:r>
              <a:rPr lang="en-US" dirty="0" smtClean="0"/>
              <a:t>Show that </a:t>
            </a:r>
          </a:p>
          <a:p>
            <a:pPr>
              <a:buNone/>
            </a:pPr>
            <a:endParaRPr lang="en-US" dirty="0" smtClean="0"/>
          </a:p>
          <a:p>
            <a:pPr>
              <a:buNone/>
            </a:pPr>
            <a:endParaRPr lang="en-US" dirty="0" smtClean="0"/>
          </a:p>
          <a:p>
            <a:pPr>
              <a:buNone/>
            </a:pPr>
            <a:r>
              <a:rPr lang="en-US" dirty="0" smtClean="0"/>
              <a:t>And</a:t>
            </a:r>
          </a:p>
          <a:p>
            <a:pPr>
              <a:buNone/>
            </a:pPr>
            <a:endParaRPr lang="en-US" dirty="0" smtClean="0"/>
          </a:p>
          <a:p>
            <a:pPr>
              <a:buNone/>
            </a:pPr>
            <a:endParaRPr lang="en-US" dirty="0" smtClean="0"/>
          </a:p>
          <a:p>
            <a:pPr>
              <a:buNone/>
            </a:pPr>
            <a:r>
              <a:rPr lang="en-US" dirty="0" smtClean="0"/>
              <a:t>	Thus show that gain occurs for energies lower than the resonant energy and for wavelengths longer than the resonant wavelength.</a:t>
            </a:r>
          </a:p>
          <a:p>
            <a:pPr>
              <a:buNone/>
            </a:pPr>
            <a:endParaRPr lang="en-US" dirty="0"/>
          </a:p>
        </p:txBody>
      </p:sp>
      <p:graphicFrame>
        <p:nvGraphicFramePr>
          <p:cNvPr id="96258" name="Object 2"/>
          <p:cNvGraphicFramePr>
            <a:graphicFrameLocks noChangeAspect="1"/>
          </p:cNvGraphicFramePr>
          <p:nvPr/>
        </p:nvGraphicFramePr>
        <p:xfrm>
          <a:off x="3741738" y="1495425"/>
          <a:ext cx="1698625" cy="266700"/>
        </p:xfrm>
        <a:graphic>
          <a:graphicData uri="http://schemas.openxmlformats.org/presentationml/2006/ole">
            <p:oleObj spid="_x0000_s96258" name="Equation" r:id="rId3" imgW="1701800" imgH="266700" progId="Equation.3">
              <p:embed/>
            </p:oleObj>
          </a:graphicData>
        </a:graphic>
      </p:graphicFrame>
      <p:graphicFrame>
        <p:nvGraphicFramePr>
          <p:cNvPr id="5" name="Object 4"/>
          <p:cNvGraphicFramePr>
            <a:graphicFrameLocks noChangeAspect="1"/>
          </p:cNvGraphicFramePr>
          <p:nvPr/>
        </p:nvGraphicFramePr>
        <p:xfrm>
          <a:off x="3422650" y="2108200"/>
          <a:ext cx="2171700" cy="584200"/>
        </p:xfrm>
        <a:graphic>
          <a:graphicData uri="http://schemas.openxmlformats.org/presentationml/2006/ole">
            <p:oleObj spid="_x0000_s96259" name="Equation" r:id="rId4" imgW="2171700" imgH="584200" progId="Equation.3">
              <p:embed/>
            </p:oleObj>
          </a:graphicData>
        </a:graphic>
      </p:graphicFrame>
      <p:graphicFrame>
        <p:nvGraphicFramePr>
          <p:cNvPr id="6" name="Object 5"/>
          <p:cNvGraphicFramePr>
            <a:graphicFrameLocks noChangeAspect="1"/>
          </p:cNvGraphicFramePr>
          <p:nvPr/>
        </p:nvGraphicFramePr>
        <p:xfrm>
          <a:off x="4013200" y="3136900"/>
          <a:ext cx="1117600" cy="584200"/>
        </p:xfrm>
        <a:graphic>
          <a:graphicData uri="http://schemas.openxmlformats.org/presentationml/2006/ole">
            <p:oleObj spid="_x0000_s96260" name="Equation" r:id="rId5" imgW="1117600" imgH="584200" progId="Equation.3">
              <p:embed/>
            </p:oleObj>
          </a:graphicData>
        </a:graphic>
      </p:graphicFrame>
      <p:graphicFrame>
        <p:nvGraphicFramePr>
          <p:cNvPr id="7" name="Object 6"/>
          <p:cNvGraphicFramePr>
            <a:graphicFrameLocks noChangeAspect="1"/>
          </p:cNvGraphicFramePr>
          <p:nvPr/>
        </p:nvGraphicFramePr>
        <p:xfrm>
          <a:off x="3924300" y="4076700"/>
          <a:ext cx="1244600" cy="533400"/>
        </p:xfrm>
        <a:graphic>
          <a:graphicData uri="http://schemas.openxmlformats.org/presentationml/2006/ole">
            <p:oleObj spid="_x0000_s96261" name="Equation" r:id="rId6" imgW="1244600" imgH="5334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a:t>
            </a:r>
            <a:endParaRPr lang="en-US" dirty="0"/>
          </a:p>
        </p:txBody>
      </p:sp>
      <p:sp>
        <p:nvSpPr>
          <p:cNvPr id="3" name="Content Placeholder 2"/>
          <p:cNvSpPr>
            <a:spLocks noGrp="1"/>
          </p:cNvSpPr>
          <p:nvPr>
            <p:ph idx="1"/>
          </p:nvPr>
        </p:nvSpPr>
        <p:spPr/>
        <p:txBody>
          <a:bodyPr/>
          <a:lstStyle/>
          <a:p>
            <a:pPr>
              <a:buNone/>
            </a:pPr>
            <a:r>
              <a:rPr lang="en-US" dirty="0" smtClean="0"/>
              <a:t>The gain spectrum is given by:</a:t>
            </a:r>
          </a:p>
          <a:p>
            <a:pPr>
              <a:buNone/>
            </a:pPr>
            <a:endParaRPr lang="en-US" dirty="0" smtClean="0"/>
          </a:p>
          <a:p>
            <a:pPr>
              <a:buNone/>
            </a:pPr>
            <a:endParaRPr lang="en-US" dirty="0" smtClean="0"/>
          </a:p>
          <a:p>
            <a:pPr>
              <a:buNone/>
            </a:pPr>
            <a:endParaRPr lang="en-US" dirty="0" smtClean="0"/>
          </a:p>
          <a:p>
            <a:pPr>
              <a:buNone/>
            </a:pPr>
            <a:r>
              <a:rPr lang="en-US" dirty="0" smtClean="0"/>
              <a:t>Note that this is for small signal only.  The curve broadens and reduces in amplitude for large signal.  </a:t>
            </a:r>
          </a:p>
          <a:p>
            <a:pPr>
              <a:buNone/>
            </a:pPr>
            <a:r>
              <a:rPr lang="en-US" dirty="0" smtClean="0"/>
              <a:t>Also note that the peak gain does not occur for the resonant wavelength.  As we will soon see it is even further from resonance for a typical device.</a:t>
            </a:r>
            <a:endParaRPr lang="en-US" dirty="0"/>
          </a:p>
        </p:txBody>
      </p:sp>
      <p:graphicFrame>
        <p:nvGraphicFramePr>
          <p:cNvPr id="94210" name="Object 2"/>
          <p:cNvGraphicFramePr>
            <a:graphicFrameLocks noChangeAspect="1"/>
          </p:cNvGraphicFramePr>
          <p:nvPr/>
        </p:nvGraphicFramePr>
        <p:xfrm>
          <a:off x="3511550" y="1663700"/>
          <a:ext cx="2019300" cy="635000"/>
        </p:xfrm>
        <a:graphic>
          <a:graphicData uri="http://schemas.openxmlformats.org/presentationml/2006/ole">
            <p:oleObj spid="_x0000_s94210" name="Equation" r:id="rId3" imgW="2019300" imgH="6350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Reality Raises its Ugly Head</a:t>
            </a:r>
            <a:endParaRPr lang="en-US" dirty="0"/>
          </a:p>
        </p:txBody>
      </p:sp>
      <p:sp>
        <p:nvSpPr>
          <p:cNvPr id="3" name="Content Placeholder 2"/>
          <p:cNvSpPr>
            <a:spLocks noGrp="1"/>
          </p:cNvSpPr>
          <p:nvPr>
            <p:ph idx="1"/>
          </p:nvPr>
        </p:nvSpPr>
        <p:spPr/>
        <p:txBody>
          <a:bodyPr/>
          <a:lstStyle/>
          <a:p>
            <a:r>
              <a:rPr lang="en-US" sz="2400" dirty="0" smtClean="0"/>
              <a:t>So far, I have assumed a spherical cow:</a:t>
            </a:r>
          </a:p>
          <a:p>
            <a:pPr lvl="1"/>
            <a:r>
              <a:rPr lang="en-US" sz="2400" dirty="0" smtClean="0"/>
              <a:t>A monochromatic plane wave</a:t>
            </a:r>
          </a:p>
          <a:p>
            <a:pPr lvl="1"/>
            <a:r>
              <a:rPr lang="en-US" sz="2400" dirty="0" smtClean="0"/>
              <a:t>A mono-energetic electron beam</a:t>
            </a:r>
          </a:p>
          <a:p>
            <a:pPr lvl="1"/>
            <a:r>
              <a:rPr lang="en-US" sz="2400" dirty="0" smtClean="0"/>
              <a:t>A beam with infinite transverse extent with electrons traveling along parallel paths.</a:t>
            </a:r>
          </a:p>
          <a:p>
            <a:pPr lvl="1"/>
            <a:r>
              <a:rPr lang="en-US" sz="2400" dirty="0" smtClean="0"/>
              <a:t>A perfect wiggler.</a:t>
            </a:r>
          </a:p>
          <a:p>
            <a:r>
              <a:rPr lang="en-US" sz="2400" dirty="0" smtClean="0"/>
              <a:t>Now we have to transition to the real world where beams have transverse extent, bandwidth, energy spread, emittance, and wigglers and beam transport magnets have focusing and steering errors.</a:t>
            </a:r>
          </a:p>
          <a:p>
            <a:r>
              <a:rPr lang="en-US" sz="2400" dirty="0" smtClean="0"/>
              <a:t>For this course we will assume perfect mirrors since this is an </a:t>
            </a:r>
            <a:r>
              <a:rPr lang="en-US" sz="2400" i="1" dirty="0" smtClean="0"/>
              <a:t>electron </a:t>
            </a:r>
            <a:r>
              <a:rPr lang="en-US" sz="2400" dirty="0" smtClean="0"/>
              <a:t>diagnostics course.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#1: Real Optical Modes</a:t>
            </a:r>
            <a:endParaRPr lang="en-US" dirty="0"/>
          </a:p>
        </p:txBody>
      </p:sp>
      <p:sp>
        <p:nvSpPr>
          <p:cNvPr id="3" name="Content Placeholder 2"/>
          <p:cNvSpPr>
            <a:spLocks noGrp="1"/>
          </p:cNvSpPr>
          <p:nvPr>
            <p:ph idx="1"/>
          </p:nvPr>
        </p:nvSpPr>
        <p:spPr>
          <a:xfrm>
            <a:off x="901700" y="863600"/>
            <a:ext cx="7251700" cy="5181600"/>
          </a:xfrm>
        </p:spPr>
        <p:txBody>
          <a:bodyPr/>
          <a:lstStyle/>
          <a:p>
            <a:pPr>
              <a:buNone/>
            </a:pPr>
            <a:r>
              <a:rPr lang="en-US" dirty="0" smtClean="0"/>
              <a:t>A realistic optical cavity contains a superposition of Gauss-</a:t>
            </a:r>
            <a:r>
              <a:rPr lang="en-US" dirty="0" err="1" smtClean="0"/>
              <a:t>Hermite</a:t>
            </a:r>
            <a:r>
              <a:rPr lang="en-US" dirty="0" smtClean="0"/>
              <a:t> or Gauss </a:t>
            </a:r>
            <a:r>
              <a:rPr lang="en-US" dirty="0" err="1" smtClean="0"/>
              <a:t>Laguerre</a:t>
            </a:r>
            <a:r>
              <a:rPr lang="en-US" dirty="0" smtClean="0"/>
              <a:t> </a:t>
            </a:r>
            <a:r>
              <a:rPr lang="en-US" dirty="0" err="1" smtClean="0"/>
              <a:t>eigenmodes</a:t>
            </a:r>
            <a:r>
              <a:rPr lang="en-US" dirty="0" smtClean="0"/>
              <a:t>, the lowest of which is defined as:</a:t>
            </a:r>
          </a:p>
          <a:p>
            <a:pPr>
              <a:buNone/>
            </a:pPr>
            <a:endParaRPr lang="en-US" dirty="0" smtClean="0"/>
          </a:p>
          <a:p>
            <a:pPr>
              <a:buNone/>
            </a:pPr>
            <a:endParaRPr lang="en-US" dirty="0" smtClean="0"/>
          </a:p>
          <a:p>
            <a:pPr>
              <a:buNone/>
            </a:pPr>
            <a:r>
              <a:rPr lang="en-US" dirty="0" smtClean="0"/>
              <a:t>With the waist size and radius of curvature defined by</a:t>
            </a:r>
          </a:p>
          <a:p>
            <a:pPr>
              <a:buNone/>
            </a:pPr>
            <a:endParaRPr lang="en-US" dirty="0" smtClean="0"/>
          </a:p>
          <a:p>
            <a:pPr>
              <a:buNone/>
            </a:pPr>
            <a:endParaRPr lang="en-US" dirty="0" smtClean="0"/>
          </a:p>
          <a:p>
            <a:pPr>
              <a:buNone/>
            </a:pPr>
            <a:r>
              <a:rPr lang="en-US" dirty="0" smtClean="0"/>
              <a:t>And the </a:t>
            </a:r>
            <a:r>
              <a:rPr lang="en-US" dirty="0" err="1" smtClean="0"/>
              <a:t>Guoy</a:t>
            </a:r>
            <a:r>
              <a:rPr lang="en-US" dirty="0" smtClean="0"/>
              <a:t> phase shift given by</a:t>
            </a:r>
            <a:endParaRPr lang="en-US" dirty="0"/>
          </a:p>
        </p:txBody>
      </p:sp>
      <p:pic>
        <p:nvPicPr>
          <p:cNvPr id="4" name="Picture 3" descr="500px-GaussianBeamWaist.svg.png"/>
          <p:cNvPicPr>
            <a:picLocks noChangeAspect="1"/>
          </p:cNvPicPr>
          <p:nvPr/>
        </p:nvPicPr>
        <p:blipFill>
          <a:blip r:embed="rId3"/>
          <a:stretch>
            <a:fillRect/>
          </a:stretch>
        </p:blipFill>
        <p:spPr>
          <a:xfrm>
            <a:off x="2679700" y="4481500"/>
            <a:ext cx="3886200" cy="1888693"/>
          </a:xfrm>
          <a:prstGeom prst="rect">
            <a:avLst/>
          </a:prstGeom>
        </p:spPr>
      </p:pic>
      <p:graphicFrame>
        <p:nvGraphicFramePr>
          <p:cNvPr id="5" name="Object 4"/>
          <p:cNvGraphicFramePr>
            <a:graphicFrameLocks noChangeAspect="1"/>
          </p:cNvGraphicFramePr>
          <p:nvPr/>
        </p:nvGraphicFramePr>
        <p:xfrm>
          <a:off x="2298700" y="1574800"/>
          <a:ext cx="5054600" cy="635000"/>
        </p:xfrm>
        <a:graphic>
          <a:graphicData uri="http://schemas.openxmlformats.org/presentationml/2006/ole">
            <p:oleObj spid="_x0000_s97282" name="Equation" r:id="rId4" imgW="5054600" imgH="635000" progId="Equation.3">
              <p:embed/>
            </p:oleObj>
          </a:graphicData>
        </a:graphic>
      </p:graphicFrame>
      <p:graphicFrame>
        <p:nvGraphicFramePr>
          <p:cNvPr id="6" name="Object 5"/>
          <p:cNvGraphicFramePr>
            <a:graphicFrameLocks noChangeAspect="1"/>
          </p:cNvGraphicFramePr>
          <p:nvPr/>
        </p:nvGraphicFramePr>
        <p:xfrm>
          <a:off x="2076450" y="2705100"/>
          <a:ext cx="5194300" cy="736600"/>
        </p:xfrm>
        <a:graphic>
          <a:graphicData uri="http://schemas.openxmlformats.org/presentationml/2006/ole">
            <p:oleObj spid="_x0000_s97283" name="Equation" r:id="rId5" imgW="5194300" imgH="736600" progId="Equation.3">
              <p:embed/>
            </p:oleObj>
          </a:graphicData>
        </a:graphic>
      </p:graphicFrame>
      <p:graphicFrame>
        <p:nvGraphicFramePr>
          <p:cNvPr id="7" name="Object 6"/>
          <p:cNvGraphicFramePr>
            <a:graphicFrameLocks noChangeAspect="1"/>
          </p:cNvGraphicFramePr>
          <p:nvPr/>
        </p:nvGraphicFramePr>
        <p:xfrm>
          <a:off x="3778250" y="3746500"/>
          <a:ext cx="1587500" cy="635000"/>
        </p:xfrm>
        <a:graphic>
          <a:graphicData uri="http://schemas.openxmlformats.org/presentationml/2006/ole">
            <p:oleObj spid="_x0000_s97284" name="Equation" r:id="rId6" imgW="1587500" imgH="6350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order modes</a:t>
            </a:r>
            <a:endParaRPr lang="en-US" dirty="0"/>
          </a:p>
        </p:txBody>
      </p:sp>
      <p:pic>
        <p:nvPicPr>
          <p:cNvPr id="4" name="Content Placeholder 3" descr="TEMmn.png"/>
          <p:cNvPicPr>
            <a:picLocks noGrp="1" noChangeAspect="1"/>
          </p:cNvPicPr>
          <p:nvPr>
            <p:ph idx="1"/>
          </p:nvPr>
        </p:nvPicPr>
        <p:blipFill>
          <a:blip r:embed="rId3"/>
          <a:srcRect l="-4386" r="-1605"/>
          <a:stretch>
            <a:fillRect/>
          </a:stretch>
        </p:blipFill>
        <p:spPr>
          <a:xfrm>
            <a:off x="4457700" y="1028700"/>
            <a:ext cx="4356100" cy="5181600"/>
          </a:xfrm>
        </p:spPr>
      </p:pic>
      <p:sp>
        <p:nvSpPr>
          <p:cNvPr id="5" name="TextBox 4"/>
          <p:cNvSpPr txBox="1"/>
          <p:nvPr/>
        </p:nvSpPr>
        <p:spPr>
          <a:xfrm>
            <a:off x="520700" y="1244600"/>
            <a:ext cx="3911600" cy="4524315"/>
          </a:xfrm>
          <a:prstGeom prst="rect">
            <a:avLst/>
          </a:prstGeom>
          <a:noFill/>
        </p:spPr>
        <p:txBody>
          <a:bodyPr wrap="square" rtlCol="0">
            <a:spAutoFit/>
          </a:bodyPr>
          <a:lstStyle/>
          <a:p>
            <a:r>
              <a:rPr lang="en-US" dirty="0" smtClean="0"/>
              <a:t>Higher order modes multiply the basic Gaussian mode by a set of </a:t>
            </a:r>
            <a:r>
              <a:rPr lang="en-US" dirty="0" err="1" smtClean="0"/>
              <a:t>Hermite</a:t>
            </a:r>
            <a:r>
              <a:rPr lang="en-US" dirty="0" smtClean="0"/>
              <a:t> or </a:t>
            </a:r>
            <a:r>
              <a:rPr lang="en-US" dirty="0" err="1" smtClean="0"/>
              <a:t>Laguerre</a:t>
            </a:r>
            <a:r>
              <a:rPr lang="en-US" dirty="0" smtClean="0"/>
              <a:t> polynomials.</a:t>
            </a:r>
          </a:p>
          <a:p>
            <a:r>
              <a:rPr lang="en-US" dirty="0" smtClean="0"/>
              <a:t>The </a:t>
            </a:r>
            <a:r>
              <a:rPr lang="en-US" dirty="0" err="1" smtClean="0"/>
              <a:t>Guoy</a:t>
            </a:r>
            <a:r>
              <a:rPr lang="en-US" dirty="0" smtClean="0"/>
              <a:t> phase shift for a TEM</a:t>
            </a:r>
            <a:r>
              <a:rPr lang="en-US" baseline="-25000" dirty="0" smtClean="0"/>
              <a:t>n0</a:t>
            </a:r>
            <a:r>
              <a:rPr lang="en-US" dirty="0" smtClean="0"/>
              <a:t> L-G mode is 2n+1 times that of the fundamental mode.</a:t>
            </a:r>
          </a:p>
          <a:p>
            <a:endParaRPr lang="en-US" dirty="0" smtClean="0"/>
          </a:p>
          <a:p>
            <a:r>
              <a:rPr lang="en-US" dirty="0" smtClean="0"/>
              <a:t>The minimum mode volume for a Gaussian mode occurs for </a:t>
            </a:r>
            <a:endParaRPr lang="en-US" dirty="0"/>
          </a:p>
        </p:txBody>
      </p:sp>
      <p:graphicFrame>
        <p:nvGraphicFramePr>
          <p:cNvPr id="6" name="Object 5"/>
          <p:cNvGraphicFramePr>
            <a:graphicFrameLocks noChangeAspect="1"/>
          </p:cNvGraphicFramePr>
          <p:nvPr/>
        </p:nvGraphicFramePr>
        <p:xfrm>
          <a:off x="1911350" y="5454650"/>
          <a:ext cx="850900" cy="546100"/>
        </p:xfrm>
        <a:graphic>
          <a:graphicData uri="http://schemas.openxmlformats.org/presentationml/2006/ole">
            <p:oleObj spid="_x0000_s98306" name="Equation" r:id="rId4" imgW="850900" imgH="54610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#2: Electron beam size</a:t>
            </a:r>
            <a:endParaRPr lang="en-US" dirty="0"/>
          </a:p>
        </p:txBody>
      </p:sp>
      <p:sp>
        <p:nvSpPr>
          <p:cNvPr id="3" name="Content Placeholder 2"/>
          <p:cNvSpPr>
            <a:spLocks noGrp="1"/>
          </p:cNvSpPr>
          <p:nvPr>
            <p:ph idx="1"/>
          </p:nvPr>
        </p:nvSpPr>
        <p:spPr/>
        <p:txBody>
          <a:bodyPr/>
          <a:lstStyle/>
          <a:p>
            <a:pPr>
              <a:buNone/>
            </a:pPr>
            <a:r>
              <a:rPr lang="en-US" dirty="0" smtClean="0"/>
              <a:t>	Ideally you want all the electrons to sit where the electric field is largest, i.e. on axis.  The wiggler focuses in one direction and the electrons drift freely in the other.</a:t>
            </a:r>
          </a:p>
          <a:p>
            <a:pPr>
              <a:buNone/>
            </a:pPr>
            <a:r>
              <a:rPr lang="en-US" i="1" dirty="0" smtClean="0"/>
              <a:t>Unfocused direction</a:t>
            </a:r>
            <a:r>
              <a:rPr lang="en-US" dirty="0" smtClean="0"/>
              <a:t>:</a:t>
            </a:r>
          </a:p>
          <a:p>
            <a:pPr>
              <a:buNone/>
            </a:pPr>
            <a:endParaRPr lang="en-US" dirty="0" smtClean="0"/>
          </a:p>
          <a:p>
            <a:pPr>
              <a:buNone/>
            </a:pPr>
            <a:endParaRPr lang="en-US" dirty="0" smtClean="0"/>
          </a:p>
          <a:p>
            <a:pPr>
              <a:buNone/>
            </a:pPr>
            <a:r>
              <a:rPr lang="en-US" dirty="0" smtClean="0"/>
              <a:t>	Just like the optical mode.  Can fit electron beam inside the optical mode if 		and if we set </a:t>
            </a:r>
          </a:p>
          <a:p>
            <a:pPr>
              <a:buNone/>
            </a:pPr>
            <a:r>
              <a:rPr lang="en-US" i="1" dirty="0" smtClean="0"/>
              <a:t>Focused direction</a:t>
            </a:r>
          </a:p>
          <a:p>
            <a:pPr>
              <a:buNone/>
            </a:pPr>
            <a:r>
              <a:rPr lang="en-US" dirty="0" smtClean="0"/>
              <a:t>	Wiggler field usually has the form:</a:t>
            </a:r>
          </a:p>
          <a:p>
            <a:pPr>
              <a:buNone/>
            </a:pPr>
            <a:endParaRPr lang="en-US" dirty="0" smtClean="0"/>
          </a:p>
          <a:p>
            <a:pPr>
              <a:buNone/>
            </a:pPr>
            <a:r>
              <a:rPr lang="en-US" dirty="0" smtClean="0"/>
              <a:t>The stronger field away from the axis introduces a wavelength shift and provides a linear restoring force.  Electrons oscillate with a period:</a:t>
            </a:r>
          </a:p>
          <a:p>
            <a:pPr>
              <a:buNone/>
            </a:pPr>
            <a:endParaRPr lang="en-US" dirty="0"/>
          </a:p>
        </p:txBody>
      </p:sp>
      <p:graphicFrame>
        <p:nvGraphicFramePr>
          <p:cNvPr id="4" name="Object 3"/>
          <p:cNvGraphicFramePr>
            <a:graphicFrameLocks noChangeAspect="1"/>
          </p:cNvGraphicFramePr>
          <p:nvPr/>
        </p:nvGraphicFramePr>
        <p:xfrm>
          <a:off x="1955800" y="2438400"/>
          <a:ext cx="5080000" cy="762000"/>
        </p:xfrm>
        <a:graphic>
          <a:graphicData uri="http://schemas.openxmlformats.org/presentationml/2006/ole">
            <p:oleObj spid="_x0000_s99330" name="Equation" r:id="rId3" imgW="5080000" imgH="762000" progId="Equation.3">
              <p:embed/>
            </p:oleObj>
          </a:graphicData>
        </a:graphic>
      </p:graphicFrame>
      <p:graphicFrame>
        <p:nvGraphicFramePr>
          <p:cNvPr id="5" name="Object 4"/>
          <p:cNvGraphicFramePr>
            <a:graphicFrameLocks noChangeAspect="1"/>
          </p:cNvGraphicFramePr>
          <p:nvPr/>
        </p:nvGraphicFramePr>
        <p:xfrm>
          <a:off x="3295650" y="4667250"/>
          <a:ext cx="2908300" cy="292100"/>
        </p:xfrm>
        <a:graphic>
          <a:graphicData uri="http://schemas.openxmlformats.org/presentationml/2006/ole">
            <p:oleObj spid="_x0000_s99331" name="Equation" r:id="rId4" imgW="2908300" imgH="292100" progId="Equation.3">
              <p:embed/>
            </p:oleObj>
          </a:graphicData>
        </a:graphic>
      </p:graphicFrame>
      <p:graphicFrame>
        <p:nvGraphicFramePr>
          <p:cNvPr id="6" name="Object 5"/>
          <p:cNvGraphicFramePr>
            <a:graphicFrameLocks noChangeAspect="1"/>
          </p:cNvGraphicFramePr>
          <p:nvPr/>
        </p:nvGraphicFramePr>
        <p:xfrm>
          <a:off x="3873500" y="5600700"/>
          <a:ext cx="1600200" cy="584200"/>
        </p:xfrm>
        <a:graphic>
          <a:graphicData uri="http://schemas.openxmlformats.org/presentationml/2006/ole">
            <p:oleObj spid="_x0000_s99332" name="Equation" r:id="rId5" imgW="1600200" imgH="584200" progId="Equation.3">
              <p:embed/>
            </p:oleObj>
          </a:graphicData>
        </a:graphic>
      </p:graphicFrame>
      <p:graphicFrame>
        <p:nvGraphicFramePr>
          <p:cNvPr id="7" name="Object 6"/>
          <p:cNvGraphicFramePr>
            <a:graphicFrameLocks noChangeAspect="1"/>
          </p:cNvGraphicFramePr>
          <p:nvPr/>
        </p:nvGraphicFramePr>
        <p:xfrm>
          <a:off x="2209800" y="3536950"/>
          <a:ext cx="1041400" cy="266700"/>
        </p:xfrm>
        <a:graphic>
          <a:graphicData uri="http://schemas.openxmlformats.org/presentationml/2006/ole">
            <p:oleObj spid="_x0000_s99333" name="Equation" r:id="rId6" imgW="1041400" imgH="266700" progId="Equation.3">
              <p:embed/>
            </p:oleObj>
          </a:graphicData>
        </a:graphic>
      </p:graphicFrame>
      <p:graphicFrame>
        <p:nvGraphicFramePr>
          <p:cNvPr id="8" name="Object 7"/>
          <p:cNvGraphicFramePr>
            <a:graphicFrameLocks noChangeAspect="1"/>
          </p:cNvGraphicFramePr>
          <p:nvPr/>
        </p:nvGraphicFramePr>
        <p:xfrm>
          <a:off x="5086350" y="3536950"/>
          <a:ext cx="647700" cy="266700"/>
        </p:xfrm>
        <a:graphic>
          <a:graphicData uri="http://schemas.openxmlformats.org/presentationml/2006/ole">
            <p:oleObj spid="_x0000_s99334" name="Equation" r:id="rId7" imgW="647700" imgH="2667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beam size (cont.)</a:t>
            </a:r>
            <a:endParaRPr lang="en-US" dirty="0"/>
          </a:p>
        </p:txBody>
      </p:sp>
      <p:sp>
        <p:nvSpPr>
          <p:cNvPr id="3" name="Content Placeholder 2"/>
          <p:cNvSpPr>
            <a:spLocks noGrp="1"/>
          </p:cNvSpPr>
          <p:nvPr>
            <p:ph idx="1"/>
          </p:nvPr>
        </p:nvSpPr>
        <p:spPr/>
        <p:txBody>
          <a:bodyPr/>
          <a:lstStyle/>
          <a:p>
            <a:r>
              <a:rPr lang="en-US" dirty="0" smtClean="0"/>
              <a:t>If the matched </a:t>
            </a:r>
            <a:r>
              <a:rPr lang="en-US" dirty="0" err="1" smtClean="0"/>
              <a:t>betatron</a:t>
            </a:r>
            <a:r>
              <a:rPr lang="en-US" dirty="0" smtClean="0"/>
              <a:t> period is less than the wiggler length (strong focusing case) the </a:t>
            </a:r>
            <a:r>
              <a:rPr lang="en-US" i="1" dirty="0" err="1" smtClean="0"/>
              <a:t>rms</a:t>
            </a:r>
            <a:r>
              <a:rPr lang="en-US" i="1" dirty="0" smtClean="0"/>
              <a:t> </a:t>
            </a:r>
            <a:r>
              <a:rPr lang="en-US" dirty="0" smtClean="0"/>
              <a:t>beam size scallops as it goes down the wiggler.  In the transverse space the electrons travel on circular trajectories.  The increase in the average phase space volume leads to an increase in the effective emittance</a:t>
            </a:r>
          </a:p>
          <a:p>
            <a:endParaRPr lang="en-US" dirty="0"/>
          </a:p>
        </p:txBody>
      </p:sp>
      <p:graphicFrame>
        <p:nvGraphicFramePr>
          <p:cNvPr id="4" name="Object 3"/>
          <p:cNvGraphicFramePr>
            <a:graphicFrameLocks noChangeAspect="1"/>
          </p:cNvGraphicFramePr>
          <p:nvPr/>
        </p:nvGraphicFramePr>
        <p:xfrm>
          <a:off x="3962400" y="2425700"/>
          <a:ext cx="1549400" cy="635000"/>
        </p:xfrm>
        <a:graphic>
          <a:graphicData uri="http://schemas.openxmlformats.org/presentationml/2006/ole">
            <p:oleObj spid="_x0000_s100354" name="Equation" r:id="rId3" imgW="1549400" imgH="635000" progId="Equation.3">
              <p:embed/>
            </p:oleObj>
          </a:graphicData>
        </a:graphic>
      </p:graphicFrame>
      <p:grpSp>
        <p:nvGrpSpPr>
          <p:cNvPr id="25" name="Group 24"/>
          <p:cNvGrpSpPr/>
          <p:nvPr/>
        </p:nvGrpSpPr>
        <p:grpSpPr>
          <a:xfrm>
            <a:off x="1193800" y="3492500"/>
            <a:ext cx="2514600" cy="1981200"/>
            <a:chOff x="3467100" y="3111500"/>
            <a:chExt cx="2006600" cy="1486694"/>
          </a:xfrm>
        </p:grpSpPr>
        <p:cxnSp>
          <p:nvCxnSpPr>
            <p:cNvPr id="6" name="Straight Connector 5"/>
            <p:cNvCxnSpPr/>
            <p:nvPr/>
          </p:nvCxnSpPr>
          <p:spPr bwMode="auto">
            <a:xfrm rot="5400000">
              <a:off x="3778250" y="3917950"/>
              <a:ext cx="13589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467100" y="3873500"/>
              <a:ext cx="2006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Oval 8"/>
            <p:cNvSpPr/>
            <p:nvPr/>
          </p:nvSpPr>
          <p:spPr bwMode="auto">
            <a:xfrm>
              <a:off x="3810000" y="3594100"/>
              <a:ext cx="1244600" cy="584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3" name="Circular Arrow 22"/>
            <p:cNvSpPr/>
            <p:nvPr/>
          </p:nvSpPr>
          <p:spPr bwMode="auto">
            <a:xfrm flipH="1">
              <a:off x="3632200" y="3111500"/>
              <a:ext cx="1689100" cy="1473200"/>
            </a:xfrm>
            <a:prstGeom prst="circularArrow">
              <a:avLst>
                <a:gd name="adj1" fmla="val 3748"/>
                <a:gd name="adj2" fmla="val 1142319"/>
                <a:gd name="adj3" fmla="val 20384940"/>
                <a:gd name="adj4" fmla="val 10800000"/>
                <a:gd name="adj5" fmla="val 747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pic>
        <p:nvPicPr>
          <p:cNvPr id="24" name="Picture 23"/>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693635" y="3079750"/>
            <a:ext cx="4450365" cy="31813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focusing case</a:t>
            </a:r>
            <a:endParaRPr lang="en-US" dirty="0"/>
          </a:p>
        </p:txBody>
      </p:sp>
      <p:sp>
        <p:nvSpPr>
          <p:cNvPr id="3" name="Content Placeholder 2"/>
          <p:cNvSpPr>
            <a:spLocks noGrp="1"/>
          </p:cNvSpPr>
          <p:nvPr>
            <p:ph idx="1"/>
          </p:nvPr>
        </p:nvSpPr>
        <p:spPr/>
        <p:txBody>
          <a:bodyPr/>
          <a:lstStyle/>
          <a:p>
            <a:r>
              <a:rPr lang="en-US" dirty="0" smtClean="0"/>
              <a:t>For a matched </a:t>
            </a:r>
            <a:r>
              <a:rPr lang="en-US" dirty="0" err="1" smtClean="0"/>
              <a:t>betatron</a:t>
            </a:r>
            <a:r>
              <a:rPr lang="en-US" dirty="0" smtClean="0"/>
              <a:t> period much longer than the wiggler it might be better to focus the beam in the wiggler center to improve the filling factor.</a:t>
            </a:r>
            <a:endParaRPr lang="en-US"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52650" y="2089150"/>
            <a:ext cx="5353050" cy="3826636"/>
          </a:xfrm>
          <a:prstGeom prst="rect">
            <a:avLst/>
          </a:prstGeom>
        </p:spPr>
      </p:pic>
      <p:cxnSp>
        <p:nvCxnSpPr>
          <p:cNvPr id="10" name="Straight Arrow Connector 9"/>
          <p:cNvCxnSpPr/>
          <p:nvPr/>
        </p:nvCxnSpPr>
        <p:spPr bwMode="auto">
          <a:xfrm rot="5400000">
            <a:off x="6686550" y="2559050"/>
            <a:ext cx="800100" cy="584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7315200" y="2260600"/>
            <a:ext cx="1460500" cy="307777"/>
          </a:xfrm>
          <a:prstGeom prst="rect">
            <a:avLst/>
          </a:prstGeom>
          <a:noFill/>
        </p:spPr>
        <p:txBody>
          <a:bodyPr wrap="square" rtlCol="0">
            <a:spAutoFit/>
          </a:bodyPr>
          <a:lstStyle/>
          <a:p>
            <a:r>
              <a:rPr lang="en-US" sz="1400" dirty="0" smtClean="0"/>
              <a:t>Focused envelope</a:t>
            </a:r>
            <a:endParaRPr lang="en-US" sz="1400" dirty="0"/>
          </a:p>
        </p:txBody>
      </p:sp>
      <p:cxnSp>
        <p:nvCxnSpPr>
          <p:cNvPr id="13" name="Straight Arrow Connector 12"/>
          <p:cNvCxnSpPr/>
          <p:nvPr/>
        </p:nvCxnSpPr>
        <p:spPr bwMode="auto">
          <a:xfrm rot="10800000" flipV="1">
            <a:off x="6769100" y="3987800"/>
            <a:ext cx="1143000" cy="876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7124700" y="3619500"/>
            <a:ext cx="1689100" cy="317500"/>
          </a:xfrm>
          <a:prstGeom prst="rect">
            <a:avLst/>
          </a:prstGeom>
          <a:noFill/>
        </p:spPr>
        <p:txBody>
          <a:bodyPr wrap="square" rtlCol="0">
            <a:spAutoFit/>
          </a:bodyPr>
          <a:lstStyle/>
          <a:p>
            <a:r>
              <a:rPr lang="en-US" sz="1400" dirty="0" smtClean="0"/>
              <a:t>Unfocused envelope</a:t>
            </a:r>
            <a:endParaRPr lang="en-US" sz="1400" dirty="0"/>
          </a:p>
        </p:txBody>
      </p:sp>
      <p:cxnSp>
        <p:nvCxnSpPr>
          <p:cNvPr id="17" name="Straight Connector 16"/>
          <p:cNvCxnSpPr/>
          <p:nvPr/>
        </p:nvCxnSpPr>
        <p:spPr bwMode="auto">
          <a:xfrm>
            <a:off x="2844800" y="2781300"/>
            <a:ext cx="4152900" cy="1588"/>
          </a:xfrm>
          <a:prstGeom prst="line">
            <a:avLst/>
          </a:prstGeom>
          <a:solidFill>
            <a:schemeClr val="accent1"/>
          </a:solidFill>
          <a:ln w="38100" cap="flat" cmpd="sng" algn="ctr">
            <a:solidFill>
              <a:srgbClr val="008000"/>
            </a:solidFill>
            <a:prstDash val="sysDot"/>
            <a:round/>
            <a:headEnd type="none" w="med" len="med"/>
            <a:tailEnd type="none" w="med" len="med"/>
          </a:ln>
          <a:effectLst/>
        </p:spPr>
      </p:cxnSp>
      <p:cxnSp>
        <p:nvCxnSpPr>
          <p:cNvPr id="18" name="Straight Connector 17"/>
          <p:cNvCxnSpPr/>
          <p:nvPr/>
        </p:nvCxnSpPr>
        <p:spPr bwMode="auto">
          <a:xfrm>
            <a:off x="2870200" y="5080000"/>
            <a:ext cx="4152900" cy="1588"/>
          </a:xfrm>
          <a:prstGeom prst="line">
            <a:avLst/>
          </a:prstGeom>
          <a:solidFill>
            <a:schemeClr val="accent1"/>
          </a:solidFill>
          <a:ln w="38100" cap="flat" cmpd="sng" algn="ctr">
            <a:solidFill>
              <a:srgbClr val="008000"/>
            </a:solidFill>
            <a:prstDash val="sysDot"/>
            <a:round/>
            <a:headEnd type="none" w="med" len="med"/>
            <a:tailEnd type="none" w="med" len="med"/>
          </a:ln>
          <a:effectLst/>
        </p:spPr>
      </p:cxnSp>
      <p:cxnSp>
        <p:nvCxnSpPr>
          <p:cNvPr id="19" name="Straight Arrow Connector 18"/>
          <p:cNvCxnSpPr/>
          <p:nvPr/>
        </p:nvCxnSpPr>
        <p:spPr bwMode="auto">
          <a:xfrm>
            <a:off x="1562100" y="2527300"/>
            <a:ext cx="1612900" cy="25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723900" y="2184400"/>
            <a:ext cx="1498600" cy="307777"/>
          </a:xfrm>
          <a:prstGeom prst="rect">
            <a:avLst/>
          </a:prstGeom>
          <a:noFill/>
        </p:spPr>
        <p:txBody>
          <a:bodyPr wrap="square" rtlCol="0">
            <a:spAutoFit/>
          </a:bodyPr>
          <a:lstStyle/>
          <a:p>
            <a:r>
              <a:rPr lang="en-US" sz="1400" dirty="0" smtClean="0"/>
              <a:t>Matched envelope</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factor</a:t>
            </a:r>
            <a:endParaRPr lang="en-US" dirty="0"/>
          </a:p>
        </p:txBody>
      </p:sp>
      <p:sp>
        <p:nvSpPr>
          <p:cNvPr id="3" name="Content Placeholder 2"/>
          <p:cNvSpPr>
            <a:spLocks noGrp="1"/>
          </p:cNvSpPr>
          <p:nvPr>
            <p:ph idx="1"/>
          </p:nvPr>
        </p:nvSpPr>
        <p:spPr/>
        <p:txBody>
          <a:bodyPr/>
          <a:lstStyle/>
          <a:p>
            <a:r>
              <a:rPr lang="en-US" dirty="0" smtClean="0"/>
              <a:t>In general you would like to have as many of the electrons as possible in the part of the optical mode with the largest field.  You can define an effective filling factor</a:t>
            </a:r>
            <a:endParaRPr lang="en-US" dirty="0"/>
          </a:p>
        </p:txBody>
      </p:sp>
      <p:graphicFrame>
        <p:nvGraphicFramePr>
          <p:cNvPr id="102402" name="Object 2"/>
          <p:cNvGraphicFramePr>
            <a:graphicFrameLocks noChangeAspect="1"/>
          </p:cNvGraphicFramePr>
          <p:nvPr/>
        </p:nvGraphicFramePr>
        <p:xfrm>
          <a:off x="2597150" y="2185670"/>
          <a:ext cx="4051300" cy="2324100"/>
        </p:xfrm>
        <a:graphic>
          <a:graphicData uri="http://schemas.openxmlformats.org/presentationml/2006/ole">
            <p:oleObj spid="_x0000_s102402" name="Equation" r:id="rId3" imgW="4051300" imgH="2324100" progId="Equation.3">
              <p:embed/>
            </p:oleObj>
          </a:graphicData>
        </a:graphic>
      </p:graphicFrame>
      <p:sp>
        <p:nvSpPr>
          <p:cNvPr id="5" name="TextBox 4"/>
          <p:cNvSpPr txBox="1"/>
          <p:nvPr/>
        </p:nvSpPr>
        <p:spPr>
          <a:xfrm>
            <a:off x="1079500" y="4635500"/>
            <a:ext cx="6946900" cy="646331"/>
          </a:xfrm>
          <a:prstGeom prst="rect">
            <a:avLst/>
          </a:prstGeom>
          <a:noFill/>
        </p:spPr>
        <p:txBody>
          <a:bodyPr wrap="square" rtlCol="0">
            <a:spAutoFit/>
          </a:bodyPr>
          <a:lstStyle/>
          <a:p>
            <a:r>
              <a:rPr lang="en-US" sz="1800" dirty="0" smtClean="0"/>
              <a:t>The 1+</a:t>
            </a:r>
            <a:r>
              <a:rPr lang="en-US" sz="1800" dirty="0" smtClean="0">
                <a:latin typeface="Symbol" charset="2"/>
                <a:cs typeface="Symbol" charset="2"/>
              </a:rPr>
              <a:t>a</a:t>
            </a:r>
            <a:r>
              <a:rPr lang="en-US" sz="1800" baseline="30000" dirty="0" smtClean="0"/>
              <a:t>2</a:t>
            </a:r>
            <a:r>
              <a:rPr lang="en-US" sz="1800" dirty="0" smtClean="0"/>
              <a:t>/7 term is due to the </a:t>
            </a:r>
            <a:r>
              <a:rPr lang="en-US" sz="1800" dirty="0" err="1" smtClean="0"/>
              <a:t>Guoy</a:t>
            </a:r>
            <a:r>
              <a:rPr lang="en-US" sz="1800" dirty="0" smtClean="0"/>
              <a:t> phase shift. This factor is unity for a filamentary beam, N&gt;&gt;1, and </a:t>
            </a:r>
            <a:r>
              <a:rPr lang="en-US" sz="1800" dirty="0" err="1" smtClean="0"/>
              <a:t>z</a:t>
            </a:r>
            <a:r>
              <a:rPr lang="en-US" sz="1800" baseline="-25000" dirty="0" err="1" smtClean="0"/>
              <a:t>R</a:t>
            </a:r>
            <a:r>
              <a:rPr lang="en-US" sz="1800" dirty="0" smtClean="0"/>
              <a:t>=L/3.  </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87500" y="1231900"/>
            <a:ext cx="5880100" cy="4076700"/>
          </a:xfrm>
        </p:spPr>
        <p:txBody>
          <a:bodyPr/>
          <a:lstStyle/>
          <a:p>
            <a:r>
              <a:rPr lang="en-US" sz="2400" dirty="0" smtClean="0"/>
              <a:t>FEL tutorial</a:t>
            </a:r>
          </a:p>
          <a:p>
            <a:r>
              <a:rPr lang="en-US" sz="2400" dirty="0" smtClean="0"/>
              <a:t>Dependence of FEL gain on:</a:t>
            </a:r>
          </a:p>
          <a:p>
            <a:pPr lvl="1"/>
            <a:r>
              <a:rPr lang="en-US" sz="2400" dirty="0" smtClean="0"/>
              <a:t>Beam steering</a:t>
            </a:r>
          </a:p>
          <a:p>
            <a:pPr lvl="1"/>
            <a:r>
              <a:rPr lang="en-US" sz="2400" dirty="0" smtClean="0"/>
              <a:t>Emittance</a:t>
            </a:r>
          </a:p>
          <a:p>
            <a:pPr lvl="1"/>
            <a:r>
              <a:rPr lang="en-US" sz="2400" dirty="0" smtClean="0"/>
              <a:t>Bunch length and energy spread</a:t>
            </a:r>
          </a:p>
          <a:p>
            <a:r>
              <a:rPr lang="en-US" sz="2400" dirty="0" smtClean="0"/>
              <a:t>Some examples</a:t>
            </a:r>
          </a:p>
          <a:p>
            <a:r>
              <a:rPr lang="en-US" sz="2400" dirty="0" smtClean="0"/>
              <a:t>Conclusions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#3: Angular effects</a:t>
            </a:r>
            <a:endParaRPr lang="en-US" dirty="0"/>
          </a:p>
        </p:txBody>
      </p:sp>
      <p:sp>
        <p:nvSpPr>
          <p:cNvPr id="3" name="Content Placeholder 2"/>
          <p:cNvSpPr>
            <a:spLocks noGrp="1"/>
          </p:cNvSpPr>
          <p:nvPr>
            <p:ph idx="1"/>
          </p:nvPr>
        </p:nvSpPr>
        <p:spPr/>
        <p:txBody>
          <a:bodyPr/>
          <a:lstStyle/>
          <a:p>
            <a:r>
              <a:rPr lang="en-US" dirty="0" smtClean="0"/>
              <a:t>The wavelength is shifted by changing K, which changes the longitudinal velocity,  Changing the angle of the electron beam does the same thing. In fact</a:t>
            </a:r>
          </a:p>
          <a:p>
            <a:endParaRPr lang="en-US" dirty="0" smtClean="0"/>
          </a:p>
          <a:p>
            <a:endParaRPr lang="en-US" dirty="0" smtClean="0"/>
          </a:p>
          <a:p>
            <a:r>
              <a:rPr lang="en-US" dirty="0" smtClean="0"/>
              <a:t>This leads to a detuning</a:t>
            </a:r>
          </a:p>
          <a:p>
            <a:endParaRPr lang="en-US" dirty="0" smtClean="0"/>
          </a:p>
          <a:p>
            <a:endParaRPr lang="en-US" dirty="0" smtClean="0"/>
          </a:p>
          <a:p>
            <a:r>
              <a:rPr lang="en-US" dirty="0" smtClean="0"/>
              <a:t>Note that the detuning is unidirectional so an angular spread leads to an asymmetric distribution in </a:t>
            </a:r>
            <a:r>
              <a:rPr lang="en-US" dirty="0" err="1" smtClean="0">
                <a:latin typeface="Symbol" charset="2"/>
                <a:cs typeface="Symbol" charset="2"/>
              </a:rPr>
              <a:t>n</a:t>
            </a:r>
            <a:endParaRPr lang="en-US" dirty="0">
              <a:latin typeface="Symbol" charset="2"/>
              <a:cs typeface="Symbol" charset="2"/>
            </a:endParaRPr>
          </a:p>
        </p:txBody>
      </p:sp>
      <p:graphicFrame>
        <p:nvGraphicFramePr>
          <p:cNvPr id="4" name="Object 3"/>
          <p:cNvGraphicFramePr>
            <a:graphicFrameLocks noChangeAspect="1"/>
          </p:cNvGraphicFramePr>
          <p:nvPr/>
        </p:nvGraphicFramePr>
        <p:xfrm>
          <a:off x="3244850" y="2151380"/>
          <a:ext cx="2451100" cy="584200"/>
        </p:xfrm>
        <a:graphic>
          <a:graphicData uri="http://schemas.openxmlformats.org/presentationml/2006/ole">
            <p:oleObj spid="_x0000_s103426" name="Equation" r:id="rId3" imgW="2451100" imgH="584200" progId="Equation.3">
              <p:embed/>
            </p:oleObj>
          </a:graphicData>
        </a:graphic>
      </p:graphicFrame>
      <p:graphicFrame>
        <p:nvGraphicFramePr>
          <p:cNvPr id="5" name="Object 4"/>
          <p:cNvGraphicFramePr>
            <a:graphicFrameLocks noChangeAspect="1"/>
          </p:cNvGraphicFramePr>
          <p:nvPr/>
        </p:nvGraphicFramePr>
        <p:xfrm>
          <a:off x="3540125" y="3140075"/>
          <a:ext cx="1473200" cy="596900"/>
        </p:xfrm>
        <a:graphic>
          <a:graphicData uri="http://schemas.openxmlformats.org/presentationml/2006/ole">
            <p:oleObj spid="_x0000_s103427" name="Equation" r:id="rId4" imgW="1473200" imgH="59690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#4: Energy spread</a:t>
            </a:r>
            <a:endParaRPr lang="en-US" dirty="0"/>
          </a:p>
        </p:txBody>
      </p:sp>
      <p:sp>
        <p:nvSpPr>
          <p:cNvPr id="3" name="Content Placeholder 2"/>
          <p:cNvSpPr>
            <a:spLocks noGrp="1"/>
          </p:cNvSpPr>
          <p:nvPr>
            <p:ph idx="1"/>
          </p:nvPr>
        </p:nvSpPr>
        <p:spPr/>
        <p:txBody>
          <a:bodyPr/>
          <a:lstStyle/>
          <a:p>
            <a:r>
              <a:rPr lang="en-US" dirty="0" smtClean="0"/>
              <a:t>Real beams have energy spread.  This leads to a distribution in </a:t>
            </a:r>
            <a:r>
              <a:rPr lang="en-US" dirty="0" smtClean="0">
                <a:latin typeface="Symbol" charset="2"/>
                <a:cs typeface="Symbol" charset="2"/>
              </a:rPr>
              <a:t>n</a:t>
            </a:r>
            <a:r>
              <a:rPr lang="en-US" baseline="-25000" dirty="0" smtClean="0">
                <a:latin typeface="Symbol" charset="2"/>
                <a:cs typeface="Symbol" charset="2"/>
              </a:rPr>
              <a:t>0</a:t>
            </a:r>
            <a:r>
              <a:rPr lang="en-US" dirty="0" smtClean="0">
                <a:latin typeface="Symbol" charset="2"/>
                <a:cs typeface="Symbol" charset="2"/>
              </a:rPr>
              <a:t>.  </a:t>
            </a:r>
            <a:r>
              <a:rPr lang="en-US" dirty="0" smtClean="0">
                <a:latin typeface="+mn-lt"/>
                <a:cs typeface="Symbol" charset="2"/>
              </a:rPr>
              <a:t>The distribution is as symmetric as the energy distribution.  The spread in </a:t>
            </a:r>
            <a:r>
              <a:rPr lang="en-US" dirty="0" smtClean="0">
                <a:latin typeface="Symbol" charset="2"/>
                <a:cs typeface="Symbol" charset="2"/>
              </a:rPr>
              <a:t>n</a:t>
            </a:r>
            <a:r>
              <a:rPr lang="en-US" baseline="-25000" dirty="0" smtClean="0">
                <a:latin typeface="Symbol" charset="2"/>
                <a:cs typeface="Symbol" charset="2"/>
              </a:rPr>
              <a:t>o</a:t>
            </a:r>
            <a:r>
              <a:rPr lang="en-US" dirty="0" smtClean="0">
                <a:latin typeface="+mn-lt"/>
                <a:cs typeface="Symbol" charset="2"/>
              </a:rPr>
              <a:t> is </a:t>
            </a:r>
          </a:p>
          <a:p>
            <a:endParaRPr lang="en-US" dirty="0" smtClean="0">
              <a:latin typeface="+mn-lt"/>
              <a:cs typeface="Symbol" charset="2"/>
            </a:endParaRPr>
          </a:p>
          <a:p>
            <a:r>
              <a:rPr lang="en-US" dirty="0" smtClean="0">
                <a:latin typeface="+mn-lt"/>
                <a:cs typeface="Symbol" charset="2"/>
              </a:rPr>
              <a:t>We can define a inhomogeneous gain reduction factor for Gaussian distributions as</a:t>
            </a:r>
          </a:p>
          <a:p>
            <a:endParaRPr lang="en-US" dirty="0">
              <a:latin typeface="+mn-lt"/>
              <a:cs typeface="Symbol" charset="2"/>
            </a:endParaRPr>
          </a:p>
        </p:txBody>
      </p:sp>
      <p:graphicFrame>
        <p:nvGraphicFramePr>
          <p:cNvPr id="4" name="Object 3"/>
          <p:cNvGraphicFramePr>
            <a:graphicFrameLocks noChangeAspect="1"/>
          </p:cNvGraphicFramePr>
          <p:nvPr/>
        </p:nvGraphicFramePr>
        <p:xfrm>
          <a:off x="3751580" y="1830070"/>
          <a:ext cx="1193800" cy="596900"/>
        </p:xfrm>
        <a:graphic>
          <a:graphicData uri="http://schemas.openxmlformats.org/presentationml/2006/ole">
            <p:oleObj spid="_x0000_s104450" name="Equation" r:id="rId3" imgW="1193800" imgH="596900" progId="Equation.3">
              <p:embed/>
            </p:oleObj>
          </a:graphicData>
        </a:graphic>
      </p:graphicFrame>
      <p:graphicFrame>
        <p:nvGraphicFramePr>
          <p:cNvPr id="104451" name="Object 3"/>
          <p:cNvGraphicFramePr>
            <a:graphicFrameLocks noChangeAspect="1"/>
          </p:cNvGraphicFramePr>
          <p:nvPr/>
        </p:nvGraphicFramePr>
        <p:xfrm>
          <a:off x="2635250" y="2968625"/>
          <a:ext cx="3873500" cy="2260600"/>
        </p:xfrm>
        <a:graphic>
          <a:graphicData uri="http://schemas.openxmlformats.org/presentationml/2006/ole">
            <p:oleObj spid="_x0000_s104451" name="Equation" r:id="rId4" imgW="3873500" imgH="2260600" progId="Equation.3">
              <p:embed/>
            </p:oleObj>
          </a:graphicData>
        </a:graphic>
      </p:graphicFrame>
      <p:graphicFrame>
        <p:nvGraphicFramePr>
          <p:cNvPr id="104452" name="Object 4"/>
          <p:cNvGraphicFramePr>
            <a:graphicFrameLocks noChangeAspect="1"/>
          </p:cNvGraphicFramePr>
          <p:nvPr/>
        </p:nvGraphicFramePr>
        <p:xfrm>
          <a:off x="2170430" y="5341620"/>
          <a:ext cx="4965700" cy="685800"/>
        </p:xfrm>
        <a:graphic>
          <a:graphicData uri="http://schemas.openxmlformats.org/presentationml/2006/ole">
            <p:oleObj spid="_x0000_s104452" name="Equation" r:id="rId5" imgW="4965700" imgH="685800" progId="Equation.3">
              <p:embed/>
            </p:oleObj>
          </a:graphicData>
        </a:graphic>
      </p:graphicFrame>
      <p:pic>
        <p:nvPicPr>
          <p:cNvPr id="7" name="Picture 6"/>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441802" y="2772410"/>
            <a:ext cx="2702198" cy="193167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match</a:t>
            </a:r>
            <a:endParaRPr lang="en-US" dirty="0"/>
          </a:p>
        </p:txBody>
      </p:sp>
      <p:sp>
        <p:nvSpPr>
          <p:cNvPr id="3" name="Content Placeholder 2"/>
          <p:cNvSpPr>
            <a:spLocks noGrp="1"/>
          </p:cNvSpPr>
          <p:nvPr>
            <p:ph idx="1"/>
          </p:nvPr>
        </p:nvSpPr>
        <p:spPr/>
        <p:txBody>
          <a:bodyPr/>
          <a:lstStyle/>
          <a:p>
            <a:r>
              <a:rPr lang="en-US" dirty="0" smtClean="0"/>
              <a:t>For a given longitudinal emittance you can have a longer or shorter bunch as long as the energy spread is adjusted to keep the emittance constant.  In general you want a very short bunch but:</a:t>
            </a:r>
          </a:p>
          <a:p>
            <a:pPr lvl="1"/>
            <a:r>
              <a:rPr lang="en-US" dirty="0" smtClean="0"/>
              <a:t>If the energy spread gets too large the gain reduction factor starts going down fast.</a:t>
            </a:r>
          </a:p>
          <a:p>
            <a:pPr lvl="1"/>
            <a:r>
              <a:rPr lang="en-US" dirty="0" smtClean="0"/>
              <a:t>A short bunch might be short compared to the slippage length </a:t>
            </a:r>
            <a:r>
              <a:rPr lang="en-US" dirty="0" err="1" smtClean="0"/>
              <a:t>N</a:t>
            </a:r>
            <a:r>
              <a:rPr lang="en-US" dirty="0" err="1" smtClean="0">
                <a:latin typeface="Symbol" charset="2"/>
                <a:cs typeface="Symbol" charset="2"/>
              </a:rPr>
              <a:t>l</a:t>
            </a:r>
            <a:r>
              <a:rPr lang="en-US" dirty="0" smtClean="0"/>
              <a:t>. The gain vs. bunch length goes as:</a:t>
            </a:r>
          </a:p>
          <a:p>
            <a:pPr lvl="1"/>
            <a:endParaRPr lang="en-US" dirty="0" smtClean="0"/>
          </a:p>
          <a:p>
            <a:pPr lvl="1"/>
            <a:endParaRPr lang="en-US" dirty="0" smtClean="0"/>
          </a:p>
          <a:p>
            <a:pPr lvl="1"/>
            <a:r>
              <a:rPr lang="en-US" dirty="0" smtClean="0"/>
              <a:t>But all this assumes an upright bunch.  If you have a skewed longitudinal distribution the energy spread will be large but the bunch length will be larger as well so the peak current won’t be as high as it could be.  One therefore expects the gain to vary </a:t>
            </a:r>
            <a:r>
              <a:rPr lang="en-US" dirty="0" err="1" smtClean="0"/>
              <a:t>quadratically</a:t>
            </a:r>
            <a:r>
              <a:rPr lang="en-US" dirty="0" smtClean="0"/>
              <a:t> around the bunch length minimum.</a:t>
            </a:r>
            <a:endParaRPr lang="en-US" dirty="0"/>
          </a:p>
        </p:txBody>
      </p:sp>
      <p:graphicFrame>
        <p:nvGraphicFramePr>
          <p:cNvPr id="105475" name="Object 3"/>
          <p:cNvGraphicFramePr>
            <a:graphicFrameLocks noChangeAspect="1"/>
          </p:cNvGraphicFramePr>
          <p:nvPr/>
        </p:nvGraphicFramePr>
        <p:xfrm>
          <a:off x="3805238" y="3425825"/>
          <a:ext cx="1574800" cy="698500"/>
        </p:xfrm>
        <a:graphic>
          <a:graphicData uri="http://schemas.openxmlformats.org/presentationml/2006/ole">
            <p:oleObj spid="_x0000_s105475" name="Equation" r:id="rId3" imgW="1574800" imgH="6985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Offsets instead of spreads</a:t>
            </a:r>
            <a:endParaRPr lang="en-US" dirty="0"/>
          </a:p>
        </p:txBody>
      </p:sp>
      <p:sp>
        <p:nvSpPr>
          <p:cNvPr id="3" name="Content Placeholder 2"/>
          <p:cNvSpPr>
            <a:spLocks noGrp="1"/>
          </p:cNvSpPr>
          <p:nvPr>
            <p:ph idx="1"/>
          </p:nvPr>
        </p:nvSpPr>
        <p:spPr/>
        <p:txBody>
          <a:bodyPr/>
          <a:lstStyle/>
          <a:p>
            <a:r>
              <a:rPr lang="en-US" dirty="0" smtClean="0"/>
              <a:t>Everything so far has concentrated on distributions.  What if the whole beam moves?</a:t>
            </a:r>
          </a:p>
          <a:p>
            <a:pPr lvl="1"/>
            <a:r>
              <a:rPr lang="en-US" dirty="0" smtClean="0"/>
              <a:t>Angular shift:  Want the angular shift to be less than the mode divergence so we want</a:t>
            </a:r>
          </a:p>
          <a:p>
            <a:pPr lvl="1"/>
            <a:endParaRPr lang="en-US" dirty="0" smtClean="0"/>
          </a:p>
          <a:p>
            <a:pPr lvl="1"/>
            <a:r>
              <a:rPr lang="en-US" dirty="0" smtClean="0"/>
              <a:t>As an example for 400 nm and 90 cm </a:t>
            </a:r>
            <a:r>
              <a:rPr lang="en-US" dirty="0" err="1" smtClean="0"/>
              <a:t>z</a:t>
            </a:r>
            <a:r>
              <a:rPr lang="en-US" baseline="-25000" dirty="0" err="1" smtClean="0"/>
              <a:t>R</a:t>
            </a:r>
            <a:r>
              <a:rPr lang="en-US" dirty="0" smtClean="0"/>
              <a:t> we want the angle error to be less than  380 µrad.</a:t>
            </a:r>
          </a:p>
          <a:p>
            <a:pPr lvl="1"/>
            <a:r>
              <a:rPr lang="en-US" dirty="0" smtClean="0"/>
              <a:t>Position shift: Want the transverse position to be smaller than half the waist size (mode jumps if you exceed this) so </a:t>
            </a:r>
          </a:p>
          <a:p>
            <a:pPr lvl="1"/>
            <a:endParaRPr lang="en-US" dirty="0" smtClean="0"/>
          </a:p>
          <a:p>
            <a:pPr lvl="1"/>
            <a:endParaRPr lang="en-US" dirty="0" smtClean="0"/>
          </a:p>
          <a:p>
            <a:pPr lvl="1"/>
            <a:r>
              <a:rPr lang="en-US" dirty="0" smtClean="0"/>
              <a:t>Energy shifts just lead to wavelength shifts, which is bad for users but not for gain and power.</a:t>
            </a:r>
          </a:p>
          <a:p>
            <a:pPr lvl="1"/>
            <a:endParaRPr lang="en-US" dirty="0"/>
          </a:p>
        </p:txBody>
      </p:sp>
      <p:graphicFrame>
        <p:nvGraphicFramePr>
          <p:cNvPr id="4" name="Object 3"/>
          <p:cNvGraphicFramePr>
            <a:graphicFrameLocks noChangeAspect="1"/>
          </p:cNvGraphicFramePr>
          <p:nvPr/>
        </p:nvGraphicFramePr>
        <p:xfrm>
          <a:off x="4037330" y="2233930"/>
          <a:ext cx="927100" cy="622300"/>
        </p:xfrm>
        <a:graphic>
          <a:graphicData uri="http://schemas.openxmlformats.org/presentationml/2006/ole">
            <p:oleObj spid="_x0000_s106498" name="Equation" r:id="rId3" imgW="927100" imgH="622300" progId="Equation.3">
              <p:embed/>
            </p:oleObj>
          </a:graphicData>
        </a:graphic>
      </p:graphicFrame>
      <p:graphicFrame>
        <p:nvGraphicFramePr>
          <p:cNvPr id="5" name="Object 4"/>
          <p:cNvGraphicFramePr>
            <a:graphicFrameLocks noChangeAspect="1"/>
          </p:cNvGraphicFramePr>
          <p:nvPr/>
        </p:nvGraphicFramePr>
        <p:xfrm>
          <a:off x="2471420" y="4138930"/>
          <a:ext cx="4648200" cy="571500"/>
        </p:xfrm>
        <a:graphic>
          <a:graphicData uri="http://schemas.openxmlformats.org/presentationml/2006/ole">
            <p:oleObj spid="_x0000_s106499" name="Equation" r:id="rId4" imgW="4648200" imgH="5715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Jitter?</a:t>
            </a:r>
            <a:endParaRPr lang="en-US" dirty="0"/>
          </a:p>
        </p:txBody>
      </p:sp>
      <p:sp>
        <p:nvSpPr>
          <p:cNvPr id="3" name="Content Placeholder 2"/>
          <p:cNvSpPr>
            <a:spLocks noGrp="1"/>
          </p:cNvSpPr>
          <p:nvPr>
            <p:ph idx="1"/>
          </p:nvPr>
        </p:nvSpPr>
        <p:spPr/>
        <p:txBody>
          <a:bodyPr/>
          <a:lstStyle/>
          <a:p>
            <a:r>
              <a:rPr lang="en-US" dirty="0" smtClean="0"/>
              <a:t>An important parameter </a:t>
            </a:r>
            <a:r>
              <a:rPr lang="en-US" dirty="0" smtClean="0"/>
              <a:t>for jitter is the resonator</a:t>
            </a:r>
            <a:r>
              <a:rPr lang="en-US" dirty="0" smtClean="0"/>
              <a:t> critical frequency</a:t>
            </a:r>
          </a:p>
          <a:p>
            <a:endParaRPr lang="en-US" dirty="0" smtClean="0"/>
          </a:p>
          <a:p>
            <a:endParaRPr lang="en-US" dirty="0" smtClean="0"/>
          </a:p>
          <a:p>
            <a:r>
              <a:rPr lang="en-US" dirty="0" smtClean="0"/>
              <a:t>For example, for </a:t>
            </a:r>
            <a:r>
              <a:rPr lang="en-US" i="1" dirty="0" err="1" smtClean="0"/>
              <a:t>f</a:t>
            </a:r>
            <a:r>
              <a:rPr lang="en-US" i="1" baseline="-25000" dirty="0" err="1" smtClean="0"/>
              <a:t>rt</a:t>
            </a:r>
            <a:r>
              <a:rPr lang="en-US" dirty="0" smtClean="0"/>
              <a:t>=4.678 MHz and Q=10, </a:t>
            </a:r>
            <a:r>
              <a:rPr lang="en-US" i="1" dirty="0" err="1" smtClean="0"/>
              <a:t>f</a:t>
            </a:r>
            <a:r>
              <a:rPr lang="en-US" i="1" baseline="-25000" dirty="0" err="1" smtClean="0"/>
              <a:t>res</a:t>
            </a:r>
            <a:r>
              <a:rPr lang="en-US" dirty="0" smtClean="0"/>
              <a:t> = 74.5 kHz.  </a:t>
            </a:r>
          </a:p>
          <a:p>
            <a:r>
              <a:rPr lang="en-US" dirty="0" smtClean="0"/>
              <a:t>For jitter at frequencies much less than </a:t>
            </a:r>
            <a:r>
              <a:rPr lang="en-US" i="1" dirty="0" err="1" smtClean="0"/>
              <a:t>f</a:t>
            </a:r>
            <a:r>
              <a:rPr lang="en-US" i="1" baseline="-25000" dirty="0" err="1" smtClean="0"/>
              <a:t>res</a:t>
            </a:r>
            <a:r>
              <a:rPr lang="en-US" i="1" baseline="-25000" dirty="0" smtClean="0"/>
              <a:t> </a:t>
            </a:r>
            <a:r>
              <a:rPr lang="en-US" dirty="0" smtClean="0"/>
              <a:t>the FEL generally follows the changes so the jitter looks like a DC change at any one time.  </a:t>
            </a:r>
          </a:p>
          <a:p>
            <a:r>
              <a:rPr lang="en-US" dirty="0" smtClean="0"/>
              <a:t>For jitter at frequencies higher than </a:t>
            </a:r>
            <a:r>
              <a:rPr lang="en-US" i="1" dirty="0" err="1" smtClean="0"/>
              <a:t>f</a:t>
            </a:r>
            <a:r>
              <a:rPr lang="en-US" i="1" baseline="-25000" dirty="0" err="1" smtClean="0"/>
              <a:t>res</a:t>
            </a:r>
            <a:r>
              <a:rPr lang="en-US" dirty="0" smtClean="0"/>
              <a:t> the FEL integrates over the motion so the effect is to blur the beam out (e.g. a phase jitter would effectively increase the bunch length). </a:t>
            </a:r>
          </a:p>
          <a:p>
            <a:r>
              <a:rPr lang="en-US" dirty="0" smtClean="0"/>
              <a:t>For jitter near </a:t>
            </a:r>
            <a:r>
              <a:rPr lang="en-US" i="1" dirty="0" err="1" smtClean="0"/>
              <a:t>f</a:t>
            </a:r>
            <a:r>
              <a:rPr lang="en-US" i="1" baseline="-25000" dirty="0" err="1" smtClean="0"/>
              <a:t>res</a:t>
            </a:r>
            <a:r>
              <a:rPr lang="en-US" dirty="0" smtClean="0"/>
              <a:t> the FEL can react strongly to the jitter.  The effects can be larger than the DC shift would indicate.   </a:t>
            </a:r>
          </a:p>
          <a:p>
            <a:endParaRPr lang="en-US" dirty="0"/>
          </a:p>
        </p:txBody>
      </p:sp>
      <p:graphicFrame>
        <p:nvGraphicFramePr>
          <p:cNvPr id="4" name="Object 3"/>
          <p:cNvGraphicFramePr>
            <a:graphicFrameLocks noChangeAspect="1"/>
          </p:cNvGraphicFramePr>
          <p:nvPr/>
        </p:nvGraphicFramePr>
        <p:xfrm>
          <a:off x="3379788" y="1476375"/>
          <a:ext cx="2222500" cy="571500"/>
        </p:xfrm>
        <a:graphic>
          <a:graphicData uri="http://schemas.openxmlformats.org/presentationml/2006/ole">
            <p:oleObj spid="_x0000_s107522" name="Equation" r:id="rId3" imgW="2222500" imgH="5715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Dimensional Simulations</a:t>
            </a:r>
            <a:endParaRPr lang="en-US" dirty="0"/>
          </a:p>
        </p:txBody>
      </p:sp>
      <p:pic>
        <p:nvPicPr>
          <p:cNvPr id="4" name="Picture 3" descr="peakgain400nm.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0518" y="863600"/>
            <a:ext cx="4239491" cy="5486400"/>
          </a:xfrm>
          <a:prstGeom prst="rect">
            <a:avLst/>
          </a:prstGeom>
        </p:spPr>
      </p:pic>
      <p:pic>
        <p:nvPicPr>
          <p:cNvPr id="5" name="Picture 4" descr="peakeff400nm.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741718" y="838199"/>
            <a:ext cx="4237182" cy="548341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53250" name="Rectangle 2"/>
          <p:cNvSpPr>
            <a:spLocks noGrp="1" noChangeArrowheads="1"/>
          </p:cNvSpPr>
          <p:nvPr>
            <p:ph type="title"/>
          </p:nvPr>
        </p:nvSpPr>
        <p:spPr>
          <a:xfrm>
            <a:off x="735578" y="69721"/>
            <a:ext cx="3677892" cy="424664"/>
          </a:xfrm>
        </p:spPr>
        <p:txBody>
          <a:bodyPr wrap="square" lIns="91430" tIns="45716" rIns="91430" bIns="45716"/>
          <a:lstStyle/>
          <a:p>
            <a:r>
              <a:rPr lang="en-US"/>
              <a:t>FEL MECHANISM</a:t>
            </a:r>
          </a:p>
        </p:txBody>
      </p:sp>
      <p:sp>
        <p:nvSpPr>
          <p:cNvPr id="53251" name="Rectangle 3"/>
          <p:cNvSpPr>
            <a:spLocks noGrp="1" noChangeArrowheads="1"/>
          </p:cNvSpPr>
          <p:nvPr>
            <p:ph type="body" idx="1"/>
          </p:nvPr>
        </p:nvSpPr>
        <p:spPr/>
        <p:txBody>
          <a:bodyPr lIns="91430" tIns="45716" rIns="91430" bIns="45716"/>
          <a:lstStyle/>
          <a:p>
            <a:endParaRPr lang="en-US"/>
          </a:p>
        </p:txBody>
      </p:sp>
      <p:pic>
        <p:nvPicPr>
          <p:cNvPr id="4" name="Picture 3" descr="felres5C.tif"/>
          <p:cNvPicPr>
            <a:picLocks noChangeAspect="1"/>
          </p:cNvPicPr>
          <p:nvPr/>
        </p:nvPicPr>
        <p:blipFill>
          <a:blip r:embed="rId2"/>
          <a:stretch>
            <a:fillRect/>
          </a:stretch>
        </p:blipFill>
        <p:spPr>
          <a:xfrm>
            <a:off x="0" y="786874"/>
            <a:ext cx="9144000" cy="528425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5657850"/>
            <a:ext cx="9144000" cy="1257300"/>
          </a:xfrm>
          <a:prstGeom prst="rect">
            <a:avLst/>
          </a:prstGeom>
          <a:solidFill>
            <a:schemeClr val="bg1"/>
          </a:solidFill>
          <a:ln w="9525">
            <a:noFill/>
            <a:miter lim="800000"/>
            <a:headEnd/>
            <a:tailEnd/>
          </a:ln>
        </p:spPr>
        <p:txBody>
          <a:bodyPr wrap="none" anchor="ctr"/>
          <a:lstStyle/>
          <a:p>
            <a:pPr eaLnBrk="0" hangingPunct="0"/>
            <a:endParaRPr lang="en-US">
              <a:ea typeface="ＭＳ Ｐゴシック" pitchFamily="-109" charset="-128"/>
            </a:endParaRPr>
          </a:p>
        </p:txBody>
      </p:sp>
      <p:sp>
        <p:nvSpPr>
          <p:cNvPr id="4099" name="Rectangle 4"/>
          <p:cNvSpPr>
            <a:spLocks noGrp="1" noChangeArrowheads="1"/>
          </p:cNvSpPr>
          <p:nvPr>
            <p:ph type="title"/>
          </p:nvPr>
        </p:nvSpPr>
        <p:spPr>
          <a:xfrm>
            <a:off x="0" y="76200"/>
            <a:ext cx="8731250" cy="671513"/>
          </a:xfrm>
          <a:noFill/>
        </p:spPr>
        <p:txBody>
          <a:bodyPr/>
          <a:lstStyle/>
          <a:p>
            <a:r>
              <a:rPr lang="en-US" sz="2800" dirty="0" smtClean="0">
                <a:solidFill>
                  <a:schemeClr val="tx1"/>
                </a:solidFill>
                <a:latin typeface="Arial" charset="0"/>
                <a:ea typeface="ＭＳ Ｐゴシック" pitchFamily="-109" charset="-128"/>
              </a:rPr>
              <a:t>UV Demo </a:t>
            </a:r>
            <a:r>
              <a:rPr lang="en-US" sz="2800" dirty="0" err="1" smtClean="0">
                <a:solidFill>
                  <a:schemeClr val="tx1"/>
                </a:solidFill>
                <a:latin typeface="Arial" charset="0"/>
                <a:ea typeface="ＭＳ Ｐゴシック" pitchFamily="-109" charset="-128"/>
              </a:rPr>
              <a:t>Beamline</a:t>
            </a:r>
            <a:r>
              <a:rPr lang="en-US" sz="2800" dirty="0" smtClean="0">
                <a:solidFill>
                  <a:schemeClr val="tx1"/>
                </a:solidFill>
                <a:latin typeface="Arial" charset="0"/>
                <a:ea typeface="ＭＳ Ｐゴシック" pitchFamily="-109" charset="-128"/>
              </a:rPr>
              <a:t> Layout</a:t>
            </a:r>
          </a:p>
        </p:txBody>
      </p:sp>
      <p:sp>
        <p:nvSpPr>
          <p:cNvPr id="4100" name="Rectangle 6"/>
          <p:cNvSpPr>
            <a:spLocks noChangeArrowheads="1"/>
          </p:cNvSpPr>
          <p:nvPr/>
        </p:nvSpPr>
        <p:spPr bwMode="auto">
          <a:xfrm>
            <a:off x="6408738" y="3989388"/>
            <a:ext cx="1843087" cy="582612"/>
          </a:xfrm>
          <a:prstGeom prst="rect">
            <a:avLst/>
          </a:prstGeom>
          <a:solidFill>
            <a:srgbClr val="FFFFFF"/>
          </a:solidFill>
          <a:ln w="9525">
            <a:noFill/>
            <a:miter lim="800000"/>
            <a:headEnd/>
            <a:tailEnd/>
          </a:ln>
        </p:spPr>
        <p:txBody>
          <a:bodyPr wrap="none" anchor="ctr"/>
          <a:lstStyle/>
          <a:p>
            <a:pPr eaLnBrk="0" hangingPunct="0"/>
            <a:endParaRPr lang="en-US">
              <a:ea typeface="ＭＳ Ｐゴシック" pitchFamily="-109" charset="-128"/>
            </a:endParaRPr>
          </a:p>
        </p:txBody>
      </p:sp>
      <p:sp>
        <p:nvSpPr>
          <p:cNvPr id="4101" name="Rectangle 7"/>
          <p:cNvSpPr>
            <a:spLocks noChangeArrowheads="1"/>
          </p:cNvSpPr>
          <p:nvPr/>
        </p:nvSpPr>
        <p:spPr bwMode="auto">
          <a:xfrm>
            <a:off x="3211513" y="6465888"/>
            <a:ext cx="5054600" cy="392112"/>
          </a:xfrm>
          <a:prstGeom prst="rect">
            <a:avLst/>
          </a:prstGeom>
          <a:solidFill>
            <a:srgbClr val="FFFFFF"/>
          </a:solidFill>
          <a:ln w="9525">
            <a:noFill/>
            <a:miter lim="800000"/>
            <a:headEnd/>
            <a:tailEnd/>
          </a:ln>
        </p:spPr>
        <p:txBody>
          <a:bodyPr wrap="none" anchor="ctr"/>
          <a:lstStyle/>
          <a:p>
            <a:pPr eaLnBrk="0" hangingPunct="0"/>
            <a:endParaRPr lang="en-US">
              <a:ea typeface="ＭＳ Ｐゴシック" pitchFamily="-109" charset="-128"/>
            </a:endParaRPr>
          </a:p>
        </p:txBody>
      </p:sp>
      <p:sp>
        <p:nvSpPr>
          <p:cNvPr id="4102" name="Rectangle 10"/>
          <p:cNvSpPr>
            <a:spLocks noChangeArrowheads="1"/>
          </p:cNvSpPr>
          <p:nvPr/>
        </p:nvSpPr>
        <p:spPr bwMode="auto">
          <a:xfrm>
            <a:off x="0" y="4267200"/>
            <a:ext cx="457200" cy="1524000"/>
          </a:xfrm>
          <a:prstGeom prst="rect">
            <a:avLst/>
          </a:prstGeom>
          <a:solidFill>
            <a:schemeClr val="bg1"/>
          </a:solidFill>
          <a:ln w="9525">
            <a:noFill/>
            <a:miter lim="800000"/>
            <a:headEnd/>
            <a:tailEnd/>
          </a:ln>
        </p:spPr>
        <p:txBody>
          <a:bodyPr wrap="none" anchor="ctr"/>
          <a:lstStyle/>
          <a:p>
            <a:pPr eaLnBrk="0" hangingPunct="0"/>
            <a:endParaRPr lang="en-US">
              <a:ea typeface="ＭＳ Ｐゴシック" pitchFamily="-109" charset="-128"/>
            </a:endParaRPr>
          </a:p>
        </p:txBody>
      </p:sp>
      <p:pic>
        <p:nvPicPr>
          <p:cNvPr id="4103" name="Picture 11"/>
          <p:cNvPicPr>
            <a:picLocks noChangeAspect="1" noChangeArrowheads="1"/>
          </p:cNvPicPr>
          <p:nvPr/>
        </p:nvPicPr>
        <p:blipFill>
          <a:blip r:embed="rId3" cstate="print"/>
          <a:srcRect l="16313" t="14209" r="9125" b="9723"/>
          <a:stretch>
            <a:fillRect/>
          </a:stretch>
        </p:blipFill>
        <p:spPr bwMode="auto">
          <a:xfrm>
            <a:off x="715963" y="868363"/>
            <a:ext cx="7827962" cy="5989637"/>
          </a:xfrm>
          <a:prstGeom prst="rect">
            <a:avLst/>
          </a:prstGeom>
          <a:noFill/>
          <a:ln w="9525">
            <a:noFill/>
            <a:miter lim="800000"/>
            <a:headEnd/>
            <a:tailEnd/>
          </a:ln>
        </p:spPr>
      </p:pic>
      <p:sp>
        <p:nvSpPr>
          <p:cNvPr id="4104" name="Rectangle 8"/>
          <p:cNvSpPr>
            <a:spLocks noChangeArrowheads="1"/>
          </p:cNvSpPr>
          <p:nvPr/>
        </p:nvSpPr>
        <p:spPr bwMode="auto">
          <a:xfrm>
            <a:off x="165100" y="917575"/>
            <a:ext cx="4268788" cy="1223963"/>
          </a:xfrm>
          <a:prstGeom prst="rect">
            <a:avLst/>
          </a:prstGeom>
          <a:solidFill>
            <a:srgbClr val="FFFFFF"/>
          </a:solidFill>
          <a:ln w="9525">
            <a:noFill/>
            <a:miter lim="800000"/>
            <a:headEnd/>
            <a:tailEnd/>
          </a:ln>
        </p:spPr>
        <p:txBody>
          <a:bodyPr wrap="none"/>
          <a:lstStyle/>
          <a:p>
            <a:pPr eaLnBrk="0" hangingPunct="0"/>
            <a:r>
              <a:rPr lang="en-US" sz="2000">
                <a:solidFill>
                  <a:srgbClr val="D60093"/>
                </a:solidFill>
                <a:latin typeface="Arial" charset="0"/>
                <a:ea typeface="ＭＳ Ｐゴシック" pitchFamily="-109" charset="-128"/>
              </a:rPr>
              <a:t>E = 135 MeV</a:t>
            </a:r>
          </a:p>
          <a:p>
            <a:pPr eaLnBrk="0" hangingPunct="0"/>
            <a:r>
              <a:rPr lang="en-US" sz="2000">
                <a:solidFill>
                  <a:srgbClr val="D60093"/>
                </a:solidFill>
                <a:latin typeface="Arial" charset="0"/>
                <a:ea typeface="ＭＳ Ｐゴシック" pitchFamily="-109" charset="-128"/>
              </a:rPr>
              <a:t>67 pC pulses @ 4.68 MHz</a:t>
            </a:r>
          </a:p>
          <a:p>
            <a:pPr eaLnBrk="0" hangingPunct="0"/>
            <a:endParaRPr lang="en-US" sz="2000">
              <a:solidFill>
                <a:srgbClr val="D60093"/>
              </a:solidFill>
              <a:latin typeface="Arial" charset="0"/>
              <a:ea typeface="ＭＳ Ｐゴシック" pitchFamily="-109" charset="-128"/>
            </a:endParaRPr>
          </a:p>
          <a:p>
            <a:pPr eaLnBrk="0" hangingPunct="0"/>
            <a:r>
              <a:rPr lang="en-US" sz="2000">
                <a:solidFill>
                  <a:srgbClr val="D60093"/>
                </a:solidFill>
                <a:latin typeface="Arial" charset="0"/>
                <a:ea typeface="ＭＳ Ｐゴシック" pitchFamily="-109" charset="-128"/>
              </a:rPr>
              <a:t>(&gt;20 </a:t>
            </a:r>
            <a:r>
              <a:rPr lang="el-GR" sz="2000">
                <a:solidFill>
                  <a:srgbClr val="D60093"/>
                </a:solidFill>
                <a:latin typeface="Arial" charset="0"/>
                <a:ea typeface="ＭＳ Ｐゴシック" pitchFamily="-109" charset="-128"/>
              </a:rPr>
              <a:t>μ</a:t>
            </a:r>
            <a:r>
              <a:rPr lang="en-US" sz="2000">
                <a:solidFill>
                  <a:srgbClr val="D60093"/>
                </a:solidFill>
                <a:latin typeface="Arial" charset="0"/>
                <a:ea typeface="ＭＳ Ｐゴシック" pitchFamily="-109" charset="-128"/>
              </a:rPr>
              <a:t>J/pulse in 250–700 nm UV-VIS)</a:t>
            </a:r>
          </a:p>
          <a:p>
            <a:pPr eaLnBrk="0" hangingPunct="0"/>
            <a:r>
              <a:rPr lang="en-US" sz="2000">
                <a:solidFill>
                  <a:srgbClr val="D60093"/>
                </a:solidFill>
                <a:latin typeface="Arial Unicode MS" pitchFamily="34" charset="-128"/>
                <a:ea typeface="ＭＳ Ｐゴシック" pitchFamily="-109" charset="-128"/>
              </a:rPr>
              <a:t> </a:t>
            </a:r>
          </a:p>
        </p:txBody>
      </p:sp>
      <p:sp>
        <p:nvSpPr>
          <p:cNvPr id="4105" name="Text Box 12"/>
          <p:cNvSpPr txBox="1">
            <a:spLocks noChangeArrowheads="1"/>
          </p:cNvSpPr>
          <p:nvPr/>
        </p:nvSpPr>
        <p:spPr bwMode="auto">
          <a:xfrm>
            <a:off x="5791200" y="4475163"/>
            <a:ext cx="3048000" cy="738187"/>
          </a:xfrm>
          <a:prstGeom prst="rect">
            <a:avLst/>
          </a:prstGeom>
          <a:noFill/>
          <a:ln w="9525">
            <a:noFill/>
            <a:miter lim="800000"/>
            <a:headEnd/>
            <a:tailEnd/>
          </a:ln>
        </p:spPr>
        <p:txBody>
          <a:bodyPr>
            <a:spAutoFit/>
          </a:bodyPr>
          <a:lstStyle/>
          <a:p>
            <a:pPr eaLnBrk="0" hangingPunct="0"/>
            <a:r>
              <a:rPr lang="en-US" sz="1400" b="1" dirty="0">
                <a:solidFill>
                  <a:srgbClr val="0033CC"/>
                </a:solidFill>
                <a:latin typeface="Arial" charset="0"/>
                <a:ea typeface="ＭＳ Ｐゴシック" pitchFamily="-109" charset="-128"/>
              </a:rPr>
              <a:t>(</a:t>
            </a:r>
            <a:r>
              <a:rPr lang="en-US" sz="1400" b="1" dirty="0">
                <a:latin typeface="Arial" charset="0"/>
                <a:ea typeface="ＭＳ Ｐゴシック" pitchFamily="-109" charset="-128"/>
              </a:rPr>
              <a:t>UV </a:t>
            </a:r>
            <a:r>
              <a:rPr lang="en-US" sz="1400" b="1" dirty="0" err="1">
                <a:latin typeface="Arial" charset="0"/>
                <a:ea typeface="ＭＳ Ｐゴシック" pitchFamily="-109" charset="-128"/>
              </a:rPr>
              <a:t>beamline</a:t>
            </a:r>
            <a:r>
              <a:rPr lang="en-US" sz="1400" b="1" dirty="0">
                <a:latin typeface="Arial" charset="0"/>
                <a:ea typeface="ＭＳ Ｐゴシック" pitchFamily="-109" charset="-128"/>
              </a:rPr>
              <a:t> and commissioning funded by AFOSR and BES.  Wiggler on loan from Cornell 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37890" name="Rectangle 2"/>
          <p:cNvSpPr>
            <a:spLocks noGrp="1" noChangeArrowheads="1"/>
          </p:cNvSpPr>
          <p:nvPr>
            <p:ph type="title"/>
          </p:nvPr>
        </p:nvSpPr>
        <p:spPr>
          <a:xfrm>
            <a:off x="317500" y="190500"/>
            <a:ext cx="7810500" cy="492125"/>
          </a:xfrm>
        </p:spPr>
        <p:txBody>
          <a:bodyPr lIns="63398" tIns="25359" rIns="63398" bIns="25359" anchor="t"/>
          <a:lstStyle/>
          <a:p>
            <a:r>
              <a:rPr lang="en-US">
                <a:solidFill>
                  <a:srgbClr val="0033CC"/>
                </a:solidFill>
              </a:rPr>
              <a:t>Cornell Undulator A Prototype</a:t>
            </a:r>
          </a:p>
        </p:txBody>
      </p:sp>
      <p:pic>
        <p:nvPicPr>
          <p:cNvPr id="37891" name="Picture 2" descr="Cody &amp; Nate Cornell wiggler.jpg"/>
          <p:cNvPicPr>
            <a:picLocks noChangeAspect="1"/>
          </p:cNvPicPr>
          <p:nvPr/>
        </p:nvPicPr>
        <p:blipFill>
          <a:blip r:embed="rId3"/>
          <a:srcRect/>
          <a:stretch>
            <a:fillRect/>
          </a:stretch>
        </p:blipFill>
        <p:spPr bwMode="auto">
          <a:xfrm>
            <a:off x="1295400" y="1009650"/>
            <a:ext cx="6858000" cy="5143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320514" name="Rectangle 2"/>
          <p:cNvSpPr>
            <a:spLocks noGrp="1" noChangeArrowheads="1"/>
          </p:cNvSpPr>
          <p:nvPr>
            <p:ph type="title"/>
          </p:nvPr>
        </p:nvSpPr>
        <p:spPr>
          <a:xfrm>
            <a:off x="763588" y="230188"/>
            <a:ext cx="6716712" cy="530225"/>
          </a:xfrm>
        </p:spPr>
        <p:txBody>
          <a:bodyPr/>
          <a:lstStyle/>
          <a:p>
            <a:r>
              <a:rPr lang="en-US" dirty="0"/>
              <a:t>UV Wiggler </a:t>
            </a:r>
            <a:r>
              <a:rPr lang="en-US" dirty="0" smtClean="0"/>
              <a:t>trajectories in Cornell Wiggler</a:t>
            </a:r>
            <a:endParaRPr lang="en-US" dirty="0"/>
          </a:p>
        </p:txBody>
      </p:sp>
      <p:pic>
        <p:nvPicPr>
          <p:cNvPr id="320515" name="Picture 3" descr="UVwigglerTraj"/>
          <p:cNvPicPr>
            <a:picLocks noChangeAspect="1" noChangeArrowheads="1"/>
          </p:cNvPicPr>
          <p:nvPr/>
        </p:nvPicPr>
        <p:blipFill>
          <a:blip r:embed="rId2"/>
          <a:srcRect/>
          <a:stretch>
            <a:fillRect/>
          </a:stretch>
        </p:blipFill>
        <p:spPr bwMode="auto">
          <a:xfrm>
            <a:off x="914400" y="871538"/>
            <a:ext cx="6781800" cy="53895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Relativistic </a:t>
            </a:r>
            <a:r>
              <a:rPr lang="en-US" dirty="0" err="1" smtClean="0"/>
              <a:t>Hertzian</a:t>
            </a:r>
            <a:r>
              <a:rPr lang="en-US" dirty="0" smtClean="0"/>
              <a:t> Dipole</a:t>
            </a:r>
            <a:br>
              <a:rPr lang="en-US" dirty="0" smtClean="0"/>
            </a:br>
            <a:endParaRPr lang="en-US" dirty="0"/>
          </a:p>
        </p:txBody>
      </p:sp>
      <p:pic>
        <p:nvPicPr>
          <p:cNvPr id="4" name="Content Placeholder 3" descr="Wiggler wavefronts.png"/>
          <p:cNvPicPr>
            <a:picLocks noGrp="1" noChangeAspect="1"/>
          </p:cNvPicPr>
          <p:nvPr>
            <p:ph idx="1"/>
          </p:nvPr>
        </p:nvPicPr>
        <p:blipFill>
          <a:blip r:embed="rId2"/>
          <a:srcRect l="1470" r="2241"/>
          <a:stretch>
            <a:fillRect/>
          </a:stretch>
        </p:blipFill>
        <p:spPr>
          <a:xfrm>
            <a:off x="2463800" y="1066800"/>
            <a:ext cx="6350000" cy="5181600"/>
          </a:xfrm>
        </p:spPr>
      </p:pic>
      <p:pic>
        <p:nvPicPr>
          <p:cNvPr id="5" name="Picture 4" descr="Hertzian dipole.gif"/>
          <p:cNvPicPr>
            <a:picLocks noChangeAspect="1"/>
          </p:cNvPicPr>
          <p:nvPr/>
        </p:nvPicPr>
        <p:blipFill>
          <a:blip r:embed="rId3"/>
          <a:srcRect l="30159"/>
          <a:stretch>
            <a:fillRect/>
          </a:stretch>
        </p:blipFill>
        <p:spPr>
          <a:xfrm>
            <a:off x="266700" y="1238250"/>
            <a:ext cx="2529305" cy="19113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High Gain Seen at 400 nm</a:t>
            </a:r>
            <a:endParaRPr lang="en-US" dirty="0"/>
          </a:p>
        </p:txBody>
      </p:sp>
      <p:pic>
        <p:nvPicPr>
          <p:cNvPr id="4" name="Content Placeholder 3" descr="FEL Qmeter 400nm gain Log 12-13-10@17-18-13.png"/>
          <p:cNvPicPr>
            <a:picLocks noGrp="1" noChangeAspect="1"/>
          </p:cNvPicPr>
          <p:nvPr>
            <p:ph idx="1"/>
          </p:nvPr>
        </p:nvPicPr>
        <p:blipFill>
          <a:blip r:embed="rId2"/>
          <a:srcRect t="-4683" b="-4683"/>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For optimum laser performance three things are required</a:t>
            </a:r>
          </a:p>
          <a:p>
            <a:pPr marL="457200" indent="-457200">
              <a:buFont typeface="+mj-lt"/>
              <a:buAutoNum type="arabicPeriod"/>
            </a:pPr>
            <a:r>
              <a:rPr lang="en-US" dirty="0" smtClean="0"/>
              <a:t>The electron beam should be as small as possible compared to the optical mode.</a:t>
            </a:r>
          </a:p>
          <a:p>
            <a:pPr marL="457200" indent="-457200">
              <a:buFont typeface="+mj-lt"/>
              <a:buAutoNum type="arabicPeriod"/>
            </a:pPr>
            <a:r>
              <a:rPr lang="en-US" dirty="0" smtClean="0"/>
              <a:t>The detuning spread must be less than about </a:t>
            </a:r>
            <a:r>
              <a:rPr lang="en-US" dirty="0" smtClean="0">
                <a:latin typeface="Symbol" charset="2"/>
                <a:cs typeface="Symbol" charset="2"/>
              </a:rPr>
              <a:t>p</a:t>
            </a:r>
            <a:r>
              <a:rPr lang="en-US" dirty="0" smtClean="0"/>
              <a:t>/4 from all effects.</a:t>
            </a:r>
          </a:p>
          <a:p>
            <a:pPr marL="457200" indent="-457200">
              <a:buFont typeface="+mj-lt"/>
              <a:buAutoNum type="arabicPeriod"/>
            </a:pPr>
            <a:r>
              <a:rPr lang="en-US" dirty="0" smtClean="0"/>
              <a:t>The beam must be stable.  The parameters should vary by no more than about 1/10 of their spreads.</a:t>
            </a:r>
          </a:p>
          <a:p>
            <a:pPr marL="457200" indent="-457200">
              <a:buNone/>
            </a:pPr>
            <a:r>
              <a:rPr lang="en-US" dirty="0" smtClean="0"/>
              <a:t>If any of these things are not true the FEL will let </a:t>
            </a:r>
            <a:r>
              <a:rPr lang="en-US" smtClean="0"/>
              <a:t>you know!</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53250" name="Rectangle 2"/>
          <p:cNvSpPr>
            <a:spLocks noGrp="1" noChangeArrowheads="1"/>
          </p:cNvSpPr>
          <p:nvPr>
            <p:ph type="title"/>
          </p:nvPr>
        </p:nvSpPr>
        <p:spPr>
          <a:xfrm>
            <a:off x="735578" y="69721"/>
            <a:ext cx="3677892" cy="424664"/>
          </a:xfrm>
        </p:spPr>
        <p:txBody>
          <a:bodyPr wrap="square" lIns="91430" tIns="45716" rIns="91430" bIns="45716"/>
          <a:lstStyle/>
          <a:p>
            <a:r>
              <a:rPr lang="en-US"/>
              <a:t>FEL MECHANISM</a:t>
            </a:r>
          </a:p>
        </p:txBody>
      </p:sp>
      <p:sp>
        <p:nvSpPr>
          <p:cNvPr id="53251" name="Rectangle 3"/>
          <p:cNvSpPr>
            <a:spLocks noGrp="1" noChangeArrowheads="1"/>
          </p:cNvSpPr>
          <p:nvPr>
            <p:ph type="body" idx="1"/>
          </p:nvPr>
        </p:nvSpPr>
        <p:spPr/>
        <p:txBody>
          <a:bodyPr lIns="91430" tIns="45716" rIns="91430" bIns="45716"/>
          <a:lstStyle/>
          <a:p>
            <a:endParaRPr lang="en-US"/>
          </a:p>
        </p:txBody>
      </p:sp>
      <p:pic>
        <p:nvPicPr>
          <p:cNvPr id="4" name="Picture 3" descr="felres5C.tif"/>
          <p:cNvPicPr>
            <a:picLocks noChangeAspect="1"/>
          </p:cNvPicPr>
          <p:nvPr/>
        </p:nvPicPr>
        <p:blipFill>
          <a:blip r:embed="rId2"/>
          <a:stretch>
            <a:fillRect/>
          </a:stretch>
        </p:blipFill>
        <p:spPr>
          <a:xfrm>
            <a:off x="0" y="786874"/>
            <a:ext cx="9144000" cy="528425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24578" name="Rectangle 2"/>
          <p:cNvSpPr>
            <a:spLocks noGrp="1" noChangeArrowheads="1"/>
          </p:cNvSpPr>
          <p:nvPr>
            <p:ph type="title" idx="4294967295"/>
          </p:nvPr>
        </p:nvSpPr>
        <p:spPr>
          <a:xfrm>
            <a:off x="0" y="3067050"/>
            <a:ext cx="2324100" cy="423863"/>
          </a:xfrm>
          <a:ln/>
        </p:spPr>
        <p:txBody>
          <a:bodyPr/>
          <a:lstStyle/>
          <a:p>
            <a:r>
              <a:rPr lang="en-US" dirty="0" smtClean="0"/>
              <a:t>How an </a:t>
            </a:r>
            <a:br>
              <a:rPr lang="en-US" dirty="0" smtClean="0"/>
            </a:br>
            <a:r>
              <a:rPr lang="en-US" dirty="0" smtClean="0"/>
              <a:t>FEL works</a:t>
            </a:r>
            <a:endParaRPr lang="en-US" dirty="0"/>
          </a:p>
        </p:txBody>
      </p:sp>
      <p:pic>
        <p:nvPicPr>
          <p:cNvPr id="4" name="Picture 3" descr="How and FEL works.jpg"/>
          <p:cNvPicPr>
            <a:picLocks noChangeAspect="1"/>
          </p:cNvPicPr>
          <p:nvPr/>
        </p:nvPicPr>
        <p:blipFill>
          <a:blip r:embed="rId2"/>
          <a:stretch>
            <a:fillRect/>
          </a:stretch>
        </p:blipFill>
        <p:spPr>
          <a:xfrm>
            <a:off x="2370992" y="0"/>
            <a:ext cx="4982308"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76802" name="Rectangle 2"/>
          <p:cNvSpPr>
            <a:spLocks noGrp="1" noChangeArrowheads="1"/>
          </p:cNvSpPr>
          <p:nvPr>
            <p:ph type="title"/>
          </p:nvPr>
        </p:nvSpPr>
        <p:spPr>
          <a:xfrm>
            <a:off x="1093856" y="107750"/>
            <a:ext cx="6135104" cy="424664"/>
          </a:xfrm>
        </p:spPr>
        <p:txBody>
          <a:bodyPr/>
          <a:lstStyle/>
          <a:p>
            <a:r>
              <a:rPr lang="en-US"/>
              <a:t>The Synchronous Condition, cont.</a:t>
            </a:r>
          </a:p>
        </p:txBody>
      </p:sp>
      <p:sp>
        <p:nvSpPr>
          <p:cNvPr id="76803" name="Rectangle 3"/>
          <p:cNvSpPr>
            <a:spLocks noGrp="1" noChangeArrowheads="1"/>
          </p:cNvSpPr>
          <p:nvPr>
            <p:ph type="body" idx="1"/>
          </p:nvPr>
        </p:nvSpPr>
        <p:spPr>
          <a:xfrm>
            <a:off x="437542" y="703548"/>
            <a:ext cx="8300621" cy="391388"/>
          </a:xfrm>
        </p:spPr>
        <p:txBody>
          <a:bodyPr/>
          <a:lstStyle/>
          <a:p>
            <a:r>
              <a:rPr lang="en-US" sz="2400" dirty="0">
                <a:latin typeface="Times" charset="0"/>
              </a:rPr>
              <a:t>If put in mathematical terms, the synchronous condition is:</a:t>
            </a:r>
          </a:p>
        </p:txBody>
      </p:sp>
      <p:graphicFrame>
        <p:nvGraphicFramePr>
          <p:cNvPr id="76806" name="Object 6"/>
          <p:cNvGraphicFramePr>
            <a:graphicFrameLocks noChangeAspect="1"/>
          </p:cNvGraphicFramePr>
          <p:nvPr/>
        </p:nvGraphicFramePr>
        <p:xfrm>
          <a:off x="3995004" y="1343946"/>
          <a:ext cx="1065320" cy="583120"/>
        </p:xfrm>
        <a:graphic>
          <a:graphicData uri="http://schemas.openxmlformats.org/presentationml/2006/ole">
            <p:oleObj spid="_x0000_s65538" name="Equation" r:id="rId3" imgW="1066800" imgH="584200" progId="Equation.3">
              <p:embed/>
            </p:oleObj>
          </a:graphicData>
        </a:graphic>
      </p:graphicFrame>
      <p:sp>
        <p:nvSpPr>
          <p:cNvPr id="76807" name="Text Box 7"/>
          <p:cNvSpPr txBox="1">
            <a:spLocks noChangeArrowheads="1"/>
          </p:cNvSpPr>
          <p:nvPr/>
        </p:nvSpPr>
        <p:spPr bwMode="auto">
          <a:xfrm>
            <a:off x="608754" y="2129657"/>
            <a:ext cx="8619823" cy="461517"/>
          </a:xfrm>
          <a:prstGeom prst="rect">
            <a:avLst/>
          </a:prstGeom>
          <a:noFill/>
          <a:ln w="12700">
            <a:noFill/>
            <a:miter lim="800000"/>
            <a:headEnd/>
            <a:tailEnd/>
          </a:ln>
          <a:effectLst/>
        </p:spPr>
        <p:txBody>
          <a:bodyPr wrap="none" lIns="91294" tIns="45647" rIns="91294" bIns="45647">
            <a:prstTxWarp prst="textNoShape">
              <a:avLst/>
            </a:prstTxWarp>
            <a:spAutoFit/>
          </a:bodyPr>
          <a:lstStyle/>
          <a:p>
            <a:r>
              <a:rPr lang="en-US" b="1">
                <a:latin typeface="Helvetica" charset="0"/>
              </a:rPr>
              <a:t> </a:t>
            </a:r>
            <a:r>
              <a:rPr lang="en-US"/>
              <a:t>This can be rewritten by using the formula for the electron velocity:</a:t>
            </a:r>
            <a:endParaRPr lang="en-US" b="1">
              <a:latin typeface="Helvetica" charset="0"/>
            </a:endParaRPr>
          </a:p>
        </p:txBody>
      </p:sp>
      <p:graphicFrame>
        <p:nvGraphicFramePr>
          <p:cNvPr id="76808" name="Object 8"/>
          <p:cNvGraphicFramePr>
            <a:graphicFrameLocks noChangeAspect="1"/>
          </p:cNvGraphicFramePr>
          <p:nvPr/>
        </p:nvGraphicFramePr>
        <p:xfrm>
          <a:off x="2891584" y="2738130"/>
          <a:ext cx="3538386" cy="684532"/>
        </p:xfrm>
        <a:graphic>
          <a:graphicData uri="http://schemas.openxmlformats.org/presentationml/2006/ole">
            <p:oleObj spid="_x0000_s65539" name="Equation" r:id="rId4" imgW="3543300" imgH="685800" progId="Equation.3">
              <p:embed/>
            </p:oleObj>
          </a:graphicData>
        </a:graphic>
      </p:graphicFrame>
      <p:sp>
        <p:nvSpPr>
          <p:cNvPr id="76809" name="Text Box 9"/>
          <p:cNvSpPr txBox="1">
            <a:spLocks noChangeArrowheads="1"/>
          </p:cNvSpPr>
          <p:nvPr/>
        </p:nvSpPr>
        <p:spPr bwMode="auto">
          <a:xfrm>
            <a:off x="532660" y="3498721"/>
            <a:ext cx="2817003" cy="461517"/>
          </a:xfrm>
          <a:prstGeom prst="rect">
            <a:avLst/>
          </a:prstGeom>
          <a:noFill/>
          <a:ln w="12700">
            <a:noFill/>
            <a:miter lim="800000"/>
            <a:headEnd/>
            <a:tailEnd/>
          </a:ln>
          <a:effectLst/>
        </p:spPr>
        <p:txBody>
          <a:bodyPr wrap="none" lIns="91294" tIns="45647" rIns="91294" bIns="45647">
            <a:prstTxWarp prst="textNoShape">
              <a:avLst/>
            </a:prstTxWarp>
            <a:spAutoFit/>
          </a:bodyPr>
          <a:lstStyle/>
          <a:p>
            <a:r>
              <a:rPr lang="en-US" b="1">
                <a:latin typeface="Helvetica" charset="0"/>
              </a:rPr>
              <a:t> </a:t>
            </a:r>
            <a:r>
              <a:rPr lang="en-US"/>
              <a:t>So we we now have:</a:t>
            </a:r>
            <a:endParaRPr lang="en-US" b="1">
              <a:latin typeface="Helvetica" charset="0"/>
            </a:endParaRPr>
          </a:p>
        </p:txBody>
      </p:sp>
      <p:graphicFrame>
        <p:nvGraphicFramePr>
          <p:cNvPr id="76810" name="Object 10"/>
          <p:cNvGraphicFramePr>
            <a:graphicFrameLocks noChangeAspect="1"/>
          </p:cNvGraphicFramePr>
          <p:nvPr/>
        </p:nvGraphicFramePr>
        <p:xfrm>
          <a:off x="3073400" y="4024313"/>
          <a:ext cx="2716213" cy="622300"/>
        </p:xfrm>
        <a:graphic>
          <a:graphicData uri="http://schemas.openxmlformats.org/presentationml/2006/ole">
            <p:oleObj spid="_x0000_s65540" name="Equation" r:id="rId5" imgW="2717800" imgH="622300" progId="Equation.3">
              <p:embed/>
            </p:oleObj>
          </a:graphicData>
        </a:graphic>
      </p:graphicFrame>
      <p:sp>
        <p:nvSpPr>
          <p:cNvPr id="76811" name="Text Box 11"/>
          <p:cNvSpPr txBox="1">
            <a:spLocks noChangeArrowheads="1"/>
          </p:cNvSpPr>
          <p:nvPr/>
        </p:nvSpPr>
        <p:spPr bwMode="auto">
          <a:xfrm>
            <a:off x="608755" y="4867786"/>
            <a:ext cx="7837714" cy="1200181"/>
          </a:xfrm>
          <a:prstGeom prst="rect">
            <a:avLst/>
          </a:prstGeom>
          <a:noFill/>
          <a:ln w="12700">
            <a:noFill/>
            <a:miter lim="800000"/>
            <a:headEnd/>
            <a:tailEnd/>
          </a:ln>
          <a:effectLst/>
        </p:spPr>
        <p:txBody>
          <a:bodyPr lIns="91294" tIns="45647" rIns="91294" bIns="45647">
            <a:prstTxWarp prst="textNoShape">
              <a:avLst/>
            </a:prstTxWarp>
            <a:spAutoFit/>
          </a:bodyPr>
          <a:lstStyle/>
          <a:p>
            <a:r>
              <a:rPr lang="en-US" b="1" dirty="0">
                <a:latin typeface="Helvetica" charset="0"/>
              </a:rPr>
              <a:t> </a:t>
            </a:r>
            <a:r>
              <a:rPr lang="en-US" dirty="0"/>
              <a:t>Where</a:t>
            </a:r>
            <a:r>
              <a:rPr lang="en-US" dirty="0" smtClean="0"/>
              <a:t> </a:t>
            </a:r>
            <a:r>
              <a:rPr lang="en-US" i="1" dirty="0" smtClean="0"/>
              <a:t>K</a:t>
            </a:r>
            <a:r>
              <a:rPr lang="en-US" i="1" dirty="0"/>
              <a:t>=0.934 T</a:t>
            </a:r>
            <a:r>
              <a:rPr lang="en-US" i="1" baseline="30000" dirty="0"/>
              <a:t>-1</a:t>
            </a:r>
            <a:r>
              <a:rPr lang="en-US" i="1" dirty="0"/>
              <a:t>cm</a:t>
            </a:r>
            <a:r>
              <a:rPr lang="en-US" i="1" baseline="30000" dirty="0"/>
              <a:t>-1</a:t>
            </a:r>
            <a:r>
              <a:rPr lang="en-US" i="1" dirty="0">
                <a:latin typeface="Symbol" charset="2"/>
              </a:rPr>
              <a:t> </a:t>
            </a:r>
            <a:r>
              <a:rPr lang="en-US" i="1" dirty="0" err="1">
                <a:latin typeface="Symbol" charset="2"/>
              </a:rPr>
              <a:t>l</a:t>
            </a:r>
            <a:r>
              <a:rPr lang="en-US" i="1" baseline="-25000" dirty="0" err="1"/>
              <a:t>W</a:t>
            </a:r>
            <a:r>
              <a:rPr lang="en-US" i="1" dirty="0" err="1"/>
              <a:t>B</a:t>
            </a:r>
            <a:r>
              <a:rPr lang="en-US" i="1" baseline="-25000" dirty="0" err="1"/>
              <a:t>rms</a:t>
            </a:r>
            <a:r>
              <a:rPr lang="en-US" dirty="0"/>
              <a:t> is the wiggler parameter, and </a:t>
            </a:r>
            <a:r>
              <a:rPr lang="en-US" dirty="0" err="1">
                <a:latin typeface="Symbol" charset="2"/>
              </a:rPr>
              <a:t>g</a:t>
            </a:r>
            <a:r>
              <a:rPr lang="en-US" dirty="0"/>
              <a:t> is the electron relativistic energy normalized to the electron rest mass.</a:t>
            </a:r>
            <a:endParaRPr lang="en-US" b="1" dirty="0">
              <a:latin typeface="Helvetic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77826" name="Rectangle 2"/>
          <p:cNvSpPr>
            <a:spLocks noGrp="1" noChangeArrowheads="1"/>
          </p:cNvSpPr>
          <p:nvPr>
            <p:ph type="title"/>
          </p:nvPr>
        </p:nvSpPr>
        <p:spPr/>
        <p:txBody>
          <a:bodyPr/>
          <a:lstStyle/>
          <a:p>
            <a:r>
              <a:rPr lang="en-US"/>
              <a:t>The Pendulum Equation</a:t>
            </a:r>
          </a:p>
        </p:txBody>
      </p:sp>
      <p:sp>
        <p:nvSpPr>
          <p:cNvPr id="77827" name="Rectangle 3"/>
          <p:cNvSpPr>
            <a:spLocks noGrp="1" noChangeArrowheads="1"/>
          </p:cNvSpPr>
          <p:nvPr>
            <p:ph type="body" idx="4294967295"/>
          </p:nvPr>
        </p:nvSpPr>
        <p:spPr>
          <a:xfrm>
            <a:off x="844550" y="779463"/>
            <a:ext cx="8299450" cy="392112"/>
          </a:xfrm>
        </p:spPr>
        <p:txBody>
          <a:bodyPr/>
          <a:lstStyle/>
          <a:p>
            <a:r>
              <a:rPr lang="en-US" dirty="0">
                <a:latin typeface="Times" charset="0"/>
              </a:rPr>
              <a:t>Let us define a </a:t>
            </a:r>
            <a:r>
              <a:rPr lang="en-US" i="1" dirty="0" err="1">
                <a:latin typeface="Times" charset="0"/>
              </a:rPr>
              <a:t>pondermotive</a:t>
            </a:r>
            <a:r>
              <a:rPr lang="en-US" i="1" dirty="0">
                <a:latin typeface="Times" charset="0"/>
              </a:rPr>
              <a:t> phase</a:t>
            </a:r>
            <a:r>
              <a:rPr lang="en-US" dirty="0">
                <a:latin typeface="Times" charset="0"/>
              </a:rPr>
              <a:t> </a:t>
            </a:r>
            <a:r>
              <a:rPr lang="en-US" dirty="0" err="1">
                <a:latin typeface="Symbol" charset="2"/>
              </a:rPr>
              <a:t>z</a:t>
            </a:r>
            <a:endParaRPr lang="en-US" dirty="0">
              <a:latin typeface="Times" charset="0"/>
            </a:endParaRPr>
          </a:p>
        </p:txBody>
      </p:sp>
      <p:graphicFrame>
        <p:nvGraphicFramePr>
          <p:cNvPr id="77829" name="Object 5"/>
          <p:cNvGraphicFramePr>
            <a:graphicFrameLocks noChangeAspect="1"/>
          </p:cNvGraphicFramePr>
          <p:nvPr/>
        </p:nvGraphicFramePr>
        <p:xfrm>
          <a:off x="3741638" y="1496206"/>
          <a:ext cx="1699440" cy="266207"/>
        </p:xfrm>
        <a:graphic>
          <a:graphicData uri="http://schemas.openxmlformats.org/presentationml/2006/ole">
            <p:oleObj spid="_x0000_s66562" name="Equation" r:id="rId3" imgW="1701800" imgH="266700" progId="Equation.3">
              <p:embed/>
            </p:oleObj>
          </a:graphicData>
        </a:graphic>
      </p:graphicFrame>
      <p:sp>
        <p:nvSpPr>
          <p:cNvPr id="77830" name="Text Box 6"/>
          <p:cNvSpPr txBox="1">
            <a:spLocks noChangeArrowheads="1"/>
          </p:cNvSpPr>
          <p:nvPr/>
        </p:nvSpPr>
        <p:spPr bwMode="auto">
          <a:xfrm>
            <a:off x="694396" y="1898169"/>
            <a:ext cx="7701379" cy="923182"/>
          </a:xfrm>
          <a:prstGeom prst="rect">
            <a:avLst/>
          </a:prstGeom>
          <a:noFill/>
          <a:ln w="12700">
            <a:noFill/>
            <a:miter lim="800000"/>
            <a:headEnd/>
            <a:tailEnd/>
          </a:ln>
          <a:effectLst/>
        </p:spPr>
        <p:txBody>
          <a:bodyPr lIns="91294" tIns="45647" rIns="91294" bIns="45647">
            <a:prstTxWarp prst="textNoShape">
              <a:avLst/>
            </a:prstTxWarp>
            <a:spAutoFit/>
          </a:bodyPr>
          <a:lstStyle/>
          <a:p>
            <a:r>
              <a:rPr lang="en-US" sz="1800" dirty="0"/>
              <a:t>For an electron at the resonant energy the </a:t>
            </a:r>
            <a:r>
              <a:rPr lang="en-US" sz="1800" dirty="0" err="1"/>
              <a:t>pondermotive</a:t>
            </a:r>
            <a:r>
              <a:rPr lang="en-US" sz="1800" dirty="0"/>
              <a:t> phase is constant and the electron sees a force proportional to </a:t>
            </a:r>
            <a:r>
              <a:rPr lang="en-US" sz="1800" dirty="0" err="1"/>
              <a:t>sin(</a:t>
            </a:r>
            <a:r>
              <a:rPr lang="en-US" sz="1800" dirty="0" err="1">
                <a:latin typeface="Symbol" charset="2"/>
              </a:rPr>
              <a:t>z</a:t>
            </a:r>
            <a:r>
              <a:rPr lang="en-US" sz="1800" dirty="0"/>
              <a:t>).  The equation of motion of the electron motion with respect to this </a:t>
            </a:r>
            <a:r>
              <a:rPr lang="en-US" sz="1800" i="1" dirty="0" err="1"/>
              <a:t>pondermotive</a:t>
            </a:r>
            <a:r>
              <a:rPr lang="en-US" sz="1800" i="1" dirty="0"/>
              <a:t> potential</a:t>
            </a:r>
            <a:r>
              <a:rPr lang="en-US" sz="1800" dirty="0"/>
              <a:t> is that of a pendulum:</a:t>
            </a:r>
          </a:p>
        </p:txBody>
      </p:sp>
      <p:graphicFrame>
        <p:nvGraphicFramePr>
          <p:cNvPr id="77831" name="Object 7"/>
          <p:cNvGraphicFramePr>
            <a:graphicFrameLocks noChangeAspect="1"/>
          </p:cNvGraphicFramePr>
          <p:nvPr/>
        </p:nvGraphicFramePr>
        <p:xfrm>
          <a:off x="3513144" y="2979147"/>
          <a:ext cx="2206735" cy="545091"/>
        </p:xfrm>
        <a:graphic>
          <a:graphicData uri="http://schemas.openxmlformats.org/presentationml/2006/ole">
            <p:oleObj spid="_x0000_s66563" name="Equation" r:id="rId4" imgW="2209800" imgH="546100" progId="Equation.3">
              <p:embed/>
            </p:oleObj>
          </a:graphicData>
        </a:graphic>
      </p:graphicFrame>
      <p:sp>
        <p:nvSpPr>
          <p:cNvPr id="77832" name="Text Box 8"/>
          <p:cNvSpPr txBox="1">
            <a:spLocks noChangeArrowheads="1"/>
          </p:cNvSpPr>
          <p:nvPr/>
        </p:nvSpPr>
        <p:spPr bwMode="auto">
          <a:xfrm>
            <a:off x="760943" y="3650840"/>
            <a:ext cx="5338401" cy="369184"/>
          </a:xfrm>
          <a:prstGeom prst="rect">
            <a:avLst/>
          </a:prstGeom>
          <a:noFill/>
          <a:ln w="12700">
            <a:noFill/>
            <a:miter lim="800000"/>
            <a:headEnd/>
            <a:tailEnd/>
          </a:ln>
          <a:effectLst/>
        </p:spPr>
        <p:txBody>
          <a:bodyPr wrap="none" lIns="91294" tIns="45647" rIns="91294" bIns="45647">
            <a:prstTxWarp prst="textNoShape">
              <a:avLst/>
            </a:prstTxWarp>
            <a:spAutoFit/>
          </a:bodyPr>
          <a:lstStyle/>
          <a:p>
            <a:r>
              <a:rPr lang="en-US" sz="1800" dirty="0"/>
              <a:t>Where we define the dimensionless field amplitude </a:t>
            </a:r>
            <a:r>
              <a:rPr lang="en-US" sz="1800" i="1" dirty="0"/>
              <a:t>a</a:t>
            </a:r>
            <a:r>
              <a:rPr lang="en-US" sz="1800" dirty="0"/>
              <a:t> as</a:t>
            </a:r>
          </a:p>
        </p:txBody>
      </p:sp>
      <p:graphicFrame>
        <p:nvGraphicFramePr>
          <p:cNvPr id="77833" name="Object 9"/>
          <p:cNvGraphicFramePr>
            <a:graphicFrameLocks noChangeAspect="1"/>
          </p:cNvGraphicFramePr>
          <p:nvPr/>
        </p:nvGraphicFramePr>
        <p:xfrm>
          <a:off x="3576433" y="4259312"/>
          <a:ext cx="1775534" cy="557767"/>
        </p:xfrm>
        <a:graphic>
          <a:graphicData uri="http://schemas.openxmlformats.org/presentationml/2006/ole">
            <p:oleObj spid="_x0000_s66564" name="Equation" r:id="rId5" imgW="1778000" imgH="558800" progId="Equation.3">
              <p:embed/>
            </p:oleObj>
          </a:graphicData>
        </a:graphic>
      </p:graphicFrame>
      <p:graphicFrame>
        <p:nvGraphicFramePr>
          <p:cNvPr id="77834" name="Object 10"/>
          <p:cNvGraphicFramePr>
            <a:graphicFrameLocks noChangeAspect="1"/>
          </p:cNvGraphicFramePr>
          <p:nvPr/>
        </p:nvGraphicFramePr>
        <p:xfrm>
          <a:off x="2967678" y="5095963"/>
          <a:ext cx="3170596" cy="608473"/>
        </p:xfrm>
        <a:graphic>
          <a:graphicData uri="http://schemas.openxmlformats.org/presentationml/2006/ole">
            <p:oleObj spid="_x0000_s66565" name="Equation" r:id="rId6" imgW="3175000" imgH="609600" progId="Equation.3">
              <p:embed/>
            </p:oleObj>
          </a:graphicData>
        </a:graphic>
      </p:graphicFrame>
      <p:sp>
        <p:nvSpPr>
          <p:cNvPr id="77835" name="Text Box 11"/>
          <p:cNvSpPr txBox="1">
            <a:spLocks noChangeArrowheads="1"/>
          </p:cNvSpPr>
          <p:nvPr/>
        </p:nvSpPr>
        <p:spPr bwMode="auto">
          <a:xfrm>
            <a:off x="760943" y="4639186"/>
            <a:ext cx="748265" cy="369184"/>
          </a:xfrm>
          <a:prstGeom prst="rect">
            <a:avLst/>
          </a:prstGeom>
          <a:noFill/>
          <a:ln w="12700">
            <a:noFill/>
            <a:miter lim="800000"/>
            <a:headEnd/>
            <a:tailEnd/>
          </a:ln>
          <a:effectLst/>
        </p:spPr>
        <p:txBody>
          <a:bodyPr wrap="none" lIns="91294" tIns="45647" rIns="91294" bIns="45647">
            <a:prstTxWarp prst="textNoShape">
              <a:avLst/>
            </a:prstTxWarp>
            <a:spAutoFit/>
          </a:bodyPr>
          <a:lstStyle/>
          <a:p>
            <a:r>
              <a:rPr lang="en-US" sz="1800" dirty="0"/>
              <a:t>where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in the Pendulum Phase Space</a:t>
            </a:r>
            <a:endParaRPr lang="en-US" dirty="0"/>
          </a:p>
        </p:txBody>
      </p:sp>
      <p:sp>
        <p:nvSpPr>
          <p:cNvPr id="3" name="TextBox 2"/>
          <p:cNvSpPr txBox="1"/>
          <p:nvPr/>
        </p:nvSpPr>
        <p:spPr>
          <a:xfrm>
            <a:off x="889000" y="4013200"/>
            <a:ext cx="7531100" cy="2308324"/>
          </a:xfrm>
          <a:prstGeom prst="rect">
            <a:avLst/>
          </a:prstGeom>
          <a:noFill/>
        </p:spPr>
        <p:txBody>
          <a:bodyPr wrap="square" rtlCol="0">
            <a:spAutoFit/>
          </a:bodyPr>
          <a:lstStyle/>
          <a:p>
            <a:pPr marL="457200" indent="-457200">
              <a:buFont typeface="Arial"/>
              <a:buChar char="•"/>
            </a:pPr>
            <a:r>
              <a:rPr lang="en-US" dirty="0" smtClean="0"/>
              <a:t>The height of the </a:t>
            </a:r>
            <a:r>
              <a:rPr lang="en-US" dirty="0" err="1" smtClean="0"/>
              <a:t>separatrix</a:t>
            </a:r>
            <a:r>
              <a:rPr lang="en-US" dirty="0" smtClean="0"/>
              <a:t> is proportional to a</a:t>
            </a:r>
            <a:r>
              <a:rPr lang="en-US" baseline="30000" dirty="0" smtClean="0"/>
              <a:t>1/2</a:t>
            </a:r>
            <a:r>
              <a:rPr lang="en-US" dirty="0" smtClean="0"/>
              <a:t>.</a:t>
            </a:r>
          </a:p>
          <a:p>
            <a:pPr marL="457200" indent="-457200">
              <a:buFont typeface="Arial"/>
              <a:buChar char="•"/>
            </a:pPr>
            <a:r>
              <a:rPr lang="en-US" dirty="0" smtClean="0"/>
              <a:t>The vertical position is proportional to the energy detuning.</a:t>
            </a:r>
          </a:p>
          <a:p>
            <a:pPr marL="457200" indent="-457200">
              <a:buFont typeface="Arial"/>
              <a:buChar char="•"/>
            </a:pPr>
            <a:r>
              <a:rPr lang="en-US" dirty="0" smtClean="0"/>
              <a:t>The maximum small signal gain occurs outside the </a:t>
            </a:r>
            <a:r>
              <a:rPr lang="en-US" dirty="0" err="1" smtClean="0"/>
              <a:t>separatrix</a:t>
            </a:r>
            <a:r>
              <a:rPr lang="en-US" dirty="0" smtClean="0"/>
              <a:t>.</a:t>
            </a:r>
          </a:p>
          <a:p>
            <a:pPr marL="457200" indent="-457200">
              <a:buFont typeface="Arial"/>
              <a:buChar char="•"/>
            </a:pPr>
            <a:r>
              <a:rPr lang="en-US" dirty="0" smtClean="0"/>
              <a:t>Saturation occurs in the </a:t>
            </a:r>
            <a:r>
              <a:rPr lang="en-US" dirty="0" err="1" smtClean="0"/>
              <a:t>separatrix</a:t>
            </a:r>
            <a:r>
              <a:rPr lang="en-US" dirty="0" smtClean="0"/>
              <a:t>.</a:t>
            </a:r>
            <a:endParaRPr lang="en-US" dirty="0"/>
          </a:p>
        </p:txBody>
      </p:sp>
      <p:pic>
        <p:nvPicPr>
          <p:cNvPr id="4" name="Picture 3"/>
          <p:cNvPicPr>
            <a:picLocks noChangeAspect="1"/>
          </p:cNvPicPr>
          <p:nvPr/>
        </p:nvPicPr>
        <p:blipFill>
          <a:blip r:embed="rId2"/>
          <a:stretch>
            <a:fillRect/>
          </a:stretch>
        </p:blipFill>
        <p:spPr>
          <a:xfrm>
            <a:off x="2298700" y="855552"/>
            <a:ext cx="4191000" cy="3094518"/>
          </a:xfrm>
          <a:prstGeom prst="rect">
            <a:avLst/>
          </a:prstGeom>
        </p:spPr>
      </p:pic>
      <p:cxnSp>
        <p:nvCxnSpPr>
          <p:cNvPr id="8" name="Straight Arrow Connector 7"/>
          <p:cNvCxnSpPr/>
          <p:nvPr/>
        </p:nvCxnSpPr>
        <p:spPr bwMode="auto">
          <a:xfrm flipV="1">
            <a:off x="2425700" y="1079500"/>
            <a:ext cx="1993900" cy="419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4419600" y="1333500"/>
            <a:ext cx="20447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78850" name="Rectangle 1026"/>
          <p:cNvSpPr>
            <a:spLocks noGrp="1" noChangeArrowheads="1"/>
          </p:cNvSpPr>
          <p:nvPr>
            <p:ph type="title"/>
          </p:nvPr>
        </p:nvSpPr>
        <p:spPr>
          <a:xfrm>
            <a:off x="1093856" y="107750"/>
            <a:ext cx="3416318" cy="424664"/>
          </a:xfrm>
        </p:spPr>
        <p:txBody>
          <a:bodyPr/>
          <a:lstStyle/>
          <a:p>
            <a:r>
              <a:rPr lang="en-US"/>
              <a:t>The Field Equation</a:t>
            </a:r>
          </a:p>
        </p:txBody>
      </p:sp>
      <p:sp>
        <p:nvSpPr>
          <p:cNvPr id="78851" name="Rectangle 1027"/>
          <p:cNvSpPr>
            <a:spLocks noGrp="1" noChangeArrowheads="1"/>
          </p:cNvSpPr>
          <p:nvPr>
            <p:ph type="body" idx="1"/>
          </p:nvPr>
        </p:nvSpPr>
        <p:spPr>
          <a:xfrm>
            <a:off x="450242" y="843247"/>
            <a:ext cx="8300621" cy="1072751"/>
          </a:xfrm>
        </p:spPr>
        <p:txBody>
          <a:bodyPr/>
          <a:lstStyle/>
          <a:p>
            <a:r>
              <a:rPr lang="en-US">
                <a:latin typeface="Times" charset="0"/>
              </a:rPr>
              <a:t>As the electrons bunch they radiate coherently.  The radiated field adds to the original bunching field.  Depending on the initial electron velocity it can add in phase, in quadrature, or out of phase.  This defines a new equation:</a:t>
            </a:r>
          </a:p>
        </p:txBody>
      </p:sp>
      <p:graphicFrame>
        <p:nvGraphicFramePr>
          <p:cNvPr id="78852" name="Object 1028"/>
          <p:cNvGraphicFramePr>
            <a:graphicFrameLocks noChangeAspect="1"/>
          </p:cNvGraphicFramePr>
          <p:nvPr/>
        </p:nvGraphicFramePr>
        <p:xfrm>
          <a:off x="3727072" y="3269217"/>
          <a:ext cx="1737487" cy="595797"/>
        </p:xfrm>
        <a:graphic>
          <a:graphicData uri="http://schemas.openxmlformats.org/presentationml/2006/ole">
            <p:oleObj spid="_x0000_s67586" name="Equation" r:id="rId3" imgW="1739900" imgH="596900" progId="Equation.3">
              <p:embed/>
            </p:oleObj>
          </a:graphicData>
        </a:graphic>
      </p:graphicFrame>
      <p:graphicFrame>
        <p:nvGraphicFramePr>
          <p:cNvPr id="78853" name="Object 1029"/>
          <p:cNvGraphicFramePr>
            <a:graphicFrameLocks noChangeAspect="1"/>
          </p:cNvGraphicFramePr>
          <p:nvPr/>
        </p:nvGraphicFramePr>
        <p:xfrm>
          <a:off x="3893510" y="1990379"/>
          <a:ext cx="1572616" cy="507061"/>
        </p:xfrm>
        <a:graphic>
          <a:graphicData uri="http://schemas.openxmlformats.org/presentationml/2006/ole">
            <p:oleObj spid="_x0000_s67587" name="Equation" r:id="rId4" imgW="1574800" imgH="508000" progId="Equation.3">
              <p:embed/>
            </p:oleObj>
          </a:graphicData>
        </a:graphic>
      </p:graphicFrame>
      <p:sp>
        <p:nvSpPr>
          <p:cNvPr id="78855" name="Text Box 1031"/>
          <p:cNvSpPr txBox="1">
            <a:spLocks noChangeArrowheads="1"/>
          </p:cNvSpPr>
          <p:nvPr/>
        </p:nvSpPr>
        <p:spPr bwMode="auto">
          <a:xfrm>
            <a:off x="745090" y="2658902"/>
            <a:ext cx="4157977" cy="369184"/>
          </a:xfrm>
          <a:prstGeom prst="rect">
            <a:avLst/>
          </a:prstGeom>
          <a:noFill/>
          <a:ln w="12700">
            <a:noFill/>
            <a:miter lim="800000"/>
            <a:headEnd/>
            <a:tailEnd/>
          </a:ln>
          <a:effectLst/>
        </p:spPr>
        <p:txBody>
          <a:bodyPr wrap="none" lIns="91294" tIns="45647" rIns="91294" bIns="45647">
            <a:prstTxWarp prst="textNoShape">
              <a:avLst/>
            </a:prstTxWarp>
            <a:spAutoFit/>
          </a:bodyPr>
          <a:lstStyle/>
          <a:p>
            <a:r>
              <a:rPr lang="en-US" sz="1800" dirty="0"/>
              <a:t>Where we define the normalized current as</a:t>
            </a:r>
          </a:p>
        </p:txBody>
      </p:sp>
      <p:sp>
        <p:nvSpPr>
          <p:cNvPr id="78856" name="Text Box 1032"/>
          <p:cNvSpPr txBox="1">
            <a:spLocks noChangeArrowheads="1"/>
          </p:cNvSpPr>
          <p:nvPr/>
        </p:nvSpPr>
        <p:spPr bwMode="auto">
          <a:xfrm>
            <a:off x="821185" y="3959830"/>
            <a:ext cx="6940436" cy="1412547"/>
          </a:xfrm>
          <a:prstGeom prst="rect">
            <a:avLst/>
          </a:prstGeom>
          <a:noFill/>
          <a:ln w="12700">
            <a:noFill/>
            <a:miter lim="800000"/>
            <a:headEnd/>
            <a:tailEnd/>
          </a:ln>
          <a:effectLst/>
        </p:spPr>
        <p:txBody>
          <a:bodyPr lIns="91294" tIns="45647" rIns="91294" bIns="45647">
            <a:prstTxWarp prst="textNoShape">
              <a:avLst/>
            </a:prstTxWarp>
            <a:spAutoFit/>
          </a:bodyPr>
          <a:lstStyle/>
          <a:p>
            <a:pPr>
              <a:lnSpc>
                <a:spcPct val="120000"/>
              </a:lnSpc>
            </a:pPr>
            <a:r>
              <a:rPr lang="en-US" sz="1800" dirty="0"/>
              <a:t>Where </a:t>
            </a:r>
            <a:r>
              <a:rPr lang="en-US" sz="1800" dirty="0" err="1">
                <a:latin typeface="Symbol" charset="2"/>
              </a:rPr>
              <a:t>r</a:t>
            </a:r>
            <a:r>
              <a:rPr lang="en-US" sz="1800" dirty="0"/>
              <a:t> is the electron density.  For low </a:t>
            </a:r>
            <a:r>
              <a:rPr lang="en-US" sz="1800" dirty="0" smtClean="0"/>
              <a:t>gain (</a:t>
            </a:r>
            <a:r>
              <a:rPr lang="en-US" sz="1800" i="1" dirty="0" err="1" smtClean="0"/>
              <a:t>j</a:t>
            </a:r>
            <a:r>
              <a:rPr lang="en-US" sz="1800" dirty="0" smtClean="0"/>
              <a:t>&lt;1), </a:t>
            </a:r>
            <a:r>
              <a:rPr lang="en-US" sz="1800" dirty="0"/>
              <a:t>the gain is just G=0.135</a:t>
            </a:r>
            <a:r>
              <a:rPr lang="en-US" sz="1800" i="1" dirty="0"/>
              <a:t>j </a:t>
            </a:r>
            <a:r>
              <a:rPr lang="en-US" sz="1800" dirty="0"/>
              <a:t>. The pendulum</a:t>
            </a:r>
            <a:r>
              <a:rPr lang="en-US" sz="1800" dirty="0" smtClean="0"/>
              <a:t> and field </a:t>
            </a:r>
            <a:r>
              <a:rPr lang="en-US" sz="1800" dirty="0"/>
              <a:t>equations must be solved self-consistently and are applicable in low and high field and low and high gain.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Lab_PowerPoint3">
  <a:themeElements>
    <a:clrScheme name="JLab_PowerPoint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JLab_PowerPoint3</Template>
  <TotalTime>17252</TotalTime>
  <Words>1601</Words>
  <Application>Microsoft Macintosh PowerPoint</Application>
  <PresentationFormat>On-screen Show (4:3)</PresentationFormat>
  <Paragraphs>157</Paragraphs>
  <Slides>31</Slides>
  <Notes>3</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JLab_PowerPoint3</vt:lpstr>
      <vt:lpstr>Equation</vt:lpstr>
      <vt:lpstr>Microsoft Equation</vt:lpstr>
      <vt:lpstr>Slide 1</vt:lpstr>
      <vt:lpstr>Outline</vt:lpstr>
      <vt:lpstr>Relativistic Hertzian Dipole </vt:lpstr>
      <vt:lpstr>FEL MECHANISM</vt:lpstr>
      <vt:lpstr>How an  FEL works</vt:lpstr>
      <vt:lpstr>The Synchronous Condition, cont.</vt:lpstr>
      <vt:lpstr>The Pendulum Equation</vt:lpstr>
      <vt:lpstr>Motion in the Pendulum Phase Space</vt:lpstr>
      <vt:lpstr>The Field Equation</vt:lpstr>
      <vt:lpstr>Spontaneous radiation and Gain</vt:lpstr>
      <vt:lpstr>Exercise</vt:lpstr>
      <vt:lpstr>Gain</vt:lpstr>
      <vt:lpstr>Now Reality Raises its Ugly Head</vt:lpstr>
      <vt:lpstr>Reality #1: Real Optical Modes</vt:lpstr>
      <vt:lpstr>Higher order modes</vt:lpstr>
      <vt:lpstr>Reality #2: Electron beam size</vt:lpstr>
      <vt:lpstr>Electron beam size (cont.)</vt:lpstr>
      <vt:lpstr>Weak focusing case</vt:lpstr>
      <vt:lpstr>Filling factor</vt:lpstr>
      <vt:lpstr>Reality #3: Angular effects</vt:lpstr>
      <vt:lpstr>Reality #4: Energy spread</vt:lpstr>
      <vt:lpstr>Longitudinal match</vt:lpstr>
      <vt:lpstr>Offsets instead of spreads</vt:lpstr>
      <vt:lpstr>What about Jitter?</vt:lpstr>
      <vt:lpstr>Three Dimensional Simulations</vt:lpstr>
      <vt:lpstr>FEL MECHANISM</vt:lpstr>
      <vt:lpstr>UV Demo Beamline Layout</vt:lpstr>
      <vt:lpstr>Cornell Undulator A Prototype</vt:lpstr>
      <vt:lpstr>UV Wiggler trajectories in Cornell Wiggler</vt:lpstr>
      <vt:lpstr>Very High Gain Seen at 400 nm</vt:lpstr>
      <vt:lpstr>Conclusions</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 Demo Lasing 12-10</dc:title>
  <dc:subject>same</dc:subject>
  <dc:creator>Michelle Shinn/Steve Benson/David Douglas</dc:creator>
  <cp:lastModifiedBy>Stephen Benson</cp:lastModifiedBy>
  <cp:revision>487</cp:revision>
  <dcterms:created xsi:type="dcterms:W3CDTF">2011-01-17T01:19:50Z</dcterms:created>
  <dcterms:modified xsi:type="dcterms:W3CDTF">2011-01-17T13:49:08Z</dcterms:modified>
</cp:coreProperties>
</file>