
<file path=[Content_Types].xml><?xml version="1.0" encoding="utf-8"?>
<Types xmlns="http://schemas.openxmlformats.org/package/2006/content-types">
  <Default Extension="pict" ContentType="image/pict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embeddings/Microsoft_Equation3.bin" ContentType="application/vnd.openxmlformats-officedocument.oleObject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Microsoft_Equation4.bin" ContentType="application/vnd.openxmlformats-officedocument.oleObject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Default Extension="tiff" ContentType="image/tiff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Equation6.bin" ContentType="application/vnd.openxmlformats-officedocument.oleObject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15"/>
  </p:notesMasterIdLst>
  <p:sldIdLst>
    <p:sldId id="259" r:id="rId2"/>
    <p:sldId id="343" r:id="rId3"/>
    <p:sldId id="333" r:id="rId4"/>
    <p:sldId id="353" r:id="rId5"/>
    <p:sldId id="369" r:id="rId6"/>
    <p:sldId id="357" r:id="rId7"/>
    <p:sldId id="361" r:id="rId8"/>
    <p:sldId id="366" r:id="rId9"/>
    <p:sldId id="371" r:id="rId10"/>
    <p:sldId id="370" r:id="rId11"/>
    <p:sldId id="332" r:id="rId12"/>
    <p:sldId id="341" r:id="rId13"/>
    <p:sldId id="368" r:id="rId14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Stephen Benson" initials="S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68" y="-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Relationship Id="rId2" Type="http://schemas.openxmlformats.org/officeDocument/2006/relationships/image" Target="../media/image10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Relationship Id="rId2" Type="http://schemas.openxmlformats.org/officeDocument/2006/relationships/image" Target="../media/image14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665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2484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827" y="0"/>
            <a:ext cx="3043665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2484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33" y="4422144"/>
            <a:ext cx="5617837" cy="418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684"/>
            <a:ext cx="3043665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2484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827" y="8842684"/>
            <a:ext cx="3043665" cy="46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2484">
              <a:defRPr sz="1200"/>
            </a:lvl1pPr>
          </a:lstStyle>
          <a:p>
            <a:fld id="{24709204-DAF3-4AC5-A5FB-CDDE6A58A2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8D7A2F-9F7C-4AD2-B977-49BAE0DD5AAE}" type="slidenum">
              <a:rPr lang="en-US"/>
              <a:pPr/>
              <a:t>1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04850"/>
            <a:ext cx="4637088" cy="34782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379" y="4422144"/>
            <a:ext cx="5148344" cy="418813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09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44460-567F-4FCA-8029-AD6DEA41B917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6.png"/><Relationship Id="rId5" Type="http://schemas.openxmlformats.org/officeDocument/2006/relationships/image" Target="../media/image7.pdf"/><Relationship Id="rId6" Type="http://schemas.openxmlformats.org/officeDocument/2006/relationships/image" Target="../media/image8.png"/><Relationship Id="rId7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6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474663" y="2681288"/>
            <a:ext cx="8118475" cy="49244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Stephen Benson</a:t>
            </a:r>
            <a:endParaRPr lang="en-US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60375" y="4138613"/>
            <a:ext cx="8283575" cy="8058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15000"/>
              </a:spcAft>
            </a:pP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U.S. Particle Accelerator School</a:t>
            </a:r>
          </a:p>
          <a:p>
            <a:pPr algn="ctr">
              <a:lnSpc>
                <a:spcPct val="80000"/>
              </a:lnSpc>
              <a:spcAft>
                <a:spcPct val="15000"/>
              </a:spcAft>
            </a:pPr>
            <a:r>
              <a:rPr lang="en-US" altLang="en-US" sz="2600" dirty="0" smtClean="0">
                <a:latin typeface="Times New Roman" pitchFamily="18" charset="0"/>
                <a:cs typeface="Times New Roman" pitchFamily="18" charset="0"/>
              </a:rPr>
              <a:t>January 28, 2011</a:t>
            </a:r>
            <a:endParaRPr lang="en-US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057275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aseline="0" dirty="0" smtClean="0">
                <a:latin typeface="Times New Roman" pitchFamily="18" charset="0"/>
                <a:cs typeface="Times New Roman" pitchFamily="18" charset="0"/>
              </a:rPr>
              <a:t>Establishing Lasing in the FEL*</a:t>
            </a:r>
            <a:r>
              <a:rPr lang="en-US" sz="2600" i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600" i="1" baseline="0" dirty="0" smtClean="0">
                <a:latin typeface="Times New Roman" pitchFamily="18" charset="0"/>
                <a:cs typeface="Times New Roman" pitchFamily="18" charset="0"/>
              </a:rPr>
            </a:br>
            <a:endParaRPr lang="en-US" sz="2600" i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24878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* This work was supported by U.S. DOE Contract No. DE-AC05-84-ER40150, the Air Force Office of Scientific Research, DOE Basic Energy Sciences, the Office of Naval Research, and the Joint Technology Office.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Aligning the cavity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958167" y="2180166"/>
            <a:ext cx="190500" cy="323850"/>
            <a:chOff x="3314700" y="2146300"/>
            <a:chExt cx="190500" cy="323850"/>
          </a:xfrm>
        </p:grpSpPr>
        <p:cxnSp>
          <p:nvCxnSpPr>
            <p:cNvPr id="6" name="Straight Connector 5"/>
            <p:cNvCxnSpPr/>
            <p:nvPr/>
          </p:nvCxnSpPr>
          <p:spPr bwMode="auto">
            <a:xfrm rot="16200000" flipH="1">
              <a:off x="3286125" y="2174875"/>
              <a:ext cx="133350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6200000" flipH="1">
              <a:off x="3400425" y="2365375"/>
              <a:ext cx="133350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Rectangle 7"/>
          <p:cNvSpPr/>
          <p:nvPr/>
        </p:nvSpPr>
        <p:spPr bwMode="auto">
          <a:xfrm rot="16200000">
            <a:off x="374650" y="3105150"/>
            <a:ext cx="8763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666750" y="2233083"/>
            <a:ext cx="241300" cy="2243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endCxn id="8" idx="3"/>
          </p:cNvCxnSpPr>
          <p:nvPr/>
        </p:nvCxnSpPr>
        <p:spPr bwMode="auto">
          <a:xfrm rot="5400000" flipH="1" flipV="1">
            <a:off x="812800" y="2781300"/>
            <a:ext cx="158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8" idx="3"/>
          </p:cNvCxnSpPr>
          <p:nvPr/>
        </p:nvCxnSpPr>
        <p:spPr bwMode="auto">
          <a:xfrm rot="16200000" flipV="1">
            <a:off x="581025" y="2549525"/>
            <a:ext cx="450850" cy="12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35" idx="2"/>
          </p:cNvCxnSpPr>
          <p:nvPr/>
        </p:nvCxnSpPr>
        <p:spPr bwMode="auto">
          <a:xfrm flipV="1">
            <a:off x="797983" y="2328334"/>
            <a:ext cx="7761818" cy="148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" name="Group 22"/>
          <p:cNvGrpSpPr/>
          <p:nvPr/>
        </p:nvGrpSpPr>
        <p:grpSpPr>
          <a:xfrm>
            <a:off x="5524500" y="2180166"/>
            <a:ext cx="190500" cy="323850"/>
            <a:chOff x="3314700" y="2146300"/>
            <a:chExt cx="190500" cy="323850"/>
          </a:xfrm>
        </p:grpSpPr>
        <p:cxnSp>
          <p:nvCxnSpPr>
            <p:cNvPr id="24" name="Straight Connector 23"/>
            <p:cNvCxnSpPr/>
            <p:nvPr/>
          </p:nvCxnSpPr>
          <p:spPr bwMode="auto">
            <a:xfrm rot="16200000" flipH="1">
              <a:off x="3286125" y="2174875"/>
              <a:ext cx="133350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6200000" flipH="1">
              <a:off x="3400425" y="2365375"/>
              <a:ext cx="133350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677834" y="2180166"/>
            <a:ext cx="190500" cy="323850"/>
            <a:chOff x="3314700" y="2146300"/>
            <a:chExt cx="190500" cy="323850"/>
          </a:xfrm>
        </p:grpSpPr>
        <p:cxnSp>
          <p:nvCxnSpPr>
            <p:cNvPr id="27" name="Straight Connector 26"/>
            <p:cNvCxnSpPr/>
            <p:nvPr/>
          </p:nvCxnSpPr>
          <p:spPr bwMode="auto">
            <a:xfrm rot="16200000" flipH="1">
              <a:off x="3286125" y="2174875"/>
              <a:ext cx="133350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16200000" flipH="1">
              <a:off x="3400425" y="2365375"/>
              <a:ext cx="133350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 flipH="1">
            <a:off x="4940301" y="2188633"/>
            <a:ext cx="190500" cy="323850"/>
            <a:chOff x="3314700" y="2146300"/>
            <a:chExt cx="190500" cy="323850"/>
          </a:xfrm>
        </p:grpSpPr>
        <p:cxnSp>
          <p:nvCxnSpPr>
            <p:cNvPr id="31" name="Straight Connector 30"/>
            <p:cNvCxnSpPr/>
            <p:nvPr/>
          </p:nvCxnSpPr>
          <p:spPr bwMode="auto">
            <a:xfrm rot="16200000" flipH="1">
              <a:off x="3286125" y="2174875"/>
              <a:ext cx="133350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16200000" flipH="1">
              <a:off x="3400425" y="2365375"/>
              <a:ext cx="133350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3704167" y="1761067"/>
            <a:ext cx="2226733" cy="34713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Wiggler jaw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687234" y="2607734"/>
            <a:ext cx="2226733" cy="34713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5" name="Block Arc 34"/>
          <p:cNvSpPr/>
          <p:nvPr/>
        </p:nvSpPr>
        <p:spPr bwMode="auto">
          <a:xfrm rot="5400000">
            <a:off x="8246534" y="2184400"/>
            <a:ext cx="626533" cy="287866"/>
          </a:xfrm>
          <a:prstGeom prst="blockArc">
            <a:avLst>
              <a:gd name="adj1" fmla="val 10742851"/>
              <a:gd name="adj2" fmla="val 0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9" name="Block Arc 38"/>
          <p:cNvSpPr/>
          <p:nvPr/>
        </p:nvSpPr>
        <p:spPr bwMode="auto">
          <a:xfrm rot="16200000" flipH="1">
            <a:off x="93133" y="2184400"/>
            <a:ext cx="626533" cy="287866"/>
          </a:xfrm>
          <a:prstGeom prst="blockArc">
            <a:avLst>
              <a:gd name="adj1" fmla="val 10742851"/>
              <a:gd name="adj2" fmla="val 0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 rot="5400000" flipH="1">
            <a:off x="7905751" y="5340350"/>
            <a:ext cx="8763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 flipH="1" flipV="1">
            <a:off x="8248651" y="4468283"/>
            <a:ext cx="241300" cy="2243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endCxn id="43" idx="3"/>
          </p:cNvCxnSpPr>
          <p:nvPr/>
        </p:nvCxnSpPr>
        <p:spPr bwMode="auto">
          <a:xfrm rot="16200000" flipV="1">
            <a:off x="8342313" y="5016500"/>
            <a:ext cx="158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43" idx="3"/>
          </p:cNvCxnSpPr>
          <p:nvPr/>
        </p:nvCxnSpPr>
        <p:spPr bwMode="auto">
          <a:xfrm rot="5400000" flipH="1" flipV="1">
            <a:off x="8124826" y="4784725"/>
            <a:ext cx="450850" cy="12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endCxn id="53" idx="2"/>
          </p:cNvCxnSpPr>
          <p:nvPr/>
        </p:nvCxnSpPr>
        <p:spPr bwMode="auto">
          <a:xfrm flipH="1" flipV="1">
            <a:off x="596900" y="4563534"/>
            <a:ext cx="7761818" cy="1481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9" name="Group 48"/>
          <p:cNvGrpSpPr/>
          <p:nvPr/>
        </p:nvGrpSpPr>
        <p:grpSpPr>
          <a:xfrm flipH="1">
            <a:off x="4631267" y="4415366"/>
            <a:ext cx="190500" cy="323850"/>
            <a:chOff x="3314700" y="2146300"/>
            <a:chExt cx="190500" cy="323850"/>
          </a:xfrm>
        </p:grpSpPr>
        <p:cxnSp>
          <p:nvCxnSpPr>
            <p:cNvPr id="57" name="Straight Connector 56"/>
            <p:cNvCxnSpPr/>
            <p:nvPr/>
          </p:nvCxnSpPr>
          <p:spPr bwMode="auto">
            <a:xfrm rot="16200000" flipH="1">
              <a:off x="3286125" y="2174875"/>
              <a:ext cx="133350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16200000" flipH="1">
              <a:off x="3400425" y="2365375"/>
              <a:ext cx="133350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" name="Group 49"/>
          <p:cNvGrpSpPr/>
          <p:nvPr/>
        </p:nvGrpSpPr>
        <p:grpSpPr>
          <a:xfrm>
            <a:off x="4368800" y="4423833"/>
            <a:ext cx="190500" cy="323850"/>
            <a:chOff x="3314700" y="2146300"/>
            <a:chExt cx="190500" cy="323850"/>
          </a:xfrm>
        </p:grpSpPr>
        <p:cxnSp>
          <p:nvCxnSpPr>
            <p:cNvPr id="55" name="Straight Connector 54"/>
            <p:cNvCxnSpPr/>
            <p:nvPr/>
          </p:nvCxnSpPr>
          <p:spPr bwMode="auto">
            <a:xfrm rot="16200000" flipH="1">
              <a:off x="3286125" y="2174875"/>
              <a:ext cx="133350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6200000" flipH="1">
              <a:off x="3400425" y="2365375"/>
              <a:ext cx="133350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1" name="Rectangle 50"/>
          <p:cNvSpPr/>
          <p:nvPr/>
        </p:nvSpPr>
        <p:spPr bwMode="auto">
          <a:xfrm flipH="1">
            <a:off x="3543301" y="3996267"/>
            <a:ext cx="2226733" cy="34713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Wiggler jaw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 flipH="1">
            <a:off x="3585634" y="4842934"/>
            <a:ext cx="2226733" cy="34713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3" name="Block Arc 52"/>
          <p:cNvSpPr/>
          <p:nvPr/>
        </p:nvSpPr>
        <p:spPr bwMode="auto">
          <a:xfrm rot="16200000" flipH="1">
            <a:off x="283634" y="4419600"/>
            <a:ext cx="626533" cy="287866"/>
          </a:xfrm>
          <a:prstGeom prst="blockArc">
            <a:avLst>
              <a:gd name="adj1" fmla="val 10742851"/>
              <a:gd name="adj2" fmla="val 0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4" name="Block Arc 53"/>
          <p:cNvSpPr/>
          <p:nvPr/>
        </p:nvSpPr>
        <p:spPr bwMode="auto">
          <a:xfrm rot="5400000">
            <a:off x="8437035" y="4419600"/>
            <a:ext cx="626533" cy="287866"/>
          </a:xfrm>
          <a:prstGeom prst="blockArc">
            <a:avLst>
              <a:gd name="adj1" fmla="val 10742851"/>
              <a:gd name="adj2" fmla="val 0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64" name="Straight Connector 63"/>
          <p:cNvCxnSpPr>
            <a:endCxn id="35" idx="2"/>
          </p:cNvCxnSpPr>
          <p:nvPr/>
        </p:nvCxnSpPr>
        <p:spPr bwMode="auto">
          <a:xfrm>
            <a:off x="5143500" y="2247900"/>
            <a:ext cx="3416301" cy="804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endCxn id="53" idx="2"/>
          </p:cNvCxnSpPr>
          <p:nvPr/>
        </p:nvCxnSpPr>
        <p:spPr bwMode="auto">
          <a:xfrm rot="10800000">
            <a:off x="596902" y="4563534"/>
            <a:ext cx="3860799" cy="1227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5657850"/>
            <a:ext cx="9144000" cy="1257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ea typeface="ＭＳ Ｐゴシック" pitchFamily="-109" charset="-128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731250" cy="671513"/>
          </a:xfrm>
          <a:noFill/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ＭＳ Ｐゴシック" pitchFamily="-109" charset="-128"/>
              </a:rPr>
              <a:t>UV Demo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ea typeface="ＭＳ Ｐゴシック" pitchFamily="-109" charset="-128"/>
              </a:rPr>
              <a:t>Beamline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ＭＳ Ｐゴシック" pitchFamily="-109" charset="-128"/>
              </a:rPr>
              <a:t> Layout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6408738" y="3989388"/>
            <a:ext cx="1843087" cy="582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ea typeface="ＭＳ Ｐゴシック" pitchFamily="-109" charset="-128"/>
            </a:endParaRP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3211513" y="6465888"/>
            <a:ext cx="5054600" cy="392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ea typeface="ＭＳ Ｐゴシック" pitchFamily="-109" charset="-128"/>
            </a:endParaRPr>
          </a:p>
        </p:txBody>
      </p:sp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0" y="4267200"/>
            <a:ext cx="4572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ea typeface="ＭＳ Ｐゴシック" pitchFamily="-109" charset="-128"/>
            </a:endParaRPr>
          </a:p>
        </p:txBody>
      </p:sp>
      <p:pic>
        <p:nvPicPr>
          <p:cNvPr id="4103" name="Picture 11"/>
          <p:cNvPicPr>
            <a:picLocks noChangeAspect="1" noChangeArrowheads="1"/>
          </p:cNvPicPr>
          <p:nvPr/>
        </p:nvPicPr>
        <p:blipFill>
          <a:blip r:embed="rId3" cstate="print"/>
          <a:srcRect l="16313" t="14209" r="9125" b="9723"/>
          <a:stretch>
            <a:fillRect/>
          </a:stretch>
        </p:blipFill>
        <p:spPr bwMode="auto">
          <a:xfrm>
            <a:off x="715963" y="868363"/>
            <a:ext cx="7827962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65100" y="917575"/>
            <a:ext cx="4268788" cy="1223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 sz="2000">
                <a:solidFill>
                  <a:srgbClr val="D60093"/>
                </a:solidFill>
                <a:latin typeface="Arial" charset="0"/>
                <a:ea typeface="ＭＳ Ｐゴシック" pitchFamily="-109" charset="-128"/>
              </a:rPr>
              <a:t>E = 135 MeV</a:t>
            </a:r>
          </a:p>
          <a:p>
            <a:pPr eaLnBrk="0" hangingPunct="0"/>
            <a:r>
              <a:rPr lang="en-US" sz="2000">
                <a:solidFill>
                  <a:srgbClr val="D60093"/>
                </a:solidFill>
                <a:latin typeface="Arial" charset="0"/>
                <a:ea typeface="ＭＳ Ｐゴシック" pitchFamily="-109" charset="-128"/>
              </a:rPr>
              <a:t>67 pC pulses @ 4.68 MHz</a:t>
            </a:r>
          </a:p>
          <a:p>
            <a:pPr eaLnBrk="0" hangingPunct="0"/>
            <a:endParaRPr lang="en-US" sz="2000">
              <a:solidFill>
                <a:srgbClr val="D60093"/>
              </a:solidFill>
              <a:latin typeface="Arial" charset="0"/>
              <a:ea typeface="ＭＳ Ｐゴシック" pitchFamily="-109" charset="-128"/>
            </a:endParaRPr>
          </a:p>
          <a:p>
            <a:pPr eaLnBrk="0" hangingPunct="0"/>
            <a:r>
              <a:rPr lang="en-US" sz="2000">
                <a:solidFill>
                  <a:srgbClr val="D60093"/>
                </a:solidFill>
                <a:latin typeface="Arial" charset="0"/>
                <a:ea typeface="ＭＳ Ｐゴシック" pitchFamily="-109" charset="-128"/>
              </a:rPr>
              <a:t>(&gt;20 </a:t>
            </a:r>
            <a:r>
              <a:rPr lang="el-GR" sz="2000">
                <a:solidFill>
                  <a:srgbClr val="D60093"/>
                </a:solidFill>
                <a:latin typeface="Arial" charset="0"/>
                <a:ea typeface="ＭＳ Ｐゴシック" pitchFamily="-109" charset="-128"/>
              </a:rPr>
              <a:t>μ</a:t>
            </a:r>
            <a:r>
              <a:rPr lang="en-US" sz="2000">
                <a:solidFill>
                  <a:srgbClr val="D60093"/>
                </a:solidFill>
                <a:latin typeface="Arial" charset="0"/>
                <a:ea typeface="ＭＳ Ｐゴシック" pitchFamily="-109" charset="-128"/>
              </a:rPr>
              <a:t>J/pulse in 250–700 nm UV-VIS)</a:t>
            </a:r>
          </a:p>
          <a:p>
            <a:pPr eaLnBrk="0" hangingPunct="0"/>
            <a:r>
              <a:rPr lang="en-US" sz="2000">
                <a:solidFill>
                  <a:srgbClr val="D60093"/>
                </a:solidFill>
                <a:latin typeface="Arial Unicode MS" pitchFamily="34" charset="-128"/>
                <a:ea typeface="ＭＳ Ｐゴシック" pitchFamily="-109" charset="-128"/>
              </a:rPr>
              <a:t> </a:t>
            </a:r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5791200" y="4475163"/>
            <a:ext cx="3048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33CC"/>
                </a:solidFill>
                <a:latin typeface="Arial" charset="0"/>
                <a:ea typeface="ＭＳ Ｐゴシック" pitchFamily="-109" charset="-128"/>
              </a:rPr>
              <a:t>(</a:t>
            </a:r>
            <a:r>
              <a:rPr lang="en-US" sz="1400" b="1" dirty="0">
                <a:latin typeface="Arial" charset="0"/>
                <a:ea typeface="ＭＳ Ｐゴシック" pitchFamily="-109" charset="-128"/>
              </a:rPr>
              <a:t>UV </a:t>
            </a:r>
            <a:r>
              <a:rPr lang="en-US" sz="1400" b="1" dirty="0" err="1">
                <a:latin typeface="Arial" charset="0"/>
                <a:ea typeface="ＭＳ Ｐゴシック" pitchFamily="-109" charset="-128"/>
              </a:rPr>
              <a:t>beamline</a:t>
            </a:r>
            <a:r>
              <a:rPr lang="en-US" sz="1400" b="1" dirty="0">
                <a:latin typeface="Arial" charset="0"/>
                <a:ea typeface="ＭＳ Ｐゴシック" pitchFamily="-109" charset="-128"/>
              </a:rPr>
              <a:t> and commissioning funded by AFOSR and BES.  Wiggler on loan from Cornell 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High Gain Seen at 400 nm</a:t>
            </a:r>
            <a:endParaRPr lang="en-US" dirty="0"/>
          </a:p>
        </p:txBody>
      </p:sp>
      <p:pic>
        <p:nvPicPr>
          <p:cNvPr id="4" name="Content Placeholder 3" descr="FEL Qmeter 400nm gain Log 12-13-10@17-18-13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683" b="-468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optimum laser performance three things are required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electron beam should be as small as possible compared to the optical </a:t>
            </a:r>
            <a:r>
              <a:rPr lang="en-US" dirty="0" smtClean="0"/>
              <a:t>mode and should b</a:t>
            </a:r>
            <a:r>
              <a:rPr lang="en-US" dirty="0" smtClean="0"/>
              <a:t>e inside the optical mode.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detuning spread must be less than about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/4 from all effects.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beam must be stable.  The parameters should vary by no more than about 1/10 of their spreads.</a:t>
            </a:r>
          </a:p>
          <a:p>
            <a:pPr marL="457200" indent="-457200">
              <a:buNone/>
            </a:pPr>
            <a:r>
              <a:rPr lang="en-US" dirty="0" smtClean="0"/>
              <a:t>If any of these things are not true the FEL will let you know!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35578" y="69721"/>
            <a:ext cx="3677892" cy="424664"/>
          </a:xfrm>
        </p:spPr>
        <p:txBody>
          <a:bodyPr wrap="square" lIns="91430" tIns="45716" rIns="91430" bIns="45716"/>
          <a:lstStyle/>
          <a:p>
            <a:r>
              <a:rPr lang="en-US" dirty="0" smtClean="0"/>
              <a:t>Ideal FEL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0" tIns="45716" rIns="91430" bIns="45716"/>
          <a:lstStyle/>
          <a:p>
            <a:endParaRPr lang="en-US"/>
          </a:p>
        </p:txBody>
      </p:sp>
      <p:pic>
        <p:nvPicPr>
          <p:cNvPr id="4" name="Picture 3" descr="felres5C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6874"/>
            <a:ext cx="9144000" cy="5284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90500"/>
            <a:ext cx="7810500" cy="492125"/>
          </a:xfrm>
        </p:spPr>
        <p:txBody>
          <a:bodyPr lIns="63398" tIns="25359" rIns="63398" bIns="25359" anchor="t"/>
          <a:lstStyle/>
          <a:p>
            <a:r>
              <a:rPr lang="en-US" dirty="0" smtClean="0">
                <a:solidFill>
                  <a:srgbClr val="0033CC"/>
                </a:solidFill>
              </a:rPr>
              <a:t>Real FEL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37891" name="Picture 2" descr="Cody &amp; Nate Cornell wiggl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0096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Spontaneous radiation and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63600"/>
            <a:ext cx="7772400" cy="5181600"/>
          </a:xfrm>
        </p:spPr>
        <p:txBody>
          <a:bodyPr/>
          <a:lstStyle/>
          <a:p>
            <a:r>
              <a:rPr lang="en-US" dirty="0" smtClean="0"/>
              <a:t>The spectrum of the spontaneous radiation is just: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width is inversely proportional to the number of wiggler periods and the height is proportional to the square of the number of wiggler periods.</a:t>
            </a:r>
          </a:p>
          <a:p>
            <a:r>
              <a:rPr lang="en-US" dirty="0" smtClean="0"/>
              <a:t>The gain is proportional to the slope of the spontaneous radiation so it is  proportional to the cube of the number of periods.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95300" y="3522854"/>
            <a:ext cx="4070350" cy="2909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724400" y="3528311"/>
            <a:ext cx="4044950" cy="2891539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619500" y="1333500"/>
          <a:ext cx="1752600" cy="635000"/>
        </p:xfrm>
        <a:graphic>
          <a:graphicData uri="http://schemas.openxmlformats.org/presentationml/2006/ole">
            <p:oleObj spid="_x0000_s93186" name="Equation" r:id="rId7" imgW="1752600" imgH="63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have to do to establish lasing?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electron beam has to have small energy spread and transverse emittance and a good longitudinal match (high peak current).</a:t>
            </a:r>
          </a:p>
          <a:p>
            <a:pPr lvl="1"/>
            <a:r>
              <a:rPr lang="en-US" dirty="0" smtClean="0"/>
              <a:t>Miniphase and optimize vernier cavity to get close to optimal longitudinal match.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Match to get beta function waists equal to about 40% of the wiggler length at the center of the wiggler.</a:t>
            </a:r>
            <a:endParaRPr lang="en-US" dirty="0" smtClean="0"/>
          </a:p>
          <a:p>
            <a:r>
              <a:rPr lang="en-US" dirty="0" smtClean="0"/>
              <a:t>The optical cavity has to be aligned with its optical axis coincident with the wiggler axis.</a:t>
            </a:r>
          </a:p>
          <a:p>
            <a:pPr lvl="1"/>
            <a:r>
              <a:rPr lang="en-US" dirty="0" smtClean="0"/>
              <a:t>Can check with cavity enhancement.</a:t>
            </a:r>
          </a:p>
          <a:p>
            <a:r>
              <a:rPr lang="en-US" dirty="0" smtClean="0"/>
              <a:t>The electron beam has to be aligned along the wiggler axis and overlapped with the optical mode.  (remember they are both really small!!!)</a:t>
            </a:r>
          </a:p>
          <a:p>
            <a:r>
              <a:rPr lang="en-US" dirty="0" smtClean="0"/>
              <a:t>The cavity length has to be within a few microns of synchronous length or no gain occurs.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numbers for the 400 nm UVFEL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863599"/>
            <a:ext cx="7251700" cy="536847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Remember the optical mode waist vs. position: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our case </a:t>
            </a:r>
            <a:r>
              <a:rPr lang="en-US" i="1" dirty="0" err="1" smtClean="0"/>
              <a:t>z</a:t>
            </a:r>
            <a:r>
              <a:rPr lang="en-US" baseline="-25000" dirty="0" err="1" smtClean="0"/>
              <a:t>R</a:t>
            </a:r>
            <a:r>
              <a:rPr lang="en-US" dirty="0" smtClean="0"/>
              <a:t> = 93 cm and the wavelength is 400 nm so </a:t>
            </a:r>
          </a:p>
          <a:p>
            <a:pPr algn="ctr">
              <a:buNone/>
            </a:pPr>
            <a:r>
              <a:rPr lang="en-US" i="1" dirty="0" smtClean="0"/>
              <a:t>w</a:t>
            </a:r>
            <a:r>
              <a:rPr lang="en-US" i="1" baseline="-25000" dirty="0" smtClean="0"/>
              <a:t>0</a:t>
            </a:r>
            <a:r>
              <a:rPr lang="en-US" dirty="0" smtClean="0"/>
              <a:t> = 344 µ</a:t>
            </a:r>
            <a:r>
              <a:rPr lang="en-US" dirty="0" err="1" smtClean="0"/>
              <a:t>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 minimum beta function is supposed to be 80 cm so the electron </a:t>
            </a:r>
            <a:r>
              <a:rPr lang="en-US" dirty="0" smtClean="0"/>
              <a:t>beam size is about (assuming 5 mm-</a:t>
            </a:r>
            <a:r>
              <a:rPr lang="en-US" dirty="0" err="1" smtClean="0"/>
              <a:t>mrad</a:t>
            </a:r>
            <a:r>
              <a:rPr lang="en-US" dirty="0" smtClean="0"/>
              <a:t> emittance)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x</a:t>
            </a:r>
            <a:r>
              <a:rPr lang="en-US" dirty="0" smtClean="0"/>
              <a:t> =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y</a:t>
            </a:r>
            <a:r>
              <a:rPr lang="en-US" dirty="0" smtClean="0"/>
              <a:t> = 123 µ</a:t>
            </a:r>
            <a:r>
              <a:rPr lang="en-US" dirty="0" err="1" smtClean="0"/>
              <a:t>m</a:t>
            </a:r>
            <a:endParaRPr lang="en-US" baseline="-25000" dirty="0" smtClean="0"/>
          </a:p>
          <a:p>
            <a:pPr>
              <a:buNone/>
            </a:pPr>
            <a:r>
              <a:rPr lang="en-US" dirty="0" smtClean="0"/>
              <a:t>The mirror </a:t>
            </a:r>
            <a:r>
              <a:rPr lang="en-US" dirty="0" err="1" smtClean="0"/>
              <a:t>piezos</a:t>
            </a:r>
            <a:r>
              <a:rPr lang="en-US" dirty="0" smtClean="0"/>
              <a:t> move the mirrors at the rate of ~15 </a:t>
            </a:r>
            <a:r>
              <a:rPr lang="en-US" dirty="0" smtClean="0"/>
              <a:t>µ</a:t>
            </a:r>
            <a:r>
              <a:rPr lang="en-US" dirty="0" err="1" smtClean="0"/>
              <a:t>rad</a:t>
            </a:r>
            <a:r>
              <a:rPr lang="en-US" dirty="0" smtClean="0"/>
              <a:t>/V</a:t>
            </a:r>
          </a:p>
          <a:p>
            <a:pPr>
              <a:buNone/>
            </a:pPr>
            <a:r>
              <a:rPr lang="en-US" dirty="0" smtClean="0"/>
              <a:t>A corrector change of 10 G-cm steers a 135 </a:t>
            </a:r>
            <a:r>
              <a:rPr lang="en-US" dirty="0" err="1" smtClean="0"/>
              <a:t>MeV</a:t>
            </a:r>
            <a:r>
              <a:rPr lang="en-US" dirty="0" smtClean="0"/>
              <a:t> beam by 22 µ</a:t>
            </a:r>
            <a:r>
              <a:rPr lang="en-US" dirty="0" err="1" smtClean="0"/>
              <a:t>rad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 wiggler vertical </a:t>
            </a:r>
            <a:r>
              <a:rPr lang="en-US" dirty="0" err="1" smtClean="0"/>
              <a:t>betatron</a:t>
            </a:r>
            <a:r>
              <a:rPr lang="en-US" dirty="0" smtClean="0"/>
              <a:t> phase advance is 66.7°. This means that the beam moves 78% of the amount vertically as horizontally at the end of the wiggler </a:t>
            </a: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06930" y="1252220"/>
          <a:ext cx="5194300" cy="736600"/>
        </p:xfrm>
        <a:graphic>
          <a:graphicData uri="http://schemas.openxmlformats.org/presentationml/2006/ole">
            <p:oleObj spid="_x0000_s97283" name="Equation" r:id="rId3" imgW="5194300" imgH="736600" progId="Equation.3">
              <p:embed/>
            </p:oleObj>
          </a:graphicData>
        </a:graphic>
      </p:graphicFrame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2037443" y="3390900"/>
          <a:ext cx="5080000" cy="762000"/>
        </p:xfrm>
        <a:graphic>
          <a:graphicData uri="http://schemas.openxmlformats.org/presentationml/2006/ole">
            <p:oleObj spid="_x0000_s97287" name="Equation" r:id="rId4" imgW="5080000" imgH="762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focusing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matched </a:t>
            </a:r>
            <a:r>
              <a:rPr lang="en-US" dirty="0" err="1" smtClean="0"/>
              <a:t>betatron</a:t>
            </a:r>
            <a:r>
              <a:rPr lang="en-US" dirty="0" smtClean="0"/>
              <a:t> period much longer than the wiggler it might be better to focus the beam in the wiggler center to improve the filling factor.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52650" y="2089150"/>
            <a:ext cx="5353050" cy="382663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rot="5400000">
            <a:off x="6686550" y="2559050"/>
            <a:ext cx="800100" cy="584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15200" y="2260600"/>
            <a:ext cx="1460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Focused envelope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V="1">
            <a:off x="6769100" y="3987800"/>
            <a:ext cx="1143000" cy="876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124700" y="3619500"/>
            <a:ext cx="1689100" cy="31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Unfocused envelope</a:t>
            </a:r>
            <a:endParaRPr lang="en-US" sz="1400" dirty="0"/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844800" y="2781300"/>
            <a:ext cx="41529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870200" y="5080000"/>
            <a:ext cx="41529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1562100" y="2527300"/>
            <a:ext cx="1612900" cy="25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23900" y="2184400"/>
            <a:ext cx="149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Matched envelope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Allowed offsets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so far has concentrated on distributions.  What if the whole beam moves?</a:t>
            </a:r>
          </a:p>
          <a:p>
            <a:pPr lvl="1"/>
            <a:r>
              <a:rPr lang="en-US" dirty="0" smtClean="0"/>
              <a:t>Angular shift:  Want the angular shift to be less than the mode divergence so we want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 an example for 400 nm and</a:t>
            </a:r>
            <a:r>
              <a:rPr lang="en-US" dirty="0" smtClean="0"/>
              <a:t> </a:t>
            </a:r>
            <a:r>
              <a:rPr lang="en-US" i="1" dirty="0" err="1" smtClean="0"/>
              <a:t>z</a:t>
            </a:r>
            <a:r>
              <a:rPr lang="en-US" baseline="-25000" dirty="0" err="1" smtClean="0"/>
              <a:t>R</a:t>
            </a:r>
            <a:r>
              <a:rPr lang="en-US" dirty="0" smtClean="0"/>
              <a:t>=</a:t>
            </a:r>
            <a:r>
              <a:rPr lang="en-US" dirty="0" smtClean="0"/>
              <a:t>93 </a:t>
            </a:r>
            <a:r>
              <a:rPr lang="en-US" dirty="0" smtClean="0"/>
              <a:t>cm</a:t>
            </a:r>
            <a:r>
              <a:rPr lang="en-US" dirty="0" smtClean="0"/>
              <a:t> we </a:t>
            </a:r>
            <a:r>
              <a:rPr lang="en-US" dirty="0" smtClean="0"/>
              <a:t>want the angle error to be less than  </a:t>
            </a:r>
            <a:r>
              <a:rPr lang="en-US" dirty="0" smtClean="0"/>
              <a:t>370 </a:t>
            </a:r>
            <a:r>
              <a:rPr lang="en-US" dirty="0" smtClean="0"/>
              <a:t>µrad.</a:t>
            </a:r>
          </a:p>
          <a:p>
            <a:pPr lvl="1"/>
            <a:r>
              <a:rPr lang="en-US" dirty="0" smtClean="0"/>
              <a:t>Position shift: Want the transverse position to be smaller than half the waist size (mode jumps if you exceed this) so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I steer at the wiggler entrance the horizontal offset will dominate the angular error.  ~40 G-cm will steer 170 µ</a:t>
            </a:r>
            <a:r>
              <a:rPr lang="en-US" dirty="0" err="1" smtClean="0"/>
              <a:t>m</a:t>
            </a:r>
            <a:r>
              <a:rPr lang="en-US" dirty="0" smtClean="0"/>
              <a:t> at wiggler center.  This changes the angle by ~90 µrad.</a:t>
            </a:r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037330" y="2233930"/>
          <a:ext cx="927100" cy="622300"/>
        </p:xfrm>
        <a:graphic>
          <a:graphicData uri="http://schemas.openxmlformats.org/presentationml/2006/ole">
            <p:oleObj spid="_x0000_s106498" name="Equation" r:id="rId3" imgW="927100" imgH="6223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71420" y="4138930"/>
          <a:ext cx="4648200" cy="571500"/>
        </p:xfrm>
        <a:graphic>
          <a:graphicData uri="http://schemas.openxmlformats.org/presentationml/2006/ole">
            <p:oleObj spid="_x0000_s106499" name="Equation" r:id="rId4" imgW="4648200" imgH="571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 Steering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mode rotates by about M/2 times the steering of one mirror.  The magnification is defined as: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a 32 meter cavity with a 93 cm Rayleigh range the magnification is 296 so the mode rotates by 148 times the mirror steering.</a:t>
            </a:r>
          </a:p>
          <a:p>
            <a:r>
              <a:rPr lang="en-US" dirty="0" smtClean="0"/>
              <a:t>So the mode moves about 2.4 mm on the mirror for a 1 µ</a:t>
            </a:r>
            <a:r>
              <a:rPr lang="en-US" dirty="0" err="1" smtClean="0"/>
              <a:t>rad</a:t>
            </a:r>
            <a:r>
              <a:rPr lang="en-US" dirty="0" smtClean="0"/>
              <a:t> steering.</a:t>
            </a:r>
          </a:p>
          <a:p>
            <a:r>
              <a:rPr lang="en-US" dirty="0" smtClean="0"/>
              <a:t>This means that the mode will miss the mirrors for a shift of less than 10 µrad.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98900" y="1790700"/>
          <a:ext cx="1524000" cy="762000"/>
        </p:xfrm>
        <a:graphic>
          <a:graphicData uri="http://schemas.openxmlformats.org/presentationml/2006/ole">
            <p:oleObj spid="_x0000_s115714" name="Equation" r:id="rId3" imgW="1524000" imgH="76200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JLab_PowerPoint3">
  <a:themeElements>
    <a:clrScheme name="JLab_PowerPoint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JLab_PowerPoint3</Template>
  <TotalTime>17338</TotalTime>
  <Words>781</Words>
  <Application>Microsoft Macintosh PowerPoint</Application>
  <PresentationFormat>On-screen Show (4:3)</PresentationFormat>
  <Paragraphs>75</Paragraphs>
  <Slides>13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JLab_PowerPoint3</vt:lpstr>
      <vt:lpstr>Equation</vt:lpstr>
      <vt:lpstr>Microsoft Equation</vt:lpstr>
      <vt:lpstr>Slide 1</vt:lpstr>
      <vt:lpstr>Ideal FEL</vt:lpstr>
      <vt:lpstr>Real FEL</vt:lpstr>
      <vt:lpstr>Spontaneous radiation and Gain</vt:lpstr>
      <vt:lpstr>What do you have to do to establish lasing?</vt:lpstr>
      <vt:lpstr>A few numbers for the 400 nm UVFEL</vt:lpstr>
      <vt:lpstr>Weak focusing case</vt:lpstr>
      <vt:lpstr>Allowed offsets</vt:lpstr>
      <vt:lpstr>Mirror Steering</vt:lpstr>
      <vt:lpstr>Aligning the cavity</vt:lpstr>
      <vt:lpstr>UV Demo Beamline Layout</vt:lpstr>
      <vt:lpstr>Very High Gain Seen at 400 nm</vt:lpstr>
      <vt:lpstr>Conclusions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 Demo Lasing 12-10</dc:title>
  <dc:subject>same</dc:subject>
  <dc:creator>Michelle Shinn/Steve Benson/David Douglas</dc:creator>
  <cp:lastModifiedBy>Stephen Benson</cp:lastModifiedBy>
  <cp:revision>497</cp:revision>
  <dcterms:created xsi:type="dcterms:W3CDTF">2011-01-28T02:44:41Z</dcterms:created>
  <dcterms:modified xsi:type="dcterms:W3CDTF">2011-01-28T03:55:13Z</dcterms:modified>
</cp:coreProperties>
</file>