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sldIdLst>
    <p:sldId id="256" r:id="rId3"/>
    <p:sldId id="284" r:id="rId4"/>
    <p:sldId id="285" r:id="rId5"/>
    <p:sldId id="286" r:id="rId6"/>
    <p:sldId id="275" r:id="rId7"/>
    <p:sldId id="276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4" r:id="rId20"/>
    <p:sldId id="272" r:id="rId21"/>
    <p:sldId id="278" r:id="rId22"/>
    <p:sldId id="277" r:id="rId23"/>
    <p:sldId id="283" r:id="rId24"/>
    <p:sldId id="282" r:id="rId25"/>
    <p:sldId id="27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33CC33"/>
    <a:srgbClr val="FFFF00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68B91-5E8F-46EC-9B7E-4D6D158C0BAC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90AC2-A033-4A1F-9428-0A9E550E58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Multislit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space charge</a:t>
            </a:r>
            <a:r>
              <a:rPr lang="en-US" baseline="0" dirty="0" smtClean="0">
                <a:sym typeface="Wingdings" pitchFamily="2" charset="2"/>
              </a:rPr>
              <a:t> dominated beam, multi-monitor  high power and/or finely tuned beam, quad scan  versatile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90AC2-A033-4A1F-9428-0A9E550E582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Need</a:t>
            </a:r>
            <a:r>
              <a:rPr lang="en-US" baseline="0" dirty="0" smtClean="0"/>
              <a:t> a place where the </a:t>
            </a:r>
            <a:r>
              <a:rPr lang="en-US" baseline="0" dirty="0" err="1" smtClean="0"/>
              <a:t>betatron</a:t>
            </a:r>
            <a:r>
              <a:rPr lang="en-US" baseline="0" dirty="0" smtClean="0"/>
              <a:t> size </a:t>
            </a:r>
            <a:r>
              <a:rPr lang="en-US" baseline="0" dirty="0" err="1" smtClean="0"/>
              <a:t>dominiates</a:t>
            </a:r>
            <a:r>
              <a:rPr lang="en-US" baseline="0" dirty="0" smtClean="0"/>
              <a:t> </a:t>
            </a:r>
            <a:r>
              <a:rPr lang="en-US" baseline="0" dirty="0" smtClean="0">
                <a:sym typeface="Wingdings" pitchFamily="2" charset="2"/>
              </a:rPr>
              <a:t> non-dispersed location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90AC2-A033-4A1F-9428-0A9E550E582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Assumes we know</a:t>
            </a:r>
            <a:r>
              <a:rPr lang="en-US" baseline="0" dirty="0" smtClean="0"/>
              <a:t> the transfer matrix </a:t>
            </a:r>
            <a:r>
              <a:rPr lang="en-US" baseline="0" dirty="0" smtClean="0">
                <a:sym typeface="Wingdings" pitchFamily="2" charset="2"/>
              </a:rPr>
              <a:t> space charge needs to be negligible for this method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90AC2-A033-4A1F-9428-0A9E550E582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844FE-59E9-438C-B14A-6894FAFA0E50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AC777-1718-4220-9B13-BFE999CCC7F4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39CA-28EA-47B3-B429-AE447A71A3F3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AE2C1-A258-4196-9C74-32ADB39F44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39CA-28EA-47B3-B429-AE447A71A3F3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AE2C1-A258-4196-9C74-32ADB39F44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39CA-28EA-47B3-B429-AE447A71A3F3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AE2C1-A258-4196-9C74-32ADB39F44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ChangeArrowheads="1"/>
          </p:cNvSpPr>
          <p:nvPr/>
        </p:nvSpPr>
        <p:spPr bwMode="auto">
          <a:xfrm>
            <a:off x="8143875" y="6505575"/>
            <a:ext cx="6556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smtClean="0">
                <a:solidFill>
                  <a:srgbClr val="FFFFFF"/>
                </a:solidFill>
                <a:latin typeface="Arial" charset="0"/>
              </a:rPr>
              <a:t>Slide </a:t>
            </a:r>
            <a:fld id="{2386F554-38E5-4271-9472-7CA7BEE00E3A}" type="slidenum">
              <a:rPr lang="en-US" altLang="en-US" sz="1000" smtClean="0">
                <a:solidFill>
                  <a:srgbClr val="FFFFFF"/>
                </a:solidFill>
                <a:latin typeface="Arial" charset="0"/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92515" name="Rectangle 3"/>
          <p:cNvSpPr>
            <a:spLocks noChangeArrowheads="1"/>
          </p:cNvSpPr>
          <p:nvPr/>
        </p:nvSpPr>
        <p:spPr bwMode="auto">
          <a:xfrm>
            <a:off x="152400" y="144463"/>
            <a:ext cx="8839200" cy="6553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C.D. Tennant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C.D. Tennant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838200"/>
            <a:ext cx="43053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838200"/>
            <a:ext cx="43053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C.D. Tennant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C.D. Tennant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C.D. Tennant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C.D. Tennant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C.D. Tennant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39CA-28EA-47B3-B429-AE447A71A3F3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AE2C1-A258-4196-9C74-32ADB39F44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C.D. Tennant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C.D. Tennant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-42863"/>
            <a:ext cx="2190750" cy="6367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-42863"/>
            <a:ext cx="6419850" cy="63674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C.D. Tennant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39CA-28EA-47B3-B429-AE447A71A3F3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AE2C1-A258-4196-9C74-32ADB39F44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39CA-28EA-47B3-B429-AE447A71A3F3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AE2C1-A258-4196-9C74-32ADB39F44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39CA-28EA-47B3-B429-AE447A71A3F3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AE2C1-A258-4196-9C74-32ADB39F44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39CA-28EA-47B3-B429-AE447A71A3F3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AE2C1-A258-4196-9C74-32ADB39F44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39CA-28EA-47B3-B429-AE447A71A3F3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AE2C1-A258-4196-9C74-32ADB39F44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39CA-28EA-47B3-B429-AE447A71A3F3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AE2C1-A258-4196-9C74-32ADB39F44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39CA-28EA-47B3-B429-AE447A71A3F3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AE2C1-A258-4196-9C74-32ADB39F44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139CA-28EA-47B3-B429-AE447A71A3F3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AE2C1-A258-4196-9C74-32ADB39F44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ChangeArrowheads="1"/>
          </p:cNvSpPr>
          <p:nvPr/>
        </p:nvSpPr>
        <p:spPr bwMode="auto">
          <a:xfrm>
            <a:off x="8061325" y="6467475"/>
            <a:ext cx="838200" cy="325438"/>
          </a:xfrm>
          <a:prstGeom prst="rect">
            <a:avLst/>
          </a:prstGeom>
          <a:solidFill>
            <a:srgbClr val="8FC2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smtClean="0">
              <a:solidFill>
                <a:srgbClr val="000000"/>
              </a:solidFill>
            </a:endParaRPr>
          </a:p>
        </p:txBody>
      </p:sp>
      <p:sp>
        <p:nvSpPr>
          <p:cNvPr id="191491" name="Rectangle 3"/>
          <p:cNvSpPr>
            <a:spLocks noChangeArrowheads="1"/>
          </p:cNvSpPr>
          <p:nvPr/>
        </p:nvSpPr>
        <p:spPr bwMode="auto">
          <a:xfrm>
            <a:off x="0" y="544513"/>
            <a:ext cx="9144000" cy="152400"/>
          </a:xfrm>
          <a:prstGeom prst="rect">
            <a:avLst/>
          </a:prstGeom>
          <a:solidFill>
            <a:srgbClr val="8D8A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smtClean="0">
              <a:solidFill>
                <a:srgbClr val="000000"/>
              </a:solidFill>
            </a:endParaRPr>
          </a:p>
        </p:txBody>
      </p:sp>
      <p:sp>
        <p:nvSpPr>
          <p:cNvPr id="19149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838200"/>
            <a:ext cx="8763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1493" name="Rectangle 5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8FC2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smtClean="0">
              <a:solidFill>
                <a:srgbClr val="000000"/>
              </a:solidFill>
            </a:endParaRPr>
          </a:p>
        </p:txBody>
      </p:sp>
      <p:sp>
        <p:nvSpPr>
          <p:cNvPr id="19149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25438" y="-42863"/>
            <a:ext cx="8229600" cy="685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1495" name="Line 7"/>
          <p:cNvSpPr>
            <a:spLocks noChangeShapeType="1"/>
          </p:cNvSpPr>
          <p:nvPr/>
        </p:nvSpPr>
        <p:spPr bwMode="auto">
          <a:xfrm>
            <a:off x="0" y="6629400"/>
            <a:ext cx="9144000" cy="0"/>
          </a:xfrm>
          <a:prstGeom prst="line">
            <a:avLst/>
          </a:prstGeom>
          <a:noFill/>
          <a:ln w="50800">
            <a:solidFill>
              <a:srgbClr val="8FC200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smtClean="0">
              <a:solidFill>
                <a:srgbClr val="000000"/>
              </a:solidFill>
            </a:endParaRPr>
          </a:p>
        </p:txBody>
      </p:sp>
      <p:sp>
        <p:nvSpPr>
          <p:cNvPr id="191496" name="Rectangle 8"/>
          <p:cNvSpPr>
            <a:spLocks noChangeArrowheads="1"/>
          </p:cNvSpPr>
          <p:nvPr/>
        </p:nvSpPr>
        <p:spPr bwMode="auto">
          <a:xfrm>
            <a:off x="8143875" y="6505575"/>
            <a:ext cx="6556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smtClean="0">
                <a:solidFill>
                  <a:srgbClr val="FFFFFF"/>
                </a:solidFill>
                <a:latin typeface="Arial" charset="0"/>
              </a:rPr>
              <a:t>Slide </a:t>
            </a:r>
            <a:fld id="{8DEE3E11-2556-4DD6-8612-7FE98C46C0B6}" type="slidenum">
              <a:rPr lang="en-US" altLang="en-US" sz="1000" smtClean="0">
                <a:solidFill>
                  <a:srgbClr val="FFFFFF"/>
                </a:solidFill>
                <a:latin typeface="Arial" charset="0"/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9149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10413" y="6627813"/>
            <a:ext cx="1687512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C.D. Tennant</a:t>
            </a:r>
          </a:p>
        </p:txBody>
      </p:sp>
      <p:sp>
        <p:nvSpPr>
          <p:cNvPr id="191498" name="Rectangle 10"/>
          <p:cNvSpPr>
            <a:spLocks noChangeArrowheads="1"/>
          </p:cNvSpPr>
          <p:nvPr/>
        </p:nvSpPr>
        <p:spPr bwMode="auto">
          <a:xfrm>
            <a:off x="2689225" y="6629400"/>
            <a:ext cx="3505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</a:rPr>
              <a:t>THE COLLEGE OF WILLIAM &amp; MARY</a:t>
            </a:r>
          </a:p>
        </p:txBody>
      </p:sp>
      <p:pic>
        <p:nvPicPr>
          <p:cNvPr id="191499" name="Picture 1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63" y="6659563"/>
            <a:ext cx="576262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00150"/>
            <a:ext cx="9144000" cy="2990850"/>
          </a:xfrm>
        </p:spPr>
        <p:txBody>
          <a:bodyPr>
            <a:normAutofit/>
          </a:bodyPr>
          <a:lstStyle/>
          <a:p>
            <a:r>
              <a:rPr lang="en-US" sz="5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Emittance</a:t>
            </a:r>
            <a:r>
              <a:rPr lang="en-US" sz="5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Measurement: </a:t>
            </a:r>
            <a:r>
              <a:rPr lang="en-US" sz="5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Quadrupole</a:t>
            </a:r>
            <a:r>
              <a:rPr lang="en-US" sz="5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Scan</a:t>
            </a:r>
            <a:endParaRPr lang="en-US" sz="5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1752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C. Tennant</a:t>
            </a:r>
          </a:p>
          <a:p>
            <a:r>
              <a:rPr lang="en-US" sz="20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USPAS – January 2011</a:t>
            </a:r>
            <a:endParaRPr lang="en-US" sz="2000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ennant.JLAB\Desktop\Tennant Projects\CONFERENCES\USPAS 2011\QUAD SCAN\ELEGANT EXAMPLE\p10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844" y="747252"/>
            <a:ext cx="8686800" cy="206613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Simulated </a:t>
            </a:r>
            <a:r>
              <a:rPr lang="en-US" sz="3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Quadrupole</a:t>
            </a:r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Scan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199" y="616857"/>
            <a:ext cx="9013371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9827" y="3048000"/>
            <a:ext cx="3294744" cy="37446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50772" y="3048000"/>
            <a:ext cx="5638800" cy="37483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769257" y="2445657"/>
            <a:ext cx="8077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5047344" y="2315028"/>
            <a:ext cx="91440" cy="27432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129416" y="2307771"/>
            <a:ext cx="91440" cy="27432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964543" y="2305593"/>
            <a:ext cx="91440" cy="27432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888999" y="2301963"/>
            <a:ext cx="91440" cy="27432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536371" y="2565399"/>
            <a:ext cx="915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Symbol"/>
              <a:buChar char="D"/>
            </a:pPr>
            <a:r>
              <a:rPr lang="en-US" sz="1200" dirty="0" smtClean="0"/>
              <a:t>= +1000 G</a:t>
            </a:r>
            <a:endParaRPr lang="en-US" sz="1200" dirty="0"/>
          </a:p>
        </p:txBody>
      </p:sp>
      <p:cxnSp>
        <p:nvCxnSpPr>
          <p:cNvPr id="29" name="Straight Connector 28"/>
          <p:cNvCxnSpPr/>
          <p:nvPr/>
        </p:nvCxnSpPr>
        <p:spPr>
          <a:xfrm rot="5400000" flipH="1" flipV="1">
            <a:off x="6934200" y="1676400"/>
            <a:ext cx="152400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plot_p10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16087" y="3106595"/>
            <a:ext cx="3895344" cy="362077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998029" y="6502046"/>
            <a:ext cx="53340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(m</a:t>
            </a:r>
            <a:r>
              <a:rPr lang="en-US" sz="1200" baseline="30000" dirty="0" smtClean="0"/>
              <a:t>-2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pic>
        <p:nvPicPr>
          <p:cNvPr id="30" name="Picture 29" descr="xy_p10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6999" y="3086742"/>
            <a:ext cx="3200400" cy="2468601"/>
          </a:xfrm>
          <a:prstGeom prst="rect">
            <a:avLst/>
          </a:prstGeom>
        </p:spPr>
      </p:pic>
      <p:pic>
        <p:nvPicPr>
          <p:cNvPr id="31" name="Picture 30" descr="hist_p1000.pn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9742" y="5574936"/>
            <a:ext cx="3200400" cy="118872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283068" y="4409502"/>
            <a:ext cx="131959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err="1" smtClean="0">
                <a:latin typeface="Symbol" pitchFamily="18" charset="2"/>
                <a:ea typeface="Tahoma" pitchFamily="34" charset="0"/>
                <a:cs typeface="Tahoma" pitchFamily="34" charset="0"/>
              </a:rPr>
              <a:t>b</a:t>
            </a:r>
            <a:r>
              <a:rPr lang="en-US" sz="1500" baseline="-25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x</a:t>
            </a:r>
            <a:r>
              <a:rPr lang="en-US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= 18.95 m</a:t>
            </a:r>
            <a:endParaRPr lang="en-US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283068" y="4689159"/>
            <a:ext cx="111280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latin typeface="Symbol" pitchFamily="18" charset="2"/>
                <a:ea typeface="Tahoma" pitchFamily="34" charset="0"/>
                <a:cs typeface="Tahoma" pitchFamily="34" charset="0"/>
              </a:rPr>
              <a:t>a</a:t>
            </a:r>
            <a:r>
              <a:rPr lang="en-US" sz="1500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x</a:t>
            </a:r>
            <a:r>
              <a:rPr lang="en-US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= 10.25</a:t>
            </a:r>
            <a:endParaRPr lang="en-US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83068" y="4937439"/>
            <a:ext cx="185974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latin typeface="Symbol" pitchFamily="18" charset="2"/>
                <a:ea typeface="Tahoma" pitchFamily="34" charset="0"/>
                <a:cs typeface="Tahoma" pitchFamily="34" charset="0"/>
              </a:rPr>
              <a:t>e</a:t>
            </a:r>
            <a:r>
              <a:rPr lang="en-US" sz="1500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x</a:t>
            </a:r>
            <a:r>
              <a:rPr lang="en-US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= 8.96 mm-</a:t>
            </a:r>
            <a:r>
              <a:rPr lang="en-US" sz="15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mrad</a:t>
            </a:r>
            <a:endParaRPr lang="en-US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 rot="16200000">
            <a:off x="-420346" y="1582402"/>
            <a:ext cx="13812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RMS beam size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ennant.JLAB\Desktop\Tennant Projects\CONFERENCES\USPAS 2011\QUAD SCAN\ELEGANT EXAMPLE\p5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772" y="751113"/>
            <a:ext cx="8686800" cy="206613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Simulated </a:t>
            </a:r>
            <a:r>
              <a:rPr lang="en-US" sz="3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Quadrupole</a:t>
            </a:r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Scan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199" y="616857"/>
            <a:ext cx="9013371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9827" y="3048000"/>
            <a:ext cx="3294744" cy="37446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50772" y="3048000"/>
            <a:ext cx="5638800" cy="37483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769257" y="2445657"/>
            <a:ext cx="8077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5047344" y="2315028"/>
            <a:ext cx="91440" cy="27432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129416" y="2307771"/>
            <a:ext cx="91440" cy="27432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964543" y="2305593"/>
            <a:ext cx="91440" cy="27432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888999" y="2301963"/>
            <a:ext cx="91440" cy="27432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565399" y="2565399"/>
            <a:ext cx="8723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Symbol" pitchFamily="18" charset="2"/>
              </a:rPr>
              <a:t>D</a:t>
            </a:r>
            <a:r>
              <a:rPr lang="en-US" sz="1200" dirty="0" smtClean="0"/>
              <a:t> = +500 G</a:t>
            </a:r>
            <a:endParaRPr lang="en-US" sz="1200" dirty="0"/>
          </a:p>
        </p:txBody>
      </p:sp>
      <p:cxnSp>
        <p:nvCxnSpPr>
          <p:cNvPr id="29" name="Straight Connector 28"/>
          <p:cNvCxnSpPr/>
          <p:nvPr/>
        </p:nvCxnSpPr>
        <p:spPr>
          <a:xfrm rot="5400000" flipH="1" flipV="1">
            <a:off x="6934200" y="1676400"/>
            <a:ext cx="152400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plot_p5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14200" y="3102968"/>
            <a:ext cx="3895344" cy="362077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998029" y="6502046"/>
            <a:ext cx="53340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(m</a:t>
            </a:r>
            <a:r>
              <a:rPr lang="en-US" sz="1200" baseline="30000" dirty="0" smtClean="0"/>
              <a:t>-2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pic>
        <p:nvPicPr>
          <p:cNvPr id="28" name="Picture 27" descr="xy_p5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3372" y="3086742"/>
            <a:ext cx="3200400" cy="2468601"/>
          </a:xfrm>
          <a:prstGeom prst="rect">
            <a:avLst/>
          </a:prstGeom>
        </p:spPr>
      </p:pic>
      <p:pic>
        <p:nvPicPr>
          <p:cNvPr id="30" name="Picture 29" descr="hist_p500.pn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3372" y="5571306"/>
            <a:ext cx="3200400" cy="118872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7283068" y="4409502"/>
            <a:ext cx="131959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err="1" smtClean="0">
                <a:latin typeface="Symbol" pitchFamily="18" charset="2"/>
                <a:ea typeface="Tahoma" pitchFamily="34" charset="0"/>
                <a:cs typeface="Tahoma" pitchFamily="34" charset="0"/>
              </a:rPr>
              <a:t>b</a:t>
            </a:r>
            <a:r>
              <a:rPr lang="en-US" sz="1500" baseline="-25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x</a:t>
            </a:r>
            <a:r>
              <a:rPr lang="en-US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= 18.38 m</a:t>
            </a:r>
            <a:endParaRPr lang="en-US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283068" y="4689159"/>
            <a:ext cx="100700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latin typeface="Symbol" pitchFamily="18" charset="2"/>
                <a:ea typeface="Tahoma" pitchFamily="34" charset="0"/>
                <a:cs typeface="Tahoma" pitchFamily="34" charset="0"/>
              </a:rPr>
              <a:t>a</a:t>
            </a:r>
            <a:r>
              <a:rPr lang="en-US" sz="1500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x</a:t>
            </a:r>
            <a:r>
              <a:rPr lang="en-US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= 9.93</a:t>
            </a:r>
            <a:endParaRPr lang="en-US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83068" y="4937439"/>
            <a:ext cx="185974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latin typeface="Symbol" pitchFamily="18" charset="2"/>
                <a:ea typeface="Tahoma" pitchFamily="34" charset="0"/>
                <a:cs typeface="Tahoma" pitchFamily="34" charset="0"/>
              </a:rPr>
              <a:t>e</a:t>
            </a:r>
            <a:r>
              <a:rPr lang="en-US" sz="1500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x</a:t>
            </a:r>
            <a:r>
              <a:rPr lang="en-US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= 9.24 mm-</a:t>
            </a:r>
            <a:r>
              <a:rPr lang="en-US" sz="15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mrad</a:t>
            </a:r>
            <a:endParaRPr lang="en-US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 rot="16200000">
            <a:off x="-420346" y="1582402"/>
            <a:ext cx="13812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RMS beam size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tennant.JLAB\Desktop\Tennant Projects\CONFERENCES\USPAS 2011\QUAD SCAN\ELEGANT EXAMPLE\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145" y="747486"/>
            <a:ext cx="8686800" cy="206613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Simulated </a:t>
            </a:r>
            <a:r>
              <a:rPr lang="en-US" sz="3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Quadrupole</a:t>
            </a:r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Scan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199" y="616857"/>
            <a:ext cx="9013371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9827" y="3048000"/>
            <a:ext cx="3294744" cy="37446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50772" y="3048000"/>
            <a:ext cx="5638800" cy="37483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769257" y="2445657"/>
            <a:ext cx="8077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5047344" y="2315028"/>
            <a:ext cx="91440" cy="27432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129416" y="2307771"/>
            <a:ext cx="91440" cy="27432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964543" y="2305593"/>
            <a:ext cx="91440" cy="27432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888999" y="2301963"/>
            <a:ext cx="91440" cy="27432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681826" y="2565399"/>
            <a:ext cx="6383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Symbol" pitchFamily="18" charset="2"/>
              </a:rPr>
              <a:t>D</a:t>
            </a:r>
            <a:r>
              <a:rPr lang="en-US" sz="1200" dirty="0" smtClean="0"/>
              <a:t> = 0 G</a:t>
            </a:r>
            <a:endParaRPr lang="en-US" sz="1200" dirty="0"/>
          </a:p>
        </p:txBody>
      </p:sp>
      <p:cxnSp>
        <p:nvCxnSpPr>
          <p:cNvPr id="29" name="Straight Connector 28"/>
          <p:cNvCxnSpPr/>
          <p:nvPr/>
        </p:nvCxnSpPr>
        <p:spPr>
          <a:xfrm rot="5400000" flipH="1" flipV="1">
            <a:off x="6934200" y="1676400"/>
            <a:ext cx="152400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plot_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12457" y="3106595"/>
            <a:ext cx="3895344" cy="362077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998029" y="6502046"/>
            <a:ext cx="53340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(m</a:t>
            </a:r>
            <a:r>
              <a:rPr lang="en-US" sz="1200" baseline="30000" dirty="0" smtClean="0"/>
              <a:t>-2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pic>
        <p:nvPicPr>
          <p:cNvPr id="30" name="Picture 29" descr="xy_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3372" y="3084285"/>
            <a:ext cx="3200400" cy="2468601"/>
          </a:xfrm>
          <a:prstGeom prst="rect">
            <a:avLst/>
          </a:prstGeom>
        </p:spPr>
      </p:pic>
      <p:pic>
        <p:nvPicPr>
          <p:cNvPr id="31" name="Picture 30" descr="hist_0.pn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3372" y="5564052"/>
            <a:ext cx="3200400" cy="118872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283068" y="4409502"/>
            <a:ext cx="131959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err="1" smtClean="0">
                <a:latin typeface="Symbol" pitchFamily="18" charset="2"/>
                <a:ea typeface="Tahoma" pitchFamily="34" charset="0"/>
                <a:cs typeface="Tahoma" pitchFamily="34" charset="0"/>
              </a:rPr>
              <a:t>b</a:t>
            </a:r>
            <a:r>
              <a:rPr lang="en-US" sz="1500" baseline="-25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x</a:t>
            </a:r>
            <a:r>
              <a:rPr lang="en-US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= 18.22 m</a:t>
            </a:r>
            <a:endParaRPr lang="en-US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83068" y="4689159"/>
            <a:ext cx="100700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latin typeface="Symbol" pitchFamily="18" charset="2"/>
                <a:ea typeface="Tahoma" pitchFamily="34" charset="0"/>
                <a:cs typeface="Tahoma" pitchFamily="34" charset="0"/>
              </a:rPr>
              <a:t>a</a:t>
            </a:r>
            <a:r>
              <a:rPr lang="en-US" sz="1500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x</a:t>
            </a:r>
            <a:r>
              <a:rPr lang="en-US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= 9.85</a:t>
            </a:r>
            <a:endParaRPr lang="en-US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283068" y="4937439"/>
            <a:ext cx="185974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latin typeface="Symbol" pitchFamily="18" charset="2"/>
                <a:ea typeface="Tahoma" pitchFamily="34" charset="0"/>
                <a:cs typeface="Tahoma" pitchFamily="34" charset="0"/>
              </a:rPr>
              <a:t>e</a:t>
            </a:r>
            <a:r>
              <a:rPr lang="en-US" sz="1500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x</a:t>
            </a:r>
            <a:r>
              <a:rPr lang="en-US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= 9.32 mm-</a:t>
            </a:r>
            <a:r>
              <a:rPr lang="en-US" sz="15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mrad</a:t>
            </a:r>
            <a:endParaRPr lang="en-US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rot="16200000">
            <a:off x="-420346" y="1582402"/>
            <a:ext cx="13812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RMS beam size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Users\tennant.JLAB\Desktop\Tennant Projects\CONFERENCES\USPAS 2011\QUAD SCAN\ELEGANT EXAMPLE\m5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772" y="751113"/>
            <a:ext cx="8686800" cy="206613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Simulated </a:t>
            </a:r>
            <a:r>
              <a:rPr lang="en-US" sz="3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Quadrupole</a:t>
            </a:r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Scan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199" y="616857"/>
            <a:ext cx="9013371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9827" y="3048000"/>
            <a:ext cx="3294744" cy="37446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50772" y="3048000"/>
            <a:ext cx="5638800" cy="37483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769257" y="2445657"/>
            <a:ext cx="8077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5047344" y="2315028"/>
            <a:ext cx="91440" cy="27432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129416" y="2307771"/>
            <a:ext cx="91440" cy="27432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964543" y="2305593"/>
            <a:ext cx="91440" cy="27432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888999" y="2301963"/>
            <a:ext cx="91440" cy="27432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579913" y="2565399"/>
            <a:ext cx="841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Symbol" pitchFamily="18" charset="2"/>
              </a:rPr>
              <a:t>D</a:t>
            </a:r>
            <a:r>
              <a:rPr lang="en-US" sz="1200" dirty="0" smtClean="0"/>
              <a:t> = -500 G</a:t>
            </a:r>
            <a:endParaRPr lang="en-US" sz="1200" dirty="0"/>
          </a:p>
        </p:txBody>
      </p:sp>
      <p:cxnSp>
        <p:nvCxnSpPr>
          <p:cNvPr id="29" name="Straight Connector 28"/>
          <p:cNvCxnSpPr/>
          <p:nvPr/>
        </p:nvCxnSpPr>
        <p:spPr>
          <a:xfrm rot="5400000" flipH="1" flipV="1">
            <a:off x="6934200" y="1676400"/>
            <a:ext cx="152400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 descr="plot_m5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16084" y="3106056"/>
            <a:ext cx="3895344" cy="362077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998029" y="6502046"/>
            <a:ext cx="53340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(m</a:t>
            </a:r>
            <a:r>
              <a:rPr lang="en-US" sz="1200" baseline="30000" dirty="0" smtClean="0"/>
              <a:t>-2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pic>
        <p:nvPicPr>
          <p:cNvPr id="31" name="Picture 30" descr="xy_m5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6999" y="3084285"/>
            <a:ext cx="3200400" cy="2468601"/>
          </a:xfrm>
          <a:prstGeom prst="rect">
            <a:avLst/>
          </a:prstGeom>
        </p:spPr>
      </p:pic>
      <p:pic>
        <p:nvPicPr>
          <p:cNvPr id="32" name="Picture 31" descr="hist_m500.pn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6999" y="5564052"/>
            <a:ext cx="3200400" cy="118872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283068" y="4409502"/>
            <a:ext cx="131959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err="1" smtClean="0">
                <a:latin typeface="Symbol" pitchFamily="18" charset="2"/>
                <a:ea typeface="Tahoma" pitchFamily="34" charset="0"/>
                <a:cs typeface="Tahoma" pitchFamily="34" charset="0"/>
              </a:rPr>
              <a:t>b</a:t>
            </a:r>
            <a:r>
              <a:rPr lang="en-US" sz="1500" baseline="-25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x</a:t>
            </a:r>
            <a:r>
              <a:rPr lang="en-US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= 18.17 m</a:t>
            </a:r>
            <a:endParaRPr lang="en-US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83068" y="4689159"/>
            <a:ext cx="100700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latin typeface="Symbol" pitchFamily="18" charset="2"/>
                <a:ea typeface="Tahoma" pitchFamily="34" charset="0"/>
                <a:cs typeface="Tahoma" pitchFamily="34" charset="0"/>
              </a:rPr>
              <a:t>a</a:t>
            </a:r>
            <a:r>
              <a:rPr lang="en-US" sz="1500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x</a:t>
            </a:r>
            <a:r>
              <a:rPr lang="en-US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= 9.82</a:t>
            </a:r>
            <a:endParaRPr lang="en-US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283068" y="4937439"/>
            <a:ext cx="185974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latin typeface="Symbol" pitchFamily="18" charset="2"/>
                <a:ea typeface="Tahoma" pitchFamily="34" charset="0"/>
                <a:cs typeface="Tahoma" pitchFamily="34" charset="0"/>
              </a:rPr>
              <a:t>e</a:t>
            </a:r>
            <a:r>
              <a:rPr lang="en-US" sz="1500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x</a:t>
            </a:r>
            <a:r>
              <a:rPr lang="en-US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= 9.35 mm-</a:t>
            </a:r>
            <a:r>
              <a:rPr lang="en-US" sz="15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mrad</a:t>
            </a:r>
            <a:endParaRPr lang="en-US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rot="16200000">
            <a:off x="-420346" y="1582402"/>
            <a:ext cx="13812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RMS beam size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tennant.JLAB\Desktop\Tennant Projects\CONFERENCES\USPAS 2011\QUAD SCAN\ELEGANT EXAMPLE\m10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772" y="751113"/>
            <a:ext cx="8686800" cy="206613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Simulated </a:t>
            </a:r>
            <a:r>
              <a:rPr lang="en-US" sz="3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Quadrupole</a:t>
            </a:r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Scan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199" y="616857"/>
            <a:ext cx="9013371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9827" y="3048000"/>
            <a:ext cx="3294744" cy="37446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50772" y="3048000"/>
            <a:ext cx="5638800" cy="37483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769257" y="2445657"/>
            <a:ext cx="8077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5047344" y="2315028"/>
            <a:ext cx="91440" cy="27432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129416" y="2307771"/>
            <a:ext cx="91440" cy="27432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964543" y="2305593"/>
            <a:ext cx="91440" cy="27432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888999" y="2301963"/>
            <a:ext cx="91440" cy="27432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550885" y="2565399"/>
            <a:ext cx="920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Symbol" pitchFamily="18" charset="2"/>
              </a:rPr>
              <a:t>D</a:t>
            </a:r>
            <a:r>
              <a:rPr lang="en-US" sz="1200" dirty="0" smtClean="0"/>
              <a:t> = -1000 G</a:t>
            </a:r>
            <a:endParaRPr lang="en-US" sz="1200" dirty="0"/>
          </a:p>
        </p:txBody>
      </p:sp>
      <p:cxnSp>
        <p:nvCxnSpPr>
          <p:cNvPr id="29" name="Straight Connector 28"/>
          <p:cNvCxnSpPr/>
          <p:nvPr/>
        </p:nvCxnSpPr>
        <p:spPr>
          <a:xfrm rot="5400000" flipH="1" flipV="1">
            <a:off x="6934200" y="1676400"/>
            <a:ext cx="152400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plot_m10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12457" y="3109683"/>
            <a:ext cx="3895344" cy="362077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998029" y="6502046"/>
            <a:ext cx="53340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(m</a:t>
            </a:r>
            <a:r>
              <a:rPr lang="en-US" sz="1200" baseline="30000" dirty="0" smtClean="0"/>
              <a:t>-2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pic>
        <p:nvPicPr>
          <p:cNvPr id="28" name="Picture 27" descr="xy_m10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6999" y="3084285"/>
            <a:ext cx="3200400" cy="2468601"/>
          </a:xfrm>
          <a:prstGeom prst="rect">
            <a:avLst/>
          </a:prstGeom>
        </p:spPr>
      </p:pic>
      <p:pic>
        <p:nvPicPr>
          <p:cNvPr id="30" name="Picture 29" descr="hist_m1000.pn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3372" y="5567679"/>
            <a:ext cx="3200400" cy="118872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7283068" y="4409502"/>
            <a:ext cx="131959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err="1" smtClean="0">
                <a:latin typeface="Symbol" pitchFamily="18" charset="2"/>
                <a:ea typeface="Tahoma" pitchFamily="34" charset="0"/>
                <a:cs typeface="Tahoma" pitchFamily="34" charset="0"/>
              </a:rPr>
              <a:t>b</a:t>
            </a:r>
            <a:r>
              <a:rPr lang="en-US" sz="1500" baseline="-25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x</a:t>
            </a:r>
            <a:r>
              <a:rPr lang="en-US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= 18.15 m</a:t>
            </a:r>
            <a:endParaRPr lang="en-US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283068" y="4689159"/>
            <a:ext cx="100700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latin typeface="Symbol" pitchFamily="18" charset="2"/>
                <a:ea typeface="Tahoma" pitchFamily="34" charset="0"/>
                <a:cs typeface="Tahoma" pitchFamily="34" charset="0"/>
              </a:rPr>
              <a:t>a</a:t>
            </a:r>
            <a:r>
              <a:rPr lang="en-US" sz="1500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x</a:t>
            </a:r>
            <a:r>
              <a:rPr lang="en-US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= 9.81</a:t>
            </a:r>
            <a:endParaRPr lang="en-US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83068" y="4937439"/>
            <a:ext cx="187577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latin typeface="Symbol" pitchFamily="18" charset="2"/>
                <a:ea typeface="Tahoma" pitchFamily="34" charset="0"/>
                <a:cs typeface="Tahoma" pitchFamily="34" charset="0"/>
              </a:rPr>
              <a:t>e</a:t>
            </a:r>
            <a:r>
              <a:rPr lang="en-US" sz="1500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x</a:t>
            </a:r>
            <a:r>
              <a:rPr lang="en-US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= 9.36 mm-</a:t>
            </a:r>
            <a:r>
              <a:rPr lang="en-US" sz="15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mrad</a:t>
            </a:r>
            <a:endParaRPr lang="en-US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 rot="16200000">
            <a:off x="-420346" y="1582402"/>
            <a:ext cx="13812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RMS beam size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tennant.JLAB\Desktop\Tennant Projects\CONFERENCES\USPAS 2011\QUAD SCAN\ELEGANT EXAMPLE\m15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772" y="754743"/>
            <a:ext cx="8686800" cy="206613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Simulated </a:t>
            </a:r>
            <a:r>
              <a:rPr lang="en-US" sz="3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Quadrupole</a:t>
            </a:r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Scan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199" y="616857"/>
            <a:ext cx="9013371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9827" y="3048000"/>
            <a:ext cx="3294744" cy="37446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50772" y="3048000"/>
            <a:ext cx="5638800" cy="37483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769257" y="2445657"/>
            <a:ext cx="8077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5047344" y="2315028"/>
            <a:ext cx="91440" cy="27432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129416" y="2307771"/>
            <a:ext cx="91440" cy="27432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964543" y="2305593"/>
            <a:ext cx="91440" cy="27432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888999" y="2301963"/>
            <a:ext cx="91440" cy="27432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536371" y="2565399"/>
            <a:ext cx="920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Symbol" pitchFamily="18" charset="2"/>
              </a:rPr>
              <a:t>D</a:t>
            </a:r>
            <a:r>
              <a:rPr lang="en-US" sz="1200" dirty="0" smtClean="0"/>
              <a:t> = -1500 G</a:t>
            </a:r>
            <a:endParaRPr lang="en-US" sz="1200" dirty="0"/>
          </a:p>
        </p:txBody>
      </p:sp>
      <p:cxnSp>
        <p:nvCxnSpPr>
          <p:cNvPr id="29" name="Straight Connector 28"/>
          <p:cNvCxnSpPr/>
          <p:nvPr/>
        </p:nvCxnSpPr>
        <p:spPr>
          <a:xfrm rot="5400000" flipH="1" flipV="1">
            <a:off x="6934200" y="1676400"/>
            <a:ext cx="152400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plot_m15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12457" y="3109683"/>
            <a:ext cx="3895344" cy="362077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998029" y="6502046"/>
            <a:ext cx="53340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(m</a:t>
            </a:r>
            <a:r>
              <a:rPr lang="en-US" sz="1200" baseline="30000" dirty="0" smtClean="0"/>
              <a:t>-2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pic>
        <p:nvPicPr>
          <p:cNvPr id="28" name="Picture 27" descr="xy_m15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9745" y="3087915"/>
            <a:ext cx="3200400" cy="2468601"/>
          </a:xfrm>
          <a:prstGeom prst="rect">
            <a:avLst/>
          </a:prstGeom>
        </p:spPr>
      </p:pic>
      <p:pic>
        <p:nvPicPr>
          <p:cNvPr id="30" name="Picture 29" descr="hist_m1500.pn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6999" y="5574936"/>
            <a:ext cx="3200400" cy="118872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7283068" y="4409502"/>
            <a:ext cx="131959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err="1" smtClean="0">
                <a:latin typeface="Symbol" pitchFamily="18" charset="2"/>
                <a:ea typeface="Tahoma" pitchFamily="34" charset="0"/>
                <a:cs typeface="Tahoma" pitchFamily="34" charset="0"/>
              </a:rPr>
              <a:t>b</a:t>
            </a:r>
            <a:r>
              <a:rPr lang="en-US" sz="1500" baseline="-25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x</a:t>
            </a:r>
            <a:r>
              <a:rPr lang="en-US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= 18.15 m</a:t>
            </a:r>
            <a:endParaRPr lang="en-US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283068" y="4689159"/>
            <a:ext cx="100700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latin typeface="Symbol" pitchFamily="18" charset="2"/>
                <a:ea typeface="Tahoma" pitchFamily="34" charset="0"/>
                <a:cs typeface="Tahoma" pitchFamily="34" charset="0"/>
              </a:rPr>
              <a:t>a</a:t>
            </a:r>
            <a:r>
              <a:rPr lang="en-US" sz="1500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x</a:t>
            </a:r>
            <a:r>
              <a:rPr lang="en-US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= 9.81</a:t>
            </a:r>
            <a:endParaRPr lang="en-US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83068" y="4937439"/>
            <a:ext cx="187577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latin typeface="Symbol" pitchFamily="18" charset="2"/>
                <a:ea typeface="Tahoma" pitchFamily="34" charset="0"/>
                <a:cs typeface="Tahoma" pitchFamily="34" charset="0"/>
              </a:rPr>
              <a:t>e</a:t>
            </a:r>
            <a:r>
              <a:rPr lang="en-US" sz="1500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x</a:t>
            </a:r>
            <a:r>
              <a:rPr lang="en-US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= 9.36 mm-</a:t>
            </a:r>
            <a:r>
              <a:rPr lang="en-US" sz="15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mrad</a:t>
            </a:r>
            <a:endParaRPr lang="en-US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 rot="16200000">
            <a:off x="-420346" y="1582402"/>
            <a:ext cx="13812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RMS beam size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tennant.JLAB\Desktop\Tennant Projects\CONFERENCES\USPAS 2011\QUAD SCAN\ELEGANT EXAMPLE\m20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844" y="754626"/>
            <a:ext cx="8686800" cy="206613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Simulated </a:t>
            </a:r>
            <a:r>
              <a:rPr lang="en-US" sz="3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Quadrupole</a:t>
            </a:r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Scan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199" y="616857"/>
            <a:ext cx="9013371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9827" y="3048000"/>
            <a:ext cx="3294744" cy="37446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50772" y="3048000"/>
            <a:ext cx="5638800" cy="37483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769257" y="2445657"/>
            <a:ext cx="8077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5047344" y="2315028"/>
            <a:ext cx="91440" cy="27432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129416" y="2307771"/>
            <a:ext cx="91440" cy="27432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964543" y="2305593"/>
            <a:ext cx="91440" cy="27432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888999" y="2301963"/>
            <a:ext cx="91440" cy="27432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536371" y="2565399"/>
            <a:ext cx="920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Symbol" pitchFamily="18" charset="2"/>
              </a:rPr>
              <a:t>D</a:t>
            </a:r>
            <a:r>
              <a:rPr lang="en-US" sz="1200" dirty="0" smtClean="0"/>
              <a:t> = -2000 G</a:t>
            </a:r>
            <a:endParaRPr lang="en-US" sz="1200" dirty="0"/>
          </a:p>
        </p:txBody>
      </p:sp>
      <p:cxnSp>
        <p:nvCxnSpPr>
          <p:cNvPr id="29" name="Straight Connector 28"/>
          <p:cNvCxnSpPr/>
          <p:nvPr/>
        </p:nvCxnSpPr>
        <p:spPr>
          <a:xfrm rot="5400000" flipH="1" flipV="1">
            <a:off x="6934200" y="1676400"/>
            <a:ext cx="152400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plot_m20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8830" y="3106056"/>
            <a:ext cx="3895344" cy="362077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998029" y="6502046"/>
            <a:ext cx="53340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(m</a:t>
            </a:r>
            <a:r>
              <a:rPr lang="en-US" sz="1200" baseline="30000" dirty="0" smtClean="0"/>
              <a:t>-2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pic>
        <p:nvPicPr>
          <p:cNvPr id="28" name="Picture 27" descr="xy_m20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6999" y="3091542"/>
            <a:ext cx="3200400" cy="2468601"/>
          </a:xfrm>
          <a:prstGeom prst="rect">
            <a:avLst/>
          </a:prstGeom>
        </p:spPr>
      </p:pic>
      <p:pic>
        <p:nvPicPr>
          <p:cNvPr id="30" name="Picture 29" descr="hist_m2000.pn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3372" y="5574936"/>
            <a:ext cx="3200400" cy="118872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7283068" y="4409502"/>
            <a:ext cx="131959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err="1" smtClean="0">
                <a:latin typeface="Symbol" pitchFamily="18" charset="2"/>
                <a:ea typeface="Tahoma" pitchFamily="34" charset="0"/>
                <a:cs typeface="Tahoma" pitchFamily="34" charset="0"/>
              </a:rPr>
              <a:t>b</a:t>
            </a:r>
            <a:r>
              <a:rPr lang="en-US" sz="1500" baseline="-25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x</a:t>
            </a:r>
            <a:r>
              <a:rPr lang="en-US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= 18.15 m</a:t>
            </a:r>
            <a:endParaRPr lang="en-US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283068" y="4689159"/>
            <a:ext cx="100700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latin typeface="Symbol" pitchFamily="18" charset="2"/>
                <a:ea typeface="Tahoma" pitchFamily="34" charset="0"/>
                <a:cs typeface="Tahoma" pitchFamily="34" charset="0"/>
              </a:rPr>
              <a:t>a</a:t>
            </a:r>
            <a:r>
              <a:rPr lang="en-US" sz="1500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x</a:t>
            </a:r>
            <a:r>
              <a:rPr lang="en-US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= 9.81</a:t>
            </a:r>
            <a:endParaRPr lang="en-US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83068" y="4937439"/>
            <a:ext cx="187577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latin typeface="Symbol" pitchFamily="18" charset="2"/>
                <a:ea typeface="Tahoma" pitchFamily="34" charset="0"/>
                <a:cs typeface="Tahoma" pitchFamily="34" charset="0"/>
              </a:rPr>
              <a:t>e</a:t>
            </a:r>
            <a:r>
              <a:rPr lang="en-US" sz="1500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x</a:t>
            </a:r>
            <a:r>
              <a:rPr lang="en-US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= 9.36 mm-</a:t>
            </a:r>
            <a:r>
              <a:rPr lang="en-US" sz="15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mrad</a:t>
            </a:r>
            <a:endParaRPr lang="en-US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 rot="16200000">
            <a:off x="-420346" y="1582402"/>
            <a:ext cx="13812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RMS beam size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tennant.JLAB\Desktop\Tennant Projects\CONFERENCES\USPAS 2011\QUAD SCAN\ELEGANT EXAMPLE\m25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844" y="754626"/>
            <a:ext cx="8686800" cy="206613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Simulated </a:t>
            </a:r>
            <a:r>
              <a:rPr lang="en-US" sz="3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Quadrupole</a:t>
            </a:r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Scan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199" y="616857"/>
            <a:ext cx="9013371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9827" y="3048000"/>
            <a:ext cx="3294744" cy="37446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50772" y="3048000"/>
            <a:ext cx="5638800" cy="37483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769257" y="2445657"/>
            <a:ext cx="8077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5047344" y="2315028"/>
            <a:ext cx="91440" cy="27432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129416" y="2307771"/>
            <a:ext cx="91440" cy="27432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964543" y="2305593"/>
            <a:ext cx="91440" cy="27432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888999" y="2301963"/>
            <a:ext cx="91440" cy="27432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536371" y="2565399"/>
            <a:ext cx="920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Symbol" pitchFamily="18" charset="2"/>
              </a:rPr>
              <a:t>D</a:t>
            </a:r>
            <a:r>
              <a:rPr lang="en-US" sz="1200" dirty="0" smtClean="0"/>
              <a:t> = -2500 G</a:t>
            </a:r>
            <a:endParaRPr lang="en-US" sz="1200" dirty="0"/>
          </a:p>
        </p:txBody>
      </p:sp>
      <p:cxnSp>
        <p:nvCxnSpPr>
          <p:cNvPr id="29" name="Straight Connector 28"/>
          <p:cNvCxnSpPr/>
          <p:nvPr/>
        </p:nvCxnSpPr>
        <p:spPr>
          <a:xfrm rot="5400000" flipH="1" flipV="1">
            <a:off x="6934200" y="1676400"/>
            <a:ext cx="152400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plot_m25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12457" y="3102429"/>
            <a:ext cx="3895344" cy="362077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998029" y="6502046"/>
            <a:ext cx="53340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(m</a:t>
            </a:r>
            <a:r>
              <a:rPr lang="en-US" sz="1200" baseline="30000" dirty="0" smtClean="0"/>
              <a:t>-2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pic>
        <p:nvPicPr>
          <p:cNvPr id="28" name="Picture 27" descr="xy_m25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3372" y="3091542"/>
            <a:ext cx="3200400" cy="2468601"/>
          </a:xfrm>
          <a:prstGeom prst="rect">
            <a:avLst/>
          </a:prstGeom>
        </p:spPr>
      </p:pic>
      <p:pic>
        <p:nvPicPr>
          <p:cNvPr id="30" name="Picture 29" descr="hist_m2500.pn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6999" y="5574936"/>
            <a:ext cx="3200400" cy="118872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283068" y="4409502"/>
            <a:ext cx="131959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err="1" smtClean="0">
                <a:latin typeface="Symbol" pitchFamily="18" charset="2"/>
                <a:ea typeface="Tahoma" pitchFamily="34" charset="0"/>
                <a:cs typeface="Tahoma" pitchFamily="34" charset="0"/>
              </a:rPr>
              <a:t>b</a:t>
            </a:r>
            <a:r>
              <a:rPr lang="en-US" sz="1500" baseline="-25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x</a:t>
            </a:r>
            <a:r>
              <a:rPr lang="en-US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= 18.15 m</a:t>
            </a:r>
            <a:endParaRPr lang="en-US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83068" y="4689159"/>
            <a:ext cx="100700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latin typeface="Symbol" pitchFamily="18" charset="2"/>
                <a:ea typeface="Tahoma" pitchFamily="34" charset="0"/>
                <a:cs typeface="Tahoma" pitchFamily="34" charset="0"/>
              </a:rPr>
              <a:t>a</a:t>
            </a:r>
            <a:r>
              <a:rPr lang="en-US" sz="1500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x</a:t>
            </a:r>
            <a:r>
              <a:rPr lang="en-US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= 9.81</a:t>
            </a:r>
            <a:endParaRPr lang="en-US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83068" y="4937439"/>
            <a:ext cx="187577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latin typeface="Symbol" pitchFamily="18" charset="2"/>
                <a:ea typeface="Tahoma" pitchFamily="34" charset="0"/>
                <a:cs typeface="Tahoma" pitchFamily="34" charset="0"/>
              </a:rPr>
              <a:t>e</a:t>
            </a:r>
            <a:r>
              <a:rPr lang="en-US" sz="1500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x</a:t>
            </a:r>
            <a:r>
              <a:rPr lang="en-US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= 9.36 mm-</a:t>
            </a:r>
            <a:r>
              <a:rPr lang="en-US" sz="15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mrad</a:t>
            </a:r>
            <a:endParaRPr lang="en-US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rot="16200000">
            <a:off x="-420346" y="1582402"/>
            <a:ext cx="13812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RMS beam size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22034" y="6530784"/>
            <a:ext cx="24304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(courtesy 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P. 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Evtushenko)</a:t>
            </a:r>
            <a:endParaRPr lang="en-US" sz="1400" i="1" dirty="0">
              <a:solidFill>
                <a:schemeClr val="bg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3" name="Picture 2" descr="3F012#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229600" cy="58683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5"/>
          <p:cNvGrpSpPr>
            <a:grpSpLocks noChangeAspect="1"/>
          </p:cNvGrpSpPr>
          <p:nvPr/>
        </p:nvGrpSpPr>
        <p:grpSpPr>
          <a:xfrm>
            <a:off x="204850" y="2896994"/>
            <a:ext cx="8688248" cy="3497570"/>
            <a:chOff x="0" y="1371600"/>
            <a:chExt cx="9144000" cy="3886200"/>
          </a:xfrm>
        </p:grpSpPr>
        <p:sp>
          <p:nvSpPr>
            <p:cNvPr id="40" name="Rectangle 39"/>
            <p:cNvSpPr/>
            <p:nvPr/>
          </p:nvSpPr>
          <p:spPr bwMode="auto">
            <a:xfrm>
              <a:off x="0" y="1371600"/>
              <a:ext cx="9144000" cy="3657601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pic>
          <p:nvPicPr>
            <p:cNvPr id="30" name="Picture 29" descr="0G_beam_crop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07972" y="1757670"/>
              <a:ext cx="1280160" cy="1268558"/>
            </a:xfrm>
            <a:prstGeom prst="rect">
              <a:avLst/>
            </a:prstGeom>
          </p:spPr>
        </p:pic>
        <p:pic>
          <p:nvPicPr>
            <p:cNvPr id="31" name="Picture 30" descr="0G_elegan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57600" y="3069772"/>
              <a:ext cx="1828800" cy="1880839"/>
            </a:xfrm>
            <a:prstGeom prst="rect">
              <a:avLst/>
            </a:prstGeom>
          </p:spPr>
        </p:pic>
        <p:pic>
          <p:nvPicPr>
            <p:cNvPr id="32" name="Picture 31" descr="m1000G_beam_crop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90058" y="1774372"/>
              <a:ext cx="1280160" cy="1257094"/>
            </a:xfrm>
            <a:prstGeom prst="rect">
              <a:avLst/>
            </a:prstGeom>
          </p:spPr>
        </p:pic>
        <p:pic>
          <p:nvPicPr>
            <p:cNvPr id="33" name="Picture 32" descr="m1000G_elegan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28800" y="3069770"/>
              <a:ext cx="1828800" cy="1880839"/>
            </a:xfrm>
            <a:prstGeom prst="rect">
              <a:avLst/>
            </a:prstGeom>
          </p:spPr>
        </p:pic>
        <p:pic>
          <p:nvPicPr>
            <p:cNvPr id="34" name="Picture 33" descr="m2000G_beam_crop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2144" y="1773142"/>
              <a:ext cx="1280160" cy="1253088"/>
            </a:xfrm>
            <a:prstGeom prst="rect">
              <a:avLst/>
            </a:prstGeom>
          </p:spPr>
        </p:pic>
        <p:pic>
          <p:nvPicPr>
            <p:cNvPr id="35" name="Picture 34" descr="m2000G_elegant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3072161"/>
              <a:ext cx="1828800" cy="1880839"/>
            </a:xfrm>
            <a:prstGeom prst="rect">
              <a:avLst/>
            </a:prstGeom>
          </p:spPr>
        </p:pic>
        <p:pic>
          <p:nvPicPr>
            <p:cNvPr id="36" name="Picture 35" descr="p1000G_beam_crop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30240" y="1757705"/>
              <a:ext cx="1280160" cy="1268523"/>
            </a:xfrm>
            <a:prstGeom prst="rect">
              <a:avLst/>
            </a:prstGeom>
          </p:spPr>
        </p:pic>
        <p:pic>
          <p:nvPicPr>
            <p:cNvPr id="37" name="Picture 36" descr="p1000G_elegant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486400" y="3069772"/>
              <a:ext cx="1828800" cy="1880839"/>
            </a:xfrm>
            <a:prstGeom prst="rect">
              <a:avLst/>
            </a:prstGeom>
          </p:spPr>
        </p:pic>
        <p:pic>
          <p:nvPicPr>
            <p:cNvPr id="38" name="Picture 37" descr="p2000G_beam_crop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548152" y="1763486"/>
              <a:ext cx="1280160" cy="1257094"/>
            </a:xfrm>
            <a:prstGeom prst="rect">
              <a:avLst/>
            </a:prstGeom>
          </p:spPr>
        </p:pic>
        <p:pic>
          <p:nvPicPr>
            <p:cNvPr id="39" name="Picture 38" descr="p2000G_elegant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315200" y="3069772"/>
              <a:ext cx="1828800" cy="1880839"/>
            </a:xfrm>
            <a:prstGeom prst="rect">
              <a:avLst/>
            </a:prstGeom>
          </p:spPr>
        </p:pic>
        <p:sp>
          <p:nvSpPr>
            <p:cNvPr id="41" name="Rectangle 40"/>
            <p:cNvSpPr/>
            <p:nvPr/>
          </p:nvSpPr>
          <p:spPr bwMode="auto">
            <a:xfrm>
              <a:off x="0" y="4800600"/>
              <a:ext cx="9144000" cy="4572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205597" y="4814667"/>
              <a:ext cx="752129" cy="3077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srgbClr val="FFFF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3500 G</a:t>
              </a:r>
              <a:endParaRPr lang="en-US" sz="14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036133" y="4814667"/>
              <a:ext cx="752129" cy="3077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FFFF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  <a:r>
                <a:rPr lang="en-US" sz="1400" dirty="0" smtClean="0">
                  <a:solidFill>
                    <a:srgbClr val="FFFF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500 G</a:t>
              </a:r>
              <a:endParaRPr lang="en-US" sz="12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373811" y="4803780"/>
              <a:ext cx="752129" cy="3077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srgbClr val="FFFF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2500 G</a:t>
              </a:r>
              <a:endParaRPr lang="en-US" sz="14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861286" y="4809809"/>
              <a:ext cx="752129" cy="3077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FFFF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</a:t>
              </a:r>
              <a:r>
                <a:rPr lang="en-US" sz="1400" dirty="0" smtClean="0">
                  <a:solidFill>
                    <a:srgbClr val="FFFF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500 G</a:t>
              </a:r>
              <a:endParaRPr lang="en-US" sz="14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38699" y="4814668"/>
              <a:ext cx="752129" cy="3077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srgbClr val="FFFF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1500 G</a:t>
              </a:r>
              <a:endParaRPr lang="en-US" sz="14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 rot="5400000">
              <a:off x="1042544" y="2413630"/>
              <a:ext cx="1234440" cy="1588"/>
            </a:xfrm>
            <a:prstGeom prst="straightConnector1">
              <a:avLst/>
            </a:prstGeom>
            <a:ln w="12700">
              <a:solidFill>
                <a:schemeClr val="bg1"/>
              </a:solidFill>
              <a:headEnd type="arrow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 rot="16200000">
              <a:off x="1520720" y="2274577"/>
              <a:ext cx="575799" cy="276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rgbClr val="FFFF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 mm</a:t>
              </a:r>
              <a:endParaRPr lang="en-US" sz="12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25633" y="1389331"/>
              <a:ext cx="5757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rgbClr val="FFFF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 mm</a:t>
              </a:r>
              <a:endParaRPr lang="en-US" sz="12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 rot="10800000">
              <a:off x="293649" y="1676400"/>
              <a:ext cx="1234440" cy="1588"/>
            </a:xfrm>
            <a:prstGeom prst="straightConnector1">
              <a:avLst/>
            </a:prstGeom>
            <a:ln w="12700">
              <a:solidFill>
                <a:schemeClr val="bg1"/>
              </a:solidFill>
              <a:headEnd type="arrow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9" name="Rectangle 2"/>
          <p:cNvSpPr txBox="1">
            <a:spLocks noChangeArrowheads="1"/>
          </p:cNvSpPr>
          <p:nvPr/>
        </p:nvSpPr>
        <p:spPr bwMode="auto">
          <a:xfrm>
            <a:off x="128650" y="35625"/>
            <a:ext cx="88392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Transverse Phase Space Tomography</a:t>
            </a:r>
            <a:endParaRPr lang="en-US" sz="3600" b="1" kern="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" name="Group 59"/>
          <p:cNvGrpSpPr>
            <a:grpSpLocks noChangeAspect="1"/>
          </p:cNvGrpSpPr>
          <p:nvPr/>
        </p:nvGrpSpPr>
        <p:grpSpPr>
          <a:xfrm>
            <a:off x="4858000" y="1009400"/>
            <a:ext cx="4114800" cy="1639611"/>
            <a:chOff x="4858000" y="1009400"/>
            <a:chExt cx="4114800" cy="1639611"/>
          </a:xfrm>
        </p:grpSpPr>
        <p:pic>
          <p:nvPicPr>
            <p:cNvPr id="57" name="Picture 56" descr="tomo.pn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858000" y="1009400"/>
              <a:ext cx="4114800" cy="163961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58" name="TextBox 57"/>
            <p:cNvSpPr txBox="1"/>
            <p:nvPr/>
          </p:nvSpPr>
          <p:spPr>
            <a:xfrm>
              <a:off x="7315200" y="1481141"/>
              <a:ext cx="795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monitor</a:t>
              </a:r>
              <a:endParaRPr lang="en-US" sz="14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 rot="16200000">
              <a:off x="4244443" y="1676408"/>
              <a:ext cx="155343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observation point</a:t>
              </a:r>
              <a:endParaRPr lang="en-US" sz="14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7" name="Rectangle 2"/>
          <p:cNvSpPr txBox="1">
            <a:spLocks noChangeArrowheads="1"/>
          </p:cNvSpPr>
          <p:nvPr/>
        </p:nvSpPr>
        <p:spPr bwMode="auto">
          <a:xfrm>
            <a:off x="164275" y="850075"/>
            <a:ext cx="4495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n-US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3F region setup as six 90</a:t>
            </a:r>
            <a:r>
              <a:rPr lang="en-US" kern="0" baseline="300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</a:t>
            </a:r>
            <a:r>
              <a:rPr lang="en-US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matched FODO periods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n-US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Scan quad from 1500 G to 5500 G and observe beam at downstream viewer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n-US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This generates an effective rotation of 157˚ of the horizontal phase space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_03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550" y="-11875"/>
            <a:ext cx="7772400" cy="69767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Real </a:t>
            </a:r>
            <a:r>
              <a:rPr lang="en-US" sz="3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vs</a:t>
            </a:r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Simulated Data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6" name="Picture 15" descr="quadsca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685800"/>
            <a:ext cx="5968170" cy="5943600"/>
          </a:xfrm>
          <a:prstGeom prst="rect">
            <a:avLst/>
          </a:prstGeom>
        </p:spPr>
      </p:pic>
      <p:pic>
        <p:nvPicPr>
          <p:cNvPr id="18" name="Picture 17" descr="quadscan_ide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7800" y="682949"/>
            <a:ext cx="5971032" cy="59464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5563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Measurement in 2F Region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85801"/>
            <a:ext cx="8915400" cy="1066799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2F region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438400" y="933317"/>
            <a:ext cx="6629400" cy="5848483"/>
            <a:chOff x="2438400" y="933317"/>
            <a:chExt cx="6629400" cy="5848483"/>
          </a:xfrm>
        </p:grpSpPr>
        <p:grpSp>
          <p:nvGrpSpPr>
            <p:cNvPr id="13" name="Group 12"/>
            <p:cNvGrpSpPr>
              <a:grpSpLocks noChangeAspect="1"/>
            </p:cNvGrpSpPr>
            <p:nvPr/>
          </p:nvGrpSpPr>
          <p:grpSpPr>
            <a:xfrm>
              <a:off x="2438400" y="933317"/>
              <a:ext cx="6629400" cy="5848483"/>
              <a:chOff x="2926080" y="914400"/>
              <a:chExt cx="6217920" cy="5485474"/>
            </a:xfrm>
          </p:grpSpPr>
          <p:pic>
            <p:nvPicPr>
              <p:cNvPr id="5" name="Picture 4" descr="UV_clear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012476" y="1753595"/>
                <a:ext cx="4846320" cy="4359057"/>
              </a:xfrm>
              <a:prstGeom prst="rect">
                <a:avLst/>
              </a:prstGeom>
            </p:spPr>
          </p:pic>
          <p:pic>
            <p:nvPicPr>
              <p:cNvPr id="6" name="Picture 5" descr="IR_clear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926080" y="914400"/>
                <a:ext cx="6217920" cy="5485474"/>
              </a:xfrm>
              <a:prstGeom prst="rect">
                <a:avLst/>
              </a:prstGeom>
            </p:spPr>
          </p:pic>
        </p:grpSp>
        <p:sp>
          <p:nvSpPr>
            <p:cNvPr id="14" name="Left Brace 13"/>
            <p:cNvSpPr/>
            <p:nvPr/>
          </p:nvSpPr>
          <p:spPr>
            <a:xfrm rot="2921235">
              <a:off x="3306790" y="4700847"/>
              <a:ext cx="296983" cy="1178643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125119" y="4788880"/>
              <a:ext cx="4042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2F</a:t>
              </a:r>
              <a:endParaRPr lang="en-US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2" name="Group 21"/>
          <p:cNvGrpSpPr>
            <a:grpSpLocks noChangeAspect="1"/>
          </p:cNvGrpSpPr>
          <p:nvPr/>
        </p:nvGrpSpPr>
        <p:grpSpPr>
          <a:xfrm>
            <a:off x="574451" y="1352317"/>
            <a:ext cx="4454751" cy="2044170"/>
            <a:chOff x="261256" y="893401"/>
            <a:chExt cx="3017520" cy="1384663"/>
          </a:xfrm>
        </p:grpSpPr>
        <p:sp>
          <p:nvSpPr>
            <p:cNvPr id="23" name="Oval 10"/>
            <p:cNvSpPr>
              <a:spLocks noChangeArrowheads="1"/>
            </p:cNvSpPr>
            <p:nvPr/>
          </p:nvSpPr>
          <p:spPr bwMode="auto">
            <a:xfrm>
              <a:off x="1242555" y="1136875"/>
              <a:ext cx="228600" cy="914400"/>
            </a:xfrm>
            <a:prstGeom prst="ellipse">
              <a:avLst/>
            </a:prstGeom>
            <a:solidFill>
              <a:srgbClr val="0000FF">
                <a:alpha val="50000"/>
              </a:srgbClr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4" name="Group 14"/>
            <p:cNvGrpSpPr>
              <a:grpSpLocks noChangeAspect="1"/>
            </p:cNvGrpSpPr>
            <p:nvPr/>
          </p:nvGrpSpPr>
          <p:grpSpPr bwMode="auto">
            <a:xfrm>
              <a:off x="346981" y="1049562"/>
              <a:ext cx="660400" cy="1068388"/>
              <a:chOff x="3148" y="1500"/>
              <a:chExt cx="372" cy="600"/>
            </a:xfrm>
          </p:grpSpPr>
          <p:sp>
            <p:nvSpPr>
              <p:cNvPr id="42" name="Oval 15"/>
              <p:cNvSpPr>
                <a:spLocks noChangeAspect="1" noChangeArrowheads="1"/>
              </p:cNvSpPr>
              <p:nvPr/>
            </p:nvSpPr>
            <p:spPr bwMode="auto">
              <a:xfrm>
                <a:off x="3168" y="1536"/>
                <a:ext cx="144" cy="52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Oval 16"/>
              <p:cNvSpPr>
                <a:spLocks noChangeAspect="1" noChangeArrowheads="1"/>
              </p:cNvSpPr>
              <p:nvPr/>
            </p:nvSpPr>
            <p:spPr bwMode="auto">
              <a:xfrm>
                <a:off x="3360" y="1536"/>
                <a:ext cx="144" cy="52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17"/>
              <p:cNvSpPr>
                <a:spLocks noChangeAspect="1" noChangeShapeType="1"/>
              </p:cNvSpPr>
              <p:nvPr/>
            </p:nvSpPr>
            <p:spPr bwMode="auto">
              <a:xfrm>
                <a:off x="3242" y="2064"/>
                <a:ext cx="19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18"/>
              <p:cNvSpPr>
                <a:spLocks noChangeAspect="1" noChangeShapeType="1"/>
              </p:cNvSpPr>
              <p:nvPr/>
            </p:nvSpPr>
            <p:spPr bwMode="auto">
              <a:xfrm>
                <a:off x="3238" y="1536"/>
                <a:ext cx="19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Rectangle 19"/>
              <p:cNvSpPr>
                <a:spLocks noChangeAspect="1" noChangeArrowheads="1"/>
              </p:cNvSpPr>
              <p:nvPr/>
            </p:nvSpPr>
            <p:spPr bwMode="auto">
              <a:xfrm>
                <a:off x="3424" y="1500"/>
                <a:ext cx="96" cy="576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Rectangle 20"/>
              <p:cNvSpPr>
                <a:spLocks noChangeAspect="1" noChangeArrowheads="1"/>
              </p:cNvSpPr>
              <p:nvPr/>
            </p:nvSpPr>
            <p:spPr bwMode="auto">
              <a:xfrm>
                <a:off x="3148" y="1524"/>
                <a:ext cx="96" cy="576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" name="Group 21"/>
            <p:cNvGrpSpPr>
              <a:grpSpLocks noChangeAspect="1"/>
            </p:cNvGrpSpPr>
            <p:nvPr/>
          </p:nvGrpSpPr>
          <p:grpSpPr bwMode="auto">
            <a:xfrm>
              <a:off x="1687286" y="1063850"/>
              <a:ext cx="671052" cy="1068388"/>
              <a:chOff x="3148" y="1500"/>
              <a:chExt cx="378" cy="600"/>
            </a:xfrm>
          </p:grpSpPr>
          <p:sp>
            <p:nvSpPr>
              <p:cNvPr id="36" name="Oval 22"/>
              <p:cNvSpPr>
                <a:spLocks noChangeAspect="1" noChangeArrowheads="1"/>
              </p:cNvSpPr>
              <p:nvPr/>
            </p:nvSpPr>
            <p:spPr bwMode="auto">
              <a:xfrm>
                <a:off x="3168" y="1536"/>
                <a:ext cx="144" cy="52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Oval 23"/>
              <p:cNvSpPr>
                <a:spLocks noChangeAspect="1" noChangeArrowheads="1"/>
              </p:cNvSpPr>
              <p:nvPr/>
            </p:nvSpPr>
            <p:spPr bwMode="auto">
              <a:xfrm>
                <a:off x="3368" y="1536"/>
                <a:ext cx="144" cy="52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Line 24"/>
              <p:cNvSpPr>
                <a:spLocks noChangeAspect="1" noChangeShapeType="1"/>
              </p:cNvSpPr>
              <p:nvPr/>
            </p:nvSpPr>
            <p:spPr bwMode="auto">
              <a:xfrm>
                <a:off x="3242" y="2064"/>
                <a:ext cx="19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25"/>
              <p:cNvSpPr>
                <a:spLocks noChangeAspect="1" noChangeShapeType="1"/>
              </p:cNvSpPr>
              <p:nvPr/>
            </p:nvSpPr>
            <p:spPr bwMode="auto">
              <a:xfrm>
                <a:off x="3238" y="1536"/>
                <a:ext cx="19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Rectangle 26"/>
              <p:cNvSpPr>
                <a:spLocks noChangeAspect="1" noChangeArrowheads="1"/>
              </p:cNvSpPr>
              <p:nvPr/>
            </p:nvSpPr>
            <p:spPr bwMode="auto">
              <a:xfrm>
                <a:off x="3430" y="1500"/>
                <a:ext cx="96" cy="576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Rectangle 27"/>
              <p:cNvSpPr>
                <a:spLocks noChangeAspect="1" noChangeArrowheads="1"/>
              </p:cNvSpPr>
              <p:nvPr/>
            </p:nvSpPr>
            <p:spPr bwMode="auto">
              <a:xfrm>
                <a:off x="3148" y="1524"/>
                <a:ext cx="96" cy="576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6" name="Oval 28"/>
            <p:cNvSpPr>
              <a:spLocks noChangeArrowheads="1"/>
            </p:cNvSpPr>
            <p:nvPr/>
          </p:nvSpPr>
          <p:spPr bwMode="auto">
            <a:xfrm>
              <a:off x="2674925" y="1136875"/>
              <a:ext cx="228600" cy="9144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9"/>
            <p:cNvSpPr>
              <a:spLocks noChangeShapeType="1"/>
            </p:cNvSpPr>
            <p:nvPr/>
          </p:nvSpPr>
          <p:spPr bwMode="auto">
            <a:xfrm>
              <a:off x="261256" y="1584550"/>
              <a:ext cx="30175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 Box 29"/>
            <p:cNvSpPr txBox="1">
              <a:spLocks noChangeArrowheads="1"/>
            </p:cNvSpPr>
            <p:nvPr/>
          </p:nvSpPr>
          <p:spPr bwMode="auto">
            <a:xfrm>
              <a:off x="505400" y="893401"/>
              <a:ext cx="348768" cy="187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2F03</a:t>
              </a:r>
              <a:endParaRPr lang="en-US" sz="12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9" name="Text Box 30"/>
            <p:cNvSpPr txBox="1">
              <a:spLocks noChangeArrowheads="1"/>
            </p:cNvSpPr>
            <p:nvPr/>
          </p:nvSpPr>
          <p:spPr bwMode="auto">
            <a:xfrm>
              <a:off x="1189998" y="895444"/>
              <a:ext cx="348768" cy="187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2F04</a:t>
              </a:r>
              <a:endParaRPr lang="en-US" sz="12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0" name="Text Box 31"/>
            <p:cNvSpPr txBox="1">
              <a:spLocks noChangeArrowheads="1"/>
            </p:cNvSpPr>
            <p:nvPr/>
          </p:nvSpPr>
          <p:spPr bwMode="auto">
            <a:xfrm>
              <a:off x="1846077" y="895444"/>
              <a:ext cx="348768" cy="187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2F05</a:t>
              </a:r>
              <a:endParaRPr lang="en-US" sz="12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1" name="Text Box 32"/>
            <p:cNvSpPr txBox="1">
              <a:spLocks noChangeArrowheads="1"/>
            </p:cNvSpPr>
            <p:nvPr/>
          </p:nvSpPr>
          <p:spPr bwMode="auto">
            <a:xfrm>
              <a:off x="2627775" y="895444"/>
              <a:ext cx="348768" cy="187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2F06</a:t>
              </a:r>
              <a:endParaRPr lang="en-US" sz="12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2" name="Oval 33"/>
            <p:cNvSpPr>
              <a:spLocks noChangeAspect="1" noChangeArrowheads="1"/>
            </p:cNvSpPr>
            <p:nvPr/>
          </p:nvSpPr>
          <p:spPr bwMode="auto">
            <a:xfrm>
              <a:off x="3031853" y="1544862"/>
              <a:ext cx="92075" cy="92075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33"/>
            <p:cNvSpPr>
              <a:spLocks noChangeAspect="1" noChangeArrowheads="1"/>
            </p:cNvSpPr>
            <p:nvPr/>
          </p:nvSpPr>
          <p:spPr bwMode="auto">
            <a:xfrm>
              <a:off x="1092845" y="1535792"/>
              <a:ext cx="92075" cy="92075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Text Box 30"/>
            <p:cNvSpPr txBox="1">
              <a:spLocks noChangeArrowheads="1"/>
            </p:cNvSpPr>
            <p:nvPr/>
          </p:nvSpPr>
          <p:spPr bwMode="auto">
            <a:xfrm rot="16200000">
              <a:off x="2783817" y="1128418"/>
              <a:ext cx="599855" cy="229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monitor</a:t>
              </a:r>
              <a:endParaRPr lang="en-US" sz="1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5" name="Text Box 30"/>
            <p:cNvSpPr txBox="1">
              <a:spLocks noChangeArrowheads="1"/>
            </p:cNvSpPr>
            <p:nvPr/>
          </p:nvSpPr>
          <p:spPr bwMode="auto">
            <a:xfrm rot="16200000">
              <a:off x="296771" y="1477600"/>
              <a:ext cx="1371601" cy="2293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observation  point</a:t>
              </a:r>
              <a:endParaRPr lang="en-US" sz="1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8" name="Content Placeholder 2"/>
          <p:cNvSpPr txBox="1">
            <a:spLocks/>
          </p:cNvSpPr>
          <p:nvPr/>
        </p:nvSpPr>
        <p:spPr>
          <a:xfrm>
            <a:off x="76200" y="3505201"/>
            <a:ext cx="4648200" cy="1295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Compare with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multislit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and multi-monitor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emittance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measurement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Transverse </a:t>
            </a:r>
            <a:r>
              <a:rPr lang="en-US" sz="3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Emittance</a:t>
            </a:r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in the FEL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Content Placeholder 3" descr="Graph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4320" y="1393634"/>
            <a:ext cx="8869680" cy="5121406"/>
          </a:xfrm>
        </p:spPr>
      </p:pic>
      <p:sp>
        <p:nvSpPr>
          <p:cNvPr id="5" name="TextBox 4"/>
          <p:cNvSpPr txBox="1"/>
          <p:nvPr/>
        </p:nvSpPr>
        <p:spPr>
          <a:xfrm>
            <a:off x="4158868" y="6206821"/>
            <a:ext cx="1726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Location in FEL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1582435" y="3682643"/>
            <a:ext cx="3642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Normalized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Emittance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(mm-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mrad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 flipH="1" flipV="1">
            <a:off x="-114301" y="3630517"/>
            <a:ext cx="51054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 flipH="1" flipV="1">
            <a:off x="2661951" y="3619500"/>
            <a:ext cx="51054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 flipH="1" flipV="1">
            <a:off x="5715000" y="3146234"/>
            <a:ext cx="41148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456654" y="1208183"/>
            <a:ext cx="4042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2F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58122" y="1207480"/>
            <a:ext cx="4042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6F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01322" y="1209102"/>
            <a:ext cx="4042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8F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53400" y="1208183"/>
            <a:ext cx="4042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5F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71800" y="5279834"/>
            <a:ext cx="39212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PRELIMINARY</a:t>
            </a:r>
            <a:endParaRPr lang="en-US" sz="4000" b="1" dirty="0">
              <a:solidFill>
                <a:schemeClr val="bg1">
                  <a:lumMod val="8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Arrow Connector 16"/>
          <p:cNvCxnSpPr/>
          <p:nvPr/>
        </p:nvCxnSpPr>
        <p:spPr>
          <a:xfrm rot="-240000">
            <a:off x="2787447" y="3427909"/>
            <a:ext cx="3200400" cy="20116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24840" y="4583447"/>
            <a:ext cx="6309360" cy="1588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24840" y="3570813"/>
            <a:ext cx="2133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-600000">
            <a:off x="2585642" y="3895905"/>
            <a:ext cx="3383280" cy="15544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900000">
            <a:off x="2413919" y="4016781"/>
            <a:ext cx="3962400" cy="1981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24840" y="4344749"/>
            <a:ext cx="2133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2377440" y="3190732"/>
            <a:ext cx="609600" cy="2819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200621" y="3189813"/>
            <a:ext cx="957549" cy="2819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8038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Quadrupole</a:t>
            </a:r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Centering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956608"/>
            <a:ext cx="422314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Zero BPMs</a:t>
            </a:r>
          </a:p>
          <a:p>
            <a:pPr marL="342900" indent="-342900">
              <a:buAutoNum type="arabicPeriod"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Add focusing</a:t>
            </a:r>
          </a:p>
          <a:p>
            <a:pPr marL="342900" indent="-342900">
              <a:buAutoNum type="arabicPeriod"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Observe change in BPM</a:t>
            </a:r>
          </a:p>
          <a:p>
            <a:pPr marL="342900" indent="-342900">
              <a:buAutoNum type="arabicPeriod"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Steer </a:t>
            </a:r>
            <a:r>
              <a:rPr lang="en-US" sz="20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 the direction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of offset</a:t>
            </a:r>
          </a:p>
          <a:p>
            <a:pPr marL="342900" indent="-342900">
              <a:buAutoNum type="arabicPeriod"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Return quad to nominal strength</a:t>
            </a:r>
          </a:p>
          <a:p>
            <a:pPr marL="342900" indent="-342900">
              <a:buAutoNum type="arabicPeriod"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Iterate Steps (1-5)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086600" y="2403697"/>
            <a:ext cx="1905000" cy="4389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 rot="10800000" flipH="1">
            <a:off x="7086600" y="4580446"/>
            <a:ext cx="1905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7663149" y="4587240"/>
            <a:ext cx="838200" cy="777240"/>
          </a:xfrm>
          <a:prstGeom prst="rect">
            <a:avLst/>
          </a:prstGeom>
          <a:solidFill>
            <a:srgbClr val="0099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663149" y="1690341"/>
            <a:ext cx="7585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BPM</a:t>
            </a:r>
            <a:endParaRPr lang="en-US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663149" y="4587240"/>
            <a:ext cx="838200" cy="1280160"/>
          </a:xfrm>
          <a:prstGeom prst="rect">
            <a:avLst/>
          </a:prstGeom>
          <a:solidFill>
            <a:srgbClr val="0099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own Arrow 33"/>
          <p:cNvSpPr/>
          <p:nvPr/>
        </p:nvSpPr>
        <p:spPr>
          <a:xfrm>
            <a:off x="76200" y="3647932"/>
            <a:ext cx="381000" cy="6858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663149" y="4587240"/>
            <a:ext cx="838200" cy="365760"/>
          </a:xfrm>
          <a:prstGeom prst="rect">
            <a:avLst/>
          </a:prstGeom>
          <a:solidFill>
            <a:srgbClr val="0099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6" grpId="2" animBg="1"/>
      <p:bldP spid="25" grpId="0" animBg="1"/>
      <p:bldP spid="25" grpId="1" animBg="1"/>
      <p:bldP spid="31" grpId="0" animBg="1"/>
      <p:bldP spid="31" grpId="1" animBg="1"/>
      <p:bldP spid="34" grpId="0" animBg="1"/>
      <p:bldP spid="3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5563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Data Analysis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60437"/>
            <a:ext cx="8991600" cy="5668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Quad Scans possible in 2F</a:t>
            </a:r>
          </a:p>
          <a:p>
            <a:pPr lvl="1"/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Check quad centering</a:t>
            </a:r>
          </a:p>
          <a:p>
            <a:pPr lvl="1"/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 careful about image saturation</a:t>
            </a:r>
          </a:p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Measure beam size two different ways:</a:t>
            </a:r>
          </a:p>
          <a:p>
            <a:pPr lvl="1"/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Manually place cursors to make edge-to-edge measurement</a:t>
            </a:r>
          </a:p>
          <a:p>
            <a:pPr>
              <a:buNone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     (RMS ~ edge-to-edge/6)</a:t>
            </a:r>
          </a:p>
          <a:p>
            <a:pPr lvl="1"/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use </a:t>
            </a:r>
            <a:r>
              <a:rPr lang="en-US" sz="20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Auto ROI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to get RMS value as a function of </a:t>
            </a:r>
            <a:r>
              <a:rPr lang="en-US" sz="20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Cut Level</a:t>
            </a:r>
          </a:p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how does it affect the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emittance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measurement?</a:t>
            </a:r>
          </a:p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Compare data to multi-slit and multi-monitor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emittance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measurements? Do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emittances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evolve as you expect?</a:t>
            </a:r>
          </a:p>
          <a:p>
            <a:pPr>
              <a:buNone/>
            </a:pP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oup2_8x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0"/>
            <a:ext cx="8572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tennant\Desktop\Tennant Projects\CONFERENCES\USPAS 2011\PHOTOS\group2_8x10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0"/>
            <a:ext cx="85725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55638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Quadrupole</a:t>
            </a:r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Scan Formalism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8" y="838200"/>
            <a:ext cx="8686800" cy="871954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sz="19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want to know (</a:t>
            </a:r>
            <a:r>
              <a:rPr lang="en-US" sz="2000" i="1" dirty="0" err="1" smtClean="0">
                <a:solidFill>
                  <a:prstClr val="black"/>
                </a:solidFill>
                <a:latin typeface="Symbol" pitchFamily="18" charset="2"/>
                <a:ea typeface="Tahoma" pitchFamily="34" charset="0"/>
                <a:cs typeface="Tahoma" pitchFamily="34" charset="0"/>
              </a:rPr>
              <a:t>b,a,g,e</a:t>
            </a:r>
            <a:r>
              <a:rPr lang="en-US" sz="19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at location 1 using information from location 2</a:t>
            </a:r>
          </a:p>
          <a:p>
            <a:pPr lvl="0">
              <a:defRPr/>
            </a:pPr>
            <a:r>
              <a:rPr lang="en-US" sz="1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 typical </a:t>
            </a:r>
            <a:r>
              <a:rPr lang="en-US" sz="1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quad-drift-monitor</a:t>
            </a:r>
            <a:r>
              <a:rPr lang="en-US" sz="1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arrangement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2669" y="2057400"/>
            <a:ext cx="1278731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6915" y="3609975"/>
            <a:ext cx="77295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6043612"/>
            <a:ext cx="5293519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6400" y="1676400"/>
            <a:ext cx="397192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9178" y="3200400"/>
            <a:ext cx="9134821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Knowing how the </a:t>
            </a:r>
            <a:r>
              <a:rPr lang="en-US" sz="19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Twiss</a:t>
            </a:r>
            <a:r>
              <a:rPr lang="en-US" sz="1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parameters propagate we can relate (</a:t>
            </a:r>
            <a:r>
              <a:rPr lang="en-US" sz="1900" i="1" dirty="0" smtClean="0">
                <a:latin typeface="Symbol" pitchFamily="18" charset="2"/>
                <a:ea typeface="Tahoma" pitchFamily="34" charset="0"/>
                <a:cs typeface="Tahoma" pitchFamily="34" charset="0"/>
              </a:rPr>
              <a:t>b</a:t>
            </a:r>
            <a:r>
              <a:rPr lang="en-US" sz="1900" baseline="-25000" dirty="0" smtClean="0">
                <a:latin typeface="Symbol" pitchFamily="18" charset="2"/>
                <a:ea typeface="Tahoma" pitchFamily="34" charset="0"/>
                <a:cs typeface="Tahoma" pitchFamily="34" charset="0"/>
              </a:rPr>
              <a:t>2</a:t>
            </a:r>
            <a:r>
              <a:rPr lang="en-US" sz="1900" dirty="0" smtClean="0">
                <a:latin typeface="Symbol" pitchFamily="18" charset="2"/>
                <a:ea typeface="Tahoma" pitchFamily="34" charset="0"/>
                <a:cs typeface="Tahoma" pitchFamily="34" charset="0"/>
              </a:rPr>
              <a:t>,</a:t>
            </a:r>
            <a:r>
              <a:rPr lang="en-US" sz="1900" i="1" dirty="0" smtClean="0">
                <a:latin typeface="Symbol" pitchFamily="18" charset="2"/>
                <a:ea typeface="Tahoma" pitchFamily="34" charset="0"/>
                <a:cs typeface="Tahoma" pitchFamily="34" charset="0"/>
              </a:rPr>
              <a:t>a</a:t>
            </a:r>
            <a:r>
              <a:rPr lang="en-US" sz="1900" baseline="-25000" dirty="0" smtClean="0">
                <a:latin typeface="Symbol" pitchFamily="18" charset="2"/>
                <a:ea typeface="Tahoma" pitchFamily="34" charset="0"/>
                <a:cs typeface="Tahoma" pitchFamily="34" charset="0"/>
              </a:rPr>
              <a:t>2</a:t>
            </a:r>
            <a:r>
              <a:rPr lang="en-US" sz="1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to (</a:t>
            </a:r>
            <a:r>
              <a:rPr lang="en-US" sz="1900" i="1" dirty="0" smtClean="0">
                <a:latin typeface="Symbol" pitchFamily="18" charset="2"/>
                <a:ea typeface="Tahoma" pitchFamily="34" charset="0"/>
                <a:cs typeface="Tahoma" pitchFamily="34" charset="0"/>
              </a:rPr>
              <a:t>b</a:t>
            </a:r>
            <a:r>
              <a:rPr lang="en-US" sz="1900" baseline="-25000" dirty="0" smtClean="0">
                <a:latin typeface="Symbol" pitchFamily="18" charset="2"/>
                <a:ea typeface="Tahoma" pitchFamily="34" charset="0"/>
                <a:cs typeface="Tahoma" pitchFamily="34" charset="0"/>
              </a:rPr>
              <a:t>1</a:t>
            </a:r>
            <a:r>
              <a:rPr lang="en-US" sz="1900" i="1" dirty="0" smtClean="0">
                <a:latin typeface="Symbol" pitchFamily="18" charset="2"/>
                <a:ea typeface="Tahoma" pitchFamily="34" charset="0"/>
                <a:cs typeface="Tahoma" pitchFamily="34" charset="0"/>
              </a:rPr>
              <a:t>,a</a:t>
            </a:r>
            <a:r>
              <a:rPr lang="en-US" sz="1900" baseline="-25000" dirty="0" smtClean="0">
                <a:latin typeface="Symbol" pitchFamily="18" charset="2"/>
                <a:ea typeface="Tahoma" pitchFamily="34" charset="0"/>
                <a:cs typeface="Tahoma" pitchFamily="34" charset="0"/>
              </a:rPr>
              <a:t>1</a:t>
            </a:r>
            <a:r>
              <a:rPr lang="en-US" sz="1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kumimoji="0" lang="en-US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0098" y="55626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Combining the previous two expressions we get the following relation</a:t>
            </a:r>
            <a:endParaRPr kumimoji="0" lang="en-US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89597" y="2861846"/>
            <a:ext cx="1204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Monitor (2)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92023" y="2850829"/>
            <a:ext cx="9989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Quad (1)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66" y="0"/>
            <a:ext cx="8915400" cy="655638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Quadrupole</a:t>
            </a:r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Scan Formalism – Thin Lens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229600" cy="6858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For a thin lens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quadrupole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and drift, the transfer matrix is given by</a:t>
            </a:r>
          </a:p>
          <a:p>
            <a:pPr>
              <a:buNone/>
            </a:pP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5037" y="1600200"/>
            <a:ext cx="4500563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3814762"/>
            <a:ext cx="6436519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5581650"/>
            <a:ext cx="3128963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0" y="31242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beam size (squared) at the “monitor” is then expressed as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0" y="50292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beam size (squared) at the “monitor” is then expressed as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78366" y="3924013"/>
            <a:ext cx="1143000" cy="762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278915" y="3934111"/>
            <a:ext cx="1033272" cy="762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4354417" y="4500562"/>
            <a:ext cx="2286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367749" y="4500562"/>
            <a:ext cx="2286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227983" y="4500562"/>
            <a:ext cx="2286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ennant.JLAB\Desktop\Tennant Projects\CONFERENCES\USPAS 2011\QUAD SCAN\ELEGANT EXAMPLE\p25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399" y="738753"/>
            <a:ext cx="8686800" cy="206613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Simulated </a:t>
            </a:r>
            <a:r>
              <a:rPr lang="en-US" sz="3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Quadrupole</a:t>
            </a:r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Scan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199" y="616857"/>
            <a:ext cx="9013371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9827" y="3048000"/>
            <a:ext cx="3294744" cy="37446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50772" y="3048000"/>
            <a:ext cx="5638800" cy="37483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769257" y="2445657"/>
            <a:ext cx="8077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5047344" y="2315028"/>
            <a:ext cx="91440" cy="27432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129416" y="2307771"/>
            <a:ext cx="91440" cy="27432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964543" y="2305593"/>
            <a:ext cx="91440" cy="27432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888999" y="2301963"/>
            <a:ext cx="91440" cy="27432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536371" y="2565399"/>
            <a:ext cx="9509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Symbol" pitchFamily="18" charset="2"/>
              </a:rPr>
              <a:t>D</a:t>
            </a:r>
            <a:r>
              <a:rPr lang="en-US" sz="1200" dirty="0" smtClean="0"/>
              <a:t> = +2500 G</a:t>
            </a:r>
            <a:endParaRPr lang="en-US" sz="1200" dirty="0"/>
          </a:p>
        </p:txBody>
      </p:sp>
      <p:cxnSp>
        <p:nvCxnSpPr>
          <p:cNvPr id="29" name="Straight Connector 28"/>
          <p:cNvCxnSpPr/>
          <p:nvPr/>
        </p:nvCxnSpPr>
        <p:spPr>
          <a:xfrm rot="5400000" flipH="1" flipV="1">
            <a:off x="6934200" y="1676400"/>
            <a:ext cx="152400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 descr="plot_p25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23344" y="3106056"/>
            <a:ext cx="3895344" cy="3620776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5998029" y="6502046"/>
            <a:ext cx="53340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(m</a:t>
            </a:r>
            <a:r>
              <a:rPr lang="en-US" sz="1200" baseline="30000" dirty="0" smtClean="0"/>
              <a:t>-2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pic>
        <p:nvPicPr>
          <p:cNvPr id="48" name="Picture 47" descr="xy_p25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6999" y="3087915"/>
            <a:ext cx="3200400" cy="2468601"/>
          </a:xfrm>
          <a:prstGeom prst="rect">
            <a:avLst/>
          </a:prstGeom>
        </p:spPr>
      </p:pic>
      <p:pic>
        <p:nvPicPr>
          <p:cNvPr id="49" name="Picture 48" descr="hist_p25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9743" y="5569858"/>
            <a:ext cx="3200400" cy="119006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 rot="16200000">
            <a:off x="-420346" y="1582402"/>
            <a:ext cx="13812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RMS beam size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ennant.JLAB\Desktop\Tennant Projects\CONFERENCES\USPAS 2011\QUAD SCAN\ELEGANT EXAMPLE\p20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772" y="743856"/>
            <a:ext cx="8686800" cy="206613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Simulated </a:t>
            </a:r>
            <a:r>
              <a:rPr lang="en-US" sz="3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Quadrupole</a:t>
            </a:r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Scan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199" y="616857"/>
            <a:ext cx="9013371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9827" y="3048000"/>
            <a:ext cx="3294744" cy="37446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50772" y="3048000"/>
            <a:ext cx="5638800" cy="37483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769257" y="2445657"/>
            <a:ext cx="8077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5047344" y="2315028"/>
            <a:ext cx="91440" cy="27432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129416" y="2307771"/>
            <a:ext cx="91440" cy="27432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964543" y="2305593"/>
            <a:ext cx="91440" cy="27432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888999" y="2301963"/>
            <a:ext cx="91440" cy="27432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536371" y="2565399"/>
            <a:ext cx="915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Symbol"/>
              <a:buChar char="D"/>
            </a:pPr>
            <a:r>
              <a:rPr lang="en-US" sz="1200" dirty="0" smtClean="0"/>
              <a:t>= +2000 G</a:t>
            </a:r>
            <a:endParaRPr lang="en-US" sz="1200" dirty="0"/>
          </a:p>
        </p:txBody>
      </p:sp>
      <p:cxnSp>
        <p:nvCxnSpPr>
          <p:cNvPr id="29" name="Straight Connector 28"/>
          <p:cNvCxnSpPr/>
          <p:nvPr/>
        </p:nvCxnSpPr>
        <p:spPr>
          <a:xfrm rot="5400000" flipH="1" flipV="1">
            <a:off x="6934200" y="1676400"/>
            <a:ext cx="152400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plot_p20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19714" y="3109683"/>
            <a:ext cx="3895344" cy="362077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998029" y="6502046"/>
            <a:ext cx="53340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(m</a:t>
            </a:r>
            <a:r>
              <a:rPr lang="en-US" sz="1200" baseline="30000" dirty="0" smtClean="0"/>
              <a:t>-2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pic>
        <p:nvPicPr>
          <p:cNvPr id="28" name="Picture 27" descr="xy_p20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3372" y="3084282"/>
            <a:ext cx="3200400" cy="2468601"/>
          </a:xfrm>
          <a:prstGeom prst="rect">
            <a:avLst/>
          </a:prstGeom>
        </p:spPr>
      </p:pic>
      <p:pic>
        <p:nvPicPr>
          <p:cNvPr id="30" name="Picture 29" descr="hist_p2000.pn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3372" y="5564052"/>
            <a:ext cx="3200400" cy="118872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 rot="16200000">
            <a:off x="-420346" y="1527318"/>
            <a:ext cx="13812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RMS beam size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ennant.JLAB\Desktop\Tennant Projects\CONFERENCES\USPAS 2011\QUAD SCAN\ELEGANT EXAMPLE\p15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772" y="751116"/>
            <a:ext cx="8686800" cy="206613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Simulated </a:t>
            </a:r>
            <a:r>
              <a:rPr lang="en-US" sz="3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Quadrupole</a:t>
            </a:r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Scan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199" y="616857"/>
            <a:ext cx="9013371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9827" y="3048000"/>
            <a:ext cx="3294744" cy="37446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50772" y="3048000"/>
            <a:ext cx="5638800" cy="37483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769257" y="2445657"/>
            <a:ext cx="8077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5047344" y="2315028"/>
            <a:ext cx="91440" cy="27432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129416" y="2307771"/>
            <a:ext cx="91440" cy="27432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964543" y="2305593"/>
            <a:ext cx="91440" cy="27432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888999" y="2301963"/>
            <a:ext cx="91440" cy="27432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536371" y="2565399"/>
            <a:ext cx="9509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Symbol" pitchFamily="18" charset="2"/>
              </a:rPr>
              <a:t>D</a:t>
            </a:r>
            <a:r>
              <a:rPr lang="en-US" sz="1200" dirty="0" smtClean="0"/>
              <a:t> = +1500 G</a:t>
            </a:r>
            <a:endParaRPr lang="en-US" sz="1200" dirty="0"/>
          </a:p>
        </p:txBody>
      </p:sp>
      <p:cxnSp>
        <p:nvCxnSpPr>
          <p:cNvPr id="29" name="Straight Connector 28"/>
          <p:cNvCxnSpPr/>
          <p:nvPr/>
        </p:nvCxnSpPr>
        <p:spPr>
          <a:xfrm rot="5400000" flipH="1" flipV="1">
            <a:off x="6934200" y="1676400"/>
            <a:ext cx="152400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plot_p15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17827" y="3106595"/>
            <a:ext cx="3895344" cy="362077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998029" y="6502046"/>
            <a:ext cx="53340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(m</a:t>
            </a:r>
            <a:r>
              <a:rPr lang="en-US" sz="1200" baseline="30000" dirty="0" smtClean="0"/>
              <a:t>-2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pic>
        <p:nvPicPr>
          <p:cNvPr id="28" name="Picture 27" descr="xy_p15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6999" y="3084285"/>
            <a:ext cx="3200400" cy="2468602"/>
          </a:xfrm>
          <a:prstGeom prst="rect">
            <a:avLst/>
          </a:prstGeom>
        </p:spPr>
      </p:pic>
      <p:pic>
        <p:nvPicPr>
          <p:cNvPr id="30" name="Picture 29" descr="hist_p1500.pn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3372" y="5564049"/>
            <a:ext cx="3200400" cy="118872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7283068" y="4409502"/>
            <a:ext cx="131959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err="1" smtClean="0">
                <a:latin typeface="Symbol" pitchFamily="18" charset="2"/>
                <a:ea typeface="Tahoma" pitchFamily="34" charset="0"/>
                <a:cs typeface="Tahoma" pitchFamily="34" charset="0"/>
              </a:rPr>
              <a:t>b</a:t>
            </a:r>
            <a:r>
              <a:rPr lang="en-US" sz="1500" baseline="-25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x</a:t>
            </a:r>
            <a:r>
              <a:rPr lang="en-US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= 21.90 m</a:t>
            </a:r>
            <a:endParaRPr lang="en-US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283068" y="4689159"/>
            <a:ext cx="111280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latin typeface="Symbol" pitchFamily="18" charset="2"/>
                <a:ea typeface="Tahoma" pitchFamily="34" charset="0"/>
                <a:cs typeface="Tahoma" pitchFamily="34" charset="0"/>
              </a:rPr>
              <a:t>a</a:t>
            </a:r>
            <a:r>
              <a:rPr lang="en-US" sz="1500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x</a:t>
            </a:r>
            <a:r>
              <a:rPr lang="en-US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= 11.87</a:t>
            </a:r>
            <a:endParaRPr lang="en-US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83068" y="4937439"/>
            <a:ext cx="184101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latin typeface="Symbol" pitchFamily="18" charset="2"/>
                <a:ea typeface="Tahoma" pitchFamily="34" charset="0"/>
                <a:cs typeface="Tahoma" pitchFamily="34" charset="0"/>
              </a:rPr>
              <a:t>e</a:t>
            </a:r>
            <a:r>
              <a:rPr lang="en-US" sz="1500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x</a:t>
            </a:r>
            <a:r>
              <a:rPr lang="en-US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= 7.73 mm-</a:t>
            </a:r>
            <a:r>
              <a:rPr lang="en-US" sz="15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mrad</a:t>
            </a:r>
            <a:endParaRPr lang="en-US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 rot="16200000">
            <a:off x="-420346" y="1582402"/>
            <a:ext cx="13812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RMS beam size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1295</TotalTime>
  <Words>582</Words>
  <Application>Microsoft Office PowerPoint</Application>
  <PresentationFormat>On-screen Show (4:3)</PresentationFormat>
  <Paragraphs>144</Paragraphs>
  <Slides>24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1_Default Design</vt:lpstr>
      <vt:lpstr>Emittance Measurement: Quadrupole Scan</vt:lpstr>
      <vt:lpstr>Slide 2</vt:lpstr>
      <vt:lpstr>Slide 3</vt:lpstr>
      <vt:lpstr>Slide 4</vt:lpstr>
      <vt:lpstr>Quadrupole Scan Formalism</vt:lpstr>
      <vt:lpstr>Quadrupole Scan Formalism – Thin Lens</vt:lpstr>
      <vt:lpstr>Simulated Quadrupole Scan</vt:lpstr>
      <vt:lpstr>Simulated Quadrupole Scan</vt:lpstr>
      <vt:lpstr>Simulated Quadrupole Scan</vt:lpstr>
      <vt:lpstr>Simulated Quadrupole Scan</vt:lpstr>
      <vt:lpstr>Simulated Quadrupole Scan</vt:lpstr>
      <vt:lpstr>Simulated Quadrupole Scan</vt:lpstr>
      <vt:lpstr>Simulated Quadrupole Scan</vt:lpstr>
      <vt:lpstr>Simulated Quadrupole Scan</vt:lpstr>
      <vt:lpstr>Simulated Quadrupole Scan</vt:lpstr>
      <vt:lpstr>Simulated Quadrupole Scan</vt:lpstr>
      <vt:lpstr>Simulated Quadrupole Scan</vt:lpstr>
      <vt:lpstr>Slide 18</vt:lpstr>
      <vt:lpstr>Slide 19</vt:lpstr>
      <vt:lpstr>Real vs Simulated Data</vt:lpstr>
      <vt:lpstr>Measurement in 2F Region</vt:lpstr>
      <vt:lpstr>Transverse Emittance in the FEL</vt:lpstr>
      <vt:lpstr>Quadrupole Centering</vt:lpstr>
      <vt:lpstr>Data Analysis</vt:lpstr>
    </vt:vector>
  </TitlesOfParts>
  <Company>Jefferson Science Associates, LLC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tennant</dc:creator>
  <cp:lastModifiedBy>tennant</cp:lastModifiedBy>
  <cp:revision>136</cp:revision>
  <dcterms:created xsi:type="dcterms:W3CDTF">2010-12-07T18:57:33Z</dcterms:created>
  <dcterms:modified xsi:type="dcterms:W3CDTF">2011-01-26T13:28:46Z</dcterms:modified>
</cp:coreProperties>
</file>