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56" autoAdjust="0"/>
  </p:normalViewPr>
  <p:slideViewPr>
    <p:cSldViewPr snapToGrid="0">
      <p:cViewPr>
        <p:scale>
          <a:sx n="70" d="100"/>
          <a:sy n="70" d="100"/>
        </p:scale>
        <p:origin x="-167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6A59-BF84-496E-AC37-FBC90F1E620C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AA05-A336-4F45-B30C-2538F79B5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AB56-DAB7-4AAF-85E3-3767A68C7A6D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E052-F2D7-4215-A163-D100150D9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Phasing</a:t>
            </a:r>
            <a:r>
              <a:rPr lang="en-US" sz="3600" baseline="0" dirty="0" smtClean="0"/>
              <a:t> the Linac Using </a:t>
            </a:r>
            <a:r>
              <a:rPr lang="en-US" sz="3600" i="1" baseline="0" dirty="0" smtClean="0"/>
              <a:t>ONLY</a:t>
            </a:r>
            <a:r>
              <a:rPr lang="en-US" sz="3600" i="0" baseline="0" dirty="0" smtClean="0"/>
              <a:t> the Linac- Transient Phasing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846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During initial beam threading (either acceleration or recovery) you often can’t get beam to a spectrometer – need another means of phasing</a:t>
            </a:r>
          </a:p>
          <a:p>
            <a:r>
              <a:rPr lang="en-US" sz="2400" dirty="0" smtClean="0"/>
              <a:t>Can use beam loading to (roughly) determine timing of beam relative to cavity RF field</a:t>
            </a:r>
          </a:p>
        </p:txBody>
      </p:sp>
      <p:pic>
        <p:nvPicPr>
          <p:cNvPr id="4" name="Picture 3" descr="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9392" y="1473965"/>
            <a:ext cx="4000686" cy="21461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9472" y="3643946"/>
            <a:ext cx="8229600" cy="28933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 drive/controls (“GASK”) tell you if the beam is drawing power from a cavity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single pass, can find 0-crossing &amp; step beam to crest by moving phase 90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just look at gradient request and dial phase until it vanishes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two passes, can (roughly) set path length for full energy recovery (beams 180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 of phase) by setting 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pass timing to eliminate beam loading – just watch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gradient request and vary path length to zero it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887"/>
          </a:xfrm>
        </p:spPr>
        <p:txBody>
          <a:bodyPr/>
          <a:lstStyle/>
          <a:p>
            <a:r>
              <a:rPr lang="en-US" sz="360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7"/>
            <a:ext cx="8229600" cy="52816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Phase control very important for successful operation of ERL – must have “right” phase to get both bunch length compression at FEL &amp; energy spread compression at dump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=&gt;</a:t>
            </a:r>
            <a:r>
              <a:rPr lang="en-US" i="1" dirty="0" smtClean="0"/>
              <a:t>Need to know where beam is timed relative to RF waveform</a:t>
            </a:r>
          </a:p>
          <a:p>
            <a:endParaRPr lang="en-US" dirty="0" smtClean="0"/>
          </a:p>
          <a:p>
            <a:r>
              <a:rPr lang="en-US" dirty="0" smtClean="0"/>
              <a:t>Basic idea to get </a:t>
            </a:r>
            <a:r>
              <a:rPr lang="en-US" dirty="0" smtClean="0"/>
              <a:t>this information </a:t>
            </a:r>
            <a:r>
              <a:rPr lang="en-US" dirty="0" smtClean="0"/>
              <a:t>is simple: energy gain from a cavity is a function of RF phase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o set the phase to “crest”, maximize the energy gain</a:t>
            </a:r>
          </a:p>
          <a:p>
            <a:pPr lvl="1"/>
            <a:r>
              <a:rPr lang="en-US" dirty="0" smtClean="0"/>
              <a:t>Use calibrated RF drive controls to set phase offsets</a:t>
            </a:r>
            <a:endParaRPr lang="en-US" dirty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=&gt; Need a way to measure energy…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24833" y="4045449"/>
          <a:ext cx="3903260" cy="568048"/>
        </p:xfrm>
        <a:graphic>
          <a:graphicData uri="http://schemas.openxmlformats.org/presentationml/2006/ole">
            <p:oleObj spid="_x0000_s1026" name="Equation" r:id="rId3" imgW="13078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Spectrometer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Again, idea is notionally simple: </a:t>
            </a:r>
          </a:p>
          <a:p>
            <a:pPr lvl="1"/>
            <a:r>
              <a:rPr lang="en-US" sz="1800" dirty="0" smtClean="0"/>
              <a:t>bend angle is a function of energy</a:t>
            </a:r>
          </a:p>
          <a:p>
            <a:pPr lvl="1"/>
            <a:r>
              <a:rPr lang="en-US" sz="1800" dirty="0" smtClean="0"/>
              <a:t>vary phase =&gt; vary energy =&gt; vary bending</a:t>
            </a:r>
          </a:p>
          <a:p>
            <a:pPr lvl="1"/>
            <a:r>
              <a:rPr lang="en-US" sz="1800" dirty="0" smtClean="0"/>
              <a:t>“just” look at bend to determine crest</a:t>
            </a:r>
            <a:endParaRPr lang="en-US" sz="2000" dirty="0" smtClean="0"/>
          </a:p>
          <a:p>
            <a:r>
              <a:rPr lang="en-US" sz="2000" dirty="0" smtClean="0"/>
              <a:t>Sadly, life </a:t>
            </a:r>
            <a:r>
              <a:rPr lang="en-US" sz="2000" dirty="0" err="1" smtClean="0"/>
              <a:t>ain’t</a:t>
            </a:r>
            <a:r>
              <a:rPr lang="en-US" sz="2000" dirty="0" smtClean="0"/>
              <a:t> simple: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cavities steer as well as accelerate; the steering is phase dependent:</a:t>
            </a:r>
          </a:p>
          <a:p>
            <a:pPr lvl="1"/>
            <a:r>
              <a:rPr lang="en-US" sz="1800" dirty="0" smtClean="0"/>
              <a:t>Beam offsets in focusing fields/cavity misalignments</a:t>
            </a:r>
          </a:p>
          <a:p>
            <a:pPr lvl="1"/>
            <a:r>
              <a:rPr lang="en-US" sz="1800" dirty="0" smtClean="0"/>
              <a:t>Coupler (HOM and FP) kicks</a:t>
            </a:r>
          </a:p>
          <a:p>
            <a:pPr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	these can dominate at low energy (as in our injector)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62000" y="4953000"/>
            <a:ext cx="5800825" cy="1178293"/>
            <a:chOff x="762000" y="4953000"/>
            <a:chExt cx="5800825" cy="1178293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5105400"/>
              <a:ext cx="2438400" cy="381000"/>
            </a:xfrm>
            <a:prstGeom prst="roundRect">
              <a:avLst>
                <a:gd name="adj" fmla="val 36878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62000" y="5293912"/>
              <a:ext cx="4419600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209800" y="4953000"/>
              <a:ext cx="533400" cy="457200"/>
              <a:chOff x="2209800" y="4953000"/>
              <a:chExt cx="533400" cy="457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86000" y="5181600"/>
                <a:ext cx="76200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362200" y="5181600"/>
                <a:ext cx="76200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438400" y="5181600"/>
                <a:ext cx="76200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14600" y="5181600"/>
                <a:ext cx="76200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0800" y="5181600"/>
                <a:ext cx="76200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09800" y="4953000"/>
                <a:ext cx="762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Block Arc 11"/>
              <p:cNvSpPr/>
              <p:nvPr/>
            </p:nvSpPr>
            <p:spPr>
              <a:xfrm>
                <a:off x="2438400" y="5105400"/>
                <a:ext cx="304800" cy="304800"/>
              </a:xfrm>
              <a:prstGeom prst="blockArc">
                <a:avLst>
                  <a:gd name="adj1" fmla="val 15057200"/>
                  <a:gd name="adj2" fmla="val 0"/>
                  <a:gd name="adj3" fmla="val 25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 rot="973387">
              <a:off x="5149516" y="5216891"/>
              <a:ext cx="442762" cy="2887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5583463" y="5423119"/>
              <a:ext cx="788461" cy="7081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93088" y="5365369"/>
              <a:ext cx="969737" cy="53331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554589" y="5500118"/>
            <a:ext cx="3522031" cy="1141676"/>
            <a:chOff x="5554589" y="5490493"/>
            <a:chExt cx="3522031" cy="1141676"/>
          </a:xfrm>
        </p:grpSpPr>
        <p:sp>
          <p:nvSpPr>
            <p:cNvPr id="19" name="TextBox 18"/>
            <p:cNvSpPr txBox="1"/>
            <p:nvPr/>
          </p:nvSpPr>
          <p:spPr>
            <a:xfrm>
              <a:off x="6314175" y="5938791"/>
              <a:ext cx="276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eference (on-energy) orbit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10948" y="5600299"/>
              <a:ext cx="1820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high-energy orbit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8955" y="6262837"/>
              <a:ext cx="1793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low-energy orbit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H="1">
              <a:off x="5450352" y="5594730"/>
              <a:ext cx="842929" cy="634456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2685448" y="4944177"/>
            <a:ext cx="3667226" cy="1187116"/>
          </a:xfrm>
          <a:custGeom>
            <a:avLst/>
            <a:gdLst>
              <a:gd name="connsiteX0" fmla="*/ 0 w 3667226"/>
              <a:gd name="connsiteY0" fmla="*/ 349718 h 1187116"/>
              <a:gd name="connsiteX1" fmla="*/ 134754 w 3667226"/>
              <a:gd name="connsiteY1" fmla="*/ 436345 h 1187116"/>
              <a:gd name="connsiteX2" fmla="*/ 490889 w 3667226"/>
              <a:gd name="connsiteY2" fmla="*/ 580724 h 1187116"/>
              <a:gd name="connsiteX3" fmla="*/ 895150 w 3667226"/>
              <a:gd name="connsiteY3" fmla="*/ 599975 h 1187116"/>
              <a:gd name="connsiteX4" fmla="*/ 1309036 w 3667226"/>
              <a:gd name="connsiteY4" fmla="*/ 474846 h 1187116"/>
              <a:gd name="connsiteX5" fmla="*/ 1722923 w 3667226"/>
              <a:gd name="connsiteY5" fmla="*/ 253465 h 1187116"/>
              <a:gd name="connsiteX6" fmla="*/ 2271563 w 3667226"/>
              <a:gd name="connsiteY6" fmla="*/ 51335 h 1187116"/>
              <a:gd name="connsiteX7" fmla="*/ 2829828 w 3667226"/>
              <a:gd name="connsiteY7" fmla="*/ 22459 h 1187116"/>
              <a:gd name="connsiteX8" fmla="*/ 3060834 w 3667226"/>
              <a:gd name="connsiteY8" fmla="*/ 186088 h 1187116"/>
              <a:gd name="connsiteX9" fmla="*/ 3243714 w 3667226"/>
              <a:gd name="connsiteY9" fmla="*/ 532598 h 1187116"/>
              <a:gd name="connsiteX10" fmla="*/ 3590224 w 3667226"/>
              <a:gd name="connsiteY10" fmla="*/ 994610 h 1187116"/>
              <a:gd name="connsiteX11" fmla="*/ 3667226 w 3667226"/>
              <a:gd name="connsiteY11" fmla="*/ 1187116 h 118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7226" h="1187116">
                <a:moveTo>
                  <a:pt x="0" y="349718"/>
                </a:moveTo>
                <a:cubicBezTo>
                  <a:pt x="26469" y="373781"/>
                  <a:pt x="52939" y="397844"/>
                  <a:pt x="134754" y="436345"/>
                </a:cubicBezTo>
                <a:cubicBezTo>
                  <a:pt x="216569" y="474846"/>
                  <a:pt x="364156" y="553452"/>
                  <a:pt x="490889" y="580724"/>
                </a:cubicBezTo>
                <a:cubicBezTo>
                  <a:pt x="617622" y="607996"/>
                  <a:pt x="758792" y="617621"/>
                  <a:pt x="895150" y="599975"/>
                </a:cubicBezTo>
                <a:cubicBezTo>
                  <a:pt x="1031508" y="582329"/>
                  <a:pt x="1171074" y="532598"/>
                  <a:pt x="1309036" y="474846"/>
                </a:cubicBezTo>
                <a:cubicBezTo>
                  <a:pt x="1446998" y="417094"/>
                  <a:pt x="1562502" y="324050"/>
                  <a:pt x="1722923" y="253465"/>
                </a:cubicBezTo>
                <a:cubicBezTo>
                  <a:pt x="1883344" y="182880"/>
                  <a:pt x="2087079" y="89836"/>
                  <a:pt x="2271563" y="51335"/>
                </a:cubicBezTo>
                <a:cubicBezTo>
                  <a:pt x="2456047" y="12834"/>
                  <a:pt x="2698283" y="0"/>
                  <a:pt x="2829828" y="22459"/>
                </a:cubicBezTo>
                <a:cubicBezTo>
                  <a:pt x="2961373" y="44918"/>
                  <a:pt x="2991853" y="101065"/>
                  <a:pt x="3060834" y="186088"/>
                </a:cubicBezTo>
                <a:cubicBezTo>
                  <a:pt x="3129815" y="271111"/>
                  <a:pt x="3155482" y="397844"/>
                  <a:pt x="3243714" y="532598"/>
                </a:cubicBezTo>
                <a:cubicBezTo>
                  <a:pt x="3331946" y="667352"/>
                  <a:pt x="3519639" y="885524"/>
                  <a:pt x="3590224" y="994610"/>
                </a:cubicBezTo>
                <a:cubicBezTo>
                  <a:pt x="3660809" y="1103696"/>
                  <a:pt x="3664017" y="1145406"/>
                  <a:pt x="3667226" y="1187116"/>
                </a:cubicBezTo>
              </a:path>
            </a:pathLst>
          </a:custGeom>
          <a:ln w="3175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disentangle?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a means of sorting out </a:t>
            </a:r>
            <a:r>
              <a:rPr lang="en-US" dirty="0" err="1" smtClean="0"/>
              <a:t>betatron</a:t>
            </a:r>
            <a:r>
              <a:rPr lang="en-US" dirty="0" smtClean="0"/>
              <a:t> motion from energy</a:t>
            </a:r>
          </a:p>
          <a:p>
            <a:pPr lvl="1"/>
            <a:r>
              <a:rPr lang="en-US" dirty="0" smtClean="0"/>
              <a:t>Can monitor beam behavior in </a:t>
            </a:r>
            <a:r>
              <a:rPr lang="en-US" dirty="0" err="1" smtClean="0"/>
              <a:t>nondispersed</a:t>
            </a:r>
            <a:r>
              <a:rPr lang="en-US" dirty="0" smtClean="0"/>
              <a:t> location (</a:t>
            </a:r>
            <a:r>
              <a:rPr lang="en-US" dirty="0" err="1" smtClean="0"/>
              <a:t>betatron</a:t>
            </a:r>
            <a:r>
              <a:rPr lang="en-US" dirty="0" smtClean="0"/>
              <a:t> component), propagate forward/backward to dispersed location &amp; extract </a:t>
            </a:r>
            <a:r>
              <a:rPr lang="en-US" dirty="0" err="1" smtClean="0"/>
              <a:t>betatron</a:t>
            </a:r>
            <a:r>
              <a:rPr lang="en-US" dirty="0" smtClean="0"/>
              <a:t> portion of motion</a:t>
            </a:r>
          </a:p>
          <a:p>
            <a:pPr lvl="2"/>
            <a:r>
              <a:rPr lang="en-US" dirty="0" smtClean="0"/>
              <a:t>Need machine model, software, lots of symmetry, …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i="1" dirty="0" smtClean="0"/>
              <a:t>or,…</a:t>
            </a:r>
          </a:p>
          <a:p>
            <a:pPr lvl="1"/>
            <a:r>
              <a:rPr lang="en-US" dirty="0" smtClean="0"/>
              <a:t>can impose (or notice) symmetries available in dispersed region and save some effort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8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Bates Bend as a Spectrometer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780"/>
            <a:ext cx="8229600" cy="50673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Transport from cavity -&gt; start of 180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dipole in Bates bend: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Output position depends on cavity steering </a:t>
            </a:r>
            <a:r>
              <a:rPr lang="en-US" sz="2000" i="1" dirty="0" smtClean="0"/>
              <a:t>and</a:t>
            </a:r>
            <a:r>
              <a:rPr lang="en-US" sz="2000" dirty="0" smtClean="0"/>
              <a:t> energy - both are phase-dependent: </a:t>
            </a:r>
          </a:p>
          <a:p>
            <a:r>
              <a:rPr lang="en-US" sz="2400" dirty="0" smtClean="0"/>
              <a:t>Transport from cavity </a:t>
            </a:r>
            <a:r>
              <a:rPr lang="en-US" sz="2400" i="1" dirty="0" smtClean="0"/>
              <a:t>through</a:t>
            </a:r>
            <a:r>
              <a:rPr lang="en-US" sz="2400" dirty="0" smtClean="0"/>
              <a:t> 180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dipole in Bates bend: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err="1" smtClean="0"/>
              <a:t>Betatron</a:t>
            </a:r>
            <a:r>
              <a:rPr lang="en-US" sz="2000" dirty="0" smtClean="0"/>
              <a:t> part of output flips sign:</a:t>
            </a:r>
          </a:p>
          <a:p>
            <a:pPr lvl="1"/>
            <a:r>
              <a:rPr lang="en-US" sz="2000" dirty="0" smtClean="0"/>
              <a:t>Average of readings depends on energy deviation only: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485775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485775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2686" y="1526887"/>
            <a:ext cx="3174944" cy="841360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3339" y="2786528"/>
            <a:ext cx="3348379" cy="264694"/>
          </a:xfrm>
          <a:prstGeom prst="rect">
            <a:avLst/>
          </a:prstGeom>
          <a:noFill/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284" y="3514175"/>
            <a:ext cx="8820295" cy="1493796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257" y="5205315"/>
            <a:ext cx="4032505" cy="235819"/>
          </a:xfrm>
          <a:prstGeom prst="rect">
            <a:avLst/>
          </a:prstGeom>
          <a:noFill/>
        </p:spPr>
      </p:pic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514" y="5856509"/>
            <a:ext cx="4180109" cy="326571"/>
          </a:xfrm>
          <a:prstGeom prst="rect">
            <a:avLst/>
          </a:prstGeom>
          <a:noFill/>
        </p:spPr>
      </p:pic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512"/>
            <a:ext cx="6626994" cy="1867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trick: use dispersed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with –I  spatial transform between a pair of observation points; </a:t>
            </a:r>
          </a:p>
          <a:p>
            <a:pPr lvl="1"/>
            <a:r>
              <a:rPr lang="en-US" sz="2000" dirty="0" smtClean="0"/>
              <a:t>average of results from the two observations cancels steering effects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33022" y="1285901"/>
            <a:ext cx="6217920" cy="5485474"/>
            <a:chOff x="1524000" y="686726"/>
            <a:chExt cx="6217920" cy="5485474"/>
          </a:xfrm>
        </p:grpSpPr>
        <p:pic>
          <p:nvPicPr>
            <p:cNvPr id="5" name="Picture 4" descr="UV_clea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0876" y="1525921"/>
              <a:ext cx="4846320" cy="4359057"/>
            </a:xfrm>
            <a:prstGeom prst="rect">
              <a:avLst/>
            </a:prstGeom>
          </p:spPr>
        </p:pic>
        <p:pic>
          <p:nvPicPr>
            <p:cNvPr id="6" name="Picture 5" descr="IR_cle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686726"/>
              <a:ext cx="6217920" cy="5485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38975" y="733519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DC Gun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145832">
              <a:off x="3974275" y="2853499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SRF </a:t>
              </a:r>
              <a:r>
                <a:rPr lang="en-US" sz="1400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Linac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059494">
              <a:off x="4987400" y="3897065"/>
              <a:ext cx="19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UV FEL Transport Line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3237" y="4649126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Dump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59494">
              <a:off x="5467711" y="2373062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IR Wiggler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059494">
              <a:off x="3874103" y="3437768"/>
              <a:ext cx="16385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Bunching Chicane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51151" y="1288111"/>
              <a:ext cx="4635611" cy="4412974"/>
            </a:xfrm>
            <a:custGeom>
              <a:avLst/>
              <a:gdLst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4635611 w 4635611"/>
                <a:gd name="connsiteY3" fmla="*/ 326004 h 4412974"/>
                <a:gd name="connsiteX4" fmla="*/ 4500439 w 4635611"/>
                <a:gd name="connsiteY4" fmla="*/ 0 h 4412974"/>
                <a:gd name="connsiteX5" fmla="*/ 842839 w 4635611"/>
                <a:gd name="connsiteY5" fmla="*/ 3077155 h 4412974"/>
                <a:gd name="connsiteX6" fmla="*/ 866692 w 4635611"/>
                <a:gd name="connsiteY6" fmla="*/ 3506526 h 4412974"/>
                <a:gd name="connsiteX7" fmla="*/ 818985 w 4635611"/>
                <a:gd name="connsiteY7" fmla="*/ 3633746 h 4412974"/>
                <a:gd name="connsiteX8" fmla="*/ 0 w 4635611"/>
                <a:gd name="connsiteY8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635611 w 4635611"/>
                <a:gd name="connsiteY4" fmla="*/ 326004 h 4412974"/>
                <a:gd name="connsiteX5" fmla="*/ 4500439 w 4635611"/>
                <a:gd name="connsiteY5" fmla="*/ 0 h 4412974"/>
                <a:gd name="connsiteX6" fmla="*/ 842839 w 4635611"/>
                <a:gd name="connsiteY6" fmla="*/ 3077155 h 4412974"/>
                <a:gd name="connsiteX7" fmla="*/ 866692 w 4635611"/>
                <a:gd name="connsiteY7" fmla="*/ 3506526 h 4412974"/>
                <a:gd name="connsiteX8" fmla="*/ 818985 w 4635611"/>
                <a:gd name="connsiteY8" fmla="*/ 3633746 h 4412974"/>
                <a:gd name="connsiteX9" fmla="*/ 0 w 4635611"/>
                <a:gd name="connsiteY9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335449 w 4635611"/>
                <a:gd name="connsiteY4" fmla="*/ 769289 h 4412974"/>
                <a:gd name="connsiteX5" fmla="*/ 4635611 w 4635611"/>
                <a:gd name="connsiteY5" fmla="*/ 326004 h 4412974"/>
                <a:gd name="connsiteX6" fmla="*/ 4500439 w 4635611"/>
                <a:gd name="connsiteY6" fmla="*/ 0 h 4412974"/>
                <a:gd name="connsiteX7" fmla="*/ 842839 w 4635611"/>
                <a:gd name="connsiteY7" fmla="*/ 3077155 h 4412974"/>
                <a:gd name="connsiteX8" fmla="*/ 866692 w 4635611"/>
                <a:gd name="connsiteY8" fmla="*/ 3506526 h 4412974"/>
                <a:gd name="connsiteX9" fmla="*/ 818985 w 4635611"/>
                <a:gd name="connsiteY9" fmla="*/ 3633746 h 4412974"/>
                <a:gd name="connsiteX10" fmla="*/ 0 w 4635611"/>
                <a:gd name="connsiteY10" fmla="*/ 4253948 h 44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611" h="4412974">
                  <a:moveTo>
                    <a:pt x="0" y="4253948"/>
                  </a:moveTo>
                  <a:lnTo>
                    <a:pt x="0" y="4412974"/>
                  </a:lnTo>
                  <a:lnTo>
                    <a:pt x="238539" y="4381169"/>
                  </a:lnTo>
                  <a:lnTo>
                    <a:pt x="3649649" y="1378889"/>
                  </a:lnTo>
                  <a:lnTo>
                    <a:pt x="4335449" y="769289"/>
                  </a:lnTo>
                  <a:lnTo>
                    <a:pt x="4635611" y="326004"/>
                  </a:lnTo>
                  <a:lnTo>
                    <a:pt x="4500439" y="0"/>
                  </a:lnTo>
                  <a:lnTo>
                    <a:pt x="842839" y="3077155"/>
                  </a:lnTo>
                  <a:lnTo>
                    <a:pt x="866692" y="3506526"/>
                  </a:lnTo>
                  <a:lnTo>
                    <a:pt x="818985" y="3633746"/>
                  </a:lnTo>
                  <a:lnTo>
                    <a:pt x="0" y="4253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60451" y="2172872"/>
            <a:ext cx="5370077" cy="440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our ERL, we have BPMs immediately upstream/downstream of the 180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dipoles &amp; provide the position reading and their average on the BPM displays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IPM2F07, IPM2F09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&lt;x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2F08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&gt;, IPM5F01, IPM5F03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&lt;x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5F02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endParaRPr lang="en-US" sz="20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&lt;x&gt; is direct measure of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/p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6283" y="5319261"/>
            <a:ext cx="105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IPM2F07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2669459" y="5796116"/>
            <a:ext cx="688258" cy="38345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50774" y="6346732"/>
            <a:ext cx="105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IPM2F09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rot="10800000" flipV="1">
            <a:off x="3411796" y="6531397"/>
            <a:ext cx="938978" cy="3654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69276" y="673519"/>
            <a:ext cx="105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IPM5F03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062452" y="1150374"/>
            <a:ext cx="688258" cy="38345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97096" y="2443327"/>
            <a:ext cx="105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IPM5F01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254184" y="1961538"/>
            <a:ext cx="639095" cy="4129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5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Phasing Process – Individual</a:t>
            </a:r>
            <a:r>
              <a:rPr lang="en-US" sz="3600" baseline="0" dirty="0" smtClean="0"/>
              <a:t> Cavities</a:t>
            </a:r>
            <a:endParaRPr lang="en-US" sz="3600" dirty="0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>
            <p:ph idx="1"/>
          </p:nvPr>
        </p:nvGraphicFramePr>
        <p:xfrm>
          <a:off x="682625" y="1581150"/>
          <a:ext cx="3298825" cy="854075"/>
        </p:xfrm>
        <a:graphic>
          <a:graphicData uri="http://schemas.openxmlformats.org/presentationml/2006/ole">
            <p:oleObj spid="_x0000_s26625" name="Equation" r:id="rId3" imgW="1422360" imgH="368280" progId="Equation.3">
              <p:embed/>
            </p:oleObj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066674" y="1232046"/>
            <a:ext cx="4723365" cy="2951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Waveform is cosine, but with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arbitrary (and possibly slowly varying) phase offset depending on cables, gallery temperature, market forces, demons…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Vary phase while watching &lt;x&gt; to establish phase </a:t>
            </a:r>
            <a:r>
              <a:rPr lang="en-US" sz="2500" i="1" dirty="0" err="1" smtClean="0">
                <a:latin typeface="Symbol" pitchFamily="18" charset="2"/>
              </a:rPr>
              <a:t>f</a:t>
            </a:r>
            <a:r>
              <a:rPr lang="en-US" sz="2500" i="1" baseline="-25000" dirty="0" err="1" smtClean="0"/>
              <a:t>crest</a:t>
            </a:r>
            <a:r>
              <a:rPr lang="en-US" baseline="-250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which maximum position occurs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Position is symmetric around crest phase (cosine function)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 is midpoint between symmetric offsets from maximum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2176" y="2616483"/>
            <a:ext cx="5062873" cy="3360802"/>
            <a:chOff x="202176" y="2616483"/>
            <a:chExt cx="5062873" cy="3360802"/>
          </a:xfrm>
        </p:grpSpPr>
        <p:grpSp>
          <p:nvGrpSpPr>
            <p:cNvPr id="19" name="Group 18"/>
            <p:cNvGrpSpPr/>
            <p:nvPr/>
          </p:nvGrpSpPr>
          <p:grpSpPr>
            <a:xfrm>
              <a:off x="202176" y="3166719"/>
              <a:ext cx="5062873" cy="2810566"/>
              <a:chOff x="1299426" y="3060844"/>
              <a:chExt cx="5062873" cy="281056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299426" y="3060844"/>
                <a:ext cx="548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&lt;x&gt;</a:t>
                </a:r>
                <a:endParaRPr lang="en-US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866936" y="3166711"/>
                <a:ext cx="4362436" cy="2206746"/>
                <a:chOff x="500514" y="1607419"/>
                <a:chExt cx="2656576" cy="1405288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rot="16200000" flipV="1">
                  <a:off x="-192505" y="2300438"/>
                  <a:ext cx="1405288" cy="192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527789" y="2993461"/>
                  <a:ext cx="2629301" cy="80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1490326" y="3980942"/>
                <a:ext cx="688806" cy="48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o</a:t>
                </a:r>
                <a:endParaRPr lang="en-US" baseline="-25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62832" y="5381957"/>
                <a:ext cx="499467" cy="48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f</a:t>
                </a:r>
                <a:endParaRPr lang="en-US" baseline="-25000" dirty="0">
                  <a:latin typeface="Symbol" pitchFamily="18" charset="2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879020" y="4225439"/>
                <a:ext cx="4048244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>
                <a:off x="1891104" y="3517854"/>
                <a:ext cx="3129836" cy="1415889"/>
              </a:xfrm>
              <a:custGeom>
                <a:avLst/>
                <a:gdLst>
                  <a:gd name="connsiteX0" fmla="*/ 0 w 1655545"/>
                  <a:gd name="connsiteY0" fmla="*/ 462013 h 555057"/>
                  <a:gd name="connsiteX1" fmla="*/ 105878 w 1655545"/>
                  <a:gd name="connsiteY1" fmla="*/ 385010 h 555057"/>
                  <a:gd name="connsiteX2" fmla="*/ 192505 w 1655545"/>
                  <a:gd name="connsiteY2" fmla="*/ 288758 h 555057"/>
                  <a:gd name="connsiteX3" fmla="*/ 279133 w 1655545"/>
                  <a:gd name="connsiteY3" fmla="*/ 163629 h 555057"/>
                  <a:gd name="connsiteX4" fmla="*/ 404261 w 1655545"/>
                  <a:gd name="connsiteY4" fmla="*/ 38501 h 555057"/>
                  <a:gd name="connsiteX5" fmla="*/ 587141 w 1655545"/>
                  <a:gd name="connsiteY5" fmla="*/ 0 h 555057"/>
                  <a:gd name="connsiteX6" fmla="*/ 750771 w 1655545"/>
                  <a:gd name="connsiteY6" fmla="*/ 38501 h 555057"/>
                  <a:gd name="connsiteX7" fmla="*/ 875899 w 1655545"/>
                  <a:gd name="connsiteY7" fmla="*/ 163629 h 555057"/>
                  <a:gd name="connsiteX8" fmla="*/ 981777 w 1655545"/>
                  <a:gd name="connsiteY8" fmla="*/ 308008 h 555057"/>
                  <a:gd name="connsiteX9" fmla="*/ 1106905 w 1655545"/>
                  <a:gd name="connsiteY9" fmla="*/ 442762 h 555057"/>
                  <a:gd name="connsiteX10" fmla="*/ 1280160 w 1655545"/>
                  <a:gd name="connsiteY10" fmla="*/ 539015 h 555057"/>
                  <a:gd name="connsiteX11" fmla="*/ 1472665 w 1655545"/>
                  <a:gd name="connsiteY11" fmla="*/ 539015 h 555057"/>
                  <a:gd name="connsiteX12" fmla="*/ 1655545 w 1655545"/>
                  <a:gd name="connsiteY12" fmla="*/ 452387 h 55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5545" h="555057">
                    <a:moveTo>
                      <a:pt x="0" y="462013"/>
                    </a:moveTo>
                    <a:cubicBezTo>
                      <a:pt x="36897" y="437949"/>
                      <a:pt x="73794" y="413886"/>
                      <a:pt x="105878" y="385010"/>
                    </a:cubicBezTo>
                    <a:cubicBezTo>
                      <a:pt x="137962" y="356134"/>
                      <a:pt x="163629" y="325655"/>
                      <a:pt x="192505" y="288758"/>
                    </a:cubicBezTo>
                    <a:cubicBezTo>
                      <a:pt x="221381" y="251861"/>
                      <a:pt x="243840" y="205338"/>
                      <a:pt x="279133" y="163629"/>
                    </a:cubicBezTo>
                    <a:cubicBezTo>
                      <a:pt x="314426" y="121920"/>
                      <a:pt x="352926" y="65772"/>
                      <a:pt x="404261" y="38501"/>
                    </a:cubicBezTo>
                    <a:cubicBezTo>
                      <a:pt x="455596" y="11230"/>
                      <a:pt x="529389" y="0"/>
                      <a:pt x="587141" y="0"/>
                    </a:cubicBezTo>
                    <a:cubicBezTo>
                      <a:pt x="644893" y="0"/>
                      <a:pt x="702645" y="11230"/>
                      <a:pt x="750771" y="38501"/>
                    </a:cubicBezTo>
                    <a:cubicBezTo>
                      <a:pt x="798897" y="65772"/>
                      <a:pt x="837398" y="118711"/>
                      <a:pt x="875899" y="163629"/>
                    </a:cubicBezTo>
                    <a:cubicBezTo>
                      <a:pt x="914400" y="208547"/>
                      <a:pt x="943276" y="261486"/>
                      <a:pt x="981777" y="308008"/>
                    </a:cubicBezTo>
                    <a:cubicBezTo>
                      <a:pt x="1020278" y="354530"/>
                      <a:pt x="1057175" y="404261"/>
                      <a:pt x="1106905" y="442762"/>
                    </a:cubicBezTo>
                    <a:cubicBezTo>
                      <a:pt x="1156636" y="481263"/>
                      <a:pt x="1219200" y="522973"/>
                      <a:pt x="1280160" y="539015"/>
                    </a:cubicBezTo>
                    <a:cubicBezTo>
                      <a:pt x="1341120" y="555057"/>
                      <a:pt x="1410101" y="553453"/>
                      <a:pt x="1472665" y="539015"/>
                    </a:cubicBezTo>
                    <a:cubicBezTo>
                      <a:pt x="1535229" y="524577"/>
                      <a:pt x="1595387" y="488482"/>
                      <a:pt x="1655545" y="452387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08579" y="5523304"/>
              <a:ext cx="733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-180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06309" y="5560201"/>
              <a:ext cx="676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180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181180" y="4711564"/>
              <a:ext cx="1472664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659348" y="4211036"/>
              <a:ext cx="2444815" cy="2890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653985" y="2616483"/>
              <a:ext cx="1813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f</a:t>
              </a:r>
              <a:r>
                <a:rPr lang="en-US" baseline="-25000" dirty="0" err="1" smtClean="0"/>
                <a:t>crest</a:t>
              </a:r>
              <a:endParaRPr lang="en-US" baseline="-25000" dirty="0"/>
            </a:p>
          </p:txBody>
        </p:sp>
      </p:grpSp>
      <p:sp>
        <p:nvSpPr>
          <p:cNvPr id="31" name="4-Point Star 30"/>
          <p:cNvSpPr/>
          <p:nvPr/>
        </p:nvSpPr>
        <p:spPr>
          <a:xfrm>
            <a:off x="1617046" y="3590214"/>
            <a:ext cx="144379" cy="134753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607419" y="3599856"/>
            <a:ext cx="134754" cy="12512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V="1">
            <a:off x="785512" y="4555927"/>
            <a:ext cx="1802466" cy="2285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494671" y="538577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35" name="Straight Connector 34"/>
          <p:cNvCxnSpPr/>
          <p:nvPr/>
        </p:nvCxnSpPr>
        <p:spPr>
          <a:xfrm rot="16200000" flipV="1">
            <a:off x="588317" y="4774371"/>
            <a:ext cx="1407666" cy="56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318162" y="5045051"/>
            <a:ext cx="36813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78930" y="470111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Df</a:t>
            </a:r>
            <a:endParaRPr lang="en-US" baseline="-250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999485" y="4120843"/>
            <a:ext cx="1743716" cy="77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13216" y="538577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2692328" y="3905264"/>
            <a:ext cx="92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reference</a:t>
            </a:r>
            <a:endParaRPr lang="en-US" baseline="-25000" dirty="0"/>
          </a:p>
        </p:txBody>
      </p:sp>
      <p:cxnSp>
        <p:nvCxnSpPr>
          <p:cNvPr id="44" name="Straight Connector 43"/>
          <p:cNvCxnSpPr/>
          <p:nvPr/>
        </p:nvCxnSpPr>
        <p:spPr>
          <a:xfrm rot="16200000" flipV="1">
            <a:off x="1793140" y="4762873"/>
            <a:ext cx="1407666" cy="56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286441" y="538577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2142845" y="2648111"/>
            <a:ext cx="18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=(f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Symbol" pitchFamily="18" charset="2"/>
              </a:rPr>
              <a:t>+f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>
                <a:latin typeface="Symbol" pitchFamily="18" charset="2"/>
              </a:rPr>
              <a:t>)/2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926 C -0.00955 0.01065 -0.01181 0.01227 -0.01406 0.01551 C -0.01632 0.01875 -0.01823 0.02361 -0.02066 0.02824 C -0.02309 0.03287 -0.02622 0.03819 -0.02847 0.04282 C -0.03073 0.04745 -0.03281 0.05185 -0.03455 0.05602 C -0.03628 0.06018 -0.03785 0.06412 -0.03941 0.06828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6829 C -0.03785 0.06274 -0.03611 0.05718 -0.03385 0.05209 C -0.0316 0.047 -0.02882 0.04144 -0.02639 0.03704 C -0.02396 0.03264 -0.02187 0.0294 -0.01944 0.02547 C -0.01701 0.02153 -0.01666 0.01783 -0.01163 0.0132 C -0.0066 0.00857 0.00452 0.0007 0.01059 -0.00185 C 0.01667 -0.00439 0.02066 -0.00231 0.02535 -0.00185 C 0.03004 -0.00138 0.03455 -0.00115 0.03924 0.00047 C 0.04393 0.00209 0.04931 0.00371 0.054 0.00741 C 0.05868 0.01112 0.06354 0.01852 0.06719 0.02315 C 0.07084 0.02778 0.07327 0.03125 0.07587 0.03588 C 0.07847 0.04051 0.0809 0.047 0.08281 0.05139 C 0.08472 0.05579 0.08646 0.0588 0.0875 0.06181 C 0.08854 0.06482 0.08889 0.0669 0.08924 0.06899 " pathEditMode="relative" rAng="0" ptsTypes="aaaaaaaaaaaa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4 0.06898 C 0.08663 0.06134 0.0842 0.0537 0.0809 0.04676 C 0.0776 0.04004 0.07309 0.03403 0.06944 0.02824 C 0.0658 0.02268 0.06319 0.01759 0.05903 0.01296 C 0.05486 0.00833 0.04913 0.00301 0.04462 0.00069 C 0.0401 -0.00185 0.0349 -0.0007 0.03142 -0.00139 C 0.02795 -0.00209 0.02552 -0.00255 0.02326 -0.00278 " pathEditMode="relative" rAng="0" ptsTypes="aaaaa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0" grpId="1" animBg="1"/>
      <p:bldP spid="30" grpId="2" animBg="1"/>
      <p:bldP spid="30" grpId="3" animBg="1"/>
      <p:bldP spid="34" grpId="0"/>
      <p:bldP spid="34" grpId="1"/>
      <p:bldP spid="39" grpId="0"/>
      <p:bldP spid="39" grpId="1"/>
      <p:bldP spid="42" grpId="0"/>
      <p:bldP spid="43" grpId="0"/>
      <p:bldP spid="4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72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Cryomodule</a:t>
            </a:r>
            <a:r>
              <a:rPr lang="en-US" sz="3600" baseline="0" dirty="0" smtClean="0"/>
              <a:t> Gang Phase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684"/>
            <a:ext cx="8229600" cy="498847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Energy after a </a:t>
            </a:r>
            <a:r>
              <a:rPr lang="en-US" sz="2400" dirty="0" err="1" smtClean="0"/>
              <a:t>cryomodule</a:t>
            </a:r>
            <a:r>
              <a:rPr lang="en-US" sz="2400" dirty="0" smtClean="0"/>
              <a:t> is a sum of individual cavity gains and is affected by remnant phasing errors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Can include systematic “gang phase” – add/subtract same phase offset for all cavities – to eliminate residual </a:t>
            </a:r>
          </a:p>
          <a:p>
            <a:r>
              <a:rPr lang="en-US" sz="2400" dirty="0" smtClean="0"/>
              <a:t>Suppresses phasing errors and allows you to set systematic offset for all cavities (e.g. for chirp)</a:t>
            </a:r>
          </a:p>
          <a:p>
            <a:r>
              <a:rPr lang="en-US" sz="2400" dirty="0" smtClean="0"/>
              <a:t>Also provides diagnostic for individual cavity phase </a:t>
            </a:r>
          </a:p>
          <a:p>
            <a:pPr lvl="1"/>
            <a:r>
              <a:rPr lang="en-US" sz="2000" dirty="0" smtClean="0"/>
              <a:t>when gang phase wanders away from nominal value (with energy more or less constant), all phases are likely drifting systematically due to environmental </a:t>
            </a:r>
            <a:r>
              <a:rPr lang="en-US" sz="2000" dirty="0" smtClean="0"/>
              <a:t>changes such as zone-to-zone cabling-driven drifts </a:t>
            </a:r>
            <a:endParaRPr lang="en-US" sz="2000" dirty="0" smtClean="0"/>
          </a:p>
          <a:p>
            <a:pPr lvl="1"/>
            <a:r>
              <a:rPr lang="en-US" sz="2000" dirty="0" smtClean="0"/>
              <a:t>When gang phase wanders and energy drops, cavity phases are wandering off from crest randomly</a:t>
            </a:r>
          </a:p>
          <a:p>
            <a:r>
              <a:rPr lang="en-US" sz="2400" dirty="0" smtClean="0"/>
              <a:t>Gang phasing done same way as cavity </a:t>
            </a:r>
            <a:r>
              <a:rPr lang="en-US" sz="2400" dirty="0" smtClean="0"/>
              <a:t>phasing:</a:t>
            </a:r>
            <a:endParaRPr lang="en-US" sz="2400" dirty="0" smtClean="0"/>
          </a:p>
          <a:p>
            <a:pPr lvl="1"/>
            <a:r>
              <a:rPr lang="en-US" sz="2000" dirty="0" smtClean="0"/>
              <a:t>Pick an offset gang phase (e.g. 10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Set reference position at offset (e.g., zero BPMs)</a:t>
            </a:r>
          </a:p>
          <a:p>
            <a:pPr lvl="1"/>
            <a:r>
              <a:rPr lang="en-US" sz="2000" dirty="0" smtClean="0"/>
              <a:t>Move gang phase to maximize offset, then back to reference value</a:t>
            </a:r>
          </a:p>
          <a:p>
            <a:pPr lvl="1"/>
            <a:r>
              <a:rPr lang="en-US" sz="2000" dirty="0" smtClean="0"/>
              <a:t>“Crest” gang phase is then midpoint (average) of the two phases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32175" y="1674813"/>
          <a:ext cx="2586038" cy="355600"/>
        </p:xfrm>
        <a:graphic>
          <a:graphicData uri="http://schemas.openxmlformats.org/presentationml/2006/ole">
            <p:oleObj spid="_x0000_s21505" name="Equation" r:id="rId3" imgW="13842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Phasing</a:t>
            </a:r>
            <a:r>
              <a:rPr lang="en-US" baseline="0" dirty="0" smtClean="0"/>
              <a:t> for Energy Recovery: Path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82363" cy="22757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Energy recovered beam phase is set by </a:t>
            </a:r>
            <a:r>
              <a:rPr lang="en-US" sz="2400" dirty="0" err="1" smtClean="0"/>
              <a:t>recirculator</a:t>
            </a:r>
            <a:r>
              <a:rPr lang="en-US" sz="2400" dirty="0" smtClean="0"/>
              <a:t> path length, which is controlled by steering trims in end of pi-bends</a:t>
            </a:r>
          </a:p>
          <a:p>
            <a:r>
              <a:rPr lang="en-US" sz="2400" dirty="0" smtClean="0"/>
              <a:t>Vary trims to set final energy to dump line set-point &amp; deliver beam cleanly to beam dump</a:t>
            </a:r>
          </a:p>
          <a:p>
            <a:r>
              <a:rPr lang="en-US" sz="2400" dirty="0" smtClean="0"/>
              <a:t>dump line serves as spectrometer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33022" y="1285901"/>
            <a:ext cx="6217920" cy="5485474"/>
            <a:chOff x="1524000" y="686726"/>
            <a:chExt cx="6217920" cy="5485474"/>
          </a:xfrm>
        </p:grpSpPr>
        <p:pic>
          <p:nvPicPr>
            <p:cNvPr id="5" name="Picture 4" descr="UV_clea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0876" y="1525921"/>
              <a:ext cx="4846320" cy="4359057"/>
            </a:xfrm>
            <a:prstGeom prst="rect">
              <a:avLst/>
            </a:prstGeom>
          </p:spPr>
        </p:pic>
        <p:pic>
          <p:nvPicPr>
            <p:cNvPr id="6" name="Picture 5" descr="IR_cle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686726"/>
              <a:ext cx="6217920" cy="5485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38975" y="733519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DC Gun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145832">
              <a:off x="3974275" y="2853499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SRF </a:t>
              </a:r>
              <a:r>
                <a:rPr lang="en-US" sz="1400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Linac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059494">
              <a:off x="4987400" y="3897065"/>
              <a:ext cx="19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UV FEL Transport Line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3237" y="4649126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Dump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59494">
              <a:off x="5467711" y="2373062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IR Wiggler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059494">
              <a:off x="3874103" y="3437768"/>
              <a:ext cx="16385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Bunching Chicane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51151" y="1288111"/>
              <a:ext cx="4635611" cy="4412974"/>
            </a:xfrm>
            <a:custGeom>
              <a:avLst/>
              <a:gdLst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4635611 w 4635611"/>
                <a:gd name="connsiteY3" fmla="*/ 326004 h 4412974"/>
                <a:gd name="connsiteX4" fmla="*/ 4500439 w 4635611"/>
                <a:gd name="connsiteY4" fmla="*/ 0 h 4412974"/>
                <a:gd name="connsiteX5" fmla="*/ 842839 w 4635611"/>
                <a:gd name="connsiteY5" fmla="*/ 3077155 h 4412974"/>
                <a:gd name="connsiteX6" fmla="*/ 866692 w 4635611"/>
                <a:gd name="connsiteY6" fmla="*/ 3506526 h 4412974"/>
                <a:gd name="connsiteX7" fmla="*/ 818985 w 4635611"/>
                <a:gd name="connsiteY7" fmla="*/ 3633746 h 4412974"/>
                <a:gd name="connsiteX8" fmla="*/ 0 w 4635611"/>
                <a:gd name="connsiteY8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635611 w 4635611"/>
                <a:gd name="connsiteY4" fmla="*/ 326004 h 4412974"/>
                <a:gd name="connsiteX5" fmla="*/ 4500439 w 4635611"/>
                <a:gd name="connsiteY5" fmla="*/ 0 h 4412974"/>
                <a:gd name="connsiteX6" fmla="*/ 842839 w 4635611"/>
                <a:gd name="connsiteY6" fmla="*/ 3077155 h 4412974"/>
                <a:gd name="connsiteX7" fmla="*/ 866692 w 4635611"/>
                <a:gd name="connsiteY7" fmla="*/ 3506526 h 4412974"/>
                <a:gd name="connsiteX8" fmla="*/ 818985 w 4635611"/>
                <a:gd name="connsiteY8" fmla="*/ 3633746 h 4412974"/>
                <a:gd name="connsiteX9" fmla="*/ 0 w 4635611"/>
                <a:gd name="connsiteY9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335449 w 4635611"/>
                <a:gd name="connsiteY4" fmla="*/ 769289 h 4412974"/>
                <a:gd name="connsiteX5" fmla="*/ 4635611 w 4635611"/>
                <a:gd name="connsiteY5" fmla="*/ 326004 h 4412974"/>
                <a:gd name="connsiteX6" fmla="*/ 4500439 w 4635611"/>
                <a:gd name="connsiteY6" fmla="*/ 0 h 4412974"/>
                <a:gd name="connsiteX7" fmla="*/ 842839 w 4635611"/>
                <a:gd name="connsiteY7" fmla="*/ 3077155 h 4412974"/>
                <a:gd name="connsiteX8" fmla="*/ 866692 w 4635611"/>
                <a:gd name="connsiteY8" fmla="*/ 3506526 h 4412974"/>
                <a:gd name="connsiteX9" fmla="*/ 818985 w 4635611"/>
                <a:gd name="connsiteY9" fmla="*/ 3633746 h 4412974"/>
                <a:gd name="connsiteX10" fmla="*/ 0 w 4635611"/>
                <a:gd name="connsiteY10" fmla="*/ 4253948 h 44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611" h="4412974">
                  <a:moveTo>
                    <a:pt x="0" y="4253948"/>
                  </a:moveTo>
                  <a:lnTo>
                    <a:pt x="0" y="4412974"/>
                  </a:lnTo>
                  <a:lnTo>
                    <a:pt x="238539" y="4381169"/>
                  </a:lnTo>
                  <a:lnTo>
                    <a:pt x="3649649" y="1378889"/>
                  </a:lnTo>
                  <a:lnTo>
                    <a:pt x="4335449" y="769289"/>
                  </a:lnTo>
                  <a:lnTo>
                    <a:pt x="4635611" y="326004"/>
                  </a:lnTo>
                  <a:lnTo>
                    <a:pt x="4500439" y="0"/>
                  </a:lnTo>
                  <a:lnTo>
                    <a:pt x="842839" y="3077155"/>
                  </a:lnTo>
                  <a:lnTo>
                    <a:pt x="866692" y="3506526"/>
                  </a:lnTo>
                  <a:lnTo>
                    <a:pt x="818985" y="3633746"/>
                  </a:lnTo>
                  <a:lnTo>
                    <a:pt x="0" y="4253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5539563" y="1743742"/>
            <a:ext cx="3019646" cy="65921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424226" y="3370521"/>
            <a:ext cx="4008473" cy="21796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11339" y="3791067"/>
            <a:ext cx="2190304" cy="2243470"/>
            <a:chOff x="1211339" y="3791067"/>
            <a:chExt cx="2190304" cy="2243470"/>
          </a:xfrm>
        </p:grpSpPr>
        <p:sp>
          <p:nvSpPr>
            <p:cNvPr id="22" name="Block Arc 21"/>
            <p:cNvSpPr/>
            <p:nvPr/>
          </p:nvSpPr>
          <p:spPr>
            <a:xfrm rot="16200000">
              <a:off x="1184756" y="3817650"/>
              <a:ext cx="2243470" cy="2190304"/>
            </a:xfrm>
            <a:prstGeom prst="blockArc">
              <a:avLst>
                <a:gd name="adj1" fmla="val 10800000"/>
                <a:gd name="adj2" fmla="val 21599986"/>
                <a:gd name="adj3" fmla="val 35769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6200000">
              <a:off x="1546264" y="4197405"/>
              <a:ext cx="1488555" cy="1414131"/>
            </a:xfrm>
            <a:prstGeom prst="arc">
              <a:avLst>
                <a:gd name="adj1" fmla="val 10861437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285224" y="4160193"/>
              <a:ext cx="701748" cy="5312"/>
            </a:xfrm>
            <a:prstGeom prst="line">
              <a:avLst/>
            </a:prstGeom>
            <a:ln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299400" y="5662923"/>
              <a:ext cx="701747" cy="5313"/>
            </a:xfrm>
            <a:prstGeom prst="line">
              <a:avLst/>
            </a:prstGeom>
            <a:ln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rc 29"/>
          <p:cNvSpPr/>
          <p:nvPr/>
        </p:nvSpPr>
        <p:spPr>
          <a:xfrm rot="16200000">
            <a:off x="1377829" y="4108873"/>
            <a:ext cx="1562840" cy="1577166"/>
          </a:xfrm>
          <a:prstGeom prst="arc">
            <a:avLst>
              <a:gd name="adj1" fmla="val 10265147"/>
              <a:gd name="adj2" fmla="val 528108"/>
            </a:avLst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6200000">
            <a:off x="1810607" y="4117950"/>
            <a:ext cx="1619095" cy="1577166"/>
          </a:xfrm>
          <a:prstGeom prst="arc">
            <a:avLst>
              <a:gd name="adj1" fmla="val 12018515"/>
              <a:gd name="adj2" fmla="val 20098260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 bwMode="auto">
          <a:xfrm>
            <a:off x="554867" y="4216052"/>
            <a:ext cx="3457575" cy="1574009"/>
            <a:chOff x="1187244" y="3454532"/>
            <a:chExt cx="6915150" cy="3148310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 flipV="1">
              <a:off x="1187244" y="3454532"/>
              <a:ext cx="6915150" cy="1255831"/>
              <a:chOff x="2151993" y="4953669"/>
              <a:chExt cx="6915807" cy="1255393"/>
            </a:xfrm>
          </p:grpSpPr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2151993" y="5410752"/>
                <a:ext cx="6915807" cy="409471"/>
                <a:chOff x="2380593" y="5410752"/>
                <a:chExt cx="6915807" cy="409471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2380593" y="5410752"/>
                  <a:ext cx="3499182" cy="409471"/>
                </a:xfrm>
                <a:custGeom>
                  <a:avLst/>
                  <a:gdLst>
                    <a:gd name="connsiteX0" fmla="*/ 0 w 3499945"/>
                    <a:gd name="connsiteY0" fmla="*/ 394138 h 409903"/>
                    <a:gd name="connsiteX1" fmla="*/ 1434662 w 3499945"/>
                    <a:gd name="connsiteY1" fmla="*/ 409903 h 409903"/>
                    <a:gd name="connsiteX2" fmla="*/ 3499945 w 3499945"/>
                    <a:gd name="connsiteY2" fmla="*/ 0 h 40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9945" h="409903">
                      <a:moveTo>
                        <a:pt x="0" y="394138"/>
                      </a:moveTo>
                      <a:lnTo>
                        <a:pt x="1434662" y="409903"/>
                      </a:lnTo>
                      <a:lnTo>
                        <a:pt x="3499945" y="0"/>
                      </a:lnTo>
                    </a:path>
                  </a:pathLst>
                </a:custGeom>
                <a:ln w="31750">
                  <a:solidFill>
                    <a:schemeClr val="tx1"/>
                  </a:solidFill>
                  <a:prstDash val="dash"/>
                  <a:headEnd type="stealth" w="lg" len="lg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flipH="1">
                  <a:off x="5797218" y="5410752"/>
                  <a:ext cx="3499182" cy="409471"/>
                </a:xfrm>
                <a:custGeom>
                  <a:avLst/>
                  <a:gdLst>
                    <a:gd name="connsiteX0" fmla="*/ 0 w 3499945"/>
                    <a:gd name="connsiteY0" fmla="*/ 394138 h 409903"/>
                    <a:gd name="connsiteX1" fmla="*/ 1434662 w 3499945"/>
                    <a:gd name="connsiteY1" fmla="*/ 409903 h 409903"/>
                    <a:gd name="connsiteX2" fmla="*/ 3499945 w 3499945"/>
                    <a:gd name="connsiteY2" fmla="*/ 0 h 40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9945" h="409903">
                      <a:moveTo>
                        <a:pt x="0" y="394138"/>
                      </a:moveTo>
                      <a:lnTo>
                        <a:pt x="1434662" y="409903"/>
                      </a:lnTo>
                      <a:lnTo>
                        <a:pt x="3499945" y="0"/>
                      </a:lnTo>
                    </a:path>
                  </a:pathLst>
                </a:custGeom>
                <a:ln w="317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7" name="Isosceles Triangle 36"/>
              <p:cNvSpPr/>
              <p:nvPr/>
            </p:nvSpPr>
            <p:spPr>
              <a:xfrm rot="1333156" flipH="1">
                <a:off x="7208661" y="4953669"/>
                <a:ext cx="1055787" cy="1255393"/>
              </a:xfrm>
              <a:prstGeom prst="triangle">
                <a:avLst>
                  <a:gd name="adj" fmla="val 481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455675" y="5186973"/>
                <a:ext cx="2325908" cy="833225"/>
              </a:xfrm>
              <a:custGeom>
                <a:avLst/>
                <a:gdLst>
                  <a:gd name="connsiteX0" fmla="*/ 0 w 2286000"/>
                  <a:gd name="connsiteY0" fmla="*/ 788276 h 819807"/>
                  <a:gd name="connsiteX1" fmla="*/ 819807 w 2286000"/>
                  <a:gd name="connsiteY1" fmla="*/ 0 h 819807"/>
                  <a:gd name="connsiteX2" fmla="*/ 1481958 w 2286000"/>
                  <a:gd name="connsiteY2" fmla="*/ 0 h 819807"/>
                  <a:gd name="connsiteX3" fmla="*/ 2286000 w 2286000"/>
                  <a:gd name="connsiteY3" fmla="*/ 819807 h 819807"/>
                  <a:gd name="connsiteX4" fmla="*/ 0 w 2286000"/>
                  <a:gd name="connsiteY4" fmla="*/ 788276 h 819807"/>
                  <a:gd name="connsiteX0" fmla="*/ 0 w 2325414"/>
                  <a:gd name="connsiteY0" fmla="*/ 832945 h 832945"/>
                  <a:gd name="connsiteX1" fmla="*/ 859221 w 2325414"/>
                  <a:gd name="connsiteY1" fmla="*/ 0 h 832945"/>
                  <a:gd name="connsiteX2" fmla="*/ 1521372 w 2325414"/>
                  <a:gd name="connsiteY2" fmla="*/ 0 h 832945"/>
                  <a:gd name="connsiteX3" fmla="*/ 2325414 w 2325414"/>
                  <a:gd name="connsiteY3" fmla="*/ 819807 h 832945"/>
                  <a:gd name="connsiteX4" fmla="*/ 0 w 2325414"/>
                  <a:gd name="connsiteY4" fmla="*/ 832945 h 83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414" h="832945">
                    <a:moveTo>
                      <a:pt x="0" y="832945"/>
                    </a:moveTo>
                    <a:lnTo>
                      <a:pt x="859221" y="0"/>
                    </a:lnTo>
                    <a:lnTo>
                      <a:pt x="1521372" y="0"/>
                    </a:lnTo>
                    <a:lnTo>
                      <a:pt x="2325414" y="819807"/>
                    </a:lnTo>
                    <a:lnTo>
                      <a:pt x="0" y="83294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6" name="Isosceles Triangle 25"/>
            <p:cNvSpPr/>
            <p:nvPr/>
          </p:nvSpPr>
          <p:spPr bwMode="auto">
            <a:xfrm rot="1333156" flipV="1">
              <a:off x="2047669" y="3511691"/>
              <a:ext cx="1055688" cy="1255830"/>
            </a:xfrm>
            <a:prstGeom prst="triangle">
              <a:avLst>
                <a:gd name="adj" fmla="val 481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 flipV="1">
              <a:off x="3338307" y="4092770"/>
              <a:ext cx="3094037" cy="25100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Collate 32"/>
            <p:cNvSpPr/>
            <p:nvPr/>
          </p:nvSpPr>
          <p:spPr>
            <a:xfrm rot="-2400000">
              <a:off x="5560807" y="4359495"/>
              <a:ext cx="233362" cy="669987"/>
            </a:xfrm>
            <a:prstGeom prst="flowChartCollat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lowchart: Collate 33"/>
            <p:cNvSpPr/>
            <p:nvPr/>
          </p:nvSpPr>
          <p:spPr>
            <a:xfrm rot="-2400000">
              <a:off x="4660694" y="5096164"/>
              <a:ext cx="233363" cy="669987"/>
            </a:xfrm>
            <a:prstGeom prst="flowChartCollat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lowchart: Sort 34"/>
            <p:cNvSpPr/>
            <p:nvPr/>
          </p:nvSpPr>
          <p:spPr>
            <a:xfrm rot="-2400000">
              <a:off x="5105194" y="4669087"/>
              <a:ext cx="244475" cy="787473"/>
            </a:xfrm>
            <a:prstGeom prst="flowChartSo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793</Words>
  <Application>Microsoft Office PowerPoint</Application>
  <PresentationFormat>On-screen Show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Equation</vt:lpstr>
      <vt:lpstr>Microsoft Equation 3.0</vt:lpstr>
      <vt:lpstr>Phasing</vt:lpstr>
      <vt:lpstr>Overview</vt:lpstr>
      <vt:lpstr>Spectrometer Design</vt:lpstr>
      <vt:lpstr>How to disentangle?</vt:lpstr>
      <vt:lpstr>Bates Bend as a Spectrometer</vt:lpstr>
      <vt:lpstr>Slide 6</vt:lpstr>
      <vt:lpstr>Phasing Process – Individual Cavities</vt:lpstr>
      <vt:lpstr>Cryomodule Gang Phase</vt:lpstr>
      <vt:lpstr>Phasing for Energy Recovery: Path Length</vt:lpstr>
      <vt:lpstr>Phasing the Linac Using ONLY the Linac- Transient Phasing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Phasing the Linac</dc:title>
  <dc:creator>douglas</dc:creator>
  <cp:lastModifiedBy>douglas</cp:lastModifiedBy>
  <cp:revision>59</cp:revision>
  <dcterms:created xsi:type="dcterms:W3CDTF">2011-01-13T03:28:25Z</dcterms:created>
  <dcterms:modified xsi:type="dcterms:W3CDTF">2011-01-14T02:45:02Z</dcterms:modified>
</cp:coreProperties>
</file>